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7" r:id="rId2"/>
    <p:sldId id="308" r:id="rId3"/>
    <p:sldId id="310" r:id="rId4"/>
    <p:sldId id="311" r:id="rId5"/>
    <p:sldId id="312" r:id="rId6"/>
    <p:sldId id="313" r:id="rId7"/>
    <p:sldId id="314" r:id="rId8"/>
    <p:sldId id="315" r:id="rId9"/>
    <p:sldId id="318" r:id="rId10"/>
    <p:sldId id="317" r:id="rId11"/>
    <p:sldId id="319" r:id="rId12"/>
    <p:sldId id="320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A55AC-B476-4D71-AB77-22126342E6C0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92C43-E2B5-49C1-BBBD-D2F4D23CCE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7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3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73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8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98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5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3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4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9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2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5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1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4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5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F127-FFAC-4A4B-869E-F194CBA9E50A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0AFD6A-A255-4F27-AAEC-03859CBB0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0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2.staticflickr.com/4/3311/3334943786_928edd1fb7_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c/cf/Quer%C3%A9taro_en_M%C3%A9xico.svg/2000px-Quer%C3%A9taro_en_M%C3%A9xico.svg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uentame.inegi.org.mx/monografias/informacion/queret/poblacion/diversidad.aspx?tema=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vimeo.com/7330092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4509"/>
          </a:xfrm>
        </p:spPr>
        <p:txBody>
          <a:bodyPr>
            <a:noAutofit/>
          </a:bodyPr>
          <a:lstStyle/>
          <a:p>
            <a:r>
              <a:rPr lang="en-US" sz="3200" dirty="0"/>
              <a:t>The Story </a:t>
            </a:r>
            <a:r>
              <a:rPr lang="en-US" sz="3200" dirty="0" smtClean="0"/>
              <a:t>of Jacinta Francisco </a:t>
            </a:r>
            <a:r>
              <a:rPr lang="en-US" sz="3200" dirty="0" err="1" smtClean="0"/>
              <a:t>Marcial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0439" y="5914898"/>
            <a:ext cx="2552806" cy="114724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Judith A. Schechter Lexington School for the Deaf</a:t>
            </a:r>
          </a:p>
          <a:p>
            <a:endParaRPr lang="en-US" dirty="0"/>
          </a:p>
        </p:txBody>
      </p:sp>
      <p:pic>
        <p:nvPicPr>
          <p:cNvPr id="8" name="Content Placeholder 7" descr="somos jacinta.png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81" t="699" r="2962" b="2"/>
          <a:stretch/>
        </p:blipFill>
        <p:spPr>
          <a:xfrm>
            <a:off x="3377381" y="1465999"/>
            <a:ext cx="3156154" cy="4699355"/>
          </a:xfrm>
        </p:spPr>
      </p:pic>
      <p:sp>
        <p:nvSpPr>
          <p:cNvPr id="9" name="TextBox 8"/>
          <p:cNvSpPr txBox="1"/>
          <p:nvPr/>
        </p:nvSpPr>
        <p:spPr>
          <a:xfrm>
            <a:off x="1740223" y="6165355"/>
            <a:ext cx="529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</a:t>
            </a:r>
            <a:r>
              <a:rPr lang="en-US" sz="1200" dirty="0" smtClean="0">
                <a:hlinkClick r:id="rId3"/>
              </a:rPr>
              <a:t>https://c2.staticflickr.com/4/3311/3334943786_928edd1fb7_b.jpg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12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mind, though, that poor indigenous </a:t>
            </a:r>
            <a:r>
              <a:rPr lang="en-US" dirty="0"/>
              <a:t>w</a:t>
            </a:r>
            <a:r>
              <a:rPr lang="en-US" dirty="0" smtClean="0"/>
              <a:t>omen in Mexico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dirty="0" smtClean="0"/>
              <a:t>Have few economic choices and opportunities available to them.  Many of them are illiterate and uneducated.  For these reasons, some indigenous women are exploited by </a:t>
            </a:r>
            <a:r>
              <a:rPr lang="en-US" dirty="0" err="1" smtClean="0"/>
              <a:t>narcotraffickers</a:t>
            </a:r>
            <a:r>
              <a:rPr lang="en-US" dirty="0" smtClean="0"/>
              <a:t> to act as drug mules.</a:t>
            </a:r>
          </a:p>
        </p:txBody>
      </p:sp>
    </p:spTree>
    <p:extLst>
      <p:ext uri="{BB962C8B-B14F-4D97-AF65-F5344CB8AC3E}">
        <p14:creationId xmlns:p14="http://schemas.microsoft.com/office/powerpoint/2010/main" val="11052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mind, though, that poor indigenous </a:t>
            </a:r>
            <a:r>
              <a:rPr lang="en-US" dirty="0"/>
              <a:t>w</a:t>
            </a:r>
            <a:r>
              <a:rPr lang="en-US" dirty="0" smtClean="0"/>
              <a:t>omen in Mexico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dirty="0" smtClean="0"/>
              <a:t>Have few economic choices and opportunities available to them.  Many of them are illiterate and uneducated.  For these reasons, some indigenous women are exploited by </a:t>
            </a:r>
            <a:r>
              <a:rPr lang="en-US" dirty="0" err="1" smtClean="0"/>
              <a:t>narcotraffickers</a:t>
            </a:r>
            <a:r>
              <a:rPr lang="en-US" dirty="0" smtClean="0"/>
              <a:t> to act as drug mules.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2005, </a:t>
            </a:r>
            <a:r>
              <a:rPr lang="en-US" dirty="0" smtClean="0"/>
              <a:t>____________ made the documentary “Embroidering Freedom, Unthreading Punishment” (“</a:t>
            </a:r>
            <a:r>
              <a:rPr lang="en-US" dirty="0" err="1" smtClean="0"/>
              <a:t>Bordando</a:t>
            </a:r>
            <a:r>
              <a:rPr lang="en-US" dirty="0" smtClean="0"/>
              <a:t> </a:t>
            </a:r>
            <a:r>
              <a:rPr lang="en-US" dirty="0" err="1"/>
              <a:t>Libertades</a:t>
            </a:r>
            <a:r>
              <a:rPr lang="en-US" dirty="0"/>
              <a:t>, </a:t>
            </a:r>
            <a:r>
              <a:rPr lang="en-US" dirty="0" err="1"/>
              <a:t>Deshilando</a:t>
            </a:r>
            <a:r>
              <a:rPr lang="en-US" dirty="0"/>
              <a:t> </a:t>
            </a:r>
            <a:r>
              <a:rPr lang="en-US" dirty="0" err="1" smtClean="0"/>
              <a:t>Condenas</a:t>
            </a:r>
            <a:r>
              <a:rPr lang="en-US" dirty="0" smtClean="0"/>
              <a:t>”) in order to tell the stories of some of these women and highlight the injustices they face.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1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mind, though, that poor indigenous </a:t>
            </a:r>
            <a:r>
              <a:rPr lang="en-US" dirty="0"/>
              <a:t>w</a:t>
            </a:r>
            <a:r>
              <a:rPr lang="en-US" dirty="0" smtClean="0"/>
              <a:t>omen in Mexico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dirty="0" smtClean="0"/>
              <a:t>Have few economic choices and opportunities available to them.  Many of them are illiterate and uneducated.  For these reasons, some indigenous women are exploited by </a:t>
            </a:r>
            <a:r>
              <a:rPr lang="en-US" dirty="0" err="1" smtClean="0"/>
              <a:t>narcotraffickers</a:t>
            </a:r>
            <a:r>
              <a:rPr lang="en-US" dirty="0" smtClean="0"/>
              <a:t> to act as drug mules.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2005, made </a:t>
            </a:r>
            <a:r>
              <a:rPr lang="en-US" dirty="0" smtClean="0"/>
              <a:t>the documentary “Embroidering Freedom, Unthreading Punishment” (“</a:t>
            </a:r>
            <a:r>
              <a:rPr lang="en-US" dirty="0" err="1" smtClean="0"/>
              <a:t>Bordando</a:t>
            </a:r>
            <a:r>
              <a:rPr lang="en-US" dirty="0" smtClean="0"/>
              <a:t> </a:t>
            </a:r>
            <a:r>
              <a:rPr lang="en-US" dirty="0" err="1"/>
              <a:t>Libertades</a:t>
            </a:r>
            <a:r>
              <a:rPr lang="en-US" dirty="0"/>
              <a:t>, </a:t>
            </a:r>
            <a:r>
              <a:rPr lang="en-US" dirty="0" err="1"/>
              <a:t>Deshilando</a:t>
            </a:r>
            <a:r>
              <a:rPr lang="en-US" dirty="0"/>
              <a:t> </a:t>
            </a:r>
            <a:r>
              <a:rPr lang="en-US" dirty="0" err="1" smtClean="0"/>
              <a:t>Condenas</a:t>
            </a:r>
            <a:r>
              <a:rPr lang="en-US" dirty="0" smtClean="0"/>
              <a:t>”) in order to tell the stories of some of these women and highlight the injustices they face.</a:t>
            </a:r>
          </a:p>
          <a:p>
            <a:r>
              <a:rPr lang="en-US" dirty="0" smtClean="0"/>
              <a:t>The women you are about to see will talk about how they could not understand the proceedings against them due to a lack of interpreters.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20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“Embroidering Freedom, Unthreading Punishment”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Like Santiago Ventura Morales, Jacinta Francisco </a:t>
            </a:r>
            <a:r>
              <a:rPr lang="en-US" sz="2800" dirty="0" err="1" smtClean="0"/>
              <a:t>Marcial</a:t>
            </a:r>
            <a:r>
              <a:rPr lang="en-US" sz="2800" dirty="0" smtClean="0"/>
              <a:t> is a speaker of a minority language indigenous to Mexico.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Like Santiago Ventura Morales, Jacinta Francisco </a:t>
            </a:r>
            <a:r>
              <a:rPr lang="en-US" sz="2800" dirty="0" err="1" smtClean="0"/>
              <a:t>Marcial</a:t>
            </a:r>
            <a:r>
              <a:rPr lang="en-US" sz="2800" dirty="0" smtClean="0"/>
              <a:t> is a speaker of a minority language indigenous to Mexico.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481414" cy="774340"/>
          </a:xfrm>
        </p:spPr>
        <p:txBody>
          <a:bodyPr/>
          <a:lstStyle/>
          <a:p>
            <a:r>
              <a:rPr lang="en-US" dirty="0" smtClean="0"/>
              <a:t>Francisco </a:t>
            </a:r>
            <a:r>
              <a:rPr lang="en-US" dirty="0" err="1" smtClean="0"/>
              <a:t>Marcial</a:t>
            </a:r>
            <a:r>
              <a:rPr lang="en-US" dirty="0" smtClean="0"/>
              <a:t> is an </a:t>
            </a:r>
            <a:r>
              <a:rPr lang="en-US" dirty="0" err="1" smtClean="0"/>
              <a:t>Otomí</a:t>
            </a:r>
            <a:r>
              <a:rPr lang="en-US" dirty="0" smtClean="0"/>
              <a:t> </a:t>
            </a:r>
            <a:r>
              <a:rPr lang="en-US" dirty="0"/>
              <a:t>woman from </a:t>
            </a:r>
            <a:r>
              <a:rPr lang="en-US" dirty="0" smtClean="0"/>
              <a:t>Querétaro </a:t>
            </a:r>
            <a:r>
              <a:rPr lang="en-US" dirty="0"/>
              <a:t>state, </a:t>
            </a:r>
            <a:r>
              <a:rPr lang="en-US" dirty="0" smtClean="0"/>
              <a:t>Mexico. </a:t>
            </a:r>
            <a:r>
              <a:rPr lang="en-US" dirty="0" err="1" smtClean="0"/>
              <a:t>Otomí</a:t>
            </a:r>
            <a:r>
              <a:rPr lang="en-US" dirty="0" smtClean="0"/>
              <a:t> is her native language.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69" y="2927966"/>
            <a:ext cx="5399428" cy="3620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7716" y="5532620"/>
            <a:ext cx="3982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upload.wikimedia.org/wikipedia/commons/thumb/c/cf/Quer%C3%A9taro_en_M%C3%A9xico.svg/2000px-Quer%C3%A9taro_en_M%C3%A9xico.svg.png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52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Otomí</a:t>
            </a:r>
            <a:r>
              <a:rPr lang="en-US" sz="2800" dirty="0" smtClean="0"/>
              <a:t> Language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26408"/>
            <a:ext cx="4184035" cy="3880772"/>
          </a:xfrm>
        </p:spPr>
        <p:txBody>
          <a:bodyPr/>
          <a:lstStyle/>
          <a:p>
            <a:r>
              <a:rPr lang="en-US" dirty="0" smtClean="0"/>
              <a:t>According to Mexico’s </a:t>
            </a:r>
            <a:r>
              <a:rPr lang="es-ES" dirty="0" smtClean="0"/>
              <a:t>Instituto </a:t>
            </a:r>
            <a:r>
              <a:rPr lang="es-ES" dirty="0"/>
              <a:t>Nacional de Estadística y Geografía (INEGI</a:t>
            </a:r>
            <a:r>
              <a:rPr lang="es-ES" dirty="0" smtClean="0"/>
              <a:t>), Otomí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widely</a:t>
            </a:r>
            <a:r>
              <a:rPr lang="es-ES" dirty="0" smtClean="0"/>
              <a:t> </a:t>
            </a:r>
            <a:r>
              <a:rPr lang="es-ES" dirty="0" err="1" smtClean="0"/>
              <a:t>spoken</a:t>
            </a:r>
            <a:r>
              <a:rPr lang="es-ES" dirty="0" smtClean="0"/>
              <a:t> </a:t>
            </a:r>
            <a:r>
              <a:rPr lang="es-ES" dirty="0" err="1" smtClean="0"/>
              <a:t>indigenous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Mexican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 smtClean="0"/>
              <a:t> of </a:t>
            </a:r>
            <a:r>
              <a:rPr lang="en-US" dirty="0" smtClean="0"/>
              <a:t>Querétaro.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54" y="1526408"/>
            <a:ext cx="5209721" cy="3532288"/>
          </a:xfrm>
        </p:spPr>
      </p:pic>
      <p:sp>
        <p:nvSpPr>
          <p:cNvPr id="4" name="TextBox 3"/>
          <p:cNvSpPr txBox="1"/>
          <p:nvPr/>
        </p:nvSpPr>
        <p:spPr>
          <a:xfrm>
            <a:off x="8185355" y="6041361"/>
            <a:ext cx="37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cuentame.inegi.org.mx/monografias/informacion/queret/poblacion/diversidad.aspx?tema=me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85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Let’s hear some of Francisco </a:t>
            </a:r>
            <a:r>
              <a:rPr lang="en-US" sz="2800" dirty="0" err="1" smtClean="0"/>
              <a:t>Marcial’s</a:t>
            </a:r>
            <a:r>
              <a:rPr lang="en-US" sz="2800" dirty="0" smtClean="0"/>
              <a:t> story in her own words: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oor Mexican Woman Denied Justice-S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5349" y="788821"/>
            <a:ext cx="9200535" cy="5060811"/>
          </a:xfrm>
        </p:spPr>
      </p:pic>
      <p:sp>
        <p:nvSpPr>
          <p:cNvPr id="4" name="TextBox 3"/>
          <p:cNvSpPr txBox="1"/>
          <p:nvPr/>
        </p:nvSpPr>
        <p:spPr>
          <a:xfrm>
            <a:off x="10043651" y="5849632"/>
            <a:ext cx="214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</a:t>
            </a:r>
          </a:p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vimeo.com/7330092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52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Francisco </a:t>
            </a:r>
            <a:r>
              <a:rPr lang="en-US" dirty="0" err="1" smtClean="0"/>
              <a:t>Marcial</a:t>
            </a:r>
            <a:r>
              <a:rPr lang="en-US" dirty="0" smtClean="0"/>
              <a:t> singled out for arrest?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Francisco </a:t>
            </a:r>
            <a:r>
              <a:rPr lang="en-US" dirty="0" err="1" smtClean="0"/>
              <a:t>Marcial</a:t>
            </a:r>
            <a:r>
              <a:rPr lang="en-US" dirty="0" smtClean="0"/>
              <a:t> singled out for arrest?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Amnesty International and other organizations, women like Francisco </a:t>
            </a:r>
            <a:r>
              <a:rPr lang="en-US" dirty="0" err="1" smtClean="0"/>
              <a:t>Marcial</a:t>
            </a:r>
            <a:r>
              <a:rPr lang="en-US" dirty="0" smtClean="0"/>
              <a:t> are arrested and incarcerated due to their marginalized status as poor indigenous women.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Francisco </a:t>
            </a:r>
            <a:r>
              <a:rPr lang="en-US" dirty="0" err="1" smtClean="0"/>
              <a:t>Marcial</a:t>
            </a:r>
            <a:r>
              <a:rPr lang="en-US" dirty="0" smtClean="0"/>
              <a:t> singled out for arrest?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Amnesty International and other organizations, women like Francisco </a:t>
            </a:r>
            <a:r>
              <a:rPr lang="en-US" dirty="0" err="1" smtClean="0"/>
              <a:t>Marcial</a:t>
            </a:r>
            <a:r>
              <a:rPr lang="en-US" dirty="0" smtClean="0"/>
              <a:t> are arrested and incarcerated due to their marginalized status as poor indigenous women.</a:t>
            </a:r>
          </a:p>
          <a:p>
            <a:r>
              <a:rPr lang="en-US" dirty="0" smtClean="0"/>
              <a:t>While the charges against Francisco </a:t>
            </a:r>
            <a:r>
              <a:rPr lang="en-US" dirty="0" err="1" smtClean="0"/>
              <a:t>Marcial</a:t>
            </a:r>
            <a:r>
              <a:rPr lang="en-US" dirty="0" smtClean="0"/>
              <a:t> appear patently ridiculous in light of day, other poor indigenous women sometimes find themselves facing charges that seem more legitimate.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1033</TotalTime>
  <Words>500</Words>
  <Application>Microsoft Office PowerPoint</Application>
  <PresentationFormat>Widescreen</PresentationFormat>
  <Paragraphs>29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The Story of Jacinta Francisco Marcial</vt:lpstr>
      <vt:lpstr>Like Santiago Ventura Morales, Jacinta Francisco Marcial is a speaker of a minority language indigenous to Mexico.</vt:lpstr>
      <vt:lpstr>Like Santiago Ventura Morales, Jacinta Francisco Marcial is a speaker of a minority language indigenous to Mexico.</vt:lpstr>
      <vt:lpstr>The Otomí Language</vt:lpstr>
      <vt:lpstr>Let’s hear some of Francisco Marcial’s story in her own words:</vt:lpstr>
      <vt:lpstr>PowerPoint Presentation</vt:lpstr>
      <vt:lpstr>Why was Francisco Marcial singled out for arrest?</vt:lpstr>
      <vt:lpstr>Why was Francisco Marcial singled out for arrest?</vt:lpstr>
      <vt:lpstr>Why was Francisco Marcial singled out for arrest?</vt:lpstr>
      <vt:lpstr>Keep in mind, though, that poor indigenous women in Mexico . . .</vt:lpstr>
      <vt:lpstr>Keep in mind, though, that poor indigenous women in Mexico . . .</vt:lpstr>
      <vt:lpstr>Keep in mind, though, that poor indigenous women in Mexico . . .</vt:lpstr>
      <vt:lpstr>“Embroidering Freedom, Unthreading Punishment”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Busted!</dc:title>
  <dc:creator>Red1</dc:creator>
  <cp:lastModifiedBy>Judy Schechter</cp:lastModifiedBy>
  <cp:revision>56</cp:revision>
  <dcterms:created xsi:type="dcterms:W3CDTF">2015-09-15T13:14:07Z</dcterms:created>
  <dcterms:modified xsi:type="dcterms:W3CDTF">2015-09-20T21:20:13Z</dcterms:modified>
</cp:coreProperties>
</file>