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3"/>
  </p:notesMasterIdLst>
  <p:sldIdLst>
    <p:sldId id="256" r:id="rId2"/>
    <p:sldId id="257" r:id="rId3"/>
    <p:sldId id="288" r:id="rId4"/>
    <p:sldId id="289" r:id="rId5"/>
    <p:sldId id="290" r:id="rId6"/>
    <p:sldId id="295" r:id="rId7"/>
    <p:sldId id="291" r:id="rId8"/>
    <p:sldId id="258" r:id="rId9"/>
    <p:sldId id="259" r:id="rId10"/>
    <p:sldId id="292" r:id="rId11"/>
    <p:sldId id="294" r:id="rId12"/>
    <p:sldId id="260" r:id="rId13"/>
    <p:sldId id="293" r:id="rId14"/>
    <p:sldId id="262" r:id="rId15"/>
    <p:sldId id="264" r:id="rId16"/>
    <p:sldId id="267" r:id="rId17"/>
    <p:sldId id="268" r:id="rId18"/>
    <p:sldId id="269" r:id="rId19"/>
    <p:sldId id="270" r:id="rId20"/>
    <p:sldId id="280" r:id="rId21"/>
    <p:sldId id="281" r:id="rId22"/>
    <p:sldId id="282" r:id="rId23"/>
    <p:sldId id="283" r:id="rId24"/>
    <p:sldId id="286" r:id="rId25"/>
    <p:sldId id="273" r:id="rId26"/>
    <p:sldId id="274" r:id="rId27"/>
    <p:sldId id="287" r:id="rId28"/>
    <p:sldId id="275" r:id="rId29"/>
    <p:sldId id="276" r:id="rId30"/>
    <p:sldId id="277" r:id="rId31"/>
    <p:sldId id="278" r:id="rId32"/>
  </p:sldIdLst>
  <p:sldSz cx="9144000" cy="5143500" type="screen16x9"/>
  <p:notesSz cx="6858000" cy="9144000"/>
  <p:embeddedFontLst>
    <p:embeddedFont>
      <p:font typeface="宋体" panose="02010600030101010101" pitchFamily="2" charset="-122"/>
      <p:regular r:id="rId34"/>
    </p:embeddedFont>
    <p:embeddedFont>
      <p:font typeface="Cambria Math" panose="02040503050406030204" pitchFamily="18" charset="0"/>
      <p:regular r:id="rId35"/>
    </p:embeddedFont>
    <p:embeddedFont>
      <p:font typeface="Roboto Medium" panose="020B0604020202020204" charset="0"/>
      <p:regular r:id="rId36"/>
      <p:bold r:id="rId37"/>
      <p:italic r:id="rId38"/>
      <p:boldItalic r:id="rId39"/>
    </p:embeddedFont>
    <p:embeddedFont>
      <p:font typeface="Lato" panose="020B0604020202020204" charset="0"/>
      <p:regular r:id="rId40"/>
      <p:bold r:id="rId41"/>
      <p:italic r:id="rId42"/>
      <p:boldItalic r:id="rId43"/>
    </p:embeddedFont>
    <p:embeddedFont>
      <p:font typeface="Roboto" panose="020B0604020202020204" charset="0"/>
      <p:regular r:id="rId44"/>
      <p:bold r:id="rId45"/>
      <p:italic r:id="rId46"/>
      <p:boldItalic r:id="rId47"/>
    </p:embeddedFont>
    <p:embeddedFont>
      <p:font typeface="Raleway" panose="020B0604020202020204" charset="0"/>
      <p:regular r:id="rId48"/>
      <p:bold r:id="rId49"/>
      <p:italic r:id="rId50"/>
      <p:boldItalic r:id="rId51"/>
    </p:embeddedFont>
    <p:embeddedFont>
      <p:font typeface="Cambria" panose="02040503050406030204" pitchFamily="18"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9125E1F-D6B3-4619-9EA4-C6C4CF073E2C}">
  <a:tblStyle styleId="{D9125E1F-D6B3-4619-9EA4-C6C4CF073E2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27" autoAdjust="0"/>
    <p:restoredTop sz="94660"/>
  </p:normalViewPr>
  <p:slideViewPr>
    <p:cSldViewPr snapToGrid="0">
      <p:cViewPr varScale="1">
        <p:scale>
          <a:sx n="209" d="100"/>
          <a:sy n="209" d="100"/>
        </p:scale>
        <p:origin x="856" y="11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font" Target="fonts/font2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54"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font" Target="fonts/font20.fntdata"/><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font" Target="fonts/font19.fntdata"/><Relationship Id="rId6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8.fntdata"/><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0EE6D513-EB3D-4F01-8CF2-4A5D9651DE3F}"/>
    <pc:docChg chg="modSld">
      <pc:chgData name="" userId="" providerId="" clId="Web-{0EE6D513-EB3D-4F01-8CF2-4A5D9651DE3F}" dt="2019-04-21T22:48:28.907" v="1055" actId="20577"/>
      <pc:docMkLst>
        <pc:docMk/>
      </pc:docMkLst>
      <pc:sldChg chg="addSp modSp">
        <pc:chgData name="" userId="" providerId="" clId="Web-{0EE6D513-EB3D-4F01-8CF2-4A5D9651DE3F}" dt="2019-04-21T22:48:26.625" v="1053" actId="20577"/>
        <pc:sldMkLst>
          <pc:docMk/>
          <pc:sldMk cId="1164382274" sldId="288"/>
        </pc:sldMkLst>
        <pc:spChg chg="add mod">
          <ac:chgData name="" userId="" providerId="" clId="Web-{0EE6D513-EB3D-4F01-8CF2-4A5D9651DE3F}" dt="2019-04-21T22:16:08.211" v="561" actId="1076"/>
          <ac:spMkLst>
            <pc:docMk/>
            <pc:sldMk cId="1164382274" sldId="288"/>
            <ac:spMk id="4" creationId="{BD855CDF-8588-46DA-8F31-064FC5FADB9D}"/>
          </ac:spMkLst>
        </pc:spChg>
        <pc:spChg chg="mod">
          <ac:chgData name="" userId="" providerId="" clId="Web-{0EE6D513-EB3D-4F01-8CF2-4A5D9651DE3F}" dt="2019-04-21T22:16:27.509" v="566" actId="1076"/>
          <ac:spMkLst>
            <pc:docMk/>
            <pc:sldMk cId="1164382274" sldId="288"/>
            <ac:spMk id="5" creationId="{FB20661D-4BE2-4F9E-9698-DDB05CC18FF2}"/>
          </ac:spMkLst>
        </pc:spChg>
        <pc:spChg chg="add mod">
          <ac:chgData name="" userId="" providerId="" clId="Web-{0EE6D513-EB3D-4F01-8CF2-4A5D9651DE3F}" dt="2019-04-21T22:16:20.711" v="565" actId="1076"/>
          <ac:spMkLst>
            <pc:docMk/>
            <pc:sldMk cId="1164382274" sldId="288"/>
            <ac:spMk id="21" creationId="{00C75B11-32BD-47E7-9338-8B1DCACF241E}"/>
          </ac:spMkLst>
        </pc:spChg>
        <pc:spChg chg="add mod">
          <ac:chgData name="" userId="" providerId="" clId="Web-{0EE6D513-EB3D-4F01-8CF2-4A5D9651DE3F}" dt="2019-04-21T22:16:16.821" v="564" actId="1076"/>
          <ac:spMkLst>
            <pc:docMk/>
            <pc:sldMk cId="1164382274" sldId="288"/>
            <ac:spMk id="23" creationId="{271FAF86-488B-4ACE-88C8-1E55B5F63102}"/>
          </ac:spMkLst>
        </pc:spChg>
        <pc:spChg chg="add mod ord">
          <ac:chgData name="" userId="" providerId="" clId="Web-{0EE6D513-EB3D-4F01-8CF2-4A5D9651DE3F}" dt="2019-04-21T22:48:26.625" v="1053" actId="20577"/>
          <ac:spMkLst>
            <pc:docMk/>
            <pc:sldMk cId="1164382274" sldId="288"/>
            <ac:spMk id="25" creationId="{8D423CA7-60AE-41FC-8251-0E96AEB3F6D5}"/>
          </ac:spMkLst>
        </pc:spChg>
        <pc:spChg chg="add mod ord">
          <ac:chgData name="" userId="" providerId="" clId="Web-{0EE6D513-EB3D-4F01-8CF2-4A5D9651DE3F}" dt="2019-04-21T22:48:06.546" v="1034" actId="20577"/>
          <ac:spMkLst>
            <pc:docMk/>
            <pc:sldMk cId="1164382274" sldId="288"/>
            <ac:spMk id="27" creationId="{9A596B3D-F94D-4D4B-89C5-83EF1E8D276E}"/>
          </ac:spMkLst>
        </pc:spChg>
        <pc:cxnChg chg="mod">
          <ac:chgData name="" userId="" providerId="" clId="Web-{0EE6D513-EB3D-4F01-8CF2-4A5D9651DE3F}" dt="2019-04-21T21:58:01.873" v="407" actId="14100"/>
          <ac:cxnSpMkLst>
            <pc:docMk/>
            <pc:sldMk cId="1164382274" sldId="288"/>
            <ac:cxnSpMk id="17" creationId="{B160023A-09EB-41AE-A68E-37F3634D0511}"/>
          </ac:cxnSpMkLst>
        </pc:cxnChg>
        <pc:cxnChg chg="add mod">
          <ac:chgData name="" userId="" providerId="" clId="Web-{0EE6D513-EB3D-4F01-8CF2-4A5D9651DE3F}" dt="2019-04-21T22:03:25.386" v="428" actId="14100"/>
          <ac:cxnSpMkLst>
            <pc:docMk/>
            <pc:sldMk cId="1164382274" sldId="288"/>
            <ac:cxnSpMk id="19" creationId="{0E276E4F-6E39-413A-ABDC-63B8D1E0BB8A}"/>
          </ac:cxnSpMkLst>
        </pc:cxnChg>
        <pc:cxnChg chg="mod">
          <ac:chgData name="" userId="" providerId="" clId="Web-{0EE6D513-EB3D-4F01-8CF2-4A5D9651DE3F}" dt="2019-04-21T21:56:39.854" v="400" actId="14100"/>
          <ac:cxnSpMkLst>
            <pc:docMk/>
            <pc:sldMk cId="1164382274" sldId="288"/>
            <ac:cxnSpMk id="20" creationId="{D1CFE602-3DB8-433B-ABD4-4F05707E78E8}"/>
          </ac:cxnSpMkLst>
        </pc:cxnChg>
        <pc:cxnChg chg="add mod">
          <ac:chgData name="" userId="" providerId="" clId="Web-{0EE6D513-EB3D-4F01-8CF2-4A5D9651DE3F}" dt="2019-04-21T21:56:21.087" v="398" actId="14100"/>
          <ac:cxnSpMkLst>
            <pc:docMk/>
            <pc:sldMk cId="1164382274" sldId="288"/>
            <ac:cxnSpMk id="22" creationId="{A475B5F6-7646-423E-86A7-580367DFAC09}"/>
          </ac:cxnSpMkLst>
        </pc:cxnChg>
        <pc:cxnChg chg="add mod">
          <ac:chgData name="" userId="" providerId="" clId="Web-{0EE6D513-EB3D-4F01-8CF2-4A5D9651DE3F}" dt="2019-04-21T22:16:47.994" v="567" actId="1076"/>
          <ac:cxnSpMkLst>
            <pc:docMk/>
            <pc:sldMk cId="1164382274" sldId="288"/>
            <ac:cxnSpMk id="24" creationId="{72A7B928-0A0B-4845-B012-760DF3813083}"/>
          </ac:cxnSpMkLst>
        </pc:cxnChg>
        <pc:cxnChg chg="add mod">
          <ac:chgData name="" userId="" providerId="" clId="Web-{0EE6D513-EB3D-4F01-8CF2-4A5D9651DE3F}" dt="2019-04-21T22:16:54.916" v="568" actId="1076"/>
          <ac:cxnSpMkLst>
            <pc:docMk/>
            <pc:sldMk cId="1164382274" sldId="288"/>
            <ac:cxnSpMk id="26" creationId="{13E2D48F-2077-4AE5-BA3C-18B14FD6E805}"/>
          </ac:cxnSpMkLst>
        </pc:cxnChg>
        <pc:cxnChg chg="add mod">
          <ac:chgData name="" userId="" providerId="" clId="Web-{0EE6D513-EB3D-4F01-8CF2-4A5D9651DE3F}" dt="2019-04-21T22:14:00.075" v="552" actId="14100"/>
          <ac:cxnSpMkLst>
            <pc:docMk/>
            <pc:sldMk cId="1164382274" sldId="288"/>
            <ac:cxnSpMk id="28" creationId="{3D373EF5-C9EF-4CFF-B128-1C98B35AE75B}"/>
          </ac:cxnSpMkLst>
        </pc:cxnChg>
      </pc:sldChg>
      <pc:sldChg chg="modSp">
        <pc:chgData name="" userId="" providerId="" clId="Web-{0EE6D513-EB3D-4F01-8CF2-4A5D9651DE3F}" dt="2019-04-21T22:47:44.791" v="1029" actId="20577"/>
        <pc:sldMkLst>
          <pc:docMk/>
          <pc:sldMk cId="3108158995" sldId="289"/>
        </pc:sldMkLst>
        <pc:spChg chg="mod">
          <ac:chgData name="" userId="" providerId="" clId="Web-{0EE6D513-EB3D-4F01-8CF2-4A5D9651DE3F}" dt="2019-04-21T22:47:44.791" v="1029" actId="20577"/>
          <ac:spMkLst>
            <pc:docMk/>
            <pc:sldMk cId="3108158995" sldId="289"/>
            <ac:spMk id="105" creationId="{00000000-0000-0000-0000-000000000000}"/>
          </ac:spMkLst>
        </pc:spChg>
      </pc:sldChg>
    </pc:docChg>
  </pc:docChgLst>
  <pc:docChgLst>
    <pc:chgData clId="Web-{47B994B6-E9BF-4CC3-958A-1D7D764E42CB}"/>
    <pc:docChg chg="modSld">
      <pc:chgData name="" userId="" providerId="" clId="Web-{47B994B6-E9BF-4CC3-958A-1D7D764E42CB}" dt="2019-04-21T20:39:51.398" v="337" actId="20577"/>
      <pc:docMkLst>
        <pc:docMk/>
      </pc:docMkLst>
      <pc:sldChg chg="addSp delSp modSp">
        <pc:chgData name="" userId="" providerId="" clId="Web-{47B994B6-E9BF-4CC3-958A-1D7D764E42CB}" dt="2019-04-21T20:39:48.414" v="335" actId="20577"/>
        <pc:sldMkLst>
          <pc:docMk/>
          <pc:sldMk cId="1164382274" sldId="288"/>
        </pc:sldMkLst>
        <pc:spChg chg="add mod">
          <ac:chgData name="" userId="" providerId="" clId="Web-{47B994B6-E9BF-4CC3-958A-1D7D764E42CB}" dt="2019-04-21T20:14:23.717" v="132"/>
          <ac:spMkLst>
            <pc:docMk/>
            <pc:sldMk cId="1164382274" sldId="288"/>
            <ac:spMk id="3" creationId="{6A4AEFA1-5F45-4689-BDB5-CD8657E1CC70}"/>
          </ac:spMkLst>
        </pc:spChg>
        <pc:spChg chg="add mod">
          <ac:chgData name="" userId="" providerId="" clId="Web-{47B994B6-E9BF-4CC3-958A-1D7D764E42CB}" dt="2019-04-21T20:39:48.414" v="335" actId="20577"/>
          <ac:spMkLst>
            <pc:docMk/>
            <pc:sldMk cId="1164382274" sldId="288"/>
            <ac:spMk id="5" creationId="{FB20661D-4BE2-4F9E-9698-DDB05CC18FF2}"/>
          </ac:spMkLst>
        </pc:spChg>
        <pc:spChg chg="add mod">
          <ac:chgData name="" userId="" providerId="" clId="Web-{47B994B6-E9BF-4CC3-958A-1D7D764E42CB}" dt="2019-04-21T20:14:19.404" v="130"/>
          <ac:spMkLst>
            <pc:docMk/>
            <pc:sldMk cId="1164382274" sldId="288"/>
            <ac:spMk id="6" creationId="{C189E23B-DDD8-4B5A-A6DC-749A1749D406}"/>
          </ac:spMkLst>
        </pc:spChg>
        <pc:spChg chg="add mod">
          <ac:chgData name="" userId="" providerId="" clId="Web-{47B994B6-E9BF-4CC3-958A-1D7D764E42CB}" dt="2019-04-21T20:14:13.920" v="128"/>
          <ac:spMkLst>
            <pc:docMk/>
            <pc:sldMk cId="1164382274" sldId="288"/>
            <ac:spMk id="7" creationId="{79BDCC91-2104-4264-B631-AD1B04F0B71C}"/>
          </ac:spMkLst>
        </pc:spChg>
        <pc:spChg chg="add mod">
          <ac:chgData name="" userId="" providerId="" clId="Web-{47B994B6-E9BF-4CC3-958A-1D7D764E42CB}" dt="2019-04-21T20:14:27.858" v="134"/>
          <ac:spMkLst>
            <pc:docMk/>
            <pc:sldMk cId="1164382274" sldId="288"/>
            <ac:spMk id="8" creationId="{3533AAD7-A88B-4BAB-96EE-E3CEB83945C2}"/>
          </ac:spMkLst>
        </pc:spChg>
        <pc:spChg chg="add mod">
          <ac:chgData name="" userId="" providerId="" clId="Web-{47B994B6-E9BF-4CC3-958A-1D7D764E42CB}" dt="2019-04-21T20:15:21.561" v="141"/>
          <ac:spMkLst>
            <pc:docMk/>
            <pc:sldMk cId="1164382274" sldId="288"/>
            <ac:spMk id="9" creationId="{D1703561-D2DC-4D0F-A4A3-467E70B07074}"/>
          </ac:spMkLst>
        </pc:spChg>
        <pc:spChg chg="add mod">
          <ac:chgData name="" userId="" providerId="" clId="Web-{47B994B6-E9BF-4CC3-958A-1D7D764E42CB}" dt="2019-04-21T20:15:25.592" v="143"/>
          <ac:spMkLst>
            <pc:docMk/>
            <pc:sldMk cId="1164382274" sldId="288"/>
            <ac:spMk id="10" creationId="{4503FFA9-418E-4F98-AF96-CF9367FEF71B}"/>
          </ac:spMkLst>
        </pc:spChg>
        <pc:spChg chg="add mod">
          <ac:chgData name="" userId="" providerId="" clId="Web-{47B994B6-E9BF-4CC3-958A-1D7D764E42CB}" dt="2019-04-21T20:15:29.374" v="145"/>
          <ac:spMkLst>
            <pc:docMk/>
            <pc:sldMk cId="1164382274" sldId="288"/>
            <ac:spMk id="11" creationId="{FA98A153-1F76-4E96-97A4-C7B4B84D221D}"/>
          </ac:spMkLst>
        </pc:spChg>
        <pc:spChg chg="add mod">
          <ac:chgData name="" userId="" providerId="" clId="Web-{47B994B6-E9BF-4CC3-958A-1D7D764E42CB}" dt="2019-04-21T20:15:33.030" v="147"/>
          <ac:spMkLst>
            <pc:docMk/>
            <pc:sldMk cId="1164382274" sldId="288"/>
            <ac:spMk id="12" creationId="{8DC10058-53F4-4D51-968E-C4847DA538DC}"/>
          </ac:spMkLst>
        </pc:spChg>
        <pc:spChg chg="add mod">
          <ac:chgData name="" userId="" providerId="" clId="Web-{47B994B6-E9BF-4CC3-958A-1D7D764E42CB}" dt="2019-04-21T20:21:20.157" v="200" actId="1076"/>
          <ac:spMkLst>
            <pc:docMk/>
            <pc:sldMk cId="1164382274" sldId="288"/>
            <ac:spMk id="13" creationId="{7FA6CD5F-37E0-49D7-A6D4-D91CF580C68D}"/>
          </ac:spMkLst>
        </pc:spChg>
        <pc:spChg chg="add mod">
          <ac:chgData name="" userId="" providerId="" clId="Web-{47B994B6-E9BF-4CC3-958A-1D7D764E42CB}" dt="2019-04-21T20:21:25.673" v="201" actId="1076"/>
          <ac:spMkLst>
            <pc:docMk/>
            <pc:sldMk cId="1164382274" sldId="288"/>
            <ac:spMk id="14" creationId="{8D36FA5D-8061-42ED-A80E-739D83918C9E}"/>
          </ac:spMkLst>
        </pc:spChg>
        <pc:spChg chg="add mod">
          <ac:chgData name="" userId="" providerId="" clId="Web-{47B994B6-E9BF-4CC3-958A-1D7D764E42CB}" dt="2019-04-21T20:21:37.251" v="202" actId="1076"/>
          <ac:spMkLst>
            <pc:docMk/>
            <pc:sldMk cId="1164382274" sldId="288"/>
            <ac:spMk id="15" creationId="{D08FC525-FE5D-4A28-9958-6B4A2A27347F}"/>
          </ac:spMkLst>
        </pc:spChg>
        <pc:spChg chg="add mod">
          <ac:chgData name="" userId="" providerId="" clId="Web-{47B994B6-E9BF-4CC3-958A-1D7D764E42CB}" dt="2019-04-21T20:21:41.126" v="203" actId="1076"/>
          <ac:spMkLst>
            <pc:docMk/>
            <pc:sldMk cId="1164382274" sldId="288"/>
            <ac:spMk id="16" creationId="{7F49E09A-EB0A-42B9-8F0D-C67C5E30F574}"/>
          </ac:spMkLst>
        </pc:spChg>
        <pc:spChg chg="mod">
          <ac:chgData name="" userId="" providerId="" clId="Web-{47B994B6-E9BF-4CC3-958A-1D7D764E42CB}" dt="2019-04-21T20:36:08.569" v="328" actId="14100"/>
          <ac:spMkLst>
            <pc:docMk/>
            <pc:sldMk cId="1164382274" sldId="288"/>
            <ac:spMk id="105" creationId="{00000000-0000-0000-0000-000000000000}"/>
          </ac:spMkLst>
        </pc:spChg>
        <pc:cxnChg chg="add del mod">
          <ac:chgData name="" userId="" providerId="" clId="Web-{47B994B6-E9BF-4CC3-958A-1D7D764E42CB}" dt="2019-04-21T20:30:56.973" v="264"/>
          <ac:cxnSpMkLst>
            <pc:docMk/>
            <pc:sldMk cId="1164382274" sldId="288"/>
            <ac:cxnSpMk id="4" creationId="{B3847CAD-E813-4AB1-BFDD-46BF13A21EEC}"/>
          </ac:cxnSpMkLst>
        </pc:cxnChg>
        <pc:cxnChg chg="add mod">
          <ac:chgData name="" userId="" providerId="" clId="Web-{47B994B6-E9BF-4CC3-958A-1D7D764E42CB}" dt="2019-04-21T20:34:03.849" v="322" actId="1076"/>
          <ac:cxnSpMkLst>
            <pc:docMk/>
            <pc:sldMk cId="1164382274" sldId="288"/>
            <ac:cxnSpMk id="17" creationId="{B160023A-09EB-41AE-A68E-37F3634D0511}"/>
          </ac:cxnSpMkLst>
        </pc:cxnChg>
        <pc:cxnChg chg="add mod">
          <ac:chgData name="" userId="" providerId="" clId="Web-{47B994B6-E9BF-4CC3-958A-1D7D764E42CB}" dt="2019-04-21T20:33:54.834" v="321" actId="14100"/>
          <ac:cxnSpMkLst>
            <pc:docMk/>
            <pc:sldMk cId="1164382274" sldId="288"/>
            <ac:cxnSpMk id="18" creationId="{7F201497-189A-4D97-A62B-CB09884EFC87}"/>
          </ac:cxnSpMkLst>
        </pc:cxnChg>
        <pc:cxnChg chg="add mod">
          <ac:chgData name="" userId="" providerId="" clId="Web-{47B994B6-E9BF-4CC3-958A-1D7D764E42CB}" dt="2019-04-21T20:34:13.443" v="324" actId="14100"/>
          <ac:cxnSpMkLst>
            <pc:docMk/>
            <pc:sldMk cId="1164382274" sldId="288"/>
            <ac:cxnSpMk id="20" creationId="{D1CFE602-3DB8-433B-ABD4-4F05707E78E8}"/>
          </ac:cxnSpMkLst>
        </pc:cxnChg>
        <pc:cxnChg chg="add del mod">
          <ac:chgData name="" userId="" providerId="" clId="Web-{47B994B6-E9BF-4CC3-958A-1D7D764E42CB}" dt="2019-04-21T20:32:53.099" v="315"/>
          <ac:cxnSpMkLst>
            <pc:docMk/>
            <pc:sldMk cId="1164382274" sldId="288"/>
            <ac:cxnSpMk id="21" creationId="{7FBAF239-29DC-42CD-8303-9C6B671CD7E4}"/>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854225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9317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55cf8dae8c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55cf8dae8c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5724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55cf8dae8c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55cf8dae8c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1974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55cf8dae8c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55cf8dae8c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0981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55cf8dae8c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55cf8dae8c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Nathan</a:t>
            </a:r>
            <a:endParaRPr/>
          </a:p>
        </p:txBody>
      </p:sp>
    </p:spTree>
    <p:extLst>
      <p:ext uri="{BB962C8B-B14F-4D97-AF65-F5344CB8AC3E}">
        <p14:creationId xmlns:p14="http://schemas.microsoft.com/office/powerpoint/2010/main" val="2364056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557e64f312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557e64f312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4118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55878cfc7a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55878cfc7a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5659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55cf8dae8c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55cf8dae8c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Nathan</a:t>
            </a:r>
            <a:endParaRPr/>
          </a:p>
        </p:txBody>
      </p:sp>
    </p:spTree>
    <p:extLst>
      <p:ext uri="{BB962C8B-B14F-4D97-AF65-F5344CB8AC3E}">
        <p14:creationId xmlns:p14="http://schemas.microsoft.com/office/powerpoint/2010/main" val="3313810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55cf8dae8c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55cf8dae8c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08331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5571ee8b9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5571ee8b9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242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55cf8dae8c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55cf8dae8c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7174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55cf8dae8c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55cf8dae8c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16911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55cf8dae8c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55cf8dae8c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26956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55cf8dae8c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55cf8dae8c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56899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55cf8dae8c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55cf8dae8c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13681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55878cfc7a_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55878cfc7a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28101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55cf8dae8c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55cf8dae8c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89925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55cf8dae8c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55cf8dae8c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72402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55cf8dae8c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55cf8dae8c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21070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55738d75c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55738d75c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47723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55cf8dae8c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55cf8dae8c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4064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55cf8dae8c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55cf8dae8c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4851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55cf8dae8c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55cf8dae8c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0269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55cf8dae8c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55cf8dae8c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9682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55cf8dae8c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55cf8dae8c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Fusion energy offers an</a:t>
            </a:r>
            <a:r>
              <a:rPr lang="en-US" baseline="0" dirty="0"/>
              <a:t> unlimited supply of clean </a:t>
            </a:r>
            <a:r>
              <a:rPr lang="en-US" baseline="0"/>
              <a:t>safe energy</a:t>
            </a:r>
            <a:endParaRPr/>
          </a:p>
        </p:txBody>
      </p:sp>
    </p:spTree>
    <p:extLst>
      <p:ext uri="{BB962C8B-B14F-4D97-AF65-F5344CB8AC3E}">
        <p14:creationId xmlns:p14="http://schemas.microsoft.com/office/powerpoint/2010/main" val="2719252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55cf8dae8c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55cf8dae8c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3593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55cf8dae8c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55cf8dae8c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267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55cf8dae8c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55cf8dae8c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1179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55cf8dae8c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55cf8dae8c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8483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mj-lt"/>
              </a:rPr>
              <a:t>Nuclear Technology of the GT Fusion DEMO Reactor </a:t>
            </a:r>
            <a:endParaRPr dirty="0">
              <a:latin typeface="+mj-lt"/>
            </a:endParaRPr>
          </a:p>
        </p:txBody>
      </p:sp>
      <p:sp>
        <p:nvSpPr>
          <p:cNvPr id="87" name="Google Shape;87;p13"/>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mn-lt"/>
              </a:rPr>
              <a:t>Andrew Rosenstrom, Nathan Morgenstern, Wes Crane, Stephen Johnston, Christian Maniscalco, Xianwei Wang</a:t>
            </a:r>
          </a:p>
          <a:p>
            <a:pPr marL="0" lvl="0" indent="0" algn="l" rtl="0">
              <a:spcBef>
                <a:spcPts val="0"/>
              </a:spcBef>
              <a:spcAft>
                <a:spcPts val="0"/>
              </a:spcAft>
              <a:buNone/>
            </a:pPr>
            <a:r>
              <a:rPr lang="en" dirty="0">
                <a:latin typeface="+mn-lt"/>
              </a:rPr>
              <a:t>Advisors</a:t>
            </a:r>
            <a:r>
              <a:rPr lang="en" dirty="0" smtClean="0">
                <a:latin typeface="+mn-lt"/>
              </a:rPr>
              <a:t>: Dr</a:t>
            </a:r>
            <a:r>
              <a:rPr lang="en" dirty="0">
                <a:latin typeface="+mn-lt"/>
              </a:rPr>
              <a:t>. Stacey, Dr. Petrovic </a:t>
            </a:r>
            <a:endParaRPr dirty="0">
              <a:latin typeface="+mn-lt"/>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729450" y="602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mn-lt"/>
              </a:rPr>
              <a:t>Tokamak Design </a:t>
            </a:r>
            <a:endParaRPr dirty="0">
              <a:latin typeface="+mn-lt"/>
            </a:endParaRPr>
          </a:p>
        </p:txBody>
      </p:sp>
      <p:sp>
        <p:nvSpPr>
          <p:cNvPr id="105" name="Google Shape;105;p14"/>
          <p:cNvSpPr txBox="1"/>
          <p:nvPr/>
        </p:nvSpPr>
        <p:spPr>
          <a:xfrm>
            <a:off x="618125" y="1259150"/>
            <a:ext cx="7650000" cy="335857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rgbClr val="000000"/>
              </a:buClr>
              <a:buSzPts val="1100"/>
              <a:buFont typeface="Arial"/>
              <a:buNone/>
            </a:pPr>
            <a:endParaRPr dirty="0">
              <a:latin typeface="+mn-lt"/>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342588" y="1715298"/>
            <a:ext cx="4811787" cy="2446274"/>
          </a:xfrm>
          <a:prstGeom prst="rect">
            <a:avLst/>
          </a:prstGeom>
          <a:noFill/>
          <a:ln>
            <a:noFill/>
          </a:ln>
        </p:spPr>
      </p:pic>
      <p:pic>
        <p:nvPicPr>
          <p:cNvPr id="6" name="Google Shape;134;p18"/>
          <p:cNvPicPr preferRelativeResize="0"/>
          <p:nvPr/>
        </p:nvPicPr>
        <p:blipFill>
          <a:blip r:embed="rId4">
            <a:alphaModFix/>
          </a:blip>
          <a:stretch>
            <a:fillRect/>
          </a:stretch>
        </p:blipFill>
        <p:spPr>
          <a:xfrm>
            <a:off x="5154375" y="1445875"/>
            <a:ext cx="3712464" cy="2715697"/>
          </a:xfrm>
          <a:prstGeom prst="rect">
            <a:avLst/>
          </a:prstGeom>
          <a:noFill/>
          <a:ln>
            <a:noFill/>
          </a:ln>
        </p:spPr>
      </p:pic>
    </p:spTree>
    <p:extLst>
      <p:ext uri="{BB962C8B-B14F-4D97-AF65-F5344CB8AC3E}">
        <p14:creationId xmlns:p14="http://schemas.microsoft.com/office/powerpoint/2010/main" val="3987050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729450" y="602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mn-lt"/>
              </a:rPr>
              <a:t>Coolant System Design </a:t>
            </a:r>
            <a:endParaRPr dirty="0">
              <a:latin typeface="+mn-lt"/>
            </a:endParaRPr>
          </a:p>
        </p:txBody>
      </p:sp>
      <p:grpSp>
        <p:nvGrpSpPr>
          <p:cNvPr id="4" name="组合 4">
            <a:extLst>
              <a:ext uri="{FF2B5EF4-FFF2-40B4-BE49-F238E27FC236}">
                <a16:creationId xmlns:a16="http://schemas.microsoft.com/office/drawing/2014/main" id="{7E4F60A4-91E0-4503-A102-3A184F946C09}"/>
              </a:ext>
            </a:extLst>
          </p:cNvPr>
          <p:cNvGrpSpPr/>
          <p:nvPr/>
        </p:nvGrpSpPr>
        <p:grpSpPr>
          <a:xfrm>
            <a:off x="4812791" y="1810772"/>
            <a:ext cx="4413271" cy="2148580"/>
            <a:chOff x="3503491" y="1818392"/>
            <a:chExt cx="5222296" cy="1943660"/>
          </a:xfrm>
        </p:grpSpPr>
        <p:pic>
          <p:nvPicPr>
            <p:cNvPr id="5" name="图片 14">
              <a:extLst>
                <a:ext uri="{FF2B5EF4-FFF2-40B4-BE49-F238E27FC236}">
                  <a16:creationId xmlns:a16="http://schemas.microsoft.com/office/drawing/2014/main" id="{EA8BCB76-C010-4E50-ABF3-7ABA73C25F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3491" y="1937393"/>
              <a:ext cx="2412022" cy="1824659"/>
            </a:xfrm>
            <a:prstGeom prst="rect">
              <a:avLst/>
            </a:prstGeom>
          </p:spPr>
        </p:pic>
        <p:sp>
          <p:nvSpPr>
            <p:cNvPr id="6" name="椭圆 15">
              <a:extLst>
                <a:ext uri="{FF2B5EF4-FFF2-40B4-BE49-F238E27FC236}">
                  <a16:creationId xmlns:a16="http://schemas.microsoft.com/office/drawing/2014/main" id="{567EDE25-E9B5-466B-8F64-826C09980137}"/>
                </a:ext>
              </a:extLst>
            </p:cNvPr>
            <p:cNvSpPr/>
            <p:nvPr/>
          </p:nvSpPr>
          <p:spPr>
            <a:xfrm>
              <a:off x="5691306" y="2420370"/>
              <a:ext cx="313633" cy="3027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16">
              <a:extLst>
                <a:ext uri="{FF2B5EF4-FFF2-40B4-BE49-F238E27FC236}">
                  <a16:creationId xmlns:a16="http://schemas.microsoft.com/office/drawing/2014/main" id="{839737C6-BB19-411B-95CE-EE3D107762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2110" y="1818392"/>
              <a:ext cx="604111" cy="770085"/>
            </a:xfrm>
            <a:prstGeom prst="rect">
              <a:avLst/>
            </a:prstGeom>
          </p:spPr>
        </p:pic>
        <p:cxnSp>
          <p:nvCxnSpPr>
            <p:cNvPr id="8" name="直接连接符 17">
              <a:extLst>
                <a:ext uri="{FF2B5EF4-FFF2-40B4-BE49-F238E27FC236}">
                  <a16:creationId xmlns:a16="http://schemas.microsoft.com/office/drawing/2014/main" id="{D1F32270-4610-4F42-AED8-2EFC4FDDC6D1}"/>
                </a:ext>
              </a:extLst>
            </p:cNvPr>
            <p:cNvCxnSpPr>
              <a:cxnSpLocks/>
              <a:stCxn id="6" idx="6"/>
            </p:cNvCxnSpPr>
            <p:nvPr/>
          </p:nvCxnSpPr>
          <p:spPr>
            <a:xfrm flipV="1">
              <a:off x="6004939" y="2272660"/>
              <a:ext cx="456821" cy="29909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文本框 18">
              <a:extLst>
                <a:ext uri="{FF2B5EF4-FFF2-40B4-BE49-F238E27FC236}">
                  <a16:creationId xmlns:a16="http://schemas.microsoft.com/office/drawing/2014/main" id="{25CA5221-15AF-450B-91C4-6803E6D606C0}"/>
                </a:ext>
              </a:extLst>
            </p:cNvPr>
            <p:cNvSpPr txBox="1"/>
            <p:nvPr/>
          </p:nvSpPr>
          <p:spPr>
            <a:xfrm>
              <a:off x="6963773" y="1849813"/>
              <a:ext cx="1762014" cy="863109"/>
            </a:xfrm>
            <a:prstGeom prst="rect">
              <a:avLst/>
            </a:prstGeom>
            <a:noFill/>
          </p:spPr>
          <p:txBody>
            <a:bodyPr wrap="square" rtlCol="0">
              <a:spAutoFit/>
            </a:bodyPr>
            <a:lstStyle/>
            <a:p>
              <a:r>
                <a:rPr lang="en-US" altLang="zh-CN" dirty="0">
                  <a:latin typeface="+mn-lt"/>
                </a:rPr>
                <a:t>Protection layer </a:t>
              </a:r>
            </a:p>
            <a:p>
              <a:r>
                <a:rPr lang="en-US" altLang="zh-CN" dirty="0">
                  <a:latin typeface="+mn-lt"/>
                </a:rPr>
                <a:t>with the thickness</a:t>
              </a:r>
            </a:p>
            <a:p>
              <a:r>
                <a:rPr lang="en-US" altLang="zh-CN" dirty="0">
                  <a:latin typeface="+mn-lt"/>
                </a:rPr>
                <a:t>of 3 mm</a:t>
              </a:r>
              <a:endParaRPr lang="zh-CN" altLang="en-US" dirty="0">
                <a:latin typeface="+mn-lt"/>
              </a:endParaRPr>
            </a:p>
          </p:txBody>
        </p:sp>
        <p:sp>
          <p:nvSpPr>
            <p:cNvPr id="10" name="椭圆 19">
              <a:extLst>
                <a:ext uri="{FF2B5EF4-FFF2-40B4-BE49-F238E27FC236}">
                  <a16:creationId xmlns:a16="http://schemas.microsoft.com/office/drawing/2014/main" id="{5109162E-E12B-4107-9C7D-A976074F770A}"/>
                </a:ext>
              </a:extLst>
            </p:cNvPr>
            <p:cNvSpPr/>
            <p:nvPr/>
          </p:nvSpPr>
          <p:spPr>
            <a:xfrm>
              <a:off x="4631667" y="3387919"/>
              <a:ext cx="313633" cy="3027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20">
              <a:extLst>
                <a:ext uri="{FF2B5EF4-FFF2-40B4-BE49-F238E27FC236}">
                  <a16:creationId xmlns:a16="http://schemas.microsoft.com/office/drawing/2014/main" id="{B2F5D89D-94A3-4915-B41B-CDD82E0EB7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6393" y="2945184"/>
              <a:ext cx="529828" cy="594114"/>
            </a:xfrm>
            <a:prstGeom prst="rect">
              <a:avLst/>
            </a:prstGeom>
          </p:spPr>
        </p:pic>
        <p:cxnSp>
          <p:nvCxnSpPr>
            <p:cNvPr id="12" name="直接连接符 21">
              <a:extLst>
                <a:ext uri="{FF2B5EF4-FFF2-40B4-BE49-F238E27FC236}">
                  <a16:creationId xmlns:a16="http://schemas.microsoft.com/office/drawing/2014/main" id="{F5173582-C7FB-490E-9D6C-E4BC39407387}"/>
                </a:ext>
              </a:extLst>
            </p:cNvPr>
            <p:cNvCxnSpPr>
              <a:cxnSpLocks/>
            </p:cNvCxnSpPr>
            <p:nvPr/>
          </p:nvCxnSpPr>
          <p:spPr>
            <a:xfrm flipV="1">
              <a:off x="4896357" y="3206106"/>
              <a:ext cx="1575753" cy="408237"/>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文本框 22">
              <a:extLst>
                <a:ext uri="{FF2B5EF4-FFF2-40B4-BE49-F238E27FC236}">
                  <a16:creationId xmlns:a16="http://schemas.microsoft.com/office/drawing/2014/main" id="{211E7BE4-4250-4423-AD24-53E9F91F8913}"/>
                </a:ext>
              </a:extLst>
            </p:cNvPr>
            <p:cNvSpPr txBox="1"/>
            <p:nvPr/>
          </p:nvSpPr>
          <p:spPr>
            <a:xfrm>
              <a:off x="7015163" y="3041401"/>
              <a:ext cx="1555013" cy="668214"/>
            </a:xfrm>
            <a:prstGeom prst="rect">
              <a:avLst/>
            </a:prstGeom>
            <a:noFill/>
          </p:spPr>
          <p:txBody>
            <a:bodyPr wrap="square" rtlCol="0">
              <a:spAutoFit/>
            </a:bodyPr>
            <a:lstStyle/>
            <a:p>
              <a:r>
                <a:rPr lang="en-US" altLang="zh-CN" dirty="0">
                  <a:latin typeface="+mn-lt"/>
                </a:rPr>
                <a:t>Circular channels are used</a:t>
              </a:r>
              <a:endParaRPr lang="zh-CN" altLang="en-US" dirty="0">
                <a:latin typeface="+mn-lt"/>
              </a:endParaRPr>
            </a:p>
          </p:txBody>
        </p:sp>
      </p:grpSp>
      <p:graphicFrame>
        <p:nvGraphicFramePr>
          <p:cNvPr id="2" name="Table 1"/>
          <p:cNvGraphicFramePr>
            <a:graphicFrameLocks noGrp="1"/>
          </p:cNvGraphicFramePr>
          <p:nvPr>
            <p:extLst>
              <p:ext uri="{D42A27DB-BD31-4B8C-83A1-F6EECF244321}">
                <p14:modId xmlns:p14="http://schemas.microsoft.com/office/powerpoint/2010/main" val="485107844"/>
              </p:ext>
            </p:extLst>
          </p:nvPr>
        </p:nvGraphicFramePr>
        <p:xfrm>
          <a:off x="79823" y="1582293"/>
          <a:ext cx="4632386" cy="2788542"/>
        </p:xfrm>
        <a:graphic>
          <a:graphicData uri="http://schemas.openxmlformats.org/drawingml/2006/table">
            <a:tbl>
              <a:tblPr bandRow="1">
                <a:tableStyleId>{BDBED569-4797-4DF1-A0F4-6AAB3CD982D8}</a:tableStyleId>
              </a:tblPr>
              <a:tblGrid>
                <a:gridCol w="681578">
                  <a:extLst>
                    <a:ext uri="{9D8B030D-6E8A-4147-A177-3AD203B41FA5}">
                      <a16:colId xmlns:a16="http://schemas.microsoft.com/office/drawing/2014/main" val="716280363"/>
                    </a:ext>
                  </a:extLst>
                </a:gridCol>
                <a:gridCol w="1095602">
                  <a:extLst>
                    <a:ext uri="{9D8B030D-6E8A-4147-A177-3AD203B41FA5}">
                      <a16:colId xmlns:a16="http://schemas.microsoft.com/office/drawing/2014/main" val="956948195"/>
                    </a:ext>
                  </a:extLst>
                </a:gridCol>
                <a:gridCol w="1801592">
                  <a:extLst>
                    <a:ext uri="{9D8B030D-6E8A-4147-A177-3AD203B41FA5}">
                      <a16:colId xmlns:a16="http://schemas.microsoft.com/office/drawing/2014/main" val="3269634700"/>
                    </a:ext>
                  </a:extLst>
                </a:gridCol>
                <a:gridCol w="1053614">
                  <a:extLst>
                    <a:ext uri="{9D8B030D-6E8A-4147-A177-3AD203B41FA5}">
                      <a16:colId xmlns:a16="http://schemas.microsoft.com/office/drawing/2014/main" val="2478354911"/>
                    </a:ext>
                  </a:extLst>
                </a:gridCol>
              </a:tblGrid>
              <a:tr h="445770">
                <a:tc>
                  <a:txBody>
                    <a:bodyPr/>
                    <a:lstStyle/>
                    <a:p>
                      <a:pPr marL="0" marR="0" algn="ctr">
                        <a:lnSpc>
                          <a:spcPct val="115000"/>
                        </a:lnSpc>
                        <a:spcBef>
                          <a:spcPts val="0"/>
                        </a:spcBef>
                        <a:spcAft>
                          <a:spcPts val="0"/>
                        </a:spcAft>
                      </a:pPr>
                      <a:r>
                        <a:rPr lang="en-US" sz="1200" dirty="0">
                          <a:solidFill>
                            <a:schemeClr val="bg2"/>
                          </a:solidFill>
                          <a:effectLst/>
                        </a:rPr>
                        <a:t>Radius (cm)</a:t>
                      </a:r>
                      <a:endParaRPr lang="en-US" sz="11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bg2"/>
                          </a:solidFill>
                          <a:effectLst/>
                        </a:rPr>
                        <a:t>Poloidal spacing (cm)</a:t>
                      </a:r>
                      <a:endParaRPr lang="en-US" sz="11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100">
                          <a:solidFill>
                            <a:schemeClr val="bg2"/>
                          </a:solidFill>
                          <a:effectLst/>
                        </a:rPr>
                        <a:t>Poloidal spacing including tube (cm) </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100">
                          <a:solidFill>
                            <a:schemeClr val="bg2"/>
                          </a:solidFill>
                          <a:effectLst/>
                        </a:rPr>
                        <a:t>Number of tubes at r</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76431208"/>
                  </a:ext>
                </a:extLst>
              </a:tr>
              <a:tr h="195231">
                <a:tc>
                  <a:txBody>
                    <a:bodyPr/>
                    <a:lstStyle/>
                    <a:p>
                      <a:pPr marL="0" marR="0" algn="ctr">
                        <a:lnSpc>
                          <a:spcPct val="115000"/>
                        </a:lnSpc>
                        <a:spcBef>
                          <a:spcPts val="0"/>
                        </a:spcBef>
                        <a:spcAft>
                          <a:spcPts val="0"/>
                        </a:spcAft>
                      </a:pPr>
                      <a:r>
                        <a:rPr lang="en-US" sz="1100">
                          <a:solidFill>
                            <a:schemeClr val="bg2"/>
                          </a:solidFill>
                          <a:effectLst/>
                        </a:rPr>
                        <a:t>956.5</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bg2"/>
                          </a:solidFill>
                          <a:effectLst/>
                        </a:rPr>
                        <a:t>1.70</a:t>
                      </a:r>
                      <a:endParaRPr lang="en-US" sz="11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bg2"/>
                          </a:solidFill>
                          <a:effectLst/>
                        </a:rPr>
                        <a:t>3.20</a:t>
                      </a:r>
                      <a:endParaRPr lang="en-US" sz="11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100">
                          <a:solidFill>
                            <a:schemeClr val="bg2"/>
                          </a:solidFill>
                          <a:effectLst/>
                        </a:rPr>
                        <a:t>1878</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4799841"/>
                  </a:ext>
                </a:extLst>
              </a:tr>
              <a:tr h="195231">
                <a:tc>
                  <a:txBody>
                    <a:bodyPr/>
                    <a:lstStyle/>
                    <a:p>
                      <a:pPr marL="0" marR="0" algn="ctr">
                        <a:lnSpc>
                          <a:spcPct val="115000"/>
                        </a:lnSpc>
                        <a:spcBef>
                          <a:spcPts val="0"/>
                        </a:spcBef>
                        <a:spcAft>
                          <a:spcPts val="0"/>
                        </a:spcAft>
                      </a:pPr>
                      <a:r>
                        <a:rPr lang="en-US" sz="1100">
                          <a:solidFill>
                            <a:schemeClr val="bg2"/>
                          </a:solidFill>
                          <a:effectLst/>
                        </a:rPr>
                        <a:t>958</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bg2"/>
                          </a:solidFill>
                          <a:effectLst/>
                        </a:rPr>
                        <a:t>1.70</a:t>
                      </a:r>
                      <a:endParaRPr lang="en-US" sz="11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bg2"/>
                          </a:solidFill>
                          <a:effectLst/>
                        </a:rPr>
                        <a:t>3.20</a:t>
                      </a:r>
                      <a:endParaRPr lang="en-US" sz="11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100">
                          <a:solidFill>
                            <a:schemeClr val="bg2"/>
                          </a:solidFill>
                          <a:effectLst/>
                        </a:rPr>
                        <a:t>1878</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89652982"/>
                  </a:ext>
                </a:extLst>
              </a:tr>
              <a:tr h="195231">
                <a:tc>
                  <a:txBody>
                    <a:bodyPr/>
                    <a:lstStyle/>
                    <a:p>
                      <a:pPr marL="0" marR="0" algn="ctr">
                        <a:lnSpc>
                          <a:spcPct val="115000"/>
                        </a:lnSpc>
                        <a:spcBef>
                          <a:spcPts val="0"/>
                        </a:spcBef>
                        <a:spcAft>
                          <a:spcPts val="0"/>
                        </a:spcAft>
                      </a:pPr>
                      <a:r>
                        <a:rPr lang="en-US" sz="1100">
                          <a:solidFill>
                            <a:schemeClr val="bg2"/>
                          </a:solidFill>
                          <a:effectLst/>
                        </a:rPr>
                        <a:t>961.5</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bg2"/>
                          </a:solidFill>
                          <a:effectLst/>
                        </a:rPr>
                        <a:t>1.17</a:t>
                      </a:r>
                      <a:endParaRPr lang="en-US" sz="11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bg2"/>
                          </a:solidFill>
                          <a:effectLst/>
                        </a:rPr>
                        <a:t>2.67</a:t>
                      </a:r>
                      <a:endParaRPr lang="en-US" sz="11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100">
                          <a:solidFill>
                            <a:schemeClr val="bg2"/>
                          </a:solidFill>
                          <a:effectLst/>
                        </a:rPr>
                        <a:t>2260</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82360797"/>
                  </a:ext>
                </a:extLst>
              </a:tr>
              <a:tr h="195231">
                <a:tc>
                  <a:txBody>
                    <a:bodyPr/>
                    <a:lstStyle/>
                    <a:p>
                      <a:pPr marL="0" marR="0" algn="ctr">
                        <a:lnSpc>
                          <a:spcPct val="115000"/>
                        </a:lnSpc>
                        <a:spcBef>
                          <a:spcPts val="0"/>
                        </a:spcBef>
                        <a:spcAft>
                          <a:spcPts val="0"/>
                        </a:spcAft>
                      </a:pPr>
                      <a:r>
                        <a:rPr lang="en-US" sz="1100">
                          <a:solidFill>
                            <a:schemeClr val="bg2"/>
                          </a:solidFill>
                          <a:effectLst/>
                        </a:rPr>
                        <a:t>966.5</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bg2"/>
                          </a:solidFill>
                          <a:effectLst/>
                        </a:rPr>
                        <a:t>2.52</a:t>
                      </a:r>
                      <a:endParaRPr lang="en-US" sz="11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bg2"/>
                          </a:solidFill>
                          <a:effectLst/>
                        </a:rPr>
                        <a:t>4.02</a:t>
                      </a:r>
                      <a:endParaRPr lang="en-US" sz="11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100">
                          <a:solidFill>
                            <a:schemeClr val="bg2"/>
                          </a:solidFill>
                          <a:effectLst/>
                        </a:rPr>
                        <a:t>1510</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29912384"/>
                  </a:ext>
                </a:extLst>
              </a:tr>
              <a:tr h="195231">
                <a:tc>
                  <a:txBody>
                    <a:bodyPr/>
                    <a:lstStyle/>
                    <a:p>
                      <a:pPr marL="0" marR="0" algn="ctr">
                        <a:lnSpc>
                          <a:spcPct val="115000"/>
                        </a:lnSpc>
                        <a:spcBef>
                          <a:spcPts val="0"/>
                        </a:spcBef>
                        <a:spcAft>
                          <a:spcPts val="0"/>
                        </a:spcAft>
                      </a:pPr>
                      <a:r>
                        <a:rPr lang="en-US" sz="1100">
                          <a:solidFill>
                            <a:schemeClr val="bg2"/>
                          </a:solidFill>
                          <a:effectLst/>
                        </a:rPr>
                        <a:t>976.5</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100">
                          <a:solidFill>
                            <a:schemeClr val="bg2"/>
                          </a:solidFill>
                          <a:effectLst/>
                        </a:rPr>
                        <a:t>6.64</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bg2"/>
                          </a:solidFill>
                          <a:effectLst/>
                        </a:rPr>
                        <a:t>8.14</a:t>
                      </a:r>
                      <a:endParaRPr lang="en-US" sz="11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100">
                          <a:solidFill>
                            <a:schemeClr val="bg2"/>
                          </a:solidFill>
                          <a:effectLst/>
                        </a:rPr>
                        <a:t>754</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81171456"/>
                  </a:ext>
                </a:extLst>
              </a:tr>
              <a:tr h="195231">
                <a:tc>
                  <a:txBody>
                    <a:bodyPr/>
                    <a:lstStyle/>
                    <a:p>
                      <a:pPr marL="0" marR="0" algn="ctr">
                        <a:lnSpc>
                          <a:spcPct val="115000"/>
                        </a:lnSpc>
                        <a:spcBef>
                          <a:spcPts val="0"/>
                        </a:spcBef>
                        <a:spcAft>
                          <a:spcPts val="0"/>
                        </a:spcAft>
                      </a:pPr>
                      <a:r>
                        <a:rPr lang="en-US" sz="1100">
                          <a:solidFill>
                            <a:schemeClr val="bg2"/>
                          </a:solidFill>
                          <a:effectLst/>
                        </a:rPr>
                        <a:t>986.5</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100">
                          <a:solidFill>
                            <a:schemeClr val="bg2"/>
                          </a:solidFill>
                          <a:effectLst/>
                        </a:rPr>
                        <a:t>6.72</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bg2"/>
                          </a:solidFill>
                          <a:effectLst/>
                        </a:rPr>
                        <a:t>8.22</a:t>
                      </a:r>
                      <a:endParaRPr lang="en-US" sz="11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100">
                          <a:solidFill>
                            <a:schemeClr val="bg2"/>
                          </a:solidFill>
                          <a:effectLst/>
                        </a:rPr>
                        <a:t>753</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30178561"/>
                  </a:ext>
                </a:extLst>
              </a:tr>
              <a:tr h="195231">
                <a:tc>
                  <a:txBody>
                    <a:bodyPr/>
                    <a:lstStyle/>
                    <a:p>
                      <a:pPr marL="0" marR="0" algn="ctr">
                        <a:lnSpc>
                          <a:spcPct val="115000"/>
                        </a:lnSpc>
                        <a:spcBef>
                          <a:spcPts val="0"/>
                        </a:spcBef>
                        <a:spcAft>
                          <a:spcPts val="0"/>
                        </a:spcAft>
                      </a:pPr>
                      <a:r>
                        <a:rPr lang="en-US" sz="1100">
                          <a:solidFill>
                            <a:schemeClr val="bg2"/>
                          </a:solidFill>
                          <a:effectLst/>
                        </a:rPr>
                        <a:t>996.5</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100">
                          <a:solidFill>
                            <a:schemeClr val="bg2"/>
                          </a:solidFill>
                          <a:effectLst/>
                        </a:rPr>
                        <a:t>6.81</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bg2"/>
                          </a:solidFill>
                          <a:effectLst/>
                        </a:rPr>
                        <a:t>8.31</a:t>
                      </a:r>
                      <a:endParaRPr lang="en-US" sz="11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100">
                          <a:solidFill>
                            <a:schemeClr val="bg2"/>
                          </a:solidFill>
                          <a:effectLst/>
                        </a:rPr>
                        <a:t>753</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355724870"/>
                  </a:ext>
                </a:extLst>
              </a:tr>
              <a:tr h="195231">
                <a:tc>
                  <a:txBody>
                    <a:bodyPr/>
                    <a:lstStyle/>
                    <a:p>
                      <a:pPr marL="0" marR="0" algn="ctr">
                        <a:lnSpc>
                          <a:spcPct val="115000"/>
                        </a:lnSpc>
                        <a:spcBef>
                          <a:spcPts val="0"/>
                        </a:spcBef>
                        <a:spcAft>
                          <a:spcPts val="0"/>
                        </a:spcAft>
                      </a:pPr>
                      <a:r>
                        <a:rPr lang="en-US" sz="1100">
                          <a:solidFill>
                            <a:schemeClr val="bg2"/>
                          </a:solidFill>
                          <a:effectLst/>
                        </a:rPr>
                        <a:t>1006.5</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100">
                          <a:solidFill>
                            <a:schemeClr val="bg2"/>
                          </a:solidFill>
                          <a:effectLst/>
                        </a:rPr>
                        <a:t>6.89</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bg2"/>
                          </a:solidFill>
                          <a:effectLst/>
                        </a:rPr>
                        <a:t>8.39</a:t>
                      </a:r>
                      <a:endParaRPr lang="en-US" sz="11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100">
                          <a:solidFill>
                            <a:schemeClr val="bg2"/>
                          </a:solidFill>
                          <a:effectLst/>
                        </a:rPr>
                        <a:t>753</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35376955"/>
                  </a:ext>
                </a:extLst>
              </a:tr>
              <a:tr h="195231">
                <a:tc>
                  <a:txBody>
                    <a:bodyPr/>
                    <a:lstStyle/>
                    <a:p>
                      <a:pPr marL="0" marR="0" algn="ctr">
                        <a:lnSpc>
                          <a:spcPct val="115000"/>
                        </a:lnSpc>
                        <a:spcBef>
                          <a:spcPts val="0"/>
                        </a:spcBef>
                        <a:spcAft>
                          <a:spcPts val="0"/>
                        </a:spcAft>
                      </a:pPr>
                      <a:r>
                        <a:rPr lang="en-US" sz="1100">
                          <a:solidFill>
                            <a:schemeClr val="bg2"/>
                          </a:solidFill>
                          <a:effectLst/>
                        </a:rPr>
                        <a:t>1016.5</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100">
                          <a:solidFill>
                            <a:schemeClr val="bg2"/>
                          </a:solidFill>
                          <a:effectLst/>
                        </a:rPr>
                        <a:t>6.98</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bg2"/>
                          </a:solidFill>
                          <a:effectLst/>
                        </a:rPr>
                        <a:t>8.48</a:t>
                      </a:r>
                      <a:endParaRPr lang="en-US" sz="11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bg2"/>
                          </a:solidFill>
                          <a:effectLst/>
                        </a:rPr>
                        <a:t>753</a:t>
                      </a:r>
                      <a:endParaRPr lang="en-US" sz="11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89918160"/>
                  </a:ext>
                </a:extLst>
              </a:tr>
              <a:tr h="195231">
                <a:tc>
                  <a:txBody>
                    <a:bodyPr/>
                    <a:lstStyle/>
                    <a:p>
                      <a:pPr marL="0" marR="0" algn="ctr">
                        <a:lnSpc>
                          <a:spcPct val="115000"/>
                        </a:lnSpc>
                        <a:spcBef>
                          <a:spcPts val="0"/>
                        </a:spcBef>
                        <a:spcAft>
                          <a:spcPts val="0"/>
                        </a:spcAft>
                      </a:pPr>
                      <a:r>
                        <a:rPr lang="en-US" sz="1100">
                          <a:solidFill>
                            <a:schemeClr val="bg2"/>
                          </a:solidFill>
                          <a:effectLst/>
                        </a:rPr>
                        <a:t>1026.5</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100">
                          <a:solidFill>
                            <a:schemeClr val="bg2"/>
                          </a:solidFill>
                          <a:effectLst/>
                        </a:rPr>
                        <a:t>7.06</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bg2"/>
                          </a:solidFill>
                          <a:effectLst/>
                        </a:rPr>
                        <a:t>8.56</a:t>
                      </a:r>
                      <a:endParaRPr lang="en-US" sz="11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bg2"/>
                          </a:solidFill>
                          <a:effectLst/>
                        </a:rPr>
                        <a:t>753</a:t>
                      </a:r>
                      <a:endParaRPr lang="en-US" sz="11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85633382"/>
                  </a:ext>
                </a:extLst>
              </a:tr>
              <a:tr h="195231">
                <a:tc>
                  <a:txBody>
                    <a:bodyPr/>
                    <a:lstStyle/>
                    <a:p>
                      <a:pPr marL="0" marR="0" algn="ctr">
                        <a:lnSpc>
                          <a:spcPct val="115000"/>
                        </a:lnSpc>
                        <a:spcBef>
                          <a:spcPts val="0"/>
                        </a:spcBef>
                        <a:spcAft>
                          <a:spcPts val="0"/>
                        </a:spcAft>
                      </a:pPr>
                      <a:r>
                        <a:rPr lang="en-US" sz="1100">
                          <a:solidFill>
                            <a:schemeClr val="bg2"/>
                          </a:solidFill>
                          <a:effectLst/>
                        </a:rPr>
                        <a:t>1036.5</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100">
                          <a:solidFill>
                            <a:schemeClr val="bg2"/>
                          </a:solidFill>
                          <a:effectLst/>
                        </a:rPr>
                        <a:t>7.14</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100">
                          <a:solidFill>
                            <a:schemeClr val="bg2"/>
                          </a:solidFill>
                          <a:effectLst/>
                        </a:rPr>
                        <a:t>8.64</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bg2"/>
                          </a:solidFill>
                          <a:effectLst/>
                        </a:rPr>
                        <a:t>753</a:t>
                      </a:r>
                      <a:endParaRPr lang="en-US" sz="11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96502319"/>
                  </a:ext>
                </a:extLst>
              </a:tr>
              <a:tr h="195231">
                <a:tc>
                  <a:txBody>
                    <a:bodyPr/>
                    <a:lstStyle/>
                    <a:p>
                      <a:pPr marL="0" marR="0" algn="ctr">
                        <a:lnSpc>
                          <a:spcPct val="115000"/>
                        </a:lnSpc>
                        <a:spcBef>
                          <a:spcPts val="0"/>
                        </a:spcBef>
                        <a:spcAft>
                          <a:spcPts val="0"/>
                        </a:spcAft>
                      </a:pPr>
                      <a:r>
                        <a:rPr lang="en-US" sz="1100">
                          <a:solidFill>
                            <a:schemeClr val="bg2"/>
                          </a:solidFill>
                          <a:effectLst/>
                        </a:rPr>
                        <a:t>1046.5</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100">
                          <a:solidFill>
                            <a:schemeClr val="bg2"/>
                          </a:solidFill>
                          <a:effectLst/>
                        </a:rPr>
                        <a:t>7.23</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100">
                          <a:solidFill>
                            <a:schemeClr val="bg2"/>
                          </a:solidFill>
                          <a:effectLst/>
                        </a:rPr>
                        <a:t>8.73</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bg2"/>
                          </a:solidFill>
                          <a:effectLst/>
                        </a:rPr>
                        <a:t>753</a:t>
                      </a:r>
                      <a:endParaRPr lang="en-US" sz="11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35855920"/>
                  </a:ext>
                </a:extLst>
              </a:tr>
            </a:tbl>
          </a:graphicData>
        </a:graphic>
      </p:graphicFrame>
      <p:sp>
        <p:nvSpPr>
          <p:cNvPr id="3" name="TextBox 2"/>
          <p:cNvSpPr txBox="1"/>
          <p:nvPr/>
        </p:nvSpPr>
        <p:spPr>
          <a:xfrm>
            <a:off x="1080804" y="4559808"/>
            <a:ext cx="2630424" cy="307777"/>
          </a:xfrm>
          <a:prstGeom prst="rect">
            <a:avLst/>
          </a:prstGeom>
          <a:noFill/>
        </p:spPr>
        <p:txBody>
          <a:bodyPr wrap="square" rtlCol="0">
            <a:spAutoFit/>
          </a:bodyPr>
          <a:lstStyle/>
          <a:p>
            <a:r>
              <a:rPr lang="en-US" dirty="0"/>
              <a:t>Blanket Coolant Tube Spacing </a:t>
            </a:r>
          </a:p>
        </p:txBody>
      </p:sp>
      <p:sp>
        <p:nvSpPr>
          <p:cNvPr id="16" name="TextBox 15"/>
          <p:cNvSpPr txBox="1"/>
          <p:nvPr/>
        </p:nvSpPr>
        <p:spPr>
          <a:xfrm>
            <a:off x="5582167" y="4559807"/>
            <a:ext cx="2954135" cy="307777"/>
          </a:xfrm>
          <a:prstGeom prst="rect">
            <a:avLst/>
          </a:prstGeom>
          <a:noFill/>
        </p:spPr>
        <p:txBody>
          <a:bodyPr wrap="square" rtlCol="0">
            <a:spAutoFit/>
          </a:bodyPr>
          <a:lstStyle/>
          <a:p>
            <a:r>
              <a:rPr lang="en-US" dirty="0"/>
              <a:t>FW Finite Element ANSYS Model</a:t>
            </a:r>
          </a:p>
        </p:txBody>
      </p:sp>
      <p:sp>
        <p:nvSpPr>
          <p:cNvPr id="17" name="Slide Number Placeholder 16"/>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1226748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7"/>
          <p:cNvSpPr txBox="1">
            <a:spLocks noGrp="1"/>
          </p:cNvSpPr>
          <p:nvPr>
            <p:ph type="title"/>
          </p:nvPr>
        </p:nvSpPr>
        <p:spPr>
          <a:xfrm>
            <a:off x="729450" y="602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mn-lt"/>
              </a:rPr>
              <a:t>Homogenous Material Composition </a:t>
            </a:r>
            <a:endParaRPr dirty="0">
              <a:latin typeface="+mn-lt"/>
            </a:endParaRPr>
          </a:p>
        </p:txBody>
      </p:sp>
      <p:sp>
        <p:nvSpPr>
          <p:cNvPr id="124" name="Google Shape;124;p17"/>
          <p:cNvSpPr txBox="1"/>
          <p:nvPr/>
        </p:nvSpPr>
        <p:spPr>
          <a:xfrm>
            <a:off x="628550" y="1257588"/>
            <a:ext cx="2227800" cy="26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mn-lt"/>
                <a:ea typeface="Lato"/>
                <a:cs typeface="Lato"/>
                <a:sym typeface="Lato"/>
              </a:rPr>
              <a:t>Eurofer 97 [3]: </a:t>
            </a:r>
            <a:endParaRPr dirty="0">
              <a:latin typeface="+mn-lt"/>
              <a:ea typeface="Lato"/>
              <a:cs typeface="Lato"/>
              <a:sym typeface="Lato"/>
            </a:endParaRPr>
          </a:p>
        </p:txBody>
      </p:sp>
      <p:sp>
        <p:nvSpPr>
          <p:cNvPr id="127" name="Google Shape;127;p17"/>
          <p:cNvSpPr txBox="1"/>
          <p:nvPr/>
        </p:nvSpPr>
        <p:spPr>
          <a:xfrm>
            <a:off x="4229450" y="1211688"/>
            <a:ext cx="2345085" cy="31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mn-lt"/>
                <a:ea typeface="Lato"/>
                <a:cs typeface="Lato"/>
                <a:sym typeface="Lato"/>
              </a:rPr>
              <a:t>Tritium Breeding Blanket:</a:t>
            </a:r>
            <a:endParaRPr dirty="0">
              <a:latin typeface="+mn-lt"/>
              <a:ea typeface="Lato"/>
              <a:cs typeface="Lato"/>
              <a:sym typeface="Lato"/>
            </a:endParaRPr>
          </a:p>
        </p:txBody>
      </p:sp>
      <p:graphicFrame>
        <p:nvGraphicFramePr>
          <p:cNvPr id="2" name="Table 1"/>
          <p:cNvGraphicFramePr>
            <a:graphicFrameLocks noGrp="1"/>
          </p:cNvGraphicFramePr>
          <p:nvPr>
            <p:extLst>
              <p:ext uri="{D42A27DB-BD31-4B8C-83A1-F6EECF244321}">
                <p14:modId xmlns:p14="http://schemas.microsoft.com/office/powerpoint/2010/main" val="3057223767"/>
              </p:ext>
            </p:extLst>
          </p:nvPr>
        </p:nvGraphicFramePr>
        <p:xfrm>
          <a:off x="4386199" y="1670562"/>
          <a:ext cx="3355722" cy="3322047"/>
        </p:xfrm>
        <a:graphic>
          <a:graphicData uri="http://schemas.openxmlformats.org/drawingml/2006/table">
            <a:tbl>
              <a:tblPr bandRow="1">
                <a:tableStyleId>{BDBED569-4797-4DF1-A0F4-6AAB3CD982D8}</a:tableStyleId>
              </a:tblPr>
              <a:tblGrid>
                <a:gridCol w="1118574">
                  <a:extLst>
                    <a:ext uri="{9D8B030D-6E8A-4147-A177-3AD203B41FA5}">
                      <a16:colId xmlns:a16="http://schemas.microsoft.com/office/drawing/2014/main" val="4163721584"/>
                    </a:ext>
                  </a:extLst>
                </a:gridCol>
                <a:gridCol w="1118574">
                  <a:extLst>
                    <a:ext uri="{9D8B030D-6E8A-4147-A177-3AD203B41FA5}">
                      <a16:colId xmlns:a16="http://schemas.microsoft.com/office/drawing/2014/main" val="3033639039"/>
                    </a:ext>
                  </a:extLst>
                </a:gridCol>
                <a:gridCol w="1118574">
                  <a:extLst>
                    <a:ext uri="{9D8B030D-6E8A-4147-A177-3AD203B41FA5}">
                      <a16:colId xmlns:a16="http://schemas.microsoft.com/office/drawing/2014/main" val="2645187844"/>
                    </a:ext>
                  </a:extLst>
                </a:gridCol>
              </a:tblGrid>
              <a:tr h="474579">
                <a:tc>
                  <a:txBody>
                    <a:bodyPr/>
                    <a:lstStyle/>
                    <a:p>
                      <a:pPr marL="0" marR="0" algn="just">
                        <a:lnSpc>
                          <a:spcPct val="115000"/>
                        </a:lnSpc>
                        <a:spcBef>
                          <a:spcPts val="0"/>
                        </a:spcBef>
                        <a:spcAft>
                          <a:spcPts val="0"/>
                        </a:spcAft>
                      </a:pPr>
                      <a:r>
                        <a:rPr lang="en-US" sz="1100" dirty="0">
                          <a:solidFill>
                            <a:schemeClr val="bg2"/>
                          </a:solidFill>
                          <a:effectLst/>
                        </a:rPr>
                        <a:t>Atom</a:t>
                      </a:r>
                      <a:endParaRPr lang="en-US" sz="11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100" dirty="0">
                          <a:solidFill>
                            <a:schemeClr val="bg2"/>
                          </a:solidFill>
                          <a:effectLst/>
                        </a:rPr>
                        <a:t>Total Number of atoms </a:t>
                      </a:r>
                      <a:endParaRPr lang="en-US" sz="11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100">
                          <a:solidFill>
                            <a:schemeClr val="bg2"/>
                          </a:solidFill>
                          <a:effectLst/>
                        </a:rPr>
                        <a:t>Atom Fraction</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96715048"/>
                  </a:ext>
                </a:extLst>
              </a:tr>
              <a:tr h="237289">
                <a:tc>
                  <a:txBody>
                    <a:bodyPr/>
                    <a:lstStyle/>
                    <a:p>
                      <a:pPr marL="0" marR="0" algn="just">
                        <a:lnSpc>
                          <a:spcPct val="115000"/>
                        </a:lnSpc>
                        <a:spcBef>
                          <a:spcPts val="0"/>
                        </a:spcBef>
                        <a:spcAft>
                          <a:spcPts val="0"/>
                        </a:spcAft>
                      </a:pPr>
                      <a:r>
                        <a:rPr lang="en-US" sz="1100" dirty="0">
                          <a:solidFill>
                            <a:schemeClr val="bg2"/>
                          </a:solidFill>
                          <a:effectLst/>
                        </a:rPr>
                        <a:t>Li</a:t>
                      </a:r>
                      <a:endParaRPr lang="en-US" sz="11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100" dirty="0">
                          <a:solidFill>
                            <a:schemeClr val="bg2"/>
                          </a:solidFill>
                          <a:effectLst/>
                        </a:rPr>
                        <a:t>4.24E+30</a:t>
                      </a:r>
                      <a:endParaRPr lang="en-US" sz="11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100">
                          <a:solidFill>
                            <a:schemeClr val="bg2"/>
                          </a:solidFill>
                          <a:effectLst/>
                        </a:rPr>
                        <a:t>2.05E-01</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83479564"/>
                  </a:ext>
                </a:extLst>
              </a:tr>
              <a:tr h="237289">
                <a:tc>
                  <a:txBody>
                    <a:bodyPr/>
                    <a:lstStyle/>
                    <a:p>
                      <a:pPr marL="0" marR="0" algn="just">
                        <a:lnSpc>
                          <a:spcPct val="115000"/>
                        </a:lnSpc>
                        <a:spcBef>
                          <a:spcPts val="0"/>
                        </a:spcBef>
                        <a:spcAft>
                          <a:spcPts val="0"/>
                        </a:spcAft>
                      </a:pPr>
                      <a:r>
                        <a:rPr lang="en-US" sz="1100" dirty="0">
                          <a:solidFill>
                            <a:schemeClr val="bg2"/>
                          </a:solidFill>
                          <a:effectLst/>
                        </a:rPr>
                        <a:t>Si</a:t>
                      </a:r>
                      <a:endParaRPr lang="en-US" sz="11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100">
                          <a:solidFill>
                            <a:schemeClr val="bg2"/>
                          </a:solidFill>
                          <a:effectLst/>
                        </a:rPr>
                        <a:t>1.06E+30</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100">
                          <a:solidFill>
                            <a:schemeClr val="bg2"/>
                          </a:solidFill>
                          <a:effectLst/>
                        </a:rPr>
                        <a:t>5.12E-02</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34307084"/>
                  </a:ext>
                </a:extLst>
              </a:tr>
              <a:tr h="237289">
                <a:tc>
                  <a:txBody>
                    <a:bodyPr/>
                    <a:lstStyle/>
                    <a:p>
                      <a:pPr marL="0" marR="0" algn="just">
                        <a:lnSpc>
                          <a:spcPct val="115000"/>
                        </a:lnSpc>
                        <a:spcBef>
                          <a:spcPts val="0"/>
                        </a:spcBef>
                        <a:spcAft>
                          <a:spcPts val="0"/>
                        </a:spcAft>
                      </a:pPr>
                      <a:r>
                        <a:rPr lang="en-US" sz="1100" dirty="0">
                          <a:solidFill>
                            <a:schemeClr val="bg2"/>
                          </a:solidFill>
                          <a:effectLst/>
                        </a:rPr>
                        <a:t>O</a:t>
                      </a:r>
                      <a:endParaRPr lang="en-US" sz="11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100" dirty="0">
                          <a:solidFill>
                            <a:schemeClr val="bg2"/>
                          </a:solidFill>
                          <a:effectLst/>
                        </a:rPr>
                        <a:t>4.25E+30</a:t>
                      </a:r>
                      <a:endParaRPr lang="en-US" sz="11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100">
                          <a:solidFill>
                            <a:schemeClr val="bg2"/>
                          </a:solidFill>
                          <a:effectLst/>
                        </a:rPr>
                        <a:t>2.05E-01</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60947210"/>
                  </a:ext>
                </a:extLst>
              </a:tr>
              <a:tr h="237289">
                <a:tc>
                  <a:txBody>
                    <a:bodyPr/>
                    <a:lstStyle/>
                    <a:p>
                      <a:pPr marL="0" marR="0" algn="just">
                        <a:lnSpc>
                          <a:spcPct val="115000"/>
                        </a:lnSpc>
                        <a:spcBef>
                          <a:spcPts val="0"/>
                        </a:spcBef>
                        <a:spcAft>
                          <a:spcPts val="0"/>
                        </a:spcAft>
                      </a:pPr>
                      <a:r>
                        <a:rPr lang="en-US" sz="1100">
                          <a:solidFill>
                            <a:schemeClr val="bg2"/>
                          </a:solidFill>
                          <a:effectLst/>
                        </a:rPr>
                        <a:t>C</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100">
                          <a:solidFill>
                            <a:schemeClr val="bg2"/>
                          </a:solidFill>
                          <a:effectLst/>
                        </a:rPr>
                        <a:t>2.32E+27</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100">
                          <a:solidFill>
                            <a:schemeClr val="bg2"/>
                          </a:solidFill>
                          <a:effectLst/>
                        </a:rPr>
                        <a:t>1.12E-04</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28689209"/>
                  </a:ext>
                </a:extLst>
              </a:tr>
              <a:tr h="237289">
                <a:tc>
                  <a:txBody>
                    <a:bodyPr/>
                    <a:lstStyle/>
                    <a:p>
                      <a:pPr marL="0" marR="0" algn="just">
                        <a:lnSpc>
                          <a:spcPct val="115000"/>
                        </a:lnSpc>
                        <a:spcBef>
                          <a:spcPts val="0"/>
                        </a:spcBef>
                        <a:spcAft>
                          <a:spcPts val="0"/>
                        </a:spcAft>
                      </a:pPr>
                      <a:r>
                        <a:rPr lang="en-US" sz="1100" dirty="0" err="1">
                          <a:solidFill>
                            <a:schemeClr val="bg2"/>
                          </a:solidFill>
                          <a:effectLst/>
                        </a:rPr>
                        <a:t>Mn</a:t>
                      </a:r>
                      <a:endParaRPr lang="en-US" sz="11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100" dirty="0">
                          <a:solidFill>
                            <a:schemeClr val="bg2"/>
                          </a:solidFill>
                          <a:effectLst/>
                        </a:rPr>
                        <a:t>1.91E+27</a:t>
                      </a:r>
                      <a:endParaRPr lang="en-US" sz="11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100">
                          <a:solidFill>
                            <a:schemeClr val="bg2"/>
                          </a:solidFill>
                          <a:effectLst/>
                        </a:rPr>
                        <a:t>9.23E-05</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79135562"/>
                  </a:ext>
                </a:extLst>
              </a:tr>
              <a:tr h="237289">
                <a:tc>
                  <a:txBody>
                    <a:bodyPr/>
                    <a:lstStyle/>
                    <a:p>
                      <a:pPr marL="0" marR="0" algn="just">
                        <a:lnSpc>
                          <a:spcPct val="115000"/>
                        </a:lnSpc>
                        <a:spcBef>
                          <a:spcPts val="0"/>
                        </a:spcBef>
                        <a:spcAft>
                          <a:spcPts val="0"/>
                        </a:spcAft>
                      </a:pPr>
                      <a:r>
                        <a:rPr lang="en-US" sz="1100">
                          <a:solidFill>
                            <a:schemeClr val="bg2"/>
                          </a:solidFill>
                          <a:effectLst/>
                        </a:rPr>
                        <a:t>Fe</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100">
                          <a:solidFill>
                            <a:schemeClr val="bg2"/>
                          </a:solidFill>
                          <a:effectLst/>
                        </a:rPr>
                        <a:t>4.48E+29</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100" dirty="0">
                          <a:solidFill>
                            <a:schemeClr val="bg2"/>
                          </a:solidFill>
                          <a:effectLst/>
                        </a:rPr>
                        <a:t>2.16E-02</a:t>
                      </a:r>
                      <a:endParaRPr lang="en-US" sz="11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3966116"/>
                  </a:ext>
                </a:extLst>
              </a:tr>
              <a:tr h="237289">
                <a:tc>
                  <a:txBody>
                    <a:bodyPr/>
                    <a:lstStyle/>
                    <a:p>
                      <a:pPr marL="0" marR="0" algn="just">
                        <a:lnSpc>
                          <a:spcPct val="115000"/>
                        </a:lnSpc>
                        <a:spcBef>
                          <a:spcPts val="0"/>
                        </a:spcBef>
                        <a:spcAft>
                          <a:spcPts val="0"/>
                        </a:spcAft>
                      </a:pPr>
                      <a:r>
                        <a:rPr lang="en-US" sz="1100" dirty="0">
                          <a:solidFill>
                            <a:schemeClr val="bg2"/>
                          </a:solidFill>
                          <a:effectLst/>
                        </a:rPr>
                        <a:t>Cr</a:t>
                      </a:r>
                      <a:endParaRPr lang="en-US" sz="11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100" dirty="0">
                          <a:solidFill>
                            <a:schemeClr val="bg2"/>
                          </a:solidFill>
                          <a:effectLst/>
                        </a:rPr>
                        <a:t>4.33E+28</a:t>
                      </a:r>
                      <a:endParaRPr lang="en-US" sz="11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100">
                          <a:solidFill>
                            <a:schemeClr val="bg2"/>
                          </a:solidFill>
                          <a:effectLst/>
                        </a:rPr>
                        <a:t>2.09E-03</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54926300"/>
                  </a:ext>
                </a:extLst>
              </a:tr>
              <a:tr h="237289">
                <a:tc>
                  <a:txBody>
                    <a:bodyPr/>
                    <a:lstStyle/>
                    <a:p>
                      <a:pPr marL="0" marR="0" algn="just">
                        <a:lnSpc>
                          <a:spcPct val="115000"/>
                        </a:lnSpc>
                        <a:spcBef>
                          <a:spcPts val="0"/>
                        </a:spcBef>
                        <a:spcAft>
                          <a:spcPts val="0"/>
                        </a:spcAft>
                      </a:pPr>
                      <a:r>
                        <a:rPr lang="en-US" sz="1100">
                          <a:solidFill>
                            <a:schemeClr val="bg2"/>
                          </a:solidFill>
                          <a:effectLst/>
                        </a:rPr>
                        <a:t>Ta</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100" dirty="0">
                          <a:solidFill>
                            <a:schemeClr val="bg2"/>
                          </a:solidFill>
                          <a:effectLst/>
                        </a:rPr>
                        <a:t>2.01E+26</a:t>
                      </a:r>
                      <a:endParaRPr lang="en-US" sz="11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100" dirty="0">
                          <a:solidFill>
                            <a:schemeClr val="bg2"/>
                          </a:solidFill>
                          <a:effectLst/>
                        </a:rPr>
                        <a:t>9.71E-06</a:t>
                      </a:r>
                      <a:endParaRPr lang="en-US" sz="11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95899744"/>
                  </a:ext>
                </a:extLst>
              </a:tr>
              <a:tr h="237289">
                <a:tc>
                  <a:txBody>
                    <a:bodyPr/>
                    <a:lstStyle/>
                    <a:p>
                      <a:pPr marL="0" marR="0" algn="just">
                        <a:lnSpc>
                          <a:spcPct val="115000"/>
                        </a:lnSpc>
                        <a:spcBef>
                          <a:spcPts val="0"/>
                        </a:spcBef>
                        <a:spcAft>
                          <a:spcPts val="0"/>
                        </a:spcAft>
                      </a:pPr>
                      <a:r>
                        <a:rPr lang="en-US" sz="1100">
                          <a:solidFill>
                            <a:schemeClr val="bg2"/>
                          </a:solidFill>
                          <a:effectLst/>
                        </a:rPr>
                        <a:t>V</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100" dirty="0">
                          <a:solidFill>
                            <a:schemeClr val="bg2"/>
                          </a:solidFill>
                          <a:effectLst/>
                        </a:rPr>
                        <a:t>1.06E+27</a:t>
                      </a:r>
                      <a:endParaRPr lang="en-US" sz="11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100" dirty="0">
                          <a:solidFill>
                            <a:schemeClr val="bg2"/>
                          </a:solidFill>
                          <a:effectLst/>
                        </a:rPr>
                        <a:t>5.10E-05</a:t>
                      </a:r>
                      <a:endParaRPr lang="en-US" sz="11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70810153"/>
                  </a:ext>
                </a:extLst>
              </a:tr>
              <a:tr h="237289">
                <a:tc>
                  <a:txBody>
                    <a:bodyPr/>
                    <a:lstStyle/>
                    <a:p>
                      <a:pPr marL="0" marR="0" algn="just">
                        <a:lnSpc>
                          <a:spcPct val="115000"/>
                        </a:lnSpc>
                        <a:spcBef>
                          <a:spcPts val="0"/>
                        </a:spcBef>
                        <a:spcAft>
                          <a:spcPts val="0"/>
                        </a:spcAft>
                      </a:pPr>
                      <a:r>
                        <a:rPr lang="en-US" sz="1100">
                          <a:solidFill>
                            <a:schemeClr val="bg2"/>
                          </a:solidFill>
                          <a:effectLst/>
                        </a:rPr>
                        <a:t>W</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100" dirty="0">
                          <a:solidFill>
                            <a:schemeClr val="bg2"/>
                          </a:solidFill>
                          <a:effectLst/>
                        </a:rPr>
                        <a:t>1.51E+27</a:t>
                      </a:r>
                      <a:endParaRPr lang="en-US" sz="11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100" dirty="0">
                          <a:solidFill>
                            <a:schemeClr val="bg2"/>
                          </a:solidFill>
                          <a:effectLst/>
                        </a:rPr>
                        <a:t>7.29E-05</a:t>
                      </a:r>
                      <a:endParaRPr lang="en-US" sz="11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15248696"/>
                  </a:ext>
                </a:extLst>
              </a:tr>
              <a:tr h="237289">
                <a:tc>
                  <a:txBody>
                    <a:bodyPr/>
                    <a:lstStyle/>
                    <a:p>
                      <a:pPr marL="0" marR="0" algn="just">
                        <a:lnSpc>
                          <a:spcPct val="115000"/>
                        </a:lnSpc>
                        <a:spcBef>
                          <a:spcPts val="0"/>
                        </a:spcBef>
                        <a:spcAft>
                          <a:spcPts val="0"/>
                        </a:spcAft>
                      </a:pPr>
                      <a:r>
                        <a:rPr lang="en-US" sz="1100">
                          <a:solidFill>
                            <a:schemeClr val="bg2"/>
                          </a:solidFill>
                          <a:effectLst/>
                        </a:rPr>
                        <a:t>H</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100" dirty="0">
                          <a:solidFill>
                            <a:schemeClr val="bg2"/>
                          </a:solidFill>
                          <a:effectLst/>
                        </a:rPr>
                        <a:t>2.63E+28</a:t>
                      </a:r>
                      <a:endParaRPr lang="en-US" sz="11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100" dirty="0">
                          <a:solidFill>
                            <a:schemeClr val="bg2"/>
                          </a:solidFill>
                          <a:effectLst/>
                        </a:rPr>
                        <a:t>1.27E-03</a:t>
                      </a:r>
                      <a:endParaRPr lang="en-US" sz="11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61434635"/>
                  </a:ext>
                </a:extLst>
              </a:tr>
              <a:tr h="237289">
                <a:tc>
                  <a:txBody>
                    <a:bodyPr/>
                    <a:lstStyle/>
                    <a:p>
                      <a:pPr marL="0" marR="0" algn="just">
                        <a:lnSpc>
                          <a:spcPct val="115000"/>
                        </a:lnSpc>
                        <a:spcBef>
                          <a:spcPts val="0"/>
                        </a:spcBef>
                        <a:spcAft>
                          <a:spcPts val="0"/>
                        </a:spcAft>
                      </a:pPr>
                      <a:r>
                        <a:rPr lang="en-US" sz="1100">
                          <a:solidFill>
                            <a:schemeClr val="bg2"/>
                          </a:solidFill>
                          <a:effectLst/>
                        </a:rPr>
                        <a:t>Be</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100" dirty="0">
                          <a:solidFill>
                            <a:schemeClr val="bg2"/>
                          </a:solidFill>
                          <a:effectLst/>
                        </a:rPr>
                        <a:t>1.06E+31</a:t>
                      </a:r>
                      <a:endParaRPr lang="en-US" sz="11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100" dirty="0">
                          <a:solidFill>
                            <a:schemeClr val="bg2"/>
                          </a:solidFill>
                          <a:effectLst/>
                        </a:rPr>
                        <a:t>5.14E-01</a:t>
                      </a:r>
                      <a:endParaRPr lang="en-US" sz="11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73971509"/>
                  </a:ext>
                </a:extLst>
              </a:tr>
            </a:tbl>
          </a:graphicData>
        </a:graphic>
      </p:graphicFrame>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graphicFrame>
        <p:nvGraphicFramePr>
          <p:cNvPr id="4" name="Table 3"/>
          <p:cNvGraphicFramePr>
            <a:graphicFrameLocks noGrp="1"/>
          </p:cNvGraphicFramePr>
          <p:nvPr>
            <p:extLst>
              <p:ext uri="{D42A27DB-BD31-4B8C-83A1-F6EECF244321}">
                <p14:modId xmlns:p14="http://schemas.microsoft.com/office/powerpoint/2010/main" val="3702591636"/>
              </p:ext>
            </p:extLst>
          </p:nvPr>
        </p:nvGraphicFramePr>
        <p:xfrm>
          <a:off x="628550" y="1670559"/>
          <a:ext cx="2157984" cy="3322050"/>
        </p:xfrm>
        <a:graphic>
          <a:graphicData uri="http://schemas.openxmlformats.org/drawingml/2006/table">
            <a:tbl>
              <a:tblPr bandRow="1">
                <a:tableStyleId>{BDBED569-4797-4DF1-A0F4-6AAB3CD982D8}</a:tableStyleId>
              </a:tblPr>
              <a:tblGrid>
                <a:gridCol w="1078992">
                  <a:extLst>
                    <a:ext uri="{9D8B030D-6E8A-4147-A177-3AD203B41FA5}">
                      <a16:colId xmlns:a16="http://schemas.microsoft.com/office/drawing/2014/main" val="1974218236"/>
                    </a:ext>
                  </a:extLst>
                </a:gridCol>
                <a:gridCol w="1078992">
                  <a:extLst>
                    <a:ext uri="{9D8B030D-6E8A-4147-A177-3AD203B41FA5}">
                      <a16:colId xmlns:a16="http://schemas.microsoft.com/office/drawing/2014/main" val="3042049943"/>
                    </a:ext>
                  </a:extLst>
                </a:gridCol>
              </a:tblGrid>
              <a:tr h="432967">
                <a:tc>
                  <a:txBody>
                    <a:bodyPr/>
                    <a:lstStyle/>
                    <a:p>
                      <a:pPr marL="0" lvl="0" indent="0" algn="ctr" rtl="0">
                        <a:spcBef>
                          <a:spcPts val="0"/>
                        </a:spcBef>
                        <a:spcAft>
                          <a:spcPts val="0"/>
                        </a:spcAft>
                        <a:buNone/>
                      </a:pPr>
                      <a:r>
                        <a:rPr lang="en" sz="1100" dirty="0">
                          <a:solidFill>
                            <a:schemeClr val="bg2"/>
                          </a:solidFill>
                        </a:rPr>
                        <a:t>Element</a:t>
                      </a:r>
                      <a:endParaRPr sz="1100" dirty="0">
                        <a:solidFill>
                          <a:schemeClr val="bg2"/>
                        </a:solidFill>
                      </a:endParaRPr>
                    </a:p>
                  </a:txBody>
                  <a:tcPr marL="91425" marR="91425" marT="91425" marB="91425"/>
                </a:tc>
                <a:tc>
                  <a:txBody>
                    <a:bodyPr/>
                    <a:lstStyle/>
                    <a:p>
                      <a:pPr marL="0" lvl="0" indent="0" algn="ctr" rtl="0">
                        <a:spcBef>
                          <a:spcPts val="0"/>
                        </a:spcBef>
                        <a:spcAft>
                          <a:spcPts val="0"/>
                        </a:spcAft>
                        <a:buNone/>
                      </a:pPr>
                      <a:r>
                        <a:rPr lang="en" sz="1100" dirty="0">
                          <a:solidFill>
                            <a:schemeClr val="bg2"/>
                          </a:solidFill>
                        </a:rPr>
                        <a:t>Nominal Percentage </a:t>
                      </a:r>
                      <a:endParaRPr sz="1100" dirty="0">
                        <a:solidFill>
                          <a:schemeClr val="bg2"/>
                        </a:solidFill>
                      </a:endParaRPr>
                    </a:p>
                  </a:txBody>
                  <a:tcPr marL="91425" marR="91425" marT="91425" marB="91425"/>
                </a:tc>
                <a:extLst>
                  <a:ext uri="{0D108BD9-81ED-4DB2-BD59-A6C34878D82A}">
                    <a16:rowId xmlns:a16="http://schemas.microsoft.com/office/drawing/2014/main" val="1153264643"/>
                  </a:ext>
                </a:extLst>
              </a:tr>
              <a:tr h="292882">
                <a:tc>
                  <a:txBody>
                    <a:bodyPr/>
                    <a:lstStyle/>
                    <a:p>
                      <a:pPr marL="0" lvl="0" indent="0" algn="ctr" rtl="0">
                        <a:spcBef>
                          <a:spcPts val="0"/>
                        </a:spcBef>
                        <a:spcAft>
                          <a:spcPts val="0"/>
                        </a:spcAft>
                        <a:buNone/>
                      </a:pPr>
                      <a:r>
                        <a:rPr lang="en" sz="1100" dirty="0">
                          <a:solidFill>
                            <a:schemeClr val="bg2"/>
                          </a:solidFill>
                        </a:rPr>
                        <a:t>C</a:t>
                      </a:r>
                      <a:endParaRPr sz="1100" dirty="0">
                        <a:solidFill>
                          <a:schemeClr val="bg2"/>
                        </a:solidFill>
                      </a:endParaRPr>
                    </a:p>
                  </a:txBody>
                  <a:tcPr marL="91425" marR="91425" marT="91425" marB="91425"/>
                </a:tc>
                <a:tc>
                  <a:txBody>
                    <a:bodyPr/>
                    <a:lstStyle/>
                    <a:p>
                      <a:pPr marL="0" lvl="0" indent="0" algn="ctr" rtl="0">
                        <a:spcBef>
                          <a:spcPts val="0"/>
                        </a:spcBef>
                        <a:spcAft>
                          <a:spcPts val="0"/>
                        </a:spcAft>
                        <a:buNone/>
                      </a:pPr>
                      <a:r>
                        <a:rPr lang="en" sz="1100" dirty="0">
                          <a:solidFill>
                            <a:schemeClr val="bg2"/>
                          </a:solidFill>
                        </a:rPr>
                        <a:t>0.46</a:t>
                      </a:r>
                      <a:endParaRPr sz="1100" dirty="0">
                        <a:solidFill>
                          <a:schemeClr val="bg2"/>
                        </a:solidFill>
                      </a:endParaRPr>
                    </a:p>
                  </a:txBody>
                  <a:tcPr marL="91425" marR="91425" marT="91425" marB="91425"/>
                </a:tc>
                <a:extLst>
                  <a:ext uri="{0D108BD9-81ED-4DB2-BD59-A6C34878D82A}">
                    <a16:rowId xmlns:a16="http://schemas.microsoft.com/office/drawing/2014/main" val="825108591"/>
                  </a:ext>
                </a:extLst>
              </a:tr>
              <a:tr h="292882">
                <a:tc>
                  <a:txBody>
                    <a:bodyPr/>
                    <a:lstStyle/>
                    <a:p>
                      <a:pPr marL="0" lvl="0" indent="0" algn="ctr" rtl="0">
                        <a:spcBef>
                          <a:spcPts val="0"/>
                        </a:spcBef>
                        <a:spcAft>
                          <a:spcPts val="0"/>
                        </a:spcAft>
                        <a:buNone/>
                      </a:pPr>
                      <a:r>
                        <a:rPr lang="en" sz="1100">
                          <a:solidFill>
                            <a:schemeClr val="bg2"/>
                          </a:solidFill>
                        </a:rPr>
                        <a:t>Si</a:t>
                      </a:r>
                      <a:endParaRPr sz="1100">
                        <a:solidFill>
                          <a:schemeClr val="bg2"/>
                        </a:solidFill>
                      </a:endParaRPr>
                    </a:p>
                  </a:txBody>
                  <a:tcPr marL="91425" marR="91425" marT="91425" marB="91425"/>
                </a:tc>
                <a:tc>
                  <a:txBody>
                    <a:bodyPr/>
                    <a:lstStyle/>
                    <a:p>
                      <a:pPr marL="0" lvl="0" indent="0" algn="ctr" rtl="0">
                        <a:spcBef>
                          <a:spcPts val="0"/>
                        </a:spcBef>
                        <a:spcAft>
                          <a:spcPts val="0"/>
                        </a:spcAft>
                        <a:buNone/>
                      </a:pPr>
                      <a:r>
                        <a:rPr lang="en" sz="1100" dirty="0">
                          <a:solidFill>
                            <a:schemeClr val="bg2"/>
                          </a:solidFill>
                        </a:rPr>
                        <a:t>0.11</a:t>
                      </a:r>
                      <a:endParaRPr sz="1100" dirty="0">
                        <a:solidFill>
                          <a:schemeClr val="bg2"/>
                        </a:solidFill>
                      </a:endParaRPr>
                    </a:p>
                  </a:txBody>
                  <a:tcPr marL="91425" marR="91425" marT="91425" marB="91425"/>
                </a:tc>
                <a:extLst>
                  <a:ext uri="{0D108BD9-81ED-4DB2-BD59-A6C34878D82A}">
                    <a16:rowId xmlns:a16="http://schemas.microsoft.com/office/drawing/2014/main" val="1553412269"/>
                  </a:ext>
                </a:extLst>
              </a:tr>
              <a:tr h="292882">
                <a:tc>
                  <a:txBody>
                    <a:bodyPr/>
                    <a:lstStyle/>
                    <a:p>
                      <a:pPr marL="0" lvl="0" indent="0" algn="ctr" rtl="0">
                        <a:spcBef>
                          <a:spcPts val="0"/>
                        </a:spcBef>
                        <a:spcAft>
                          <a:spcPts val="0"/>
                        </a:spcAft>
                        <a:buNone/>
                      </a:pPr>
                      <a:r>
                        <a:rPr lang="en" sz="1100">
                          <a:solidFill>
                            <a:schemeClr val="bg2"/>
                          </a:solidFill>
                        </a:rPr>
                        <a:t>Mn</a:t>
                      </a:r>
                      <a:endParaRPr sz="1100">
                        <a:solidFill>
                          <a:schemeClr val="bg2"/>
                        </a:solidFill>
                      </a:endParaRPr>
                    </a:p>
                  </a:txBody>
                  <a:tcPr marL="91425" marR="91425" marT="91425" marB="91425"/>
                </a:tc>
                <a:tc>
                  <a:txBody>
                    <a:bodyPr/>
                    <a:lstStyle/>
                    <a:p>
                      <a:pPr marL="0" lvl="0" indent="0" algn="ctr" rtl="0">
                        <a:spcBef>
                          <a:spcPts val="0"/>
                        </a:spcBef>
                        <a:spcAft>
                          <a:spcPts val="0"/>
                        </a:spcAft>
                        <a:buNone/>
                      </a:pPr>
                      <a:r>
                        <a:rPr lang="en" sz="1100" dirty="0">
                          <a:solidFill>
                            <a:schemeClr val="bg2"/>
                          </a:solidFill>
                        </a:rPr>
                        <a:t>0.38</a:t>
                      </a:r>
                      <a:endParaRPr sz="1100" dirty="0">
                        <a:solidFill>
                          <a:schemeClr val="bg2"/>
                        </a:solidFill>
                      </a:endParaRPr>
                    </a:p>
                  </a:txBody>
                  <a:tcPr marL="91425" marR="91425" marT="91425" marB="91425"/>
                </a:tc>
                <a:extLst>
                  <a:ext uri="{0D108BD9-81ED-4DB2-BD59-A6C34878D82A}">
                    <a16:rowId xmlns:a16="http://schemas.microsoft.com/office/drawing/2014/main" val="3064829491"/>
                  </a:ext>
                </a:extLst>
              </a:tr>
              <a:tr h="292882">
                <a:tc>
                  <a:txBody>
                    <a:bodyPr/>
                    <a:lstStyle/>
                    <a:p>
                      <a:pPr marL="0" lvl="0" indent="0" algn="ctr" rtl="0">
                        <a:spcBef>
                          <a:spcPts val="0"/>
                        </a:spcBef>
                        <a:spcAft>
                          <a:spcPts val="0"/>
                        </a:spcAft>
                        <a:buNone/>
                      </a:pPr>
                      <a:r>
                        <a:rPr lang="en" sz="1100">
                          <a:solidFill>
                            <a:schemeClr val="bg2"/>
                          </a:solidFill>
                        </a:rPr>
                        <a:t>Fe</a:t>
                      </a:r>
                      <a:endParaRPr sz="1100">
                        <a:solidFill>
                          <a:schemeClr val="bg2"/>
                        </a:solidFill>
                      </a:endParaRPr>
                    </a:p>
                  </a:txBody>
                  <a:tcPr marL="91425" marR="91425" marT="91425" marB="91425"/>
                </a:tc>
                <a:tc>
                  <a:txBody>
                    <a:bodyPr/>
                    <a:lstStyle/>
                    <a:p>
                      <a:pPr marL="0" lvl="0" indent="0" algn="ctr" rtl="0">
                        <a:spcBef>
                          <a:spcPts val="0"/>
                        </a:spcBef>
                        <a:spcAft>
                          <a:spcPts val="0"/>
                        </a:spcAft>
                        <a:buNone/>
                      </a:pPr>
                      <a:r>
                        <a:rPr lang="en" sz="1100" dirty="0">
                          <a:solidFill>
                            <a:schemeClr val="bg2"/>
                          </a:solidFill>
                        </a:rPr>
                        <a:t>88.96</a:t>
                      </a:r>
                      <a:endParaRPr sz="1100" dirty="0">
                        <a:solidFill>
                          <a:schemeClr val="bg2"/>
                        </a:solidFill>
                      </a:endParaRPr>
                    </a:p>
                  </a:txBody>
                  <a:tcPr marL="91425" marR="91425" marT="91425" marB="91425"/>
                </a:tc>
                <a:extLst>
                  <a:ext uri="{0D108BD9-81ED-4DB2-BD59-A6C34878D82A}">
                    <a16:rowId xmlns:a16="http://schemas.microsoft.com/office/drawing/2014/main" val="3329079824"/>
                  </a:ext>
                </a:extLst>
              </a:tr>
              <a:tr h="292882">
                <a:tc>
                  <a:txBody>
                    <a:bodyPr/>
                    <a:lstStyle/>
                    <a:p>
                      <a:pPr marL="0" lvl="0" indent="0" algn="ctr" rtl="0">
                        <a:spcBef>
                          <a:spcPts val="0"/>
                        </a:spcBef>
                        <a:spcAft>
                          <a:spcPts val="0"/>
                        </a:spcAft>
                        <a:buNone/>
                      </a:pPr>
                      <a:r>
                        <a:rPr lang="en" sz="1100">
                          <a:solidFill>
                            <a:schemeClr val="bg2"/>
                          </a:solidFill>
                        </a:rPr>
                        <a:t>Cr</a:t>
                      </a:r>
                      <a:endParaRPr sz="1100">
                        <a:solidFill>
                          <a:schemeClr val="bg2"/>
                        </a:solidFill>
                      </a:endParaRPr>
                    </a:p>
                  </a:txBody>
                  <a:tcPr marL="91425" marR="91425" marT="91425" marB="91425"/>
                </a:tc>
                <a:tc>
                  <a:txBody>
                    <a:bodyPr/>
                    <a:lstStyle/>
                    <a:p>
                      <a:pPr marL="0" lvl="0" indent="0" algn="ctr" rtl="0">
                        <a:spcBef>
                          <a:spcPts val="0"/>
                        </a:spcBef>
                        <a:spcAft>
                          <a:spcPts val="0"/>
                        </a:spcAft>
                        <a:buNone/>
                      </a:pPr>
                      <a:r>
                        <a:rPr lang="en" sz="1100" dirty="0">
                          <a:solidFill>
                            <a:schemeClr val="bg2"/>
                          </a:solidFill>
                        </a:rPr>
                        <a:t>8.6</a:t>
                      </a:r>
                      <a:endParaRPr sz="1100" dirty="0">
                        <a:solidFill>
                          <a:schemeClr val="bg2"/>
                        </a:solidFill>
                      </a:endParaRPr>
                    </a:p>
                  </a:txBody>
                  <a:tcPr marL="91425" marR="91425" marT="91425" marB="91425"/>
                </a:tc>
                <a:extLst>
                  <a:ext uri="{0D108BD9-81ED-4DB2-BD59-A6C34878D82A}">
                    <a16:rowId xmlns:a16="http://schemas.microsoft.com/office/drawing/2014/main" val="1771410973"/>
                  </a:ext>
                </a:extLst>
              </a:tr>
              <a:tr h="292882">
                <a:tc>
                  <a:txBody>
                    <a:bodyPr/>
                    <a:lstStyle/>
                    <a:p>
                      <a:pPr marL="0" lvl="0" indent="0" algn="ctr" rtl="0">
                        <a:spcBef>
                          <a:spcPts val="0"/>
                        </a:spcBef>
                        <a:spcAft>
                          <a:spcPts val="0"/>
                        </a:spcAft>
                        <a:buNone/>
                      </a:pPr>
                      <a:r>
                        <a:rPr lang="en" sz="1100">
                          <a:solidFill>
                            <a:schemeClr val="bg2"/>
                          </a:solidFill>
                        </a:rPr>
                        <a:t>Ta</a:t>
                      </a:r>
                      <a:endParaRPr sz="1100">
                        <a:solidFill>
                          <a:schemeClr val="bg2"/>
                        </a:solidFill>
                      </a:endParaRPr>
                    </a:p>
                  </a:txBody>
                  <a:tcPr marL="91425" marR="91425" marT="91425" marB="91425"/>
                </a:tc>
                <a:tc>
                  <a:txBody>
                    <a:bodyPr/>
                    <a:lstStyle/>
                    <a:p>
                      <a:pPr marL="0" lvl="0" indent="0" algn="ctr" rtl="0">
                        <a:spcBef>
                          <a:spcPts val="0"/>
                        </a:spcBef>
                        <a:spcAft>
                          <a:spcPts val="0"/>
                        </a:spcAft>
                        <a:buNone/>
                      </a:pPr>
                      <a:r>
                        <a:rPr lang="en" sz="1100" dirty="0">
                          <a:solidFill>
                            <a:schemeClr val="bg2"/>
                          </a:solidFill>
                        </a:rPr>
                        <a:t>0.04</a:t>
                      </a:r>
                      <a:endParaRPr sz="1100" dirty="0">
                        <a:solidFill>
                          <a:schemeClr val="bg2"/>
                        </a:solidFill>
                      </a:endParaRPr>
                    </a:p>
                  </a:txBody>
                  <a:tcPr marL="91425" marR="91425" marT="91425" marB="91425"/>
                </a:tc>
                <a:extLst>
                  <a:ext uri="{0D108BD9-81ED-4DB2-BD59-A6C34878D82A}">
                    <a16:rowId xmlns:a16="http://schemas.microsoft.com/office/drawing/2014/main" val="1415275410"/>
                  </a:ext>
                </a:extLst>
              </a:tr>
              <a:tr h="292882">
                <a:tc>
                  <a:txBody>
                    <a:bodyPr/>
                    <a:lstStyle/>
                    <a:p>
                      <a:pPr marL="0" lvl="0" indent="0" algn="ctr" rtl="0">
                        <a:spcBef>
                          <a:spcPts val="0"/>
                        </a:spcBef>
                        <a:spcAft>
                          <a:spcPts val="0"/>
                        </a:spcAft>
                        <a:buNone/>
                      </a:pPr>
                      <a:r>
                        <a:rPr lang="en" sz="1100">
                          <a:solidFill>
                            <a:schemeClr val="bg2"/>
                          </a:solidFill>
                        </a:rPr>
                        <a:t>V</a:t>
                      </a:r>
                      <a:endParaRPr sz="1100">
                        <a:solidFill>
                          <a:schemeClr val="bg2"/>
                        </a:solidFill>
                      </a:endParaRPr>
                    </a:p>
                  </a:txBody>
                  <a:tcPr marL="91425" marR="91425" marT="91425" marB="91425"/>
                </a:tc>
                <a:tc>
                  <a:txBody>
                    <a:bodyPr/>
                    <a:lstStyle/>
                    <a:p>
                      <a:pPr marL="0" lvl="0" indent="0" algn="ctr" rtl="0">
                        <a:spcBef>
                          <a:spcPts val="0"/>
                        </a:spcBef>
                        <a:spcAft>
                          <a:spcPts val="0"/>
                        </a:spcAft>
                        <a:buNone/>
                      </a:pPr>
                      <a:r>
                        <a:rPr lang="en" sz="1100" dirty="0">
                          <a:solidFill>
                            <a:schemeClr val="bg2"/>
                          </a:solidFill>
                        </a:rPr>
                        <a:t>0.21</a:t>
                      </a:r>
                      <a:endParaRPr sz="1100" dirty="0">
                        <a:solidFill>
                          <a:schemeClr val="bg2"/>
                        </a:solidFill>
                      </a:endParaRPr>
                    </a:p>
                  </a:txBody>
                  <a:tcPr marL="91425" marR="91425" marT="91425" marB="91425"/>
                </a:tc>
                <a:extLst>
                  <a:ext uri="{0D108BD9-81ED-4DB2-BD59-A6C34878D82A}">
                    <a16:rowId xmlns:a16="http://schemas.microsoft.com/office/drawing/2014/main" val="3253833497"/>
                  </a:ext>
                </a:extLst>
              </a:tr>
              <a:tr h="292882">
                <a:tc>
                  <a:txBody>
                    <a:bodyPr/>
                    <a:lstStyle/>
                    <a:p>
                      <a:pPr marL="0" lvl="0" indent="0" algn="ctr" rtl="0">
                        <a:spcBef>
                          <a:spcPts val="0"/>
                        </a:spcBef>
                        <a:spcAft>
                          <a:spcPts val="0"/>
                        </a:spcAft>
                        <a:buNone/>
                      </a:pPr>
                      <a:r>
                        <a:rPr lang="en" sz="1100">
                          <a:solidFill>
                            <a:schemeClr val="bg2"/>
                          </a:solidFill>
                        </a:rPr>
                        <a:t>W</a:t>
                      </a:r>
                      <a:endParaRPr sz="1100">
                        <a:solidFill>
                          <a:schemeClr val="bg2"/>
                        </a:solidFill>
                      </a:endParaRPr>
                    </a:p>
                  </a:txBody>
                  <a:tcPr marL="91425" marR="91425" marT="91425" marB="91425"/>
                </a:tc>
                <a:tc>
                  <a:txBody>
                    <a:bodyPr/>
                    <a:lstStyle/>
                    <a:p>
                      <a:pPr marL="0" lvl="0" indent="0" algn="ctr" rtl="0">
                        <a:spcBef>
                          <a:spcPts val="0"/>
                        </a:spcBef>
                        <a:spcAft>
                          <a:spcPts val="0"/>
                        </a:spcAft>
                        <a:buNone/>
                      </a:pPr>
                      <a:r>
                        <a:rPr lang="en" sz="1100" dirty="0">
                          <a:solidFill>
                            <a:schemeClr val="bg2"/>
                          </a:solidFill>
                        </a:rPr>
                        <a:t>0.3</a:t>
                      </a:r>
                      <a:endParaRPr sz="1100" dirty="0">
                        <a:solidFill>
                          <a:schemeClr val="bg2"/>
                        </a:solidFill>
                      </a:endParaRPr>
                    </a:p>
                  </a:txBody>
                  <a:tcPr marL="91425" marR="91425" marT="91425" marB="91425"/>
                </a:tc>
                <a:extLst>
                  <a:ext uri="{0D108BD9-81ED-4DB2-BD59-A6C34878D82A}">
                    <a16:rowId xmlns:a16="http://schemas.microsoft.com/office/drawing/2014/main" val="1548542731"/>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507980" y="602650"/>
            <a:ext cx="8460173"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mn-lt"/>
              </a:rPr>
              <a:t>Calculation of Critical Values Using MCNP6 Results</a:t>
            </a:r>
            <a:endParaRPr dirty="0">
              <a:latin typeface="+mn-lt"/>
            </a:endParaRPr>
          </a:p>
        </p:txBody>
      </p:sp>
      <mc:AlternateContent xmlns:mc="http://schemas.openxmlformats.org/markup-compatibility/2006" xmlns:a14="http://schemas.microsoft.com/office/drawing/2010/main">
        <mc:Choice Requires="a14">
          <p:sp>
            <p:nvSpPr>
              <p:cNvPr id="105" name="Google Shape;105;p14"/>
              <p:cNvSpPr txBox="1"/>
              <p:nvPr/>
            </p:nvSpPr>
            <p:spPr>
              <a:xfrm>
                <a:off x="618125" y="1259150"/>
                <a:ext cx="7650000" cy="3358570"/>
              </a:xfrm>
              <a:prstGeom prst="rect">
                <a:avLst/>
              </a:prstGeom>
              <a:noFill/>
              <a:ln>
                <a:noFill/>
              </a:ln>
            </p:spPr>
            <p:txBody>
              <a:bodyPr spcFirstLastPara="1" wrap="square" lIns="91425" tIns="91425" rIns="91425" bIns="91425" anchor="t" anchorCtr="0">
                <a:noAutofit/>
              </a:bodyPr>
              <a:lstStyle/>
              <a:p>
                <a:r>
                  <a:rPr lang="en-US" dirty="0"/>
                  <a:t>Tallies used: F2, F4 and F6</a:t>
                </a:r>
              </a:p>
              <a:p>
                <a:endParaRPr lang="en-US" dirty="0"/>
              </a:p>
              <a:p>
                <a:r>
                  <a:rPr lang="en-US" dirty="0"/>
                  <a:t>MCNP6 using the following equation to preform tally multiplication.</a:t>
                </a: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𝐶</m:t>
                      </m:r>
                      <m:nary>
                        <m:naryPr>
                          <m:limLoc m:val="undOvr"/>
                          <m:subHide m:val="on"/>
                          <m:supHide m:val="on"/>
                          <m:ctrlPr>
                            <a:rPr lang="en-US" i="1">
                              <a:latin typeface="Cambria Math" panose="02040503050406030204" pitchFamily="18" charset="0"/>
                            </a:rPr>
                          </m:ctrlPr>
                        </m:naryPr>
                        <m:sub/>
                        <m:sup/>
                        <m:e>
                          <m:r>
                            <a:rPr lang="en-US" i="1">
                              <a:latin typeface="Cambria Math" panose="02040503050406030204" pitchFamily="18" charset="0"/>
                            </a:rPr>
                            <m:t>𝜑</m:t>
                          </m:r>
                          <m:r>
                            <a:rPr lang="en-US" i="1">
                              <a:latin typeface="Cambria Math" panose="02040503050406030204" pitchFamily="18" charset="0"/>
                            </a:rPr>
                            <m:t>(</m:t>
                          </m:r>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𝑅</m:t>
                          </m:r>
                          <m:r>
                            <a:rPr lang="en-US" i="1">
                              <a:latin typeface="Cambria Math" panose="02040503050406030204" pitchFamily="18" charset="0"/>
                            </a:rPr>
                            <m:t>(</m:t>
                          </m:r>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𝑑𝐸</m:t>
                          </m:r>
                        </m:e>
                      </m:nary>
                    </m:oMath>
                  </m:oMathPara>
                </a14:m>
                <a:endParaRPr lang="en-US" dirty="0"/>
              </a:p>
              <a:p>
                <a:r>
                  <a:rPr lang="en-US" dirty="0"/>
                  <a:t>In the equation φ(E) is the flux in particles/cm</a:t>
                </a:r>
                <a:r>
                  <a:rPr lang="en-US" baseline="30000" dirty="0"/>
                  <a:t>2 </a:t>
                </a:r>
                <a:r>
                  <a:rPr lang="en-US" dirty="0"/>
                  <a:t>and R(E) is  the response function from the MCNP cross-section libraries for a given tally multiplier. If the constant C is the particles generated per second, 5.326E20 and is multiplied by the atomic density in atoms per centimeter barn the results of the multiplication will be in reactions/cm</a:t>
                </a:r>
                <a:r>
                  <a:rPr lang="en-US" baseline="30000" dirty="0"/>
                  <a:t>3</a:t>
                </a:r>
                <a:r>
                  <a:rPr lang="en-US" dirty="0"/>
                  <a:t>sec.</a:t>
                </a:r>
                <a:endParaRPr dirty="0">
                  <a:latin typeface="+mn-lt"/>
                </a:endParaRPr>
              </a:p>
            </p:txBody>
          </p:sp>
        </mc:Choice>
        <mc:Fallback xmlns="">
          <p:sp>
            <p:nvSpPr>
              <p:cNvPr id="105" name="Google Shape;105;p14"/>
              <p:cNvSpPr txBox="1">
                <a:spLocks noRot="1" noChangeAspect="1" noMove="1" noResize="1" noEditPoints="1" noAdjustHandles="1" noChangeArrowheads="1" noChangeShapeType="1" noTextEdit="1"/>
              </p:cNvSpPr>
              <p:nvPr/>
            </p:nvSpPr>
            <p:spPr>
              <a:xfrm>
                <a:off x="618125" y="1259150"/>
                <a:ext cx="7650000" cy="3358570"/>
              </a:xfrm>
              <a:prstGeom prst="rect">
                <a:avLst/>
              </a:prstGeom>
              <a:blipFill>
                <a:blip r:embed="rId3"/>
                <a:stretch>
                  <a:fillRect l="-239"/>
                </a:stretch>
              </a:blipFill>
              <a:ln>
                <a:noFill/>
              </a:ln>
            </p:spPr>
            <p:txBody>
              <a:bodyPr/>
              <a:lstStyle/>
              <a:p>
                <a:r>
                  <a:rPr lang="en-US">
                    <a:noFill/>
                  </a:rPr>
                  <a:t> </a:t>
                </a:r>
              </a:p>
            </p:txBody>
          </p:sp>
        </mc:Fallback>
      </mc:AlternateContent>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543734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9"/>
          <p:cNvSpPr txBox="1">
            <a:spLocks noGrp="1"/>
          </p:cNvSpPr>
          <p:nvPr>
            <p:ph type="title"/>
          </p:nvPr>
        </p:nvSpPr>
        <p:spPr>
          <a:xfrm>
            <a:off x="729450" y="602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mj-lt"/>
              </a:rPr>
              <a:t>Flux On First Wall/Vacuum Vessel</a:t>
            </a:r>
            <a:endParaRPr dirty="0">
              <a:latin typeface="+mj-lt"/>
            </a:endParaRPr>
          </a:p>
        </p:txBody>
      </p:sp>
      <p:grpSp>
        <p:nvGrpSpPr>
          <p:cNvPr id="141" name="Google Shape;141;p19"/>
          <p:cNvGrpSpPr/>
          <p:nvPr/>
        </p:nvGrpSpPr>
        <p:grpSpPr>
          <a:xfrm>
            <a:off x="6834941" y="850230"/>
            <a:ext cx="2463600" cy="4353300"/>
            <a:chOff x="6065425" y="842700"/>
            <a:chExt cx="2463600" cy="4353300"/>
          </a:xfrm>
        </p:grpSpPr>
        <p:grpSp>
          <p:nvGrpSpPr>
            <p:cNvPr id="142" name="Google Shape;142;p19"/>
            <p:cNvGrpSpPr/>
            <p:nvPr/>
          </p:nvGrpSpPr>
          <p:grpSpPr>
            <a:xfrm>
              <a:off x="6065425" y="842700"/>
              <a:ext cx="2463600" cy="4353300"/>
              <a:chOff x="6294025" y="842700"/>
              <a:chExt cx="2463600" cy="4353300"/>
            </a:xfrm>
          </p:grpSpPr>
          <p:pic>
            <p:nvPicPr>
              <p:cNvPr id="143" name="Google Shape;143;p19"/>
              <p:cNvPicPr preferRelativeResize="0"/>
              <p:nvPr/>
            </p:nvPicPr>
            <p:blipFill>
              <a:blip r:embed="rId3">
                <a:alphaModFix/>
              </a:blip>
              <a:stretch>
                <a:fillRect/>
              </a:stretch>
            </p:blipFill>
            <p:spPr>
              <a:xfrm>
                <a:off x="6550447" y="1137850"/>
                <a:ext cx="1853904" cy="4005651"/>
              </a:xfrm>
              <a:prstGeom prst="rect">
                <a:avLst/>
              </a:prstGeom>
              <a:noFill/>
              <a:ln>
                <a:noFill/>
              </a:ln>
            </p:spPr>
          </p:pic>
          <p:sp>
            <p:nvSpPr>
              <p:cNvPr id="144" name="Google Shape;144;p19"/>
              <p:cNvSpPr txBox="1"/>
              <p:nvPr/>
            </p:nvSpPr>
            <p:spPr>
              <a:xfrm>
                <a:off x="6294025" y="2519100"/>
                <a:ext cx="406200" cy="3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Lato"/>
                    <a:ea typeface="Lato"/>
                    <a:cs typeface="Lato"/>
                    <a:sym typeface="Lato"/>
                  </a:rPr>
                  <a:t>20</a:t>
                </a:r>
                <a:endParaRPr sz="1000">
                  <a:latin typeface="Lato"/>
                  <a:ea typeface="Lato"/>
                  <a:cs typeface="Lato"/>
                  <a:sym typeface="Lato"/>
                </a:endParaRPr>
              </a:p>
            </p:txBody>
          </p:sp>
          <p:sp>
            <p:nvSpPr>
              <p:cNvPr id="145" name="Google Shape;145;p19"/>
              <p:cNvSpPr txBox="1"/>
              <p:nvPr/>
            </p:nvSpPr>
            <p:spPr>
              <a:xfrm>
                <a:off x="6294025" y="1909500"/>
                <a:ext cx="406200" cy="3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Lato"/>
                    <a:ea typeface="Lato"/>
                    <a:cs typeface="Lato"/>
                    <a:sym typeface="Lato"/>
                  </a:rPr>
                  <a:t>19</a:t>
                </a:r>
                <a:endParaRPr sz="1000">
                  <a:latin typeface="Lato"/>
                  <a:ea typeface="Lato"/>
                  <a:cs typeface="Lato"/>
                  <a:sym typeface="Lato"/>
                </a:endParaRPr>
              </a:p>
            </p:txBody>
          </p:sp>
          <p:sp>
            <p:nvSpPr>
              <p:cNvPr id="146" name="Google Shape;146;p19"/>
              <p:cNvSpPr txBox="1"/>
              <p:nvPr/>
            </p:nvSpPr>
            <p:spPr>
              <a:xfrm>
                <a:off x="6294025" y="1452300"/>
                <a:ext cx="406200" cy="3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Lato"/>
                    <a:ea typeface="Lato"/>
                    <a:cs typeface="Lato"/>
                    <a:sym typeface="Lato"/>
                  </a:rPr>
                  <a:t>6</a:t>
                </a:r>
                <a:endParaRPr sz="1000">
                  <a:latin typeface="Lato"/>
                  <a:ea typeface="Lato"/>
                  <a:cs typeface="Lato"/>
                  <a:sym typeface="Lato"/>
                </a:endParaRPr>
              </a:p>
            </p:txBody>
          </p:sp>
          <p:sp>
            <p:nvSpPr>
              <p:cNvPr id="147" name="Google Shape;147;p19"/>
              <p:cNvSpPr txBox="1"/>
              <p:nvPr/>
            </p:nvSpPr>
            <p:spPr>
              <a:xfrm>
                <a:off x="6294025" y="1071300"/>
                <a:ext cx="406200" cy="3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Lato"/>
                    <a:ea typeface="Lato"/>
                    <a:cs typeface="Lato"/>
                    <a:sym typeface="Lato"/>
                  </a:rPr>
                  <a:t>2</a:t>
                </a:r>
                <a:endParaRPr sz="1000">
                  <a:latin typeface="Lato"/>
                  <a:ea typeface="Lato"/>
                  <a:cs typeface="Lato"/>
                  <a:sym typeface="Lato"/>
                </a:endParaRPr>
              </a:p>
            </p:txBody>
          </p:sp>
          <p:sp>
            <p:nvSpPr>
              <p:cNvPr id="148" name="Google Shape;148;p19"/>
              <p:cNvSpPr txBox="1"/>
              <p:nvPr/>
            </p:nvSpPr>
            <p:spPr>
              <a:xfrm>
                <a:off x="6675025" y="842700"/>
                <a:ext cx="406200" cy="3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Lato"/>
                    <a:ea typeface="Lato"/>
                    <a:cs typeface="Lato"/>
                    <a:sym typeface="Lato"/>
                  </a:rPr>
                  <a:t>24</a:t>
                </a:r>
                <a:endParaRPr sz="1000">
                  <a:latin typeface="Lato"/>
                  <a:ea typeface="Lato"/>
                  <a:cs typeface="Lato"/>
                  <a:sym typeface="Lato"/>
                </a:endParaRPr>
              </a:p>
            </p:txBody>
          </p:sp>
          <p:sp>
            <p:nvSpPr>
              <p:cNvPr id="149" name="Google Shape;149;p19"/>
              <p:cNvSpPr txBox="1"/>
              <p:nvPr/>
            </p:nvSpPr>
            <p:spPr>
              <a:xfrm>
                <a:off x="6979825" y="918900"/>
                <a:ext cx="406200" cy="3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Lato"/>
                    <a:ea typeface="Lato"/>
                    <a:cs typeface="Lato"/>
                    <a:sym typeface="Lato"/>
                  </a:rPr>
                  <a:t>25</a:t>
                </a:r>
                <a:endParaRPr sz="1000">
                  <a:latin typeface="Lato"/>
                  <a:ea typeface="Lato"/>
                  <a:cs typeface="Lato"/>
                  <a:sym typeface="Lato"/>
                </a:endParaRPr>
              </a:p>
            </p:txBody>
          </p:sp>
          <p:sp>
            <p:nvSpPr>
              <p:cNvPr id="150" name="Google Shape;150;p19"/>
              <p:cNvSpPr txBox="1"/>
              <p:nvPr/>
            </p:nvSpPr>
            <p:spPr>
              <a:xfrm>
                <a:off x="7360825" y="1071300"/>
                <a:ext cx="406200" cy="3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Lato"/>
                    <a:ea typeface="Lato"/>
                    <a:cs typeface="Lato"/>
                    <a:sym typeface="Lato"/>
                  </a:rPr>
                  <a:t>26</a:t>
                </a:r>
                <a:endParaRPr sz="1000">
                  <a:latin typeface="Lato"/>
                  <a:ea typeface="Lato"/>
                  <a:cs typeface="Lato"/>
                  <a:sym typeface="Lato"/>
                </a:endParaRPr>
              </a:p>
            </p:txBody>
          </p:sp>
          <p:sp>
            <p:nvSpPr>
              <p:cNvPr id="151" name="Google Shape;151;p19"/>
              <p:cNvSpPr txBox="1"/>
              <p:nvPr/>
            </p:nvSpPr>
            <p:spPr>
              <a:xfrm>
                <a:off x="7741825" y="1376100"/>
                <a:ext cx="406200" cy="3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Lato"/>
                    <a:ea typeface="Lato"/>
                    <a:cs typeface="Lato"/>
                    <a:sym typeface="Lato"/>
                  </a:rPr>
                  <a:t>27</a:t>
                </a:r>
                <a:endParaRPr sz="1000">
                  <a:latin typeface="Lato"/>
                  <a:ea typeface="Lato"/>
                  <a:cs typeface="Lato"/>
                  <a:sym typeface="Lato"/>
                </a:endParaRPr>
              </a:p>
            </p:txBody>
          </p:sp>
          <p:sp>
            <p:nvSpPr>
              <p:cNvPr id="152" name="Google Shape;152;p19"/>
              <p:cNvSpPr txBox="1"/>
              <p:nvPr/>
            </p:nvSpPr>
            <p:spPr>
              <a:xfrm>
                <a:off x="8351425" y="2442900"/>
                <a:ext cx="406200" cy="3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Lato"/>
                    <a:ea typeface="Lato"/>
                    <a:cs typeface="Lato"/>
                    <a:sym typeface="Lato"/>
                  </a:rPr>
                  <a:t>29</a:t>
                </a:r>
                <a:endParaRPr sz="1000">
                  <a:latin typeface="Lato"/>
                  <a:ea typeface="Lato"/>
                  <a:cs typeface="Lato"/>
                  <a:sym typeface="Lato"/>
                </a:endParaRPr>
              </a:p>
            </p:txBody>
          </p:sp>
          <p:sp>
            <p:nvSpPr>
              <p:cNvPr id="153" name="Google Shape;153;p19"/>
              <p:cNvSpPr txBox="1"/>
              <p:nvPr/>
            </p:nvSpPr>
            <p:spPr>
              <a:xfrm>
                <a:off x="8351425" y="3052500"/>
                <a:ext cx="406200" cy="3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Lato"/>
                    <a:ea typeface="Lato"/>
                    <a:cs typeface="Lato"/>
                    <a:sym typeface="Lato"/>
                  </a:rPr>
                  <a:t>34</a:t>
                </a:r>
                <a:endParaRPr sz="1000">
                  <a:latin typeface="Lato"/>
                  <a:ea typeface="Lato"/>
                  <a:cs typeface="Lato"/>
                  <a:sym typeface="Lato"/>
                </a:endParaRPr>
              </a:p>
            </p:txBody>
          </p:sp>
          <p:sp>
            <p:nvSpPr>
              <p:cNvPr id="154" name="Google Shape;154;p19"/>
              <p:cNvSpPr txBox="1"/>
              <p:nvPr/>
            </p:nvSpPr>
            <p:spPr>
              <a:xfrm>
                <a:off x="8122825" y="3662100"/>
                <a:ext cx="406200" cy="3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Lato"/>
                    <a:ea typeface="Lato"/>
                    <a:cs typeface="Lato"/>
                    <a:sym typeface="Lato"/>
                  </a:rPr>
                  <a:t>33</a:t>
                </a:r>
                <a:endParaRPr sz="1000">
                  <a:latin typeface="Lato"/>
                  <a:ea typeface="Lato"/>
                  <a:cs typeface="Lato"/>
                  <a:sym typeface="Lato"/>
                </a:endParaRPr>
              </a:p>
            </p:txBody>
          </p:sp>
          <p:sp>
            <p:nvSpPr>
              <p:cNvPr id="155" name="Google Shape;155;p19"/>
              <p:cNvSpPr txBox="1"/>
              <p:nvPr/>
            </p:nvSpPr>
            <p:spPr>
              <a:xfrm>
                <a:off x="7818025" y="4119300"/>
                <a:ext cx="406200" cy="3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Lato"/>
                    <a:ea typeface="Lato"/>
                    <a:cs typeface="Lato"/>
                    <a:sym typeface="Lato"/>
                  </a:rPr>
                  <a:t>32</a:t>
                </a:r>
                <a:endParaRPr sz="1000">
                  <a:latin typeface="Lato"/>
                  <a:ea typeface="Lato"/>
                  <a:cs typeface="Lato"/>
                  <a:sym typeface="Lato"/>
                </a:endParaRPr>
              </a:p>
            </p:txBody>
          </p:sp>
          <p:sp>
            <p:nvSpPr>
              <p:cNvPr id="156" name="Google Shape;156;p19"/>
              <p:cNvSpPr txBox="1"/>
              <p:nvPr/>
            </p:nvSpPr>
            <p:spPr>
              <a:xfrm>
                <a:off x="7360825" y="4424100"/>
                <a:ext cx="406200" cy="3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Lato"/>
                    <a:ea typeface="Lato"/>
                    <a:cs typeface="Lato"/>
                    <a:sym typeface="Lato"/>
                  </a:rPr>
                  <a:t>31</a:t>
                </a:r>
                <a:endParaRPr sz="1000">
                  <a:latin typeface="Lato"/>
                  <a:ea typeface="Lato"/>
                  <a:cs typeface="Lato"/>
                  <a:sym typeface="Lato"/>
                </a:endParaRPr>
              </a:p>
            </p:txBody>
          </p:sp>
          <p:sp>
            <p:nvSpPr>
              <p:cNvPr id="157" name="Google Shape;157;p19"/>
              <p:cNvSpPr txBox="1"/>
              <p:nvPr/>
            </p:nvSpPr>
            <p:spPr>
              <a:xfrm>
                <a:off x="6979825" y="4576500"/>
                <a:ext cx="406200" cy="3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Lato"/>
                    <a:ea typeface="Lato"/>
                    <a:cs typeface="Lato"/>
                    <a:sym typeface="Lato"/>
                  </a:rPr>
                  <a:t>30</a:t>
                </a:r>
                <a:endParaRPr sz="1000">
                  <a:latin typeface="Lato"/>
                  <a:ea typeface="Lato"/>
                  <a:cs typeface="Lato"/>
                  <a:sym typeface="Lato"/>
                </a:endParaRPr>
              </a:p>
            </p:txBody>
          </p:sp>
          <p:sp>
            <p:nvSpPr>
              <p:cNvPr id="158" name="Google Shape;158;p19"/>
              <p:cNvSpPr txBox="1"/>
              <p:nvPr/>
            </p:nvSpPr>
            <p:spPr>
              <a:xfrm>
                <a:off x="6827425" y="4805100"/>
                <a:ext cx="406200" cy="3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Lato"/>
                    <a:ea typeface="Lato"/>
                    <a:cs typeface="Lato"/>
                    <a:sym typeface="Lato"/>
                  </a:rPr>
                  <a:t>37</a:t>
                </a:r>
                <a:endParaRPr sz="1000">
                  <a:latin typeface="Lato"/>
                  <a:ea typeface="Lato"/>
                  <a:cs typeface="Lato"/>
                  <a:sym typeface="Lato"/>
                </a:endParaRPr>
              </a:p>
            </p:txBody>
          </p:sp>
          <p:sp>
            <p:nvSpPr>
              <p:cNvPr id="159" name="Google Shape;159;p19"/>
              <p:cNvSpPr txBox="1"/>
              <p:nvPr/>
            </p:nvSpPr>
            <p:spPr>
              <a:xfrm>
                <a:off x="6294025" y="3052500"/>
                <a:ext cx="406200" cy="3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Lato"/>
                    <a:ea typeface="Lato"/>
                    <a:cs typeface="Lato"/>
                    <a:sym typeface="Lato"/>
                  </a:rPr>
                  <a:t>21</a:t>
                </a:r>
                <a:endParaRPr sz="1000">
                  <a:latin typeface="Lato"/>
                  <a:ea typeface="Lato"/>
                  <a:cs typeface="Lato"/>
                  <a:sym typeface="Lato"/>
                </a:endParaRPr>
              </a:p>
            </p:txBody>
          </p:sp>
          <p:sp>
            <p:nvSpPr>
              <p:cNvPr id="160" name="Google Shape;160;p19"/>
              <p:cNvSpPr txBox="1"/>
              <p:nvPr/>
            </p:nvSpPr>
            <p:spPr>
              <a:xfrm>
                <a:off x="6294025" y="3585900"/>
                <a:ext cx="406200" cy="3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Lato"/>
                    <a:ea typeface="Lato"/>
                    <a:cs typeface="Lato"/>
                    <a:sym typeface="Lato"/>
                  </a:rPr>
                  <a:t>22</a:t>
                </a:r>
                <a:endParaRPr sz="1000">
                  <a:latin typeface="Lato"/>
                  <a:ea typeface="Lato"/>
                  <a:cs typeface="Lato"/>
                  <a:sym typeface="Lato"/>
                </a:endParaRPr>
              </a:p>
            </p:txBody>
          </p:sp>
          <p:sp>
            <p:nvSpPr>
              <p:cNvPr id="161" name="Google Shape;161;p19"/>
              <p:cNvSpPr txBox="1"/>
              <p:nvPr/>
            </p:nvSpPr>
            <p:spPr>
              <a:xfrm>
                <a:off x="6294025" y="4195500"/>
                <a:ext cx="406200" cy="3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Lato"/>
                    <a:ea typeface="Lato"/>
                    <a:cs typeface="Lato"/>
                    <a:sym typeface="Lato"/>
                  </a:rPr>
                  <a:t>23</a:t>
                </a:r>
                <a:endParaRPr sz="1000">
                  <a:latin typeface="Lato"/>
                  <a:ea typeface="Lato"/>
                  <a:cs typeface="Lato"/>
                  <a:sym typeface="Lato"/>
                </a:endParaRPr>
              </a:p>
            </p:txBody>
          </p:sp>
          <p:sp>
            <p:nvSpPr>
              <p:cNvPr id="162" name="Google Shape;162;p19"/>
              <p:cNvSpPr txBox="1"/>
              <p:nvPr/>
            </p:nvSpPr>
            <p:spPr>
              <a:xfrm>
                <a:off x="6294025" y="4728900"/>
                <a:ext cx="406200" cy="3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Lato"/>
                    <a:ea typeface="Lato"/>
                    <a:cs typeface="Lato"/>
                    <a:sym typeface="Lato"/>
                  </a:rPr>
                  <a:t>35</a:t>
                </a:r>
                <a:endParaRPr sz="1000">
                  <a:latin typeface="Lato"/>
                  <a:ea typeface="Lato"/>
                  <a:cs typeface="Lato"/>
                  <a:sym typeface="Lato"/>
                </a:endParaRPr>
              </a:p>
            </p:txBody>
          </p:sp>
          <p:sp>
            <p:nvSpPr>
              <p:cNvPr id="163" name="Google Shape;163;p19"/>
              <p:cNvSpPr txBox="1"/>
              <p:nvPr/>
            </p:nvSpPr>
            <p:spPr>
              <a:xfrm>
                <a:off x="6560224" y="4500300"/>
                <a:ext cx="406200" cy="3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Lato"/>
                    <a:ea typeface="Lato"/>
                    <a:cs typeface="Lato"/>
                    <a:sym typeface="Lato"/>
                  </a:rPr>
                  <a:t>36</a:t>
                </a:r>
                <a:endParaRPr sz="1000">
                  <a:latin typeface="Lato"/>
                  <a:ea typeface="Lato"/>
                  <a:cs typeface="Lato"/>
                  <a:sym typeface="Lato"/>
                </a:endParaRPr>
              </a:p>
            </p:txBody>
          </p:sp>
          <p:cxnSp>
            <p:nvCxnSpPr>
              <p:cNvPr id="164" name="Google Shape;164;p19"/>
              <p:cNvCxnSpPr/>
              <p:nvPr/>
            </p:nvCxnSpPr>
            <p:spPr>
              <a:xfrm>
                <a:off x="6471625" y="3804912"/>
                <a:ext cx="112800" cy="159000"/>
              </a:xfrm>
              <a:prstGeom prst="straightConnector1">
                <a:avLst/>
              </a:prstGeom>
              <a:noFill/>
              <a:ln w="9525" cap="flat" cmpd="sng">
                <a:solidFill>
                  <a:schemeClr val="dk2"/>
                </a:solidFill>
                <a:prstDash val="solid"/>
                <a:round/>
                <a:headEnd type="none" w="med" len="med"/>
                <a:tailEnd type="none" w="med" len="med"/>
              </a:ln>
            </p:spPr>
          </p:cxnSp>
          <p:cxnSp>
            <p:nvCxnSpPr>
              <p:cNvPr id="165" name="Google Shape;165;p19"/>
              <p:cNvCxnSpPr/>
              <p:nvPr/>
            </p:nvCxnSpPr>
            <p:spPr>
              <a:xfrm>
                <a:off x="6464105" y="3271512"/>
                <a:ext cx="112800" cy="159000"/>
              </a:xfrm>
              <a:prstGeom prst="straightConnector1">
                <a:avLst/>
              </a:prstGeom>
              <a:noFill/>
              <a:ln w="9525" cap="flat" cmpd="sng">
                <a:solidFill>
                  <a:schemeClr val="dk2"/>
                </a:solidFill>
                <a:prstDash val="solid"/>
                <a:round/>
                <a:headEnd type="none" w="med" len="med"/>
                <a:tailEnd type="none" w="med" len="med"/>
              </a:ln>
            </p:spPr>
          </p:cxnSp>
          <p:cxnSp>
            <p:nvCxnSpPr>
              <p:cNvPr id="166" name="Google Shape;166;p19"/>
              <p:cNvCxnSpPr/>
              <p:nvPr/>
            </p:nvCxnSpPr>
            <p:spPr>
              <a:xfrm>
                <a:off x="6464105" y="2738112"/>
                <a:ext cx="112800" cy="159000"/>
              </a:xfrm>
              <a:prstGeom prst="straightConnector1">
                <a:avLst/>
              </a:prstGeom>
              <a:noFill/>
              <a:ln w="9525" cap="flat" cmpd="sng">
                <a:solidFill>
                  <a:schemeClr val="dk2"/>
                </a:solidFill>
                <a:prstDash val="solid"/>
                <a:round/>
                <a:headEnd type="none" w="med" len="med"/>
                <a:tailEnd type="none" w="med" len="med"/>
              </a:ln>
            </p:spPr>
          </p:cxnSp>
          <p:cxnSp>
            <p:nvCxnSpPr>
              <p:cNvPr id="167" name="Google Shape;167;p19"/>
              <p:cNvCxnSpPr/>
              <p:nvPr/>
            </p:nvCxnSpPr>
            <p:spPr>
              <a:xfrm>
                <a:off x="6464105" y="2128512"/>
                <a:ext cx="112800" cy="159000"/>
              </a:xfrm>
              <a:prstGeom prst="straightConnector1">
                <a:avLst/>
              </a:prstGeom>
              <a:noFill/>
              <a:ln w="9525" cap="flat" cmpd="sng">
                <a:solidFill>
                  <a:schemeClr val="dk2"/>
                </a:solidFill>
                <a:prstDash val="solid"/>
                <a:round/>
                <a:headEnd type="none" w="med" len="med"/>
                <a:tailEnd type="none" w="med" len="med"/>
              </a:ln>
            </p:spPr>
          </p:cxnSp>
          <p:cxnSp>
            <p:nvCxnSpPr>
              <p:cNvPr id="168" name="Google Shape;168;p19"/>
              <p:cNvCxnSpPr/>
              <p:nvPr/>
            </p:nvCxnSpPr>
            <p:spPr>
              <a:xfrm rot="10800000" flipH="1">
                <a:off x="6497125" y="1296900"/>
                <a:ext cx="79800" cy="12900"/>
              </a:xfrm>
              <a:prstGeom prst="straightConnector1">
                <a:avLst/>
              </a:prstGeom>
              <a:noFill/>
              <a:ln w="9525" cap="flat" cmpd="sng">
                <a:solidFill>
                  <a:schemeClr val="dk2"/>
                </a:solidFill>
                <a:prstDash val="solid"/>
                <a:round/>
                <a:headEnd type="none" w="med" len="med"/>
                <a:tailEnd type="none" w="med" len="med"/>
              </a:ln>
            </p:spPr>
          </p:cxnSp>
          <p:cxnSp>
            <p:nvCxnSpPr>
              <p:cNvPr id="169" name="Google Shape;169;p19"/>
              <p:cNvCxnSpPr/>
              <p:nvPr/>
            </p:nvCxnSpPr>
            <p:spPr>
              <a:xfrm rot="10800000" flipH="1">
                <a:off x="6474566" y="1525500"/>
                <a:ext cx="79800" cy="12900"/>
              </a:xfrm>
              <a:prstGeom prst="straightConnector1">
                <a:avLst/>
              </a:prstGeom>
              <a:noFill/>
              <a:ln w="9525" cap="flat" cmpd="sng">
                <a:solidFill>
                  <a:schemeClr val="dk2"/>
                </a:solidFill>
                <a:prstDash val="solid"/>
                <a:round/>
                <a:headEnd type="none" w="med" len="med"/>
                <a:tailEnd type="none" w="med" len="med"/>
              </a:ln>
            </p:spPr>
          </p:cxnSp>
          <p:cxnSp>
            <p:nvCxnSpPr>
              <p:cNvPr id="170" name="Google Shape;170;p19"/>
              <p:cNvCxnSpPr/>
              <p:nvPr/>
            </p:nvCxnSpPr>
            <p:spPr>
              <a:xfrm rot="10800000" flipH="1">
                <a:off x="6497125" y="4268700"/>
                <a:ext cx="79800" cy="12900"/>
              </a:xfrm>
              <a:prstGeom prst="straightConnector1">
                <a:avLst/>
              </a:prstGeom>
              <a:noFill/>
              <a:ln w="9525" cap="flat" cmpd="sng">
                <a:solidFill>
                  <a:schemeClr val="dk2"/>
                </a:solidFill>
                <a:prstDash val="solid"/>
                <a:round/>
                <a:headEnd type="none" w="med" len="med"/>
                <a:tailEnd type="none" w="med" len="med"/>
              </a:ln>
            </p:spPr>
          </p:cxnSp>
          <p:cxnSp>
            <p:nvCxnSpPr>
              <p:cNvPr id="171" name="Google Shape;171;p19"/>
              <p:cNvCxnSpPr/>
              <p:nvPr/>
            </p:nvCxnSpPr>
            <p:spPr>
              <a:xfrm rot="10800000" flipH="1">
                <a:off x="6497125" y="4802100"/>
                <a:ext cx="79800" cy="12900"/>
              </a:xfrm>
              <a:prstGeom prst="straightConnector1">
                <a:avLst/>
              </a:prstGeom>
              <a:noFill/>
              <a:ln w="9525" cap="flat" cmpd="sng">
                <a:solidFill>
                  <a:schemeClr val="dk2"/>
                </a:solidFill>
                <a:prstDash val="solid"/>
                <a:round/>
                <a:headEnd type="none" w="med" len="med"/>
                <a:tailEnd type="none" w="med" len="med"/>
              </a:ln>
            </p:spPr>
          </p:cxnSp>
          <p:cxnSp>
            <p:nvCxnSpPr>
              <p:cNvPr id="172" name="Google Shape;172;p19"/>
              <p:cNvCxnSpPr/>
              <p:nvPr/>
            </p:nvCxnSpPr>
            <p:spPr>
              <a:xfrm rot="10800000" flipH="1">
                <a:off x="6893164" y="5046742"/>
                <a:ext cx="79800" cy="12900"/>
              </a:xfrm>
              <a:prstGeom prst="straightConnector1">
                <a:avLst/>
              </a:prstGeom>
              <a:noFill/>
              <a:ln w="9525" cap="flat" cmpd="sng">
                <a:solidFill>
                  <a:schemeClr val="dk2"/>
                </a:solidFill>
                <a:prstDash val="solid"/>
                <a:round/>
                <a:headEnd type="none" w="med" len="med"/>
                <a:tailEnd type="none" w="med" len="med"/>
              </a:ln>
            </p:spPr>
          </p:cxnSp>
          <p:cxnSp>
            <p:nvCxnSpPr>
              <p:cNvPr id="173" name="Google Shape;173;p19"/>
              <p:cNvCxnSpPr/>
              <p:nvPr/>
            </p:nvCxnSpPr>
            <p:spPr>
              <a:xfrm rot="10800000" flipH="1">
                <a:off x="6684538" y="4718405"/>
                <a:ext cx="97500" cy="121800"/>
              </a:xfrm>
              <a:prstGeom prst="straightConnector1">
                <a:avLst/>
              </a:prstGeom>
              <a:noFill/>
              <a:ln w="9525" cap="flat" cmpd="sng">
                <a:solidFill>
                  <a:schemeClr val="dk2"/>
                </a:solidFill>
                <a:prstDash val="solid"/>
                <a:round/>
                <a:headEnd type="none" w="med" len="med"/>
                <a:tailEnd type="none" w="med" len="med"/>
              </a:ln>
            </p:spPr>
          </p:cxnSp>
          <p:cxnSp>
            <p:nvCxnSpPr>
              <p:cNvPr id="174" name="Google Shape;174;p19"/>
              <p:cNvCxnSpPr/>
              <p:nvPr/>
            </p:nvCxnSpPr>
            <p:spPr>
              <a:xfrm rot="10800000" flipH="1">
                <a:off x="6784300" y="1053286"/>
                <a:ext cx="97500" cy="121800"/>
              </a:xfrm>
              <a:prstGeom prst="straightConnector1">
                <a:avLst/>
              </a:prstGeom>
              <a:noFill/>
              <a:ln w="9525" cap="flat" cmpd="sng">
                <a:solidFill>
                  <a:schemeClr val="dk2"/>
                </a:solidFill>
                <a:prstDash val="solid"/>
                <a:round/>
                <a:headEnd type="none" w="med" len="med"/>
                <a:tailEnd type="none" w="med" len="med"/>
              </a:ln>
            </p:spPr>
          </p:cxnSp>
          <p:cxnSp>
            <p:nvCxnSpPr>
              <p:cNvPr id="175" name="Google Shape;175;p19"/>
              <p:cNvCxnSpPr/>
              <p:nvPr/>
            </p:nvCxnSpPr>
            <p:spPr>
              <a:xfrm rot="10800000" flipH="1">
                <a:off x="7127701" y="1139121"/>
                <a:ext cx="54600" cy="87600"/>
              </a:xfrm>
              <a:prstGeom prst="straightConnector1">
                <a:avLst/>
              </a:prstGeom>
              <a:noFill/>
              <a:ln w="9525" cap="flat" cmpd="sng">
                <a:solidFill>
                  <a:schemeClr val="dk2"/>
                </a:solidFill>
                <a:prstDash val="solid"/>
                <a:round/>
                <a:headEnd type="none" w="med" len="med"/>
                <a:tailEnd type="none" w="med" len="med"/>
              </a:ln>
            </p:spPr>
          </p:cxnSp>
          <p:cxnSp>
            <p:nvCxnSpPr>
              <p:cNvPr id="176" name="Google Shape;176;p19"/>
              <p:cNvCxnSpPr/>
              <p:nvPr/>
            </p:nvCxnSpPr>
            <p:spPr>
              <a:xfrm rot="10800000" flipH="1">
                <a:off x="7485139" y="1306561"/>
                <a:ext cx="54600" cy="87600"/>
              </a:xfrm>
              <a:prstGeom prst="straightConnector1">
                <a:avLst/>
              </a:prstGeom>
              <a:noFill/>
              <a:ln w="9525" cap="flat" cmpd="sng">
                <a:solidFill>
                  <a:schemeClr val="dk2"/>
                </a:solidFill>
                <a:prstDash val="solid"/>
                <a:round/>
                <a:headEnd type="none" w="med" len="med"/>
                <a:tailEnd type="none" w="med" len="med"/>
              </a:ln>
            </p:spPr>
          </p:cxnSp>
          <p:cxnSp>
            <p:nvCxnSpPr>
              <p:cNvPr id="177" name="Google Shape;177;p19"/>
              <p:cNvCxnSpPr/>
              <p:nvPr/>
            </p:nvCxnSpPr>
            <p:spPr>
              <a:xfrm rot="10800000" flipH="1">
                <a:off x="7874662" y="1596321"/>
                <a:ext cx="54600" cy="87600"/>
              </a:xfrm>
              <a:prstGeom prst="straightConnector1">
                <a:avLst/>
              </a:prstGeom>
              <a:noFill/>
              <a:ln w="9525" cap="flat" cmpd="sng">
                <a:solidFill>
                  <a:schemeClr val="dk2"/>
                </a:solidFill>
                <a:prstDash val="solid"/>
                <a:round/>
                <a:headEnd type="none" w="med" len="med"/>
                <a:tailEnd type="none" w="med" len="med"/>
              </a:ln>
            </p:spPr>
          </p:cxnSp>
          <p:cxnSp>
            <p:nvCxnSpPr>
              <p:cNvPr id="178" name="Google Shape;178;p19"/>
              <p:cNvCxnSpPr/>
              <p:nvPr/>
            </p:nvCxnSpPr>
            <p:spPr>
              <a:xfrm rot="10800000" flipH="1">
                <a:off x="8224580" y="2069563"/>
                <a:ext cx="54600" cy="87600"/>
              </a:xfrm>
              <a:prstGeom prst="straightConnector1">
                <a:avLst/>
              </a:prstGeom>
              <a:noFill/>
              <a:ln w="9525" cap="flat" cmpd="sng">
                <a:solidFill>
                  <a:schemeClr val="dk2"/>
                </a:solidFill>
                <a:prstDash val="solid"/>
                <a:round/>
                <a:headEnd type="none" w="med" len="med"/>
                <a:tailEnd type="none" w="med" len="med"/>
              </a:ln>
            </p:spPr>
          </p:cxnSp>
          <p:cxnSp>
            <p:nvCxnSpPr>
              <p:cNvPr id="179" name="Google Shape;179;p19"/>
              <p:cNvCxnSpPr/>
              <p:nvPr/>
            </p:nvCxnSpPr>
            <p:spPr>
              <a:xfrm>
                <a:off x="8348400" y="2661975"/>
                <a:ext cx="129300" cy="1200"/>
              </a:xfrm>
              <a:prstGeom prst="straightConnector1">
                <a:avLst/>
              </a:prstGeom>
              <a:noFill/>
              <a:ln w="9525" cap="flat" cmpd="sng">
                <a:solidFill>
                  <a:schemeClr val="dk2"/>
                </a:solidFill>
                <a:prstDash val="solid"/>
                <a:round/>
                <a:headEnd type="none" w="med" len="med"/>
                <a:tailEnd type="none" w="med" len="med"/>
              </a:ln>
            </p:spPr>
          </p:cxnSp>
          <p:cxnSp>
            <p:nvCxnSpPr>
              <p:cNvPr id="180" name="Google Shape;180;p19"/>
              <p:cNvCxnSpPr/>
              <p:nvPr/>
            </p:nvCxnSpPr>
            <p:spPr>
              <a:xfrm>
                <a:off x="8348400" y="3271575"/>
                <a:ext cx="129300" cy="1200"/>
              </a:xfrm>
              <a:prstGeom prst="straightConnector1">
                <a:avLst/>
              </a:prstGeom>
              <a:noFill/>
              <a:ln w="9525" cap="flat" cmpd="sng">
                <a:solidFill>
                  <a:schemeClr val="dk2"/>
                </a:solidFill>
                <a:prstDash val="solid"/>
                <a:round/>
                <a:headEnd type="none" w="med" len="med"/>
                <a:tailEnd type="none" w="med" len="med"/>
              </a:ln>
            </p:spPr>
          </p:cxnSp>
          <p:cxnSp>
            <p:nvCxnSpPr>
              <p:cNvPr id="181" name="Google Shape;181;p19"/>
              <p:cNvCxnSpPr/>
              <p:nvPr/>
            </p:nvCxnSpPr>
            <p:spPr>
              <a:xfrm>
                <a:off x="8119800" y="3881175"/>
                <a:ext cx="129300" cy="1200"/>
              </a:xfrm>
              <a:prstGeom prst="straightConnector1">
                <a:avLst/>
              </a:prstGeom>
              <a:noFill/>
              <a:ln w="9525" cap="flat" cmpd="sng">
                <a:solidFill>
                  <a:schemeClr val="dk2"/>
                </a:solidFill>
                <a:prstDash val="solid"/>
                <a:round/>
                <a:headEnd type="none" w="med" len="med"/>
                <a:tailEnd type="none" w="med" len="med"/>
              </a:ln>
            </p:spPr>
          </p:cxnSp>
          <p:cxnSp>
            <p:nvCxnSpPr>
              <p:cNvPr id="182" name="Google Shape;182;p19"/>
              <p:cNvCxnSpPr/>
              <p:nvPr/>
            </p:nvCxnSpPr>
            <p:spPr>
              <a:xfrm>
                <a:off x="7777401" y="4299774"/>
                <a:ext cx="129300" cy="1200"/>
              </a:xfrm>
              <a:prstGeom prst="straightConnector1">
                <a:avLst/>
              </a:prstGeom>
              <a:noFill/>
              <a:ln w="9525" cap="flat" cmpd="sng">
                <a:solidFill>
                  <a:schemeClr val="dk2"/>
                </a:solidFill>
                <a:prstDash val="solid"/>
                <a:round/>
                <a:headEnd type="none" w="med" len="med"/>
                <a:tailEnd type="none" w="med" len="med"/>
              </a:ln>
            </p:spPr>
          </p:cxnSp>
          <p:cxnSp>
            <p:nvCxnSpPr>
              <p:cNvPr id="183" name="Google Shape;183;p19"/>
              <p:cNvCxnSpPr/>
              <p:nvPr/>
            </p:nvCxnSpPr>
            <p:spPr>
              <a:xfrm>
                <a:off x="7357800" y="4544416"/>
                <a:ext cx="100800" cy="87900"/>
              </a:xfrm>
              <a:prstGeom prst="straightConnector1">
                <a:avLst/>
              </a:prstGeom>
              <a:noFill/>
              <a:ln w="9525" cap="flat" cmpd="sng">
                <a:solidFill>
                  <a:schemeClr val="dk2"/>
                </a:solidFill>
                <a:prstDash val="solid"/>
                <a:round/>
                <a:headEnd type="none" w="med" len="med"/>
                <a:tailEnd type="none" w="med" len="med"/>
              </a:ln>
            </p:spPr>
          </p:cxnSp>
          <p:cxnSp>
            <p:nvCxnSpPr>
              <p:cNvPr id="184" name="Google Shape;184;p19"/>
              <p:cNvCxnSpPr/>
              <p:nvPr/>
            </p:nvCxnSpPr>
            <p:spPr>
              <a:xfrm>
                <a:off x="6976800" y="4674257"/>
                <a:ext cx="100800" cy="87900"/>
              </a:xfrm>
              <a:prstGeom prst="straightConnector1">
                <a:avLst/>
              </a:prstGeom>
              <a:noFill/>
              <a:ln w="9525" cap="flat" cmpd="sng">
                <a:solidFill>
                  <a:schemeClr val="dk2"/>
                </a:solidFill>
                <a:prstDash val="solid"/>
                <a:round/>
                <a:headEnd type="none" w="med" len="med"/>
                <a:tailEnd type="none" w="med" len="med"/>
              </a:ln>
            </p:spPr>
          </p:cxnSp>
        </p:grpSp>
        <p:sp>
          <p:nvSpPr>
            <p:cNvPr id="185" name="Google Shape;185;p19"/>
            <p:cNvSpPr txBox="1"/>
            <p:nvPr/>
          </p:nvSpPr>
          <p:spPr>
            <a:xfrm>
              <a:off x="7970425" y="1833300"/>
              <a:ext cx="406200" cy="3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Lato"/>
                  <a:ea typeface="Lato"/>
                  <a:cs typeface="Lato"/>
                  <a:sym typeface="Lato"/>
                </a:rPr>
                <a:t>28</a:t>
              </a:r>
              <a:endParaRPr sz="1000">
                <a:latin typeface="Lato"/>
                <a:ea typeface="Lato"/>
                <a:cs typeface="Lato"/>
                <a:sym typeface="Lato"/>
              </a:endParaRPr>
            </a:p>
          </p:txBody>
        </p:sp>
      </p:gr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graphicFrame>
        <p:nvGraphicFramePr>
          <p:cNvPr id="3" name="Table 2"/>
          <p:cNvGraphicFramePr>
            <a:graphicFrameLocks noGrp="1"/>
          </p:cNvGraphicFramePr>
          <p:nvPr>
            <p:extLst>
              <p:ext uri="{D42A27DB-BD31-4B8C-83A1-F6EECF244321}">
                <p14:modId xmlns:p14="http://schemas.microsoft.com/office/powerpoint/2010/main" val="329917075"/>
              </p:ext>
            </p:extLst>
          </p:nvPr>
        </p:nvGraphicFramePr>
        <p:xfrm>
          <a:off x="125384" y="1813017"/>
          <a:ext cx="6678760" cy="2247512"/>
        </p:xfrm>
        <a:graphic>
          <a:graphicData uri="http://schemas.openxmlformats.org/drawingml/2006/table">
            <a:tbl>
              <a:tblPr bandRow="1">
                <a:tableStyleId>{BDBED569-4797-4DF1-A0F4-6AAB3CD982D8}</a:tableStyleId>
              </a:tblPr>
              <a:tblGrid>
                <a:gridCol w="834845">
                  <a:extLst>
                    <a:ext uri="{9D8B030D-6E8A-4147-A177-3AD203B41FA5}">
                      <a16:colId xmlns:a16="http://schemas.microsoft.com/office/drawing/2014/main" val="3129354657"/>
                    </a:ext>
                  </a:extLst>
                </a:gridCol>
                <a:gridCol w="834845">
                  <a:extLst>
                    <a:ext uri="{9D8B030D-6E8A-4147-A177-3AD203B41FA5}">
                      <a16:colId xmlns:a16="http://schemas.microsoft.com/office/drawing/2014/main" val="1417195233"/>
                    </a:ext>
                  </a:extLst>
                </a:gridCol>
                <a:gridCol w="743103">
                  <a:extLst>
                    <a:ext uri="{9D8B030D-6E8A-4147-A177-3AD203B41FA5}">
                      <a16:colId xmlns:a16="http://schemas.microsoft.com/office/drawing/2014/main" val="264347100"/>
                    </a:ext>
                  </a:extLst>
                </a:gridCol>
                <a:gridCol w="926587">
                  <a:extLst>
                    <a:ext uri="{9D8B030D-6E8A-4147-A177-3AD203B41FA5}">
                      <a16:colId xmlns:a16="http://schemas.microsoft.com/office/drawing/2014/main" val="1360969658"/>
                    </a:ext>
                  </a:extLst>
                </a:gridCol>
                <a:gridCol w="834845">
                  <a:extLst>
                    <a:ext uri="{9D8B030D-6E8A-4147-A177-3AD203B41FA5}">
                      <a16:colId xmlns:a16="http://schemas.microsoft.com/office/drawing/2014/main" val="1869799047"/>
                    </a:ext>
                  </a:extLst>
                </a:gridCol>
                <a:gridCol w="834845">
                  <a:extLst>
                    <a:ext uri="{9D8B030D-6E8A-4147-A177-3AD203B41FA5}">
                      <a16:colId xmlns:a16="http://schemas.microsoft.com/office/drawing/2014/main" val="3027772633"/>
                    </a:ext>
                  </a:extLst>
                </a:gridCol>
                <a:gridCol w="770160">
                  <a:extLst>
                    <a:ext uri="{9D8B030D-6E8A-4147-A177-3AD203B41FA5}">
                      <a16:colId xmlns:a16="http://schemas.microsoft.com/office/drawing/2014/main" val="2207069774"/>
                    </a:ext>
                  </a:extLst>
                </a:gridCol>
                <a:gridCol w="899530">
                  <a:extLst>
                    <a:ext uri="{9D8B030D-6E8A-4147-A177-3AD203B41FA5}">
                      <a16:colId xmlns:a16="http://schemas.microsoft.com/office/drawing/2014/main" val="2759544342"/>
                    </a:ext>
                  </a:extLst>
                </a:gridCol>
              </a:tblGrid>
              <a:tr h="466048">
                <a:tc>
                  <a:txBody>
                    <a:bodyPr/>
                    <a:lstStyle/>
                    <a:p>
                      <a:pPr marL="0" marR="0" algn="ctr">
                        <a:lnSpc>
                          <a:spcPct val="115000"/>
                        </a:lnSpc>
                        <a:spcBef>
                          <a:spcPts val="0"/>
                        </a:spcBef>
                        <a:spcAft>
                          <a:spcPts val="0"/>
                        </a:spcAft>
                      </a:pPr>
                      <a:r>
                        <a:rPr lang="en-US" sz="1100" dirty="0">
                          <a:solidFill>
                            <a:schemeClr val="bg2"/>
                          </a:solidFill>
                          <a:effectLst/>
                        </a:rPr>
                        <a:t>Cell</a:t>
                      </a:r>
                      <a:endParaRPr lang="en-US" sz="11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solidFill>
                            <a:schemeClr val="bg2"/>
                          </a:solidFill>
                          <a:effectLst/>
                        </a:rPr>
                        <a:t>Area [cm</a:t>
                      </a:r>
                      <a:r>
                        <a:rPr lang="en-US" sz="1100" baseline="30000">
                          <a:solidFill>
                            <a:schemeClr val="bg2"/>
                          </a:solidFill>
                          <a:effectLst/>
                        </a:rPr>
                        <a:t>2</a:t>
                      </a:r>
                      <a:r>
                        <a:rPr lang="en-US" sz="1100">
                          <a:solidFill>
                            <a:schemeClr val="bg2"/>
                          </a:solidFill>
                          <a:effectLst/>
                        </a:rPr>
                        <a:t>]</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dirty="0">
                          <a:solidFill>
                            <a:schemeClr val="bg2"/>
                          </a:solidFill>
                          <a:effectLst/>
                        </a:rPr>
                        <a:t>Flux [n/cm</a:t>
                      </a:r>
                      <a:r>
                        <a:rPr lang="en-US" sz="1100" baseline="30000" dirty="0">
                          <a:solidFill>
                            <a:schemeClr val="bg2"/>
                          </a:solidFill>
                          <a:effectLst/>
                        </a:rPr>
                        <a:t>2</a:t>
                      </a:r>
                      <a:r>
                        <a:rPr lang="en-US" sz="1100" dirty="0">
                          <a:solidFill>
                            <a:schemeClr val="bg2"/>
                          </a:solidFill>
                          <a:effectLst/>
                        </a:rPr>
                        <a:t>s]</a:t>
                      </a:r>
                      <a:endParaRPr lang="en-US" sz="11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dirty="0">
                          <a:solidFill>
                            <a:schemeClr val="bg2"/>
                          </a:solidFill>
                          <a:effectLst/>
                          <a:latin typeface="+mn-lt"/>
                          <a:ea typeface="Times New Roman" panose="02020603050405020304" pitchFamily="18" charset="0"/>
                          <a:cs typeface="Times New Roman" panose="02020603050405020304" pitchFamily="18" charset="0"/>
                        </a:rPr>
                        <a:t>Uncertainty</a:t>
                      </a:r>
                    </a:p>
                  </a:txBody>
                  <a:tcPr marL="68580" marR="68580" marT="0" marB="0"/>
                </a:tc>
                <a:tc>
                  <a:txBody>
                    <a:bodyPr/>
                    <a:lstStyle/>
                    <a:p>
                      <a:pPr marL="0" marR="0" algn="ctr">
                        <a:lnSpc>
                          <a:spcPct val="115000"/>
                        </a:lnSpc>
                        <a:spcBef>
                          <a:spcPts val="0"/>
                        </a:spcBef>
                        <a:spcAft>
                          <a:spcPts val="0"/>
                        </a:spcAft>
                      </a:pPr>
                      <a:r>
                        <a:rPr lang="en-US" sz="1100" dirty="0">
                          <a:solidFill>
                            <a:schemeClr val="bg2"/>
                          </a:solidFill>
                          <a:effectLst/>
                        </a:rPr>
                        <a:t>Cell</a:t>
                      </a:r>
                      <a:endParaRPr lang="en-US" sz="11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solidFill>
                            <a:schemeClr val="bg2"/>
                          </a:solidFill>
                          <a:effectLst/>
                        </a:rPr>
                        <a:t>Area [cm</a:t>
                      </a:r>
                      <a:r>
                        <a:rPr lang="en-US" sz="1100" baseline="30000">
                          <a:solidFill>
                            <a:schemeClr val="bg2"/>
                          </a:solidFill>
                          <a:effectLst/>
                        </a:rPr>
                        <a:t>2</a:t>
                      </a:r>
                      <a:r>
                        <a:rPr lang="en-US" sz="1100">
                          <a:solidFill>
                            <a:schemeClr val="bg2"/>
                          </a:solidFill>
                          <a:effectLst/>
                        </a:rPr>
                        <a:t>]</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solidFill>
                            <a:schemeClr val="bg2"/>
                          </a:solidFill>
                          <a:effectLst/>
                        </a:rPr>
                        <a:t>Flux [n/cm</a:t>
                      </a:r>
                      <a:r>
                        <a:rPr lang="en-US" sz="1100" baseline="30000">
                          <a:solidFill>
                            <a:schemeClr val="bg2"/>
                          </a:solidFill>
                          <a:effectLst/>
                        </a:rPr>
                        <a:t>2</a:t>
                      </a:r>
                      <a:r>
                        <a:rPr lang="en-US" sz="1100">
                          <a:solidFill>
                            <a:schemeClr val="bg2"/>
                          </a:solidFill>
                          <a:effectLst/>
                        </a:rPr>
                        <a:t>s]</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dirty="0">
                          <a:solidFill>
                            <a:schemeClr val="bg2"/>
                          </a:solidFill>
                          <a:effectLst/>
                          <a:latin typeface="+mn-lt"/>
                          <a:ea typeface="Times New Roman" panose="02020603050405020304" pitchFamily="18" charset="0"/>
                          <a:cs typeface="Times New Roman" panose="02020603050405020304" pitchFamily="18" charset="0"/>
                        </a:rPr>
                        <a:t>Uncertainty</a:t>
                      </a:r>
                    </a:p>
                  </a:txBody>
                  <a:tcPr marL="68580" marR="68580" marT="0" marB="0"/>
                </a:tc>
                <a:extLst>
                  <a:ext uri="{0D108BD9-81ED-4DB2-BD59-A6C34878D82A}">
                    <a16:rowId xmlns:a16="http://schemas.microsoft.com/office/drawing/2014/main" val="2213572561"/>
                  </a:ext>
                </a:extLst>
              </a:tr>
              <a:tr h="222683">
                <a:tc>
                  <a:txBody>
                    <a:bodyPr/>
                    <a:lstStyle/>
                    <a:p>
                      <a:pPr marL="0" marR="0" algn="ctr">
                        <a:lnSpc>
                          <a:spcPct val="115000"/>
                        </a:lnSpc>
                        <a:spcBef>
                          <a:spcPts val="0"/>
                        </a:spcBef>
                        <a:spcAft>
                          <a:spcPts val="0"/>
                        </a:spcAft>
                      </a:pPr>
                      <a:r>
                        <a:rPr lang="en-US" sz="1100">
                          <a:solidFill>
                            <a:schemeClr val="bg2"/>
                          </a:solidFill>
                          <a:effectLst/>
                        </a:rPr>
                        <a:t>2</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solidFill>
                            <a:schemeClr val="bg2"/>
                          </a:solidFill>
                          <a:effectLst/>
                        </a:rPr>
                        <a:t>2.38E+05</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solidFill>
                            <a:schemeClr val="bg2"/>
                          </a:solidFill>
                          <a:effectLst/>
                        </a:rPr>
                        <a:t>5.92E+14</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solidFill>
                            <a:schemeClr val="bg2"/>
                          </a:solidFill>
                          <a:effectLst/>
                        </a:rPr>
                        <a:t>0.0052</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solidFill>
                            <a:schemeClr val="bg2"/>
                          </a:solidFill>
                          <a:effectLst/>
                        </a:rPr>
                        <a:t>25/30</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solidFill>
                            <a:schemeClr val="bg2"/>
                          </a:solidFill>
                          <a:effectLst/>
                        </a:rPr>
                        <a:t>5.48E+05</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solidFill>
                            <a:schemeClr val="bg2"/>
                          </a:solidFill>
                          <a:effectLst/>
                        </a:rPr>
                        <a:t>6.49E+14</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solidFill>
                            <a:schemeClr val="bg2"/>
                          </a:solidFill>
                          <a:effectLst/>
                        </a:rPr>
                        <a:t>0.0029</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89606378"/>
                  </a:ext>
                </a:extLst>
              </a:tr>
              <a:tr h="222683">
                <a:tc>
                  <a:txBody>
                    <a:bodyPr/>
                    <a:lstStyle/>
                    <a:p>
                      <a:pPr marL="0" marR="0" algn="ctr">
                        <a:lnSpc>
                          <a:spcPct val="115000"/>
                        </a:lnSpc>
                        <a:spcBef>
                          <a:spcPts val="0"/>
                        </a:spcBef>
                        <a:spcAft>
                          <a:spcPts val="0"/>
                        </a:spcAft>
                      </a:pPr>
                      <a:r>
                        <a:rPr lang="en-US" sz="1100">
                          <a:solidFill>
                            <a:schemeClr val="bg2"/>
                          </a:solidFill>
                          <a:effectLst/>
                        </a:rPr>
                        <a:t>6</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solidFill>
                            <a:schemeClr val="bg2"/>
                          </a:solidFill>
                          <a:effectLst/>
                        </a:rPr>
                        <a:t>1.97E+05</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solidFill>
                            <a:schemeClr val="bg2"/>
                          </a:solidFill>
                          <a:effectLst/>
                        </a:rPr>
                        <a:t>6.57E+14</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solidFill>
                            <a:schemeClr val="bg2"/>
                          </a:solidFill>
                          <a:effectLst/>
                        </a:rPr>
                        <a:t>0.0048</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solidFill>
                            <a:schemeClr val="bg2"/>
                          </a:solidFill>
                          <a:effectLst/>
                        </a:rPr>
                        <a:t>26/31</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solidFill>
                            <a:schemeClr val="bg2"/>
                          </a:solidFill>
                          <a:effectLst/>
                        </a:rPr>
                        <a:t>6.06E+05</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solidFill>
                            <a:schemeClr val="bg2"/>
                          </a:solidFill>
                          <a:effectLst/>
                        </a:rPr>
                        <a:t>6.73E+14</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solidFill>
                            <a:schemeClr val="bg2"/>
                          </a:solidFill>
                          <a:effectLst/>
                        </a:rPr>
                        <a:t>0.0028</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92703237"/>
                  </a:ext>
                </a:extLst>
              </a:tr>
              <a:tr h="222683">
                <a:tc>
                  <a:txBody>
                    <a:bodyPr/>
                    <a:lstStyle/>
                    <a:p>
                      <a:pPr marL="0" marR="0" algn="ctr">
                        <a:lnSpc>
                          <a:spcPct val="115000"/>
                        </a:lnSpc>
                        <a:spcBef>
                          <a:spcPts val="0"/>
                        </a:spcBef>
                        <a:spcAft>
                          <a:spcPts val="0"/>
                        </a:spcAft>
                      </a:pPr>
                      <a:r>
                        <a:rPr lang="en-US" sz="1100">
                          <a:solidFill>
                            <a:schemeClr val="bg2"/>
                          </a:solidFill>
                          <a:effectLst/>
                        </a:rPr>
                        <a:t>19</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solidFill>
                            <a:schemeClr val="bg2"/>
                          </a:solidFill>
                          <a:effectLst/>
                        </a:rPr>
                        <a:t>4.06E+05</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solidFill>
                            <a:schemeClr val="bg2"/>
                          </a:solidFill>
                          <a:effectLst/>
                        </a:rPr>
                        <a:t>6.91E+14</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solidFill>
                            <a:schemeClr val="bg2"/>
                          </a:solidFill>
                          <a:effectLst/>
                        </a:rPr>
                        <a:t>0.0033</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solidFill>
                            <a:schemeClr val="bg2"/>
                          </a:solidFill>
                          <a:effectLst/>
                        </a:rPr>
                        <a:t>27/32</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solidFill>
                            <a:schemeClr val="bg2"/>
                          </a:solidFill>
                          <a:effectLst/>
                        </a:rPr>
                        <a:t>1.20E+06</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solidFill>
                            <a:schemeClr val="bg2"/>
                          </a:solidFill>
                          <a:effectLst/>
                        </a:rPr>
                        <a:t>6.94E+14</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solidFill>
                            <a:schemeClr val="bg2"/>
                          </a:solidFill>
                          <a:effectLst/>
                        </a:rPr>
                        <a:t>0.0021</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22763084"/>
                  </a:ext>
                </a:extLst>
              </a:tr>
              <a:tr h="222683">
                <a:tc>
                  <a:txBody>
                    <a:bodyPr/>
                    <a:lstStyle/>
                    <a:p>
                      <a:pPr marL="0" marR="0" algn="ctr">
                        <a:lnSpc>
                          <a:spcPct val="115000"/>
                        </a:lnSpc>
                        <a:spcBef>
                          <a:spcPts val="0"/>
                        </a:spcBef>
                        <a:spcAft>
                          <a:spcPts val="0"/>
                        </a:spcAft>
                      </a:pPr>
                      <a:r>
                        <a:rPr lang="en-US" sz="1100">
                          <a:solidFill>
                            <a:schemeClr val="bg2"/>
                          </a:solidFill>
                          <a:effectLst/>
                        </a:rPr>
                        <a:t>20</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solidFill>
                            <a:schemeClr val="bg2"/>
                          </a:solidFill>
                          <a:effectLst/>
                        </a:rPr>
                        <a:t>4.06E+05</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solidFill>
                            <a:schemeClr val="bg2"/>
                          </a:solidFill>
                          <a:effectLst/>
                        </a:rPr>
                        <a:t>7.14E+14</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solidFill>
                            <a:schemeClr val="bg2"/>
                          </a:solidFill>
                          <a:effectLst/>
                        </a:rPr>
                        <a:t>0.0032</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solidFill>
                            <a:schemeClr val="bg2"/>
                          </a:solidFill>
                          <a:effectLst/>
                        </a:rPr>
                        <a:t>28/33</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solidFill>
                            <a:schemeClr val="bg2"/>
                          </a:solidFill>
                          <a:effectLst/>
                        </a:rPr>
                        <a:t>1.03E+06</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solidFill>
                            <a:schemeClr val="bg2"/>
                          </a:solidFill>
                          <a:effectLst/>
                        </a:rPr>
                        <a:t>7.15E+14</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solidFill>
                            <a:schemeClr val="bg2"/>
                          </a:solidFill>
                          <a:effectLst/>
                        </a:rPr>
                        <a:t>0.0022</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28324223"/>
                  </a:ext>
                </a:extLst>
              </a:tr>
              <a:tr h="222683">
                <a:tc>
                  <a:txBody>
                    <a:bodyPr/>
                    <a:lstStyle/>
                    <a:p>
                      <a:pPr marL="0" marR="0" algn="ctr">
                        <a:lnSpc>
                          <a:spcPct val="115000"/>
                        </a:lnSpc>
                        <a:spcBef>
                          <a:spcPts val="0"/>
                        </a:spcBef>
                        <a:spcAft>
                          <a:spcPts val="0"/>
                        </a:spcAft>
                      </a:pPr>
                      <a:r>
                        <a:rPr lang="en-US" sz="1100">
                          <a:solidFill>
                            <a:schemeClr val="bg2"/>
                          </a:solidFill>
                          <a:effectLst/>
                        </a:rPr>
                        <a:t>21</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solidFill>
                            <a:schemeClr val="bg2"/>
                          </a:solidFill>
                          <a:effectLst/>
                        </a:rPr>
                        <a:t>4.06E+05</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solidFill>
                            <a:schemeClr val="bg2"/>
                          </a:solidFill>
                          <a:effectLst/>
                        </a:rPr>
                        <a:t>7.06E+14</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solidFill>
                            <a:schemeClr val="bg2"/>
                          </a:solidFill>
                          <a:effectLst/>
                        </a:rPr>
                        <a:t>0.0032</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solidFill>
                            <a:schemeClr val="bg2"/>
                          </a:solidFill>
                          <a:effectLst/>
                        </a:rPr>
                        <a:t>29/34</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solidFill>
                            <a:schemeClr val="bg2"/>
                          </a:solidFill>
                          <a:effectLst/>
                        </a:rPr>
                        <a:t>1.19E+06</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solidFill>
                            <a:schemeClr val="bg2"/>
                          </a:solidFill>
                          <a:effectLst/>
                        </a:rPr>
                        <a:t>3.71E+14</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solidFill>
                            <a:schemeClr val="bg2"/>
                          </a:solidFill>
                          <a:effectLst/>
                        </a:rPr>
                        <a:t>0.0029</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82191631"/>
                  </a:ext>
                </a:extLst>
              </a:tr>
              <a:tr h="222683">
                <a:tc>
                  <a:txBody>
                    <a:bodyPr/>
                    <a:lstStyle/>
                    <a:p>
                      <a:pPr marL="0" marR="0" algn="ctr">
                        <a:lnSpc>
                          <a:spcPct val="115000"/>
                        </a:lnSpc>
                        <a:spcBef>
                          <a:spcPts val="0"/>
                        </a:spcBef>
                        <a:spcAft>
                          <a:spcPts val="0"/>
                        </a:spcAft>
                      </a:pPr>
                      <a:r>
                        <a:rPr lang="en-US" sz="1100">
                          <a:solidFill>
                            <a:schemeClr val="bg2"/>
                          </a:solidFill>
                          <a:effectLst/>
                        </a:rPr>
                        <a:t>22</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solidFill>
                            <a:schemeClr val="bg2"/>
                          </a:solidFill>
                          <a:effectLst/>
                        </a:rPr>
                        <a:t>4.06E+05</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solidFill>
                            <a:schemeClr val="bg2"/>
                          </a:solidFill>
                          <a:effectLst/>
                        </a:rPr>
                        <a:t>6.77E+14</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solidFill>
                            <a:schemeClr val="bg2"/>
                          </a:solidFill>
                          <a:effectLst/>
                        </a:rPr>
                        <a:t>0.0033</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solidFill>
                            <a:schemeClr val="bg2"/>
                          </a:solidFill>
                          <a:effectLst/>
                        </a:rPr>
                        <a:t>35</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solidFill>
                            <a:schemeClr val="bg2"/>
                          </a:solidFill>
                          <a:effectLst/>
                        </a:rPr>
                        <a:t>3.04E+05</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solidFill>
                            <a:schemeClr val="bg2"/>
                          </a:solidFill>
                          <a:effectLst/>
                        </a:rPr>
                        <a:t>4.35E+14</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solidFill>
                            <a:schemeClr val="bg2"/>
                          </a:solidFill>
                          <a:effectLst/>
                        </a:rPr>
                        <a:t>0.0057</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58143861"/>
                  </a:ext>
                </a:extLst>
              </a:tr>
              <a:tr h="222683">
                <a:tc>
                  <a:txBody>
                    <a:bodyPr/>
                    <a:lstStyle/>
                    <a:p>
                      <a:pPr marL="0" marR="0" algn="ctr">
                        <a:lnSpc>
                          <a:spcPct val="115000"/>
                        </a:lnSpc>
                        <a:spcBef>
                          <a:spcPts val="0"/>
                        </a:spcBef>
                        <a:spcAft>
                          <a:spcPts val="0"/>
                        </a:spcAft>
                      </a:pPr>
                      <a:r>
                        <a:rPr lang="en-US" sz="1100">
                          <a:solidFill>
                            <a:schemeClr val="bg2"/>
                          </a:solidFill>
                          <a:effectLst/>
                        </a:rPr>
                        <a:t>23</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solidFill>
                            <a:schemeClr val="bg2"/>
                          </a:solidFill>
                          <a:effectLst/>
                        </a:rPr>
                        <a:t>4.06E+05</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solidFill>
                            <a:schemeClr val="bg2"/>
                          </a:solidFill>
                          <a:effectLst/>
                        </a:rPr>
                        <a:t>6.15E+14</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solidFill>
                            <a:schemeClr val="bg2"/>
                          </a:solidFill>
                          <a:effectLst/>
                        </a:rPr>
                        <a:t>0.0036</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solidFill>
                            <a:schemeClr val="bg2"/>
                          </a:solidFill>
                          <a:effectLst/>
                        </a:rPr>
                        <a:t>36</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solidFill>
                            <a:schemeClr val="bg2"/>
                          </a:solidFill>
                          <a:effectLst/>
                        </a:rPr>
                        <a:t>5.34E+05</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solidFill>
                            <a:schemeClr val="bg2"/>
                          </a:solidFill>
                          <a:effectLst/>
                        </a:rPr>
                        <a:t>2.93E+14</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solidFill>
                            <a:schemeClr val="bg2"/>
                          </a:solidFill>
                          <a:effectLst/>
                        </a:rPr>
                        <a:t>0.0051</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7656654"/>
                  </a:ext>
                </a:extLst>
              </a:tr>
              <a:tr h="222683">
                <a:tc>
                  <a:txBody>
                    <a:bodyPr/>
                    <a:lstStyle/>
                    <a:p>
                      <a:pPr marL="0" marR="0" algn="ctr">
                        <a:lnSpc>
                          <a:spcPct val="115000"/>
                        </a:lnSpc>
                        <a:spcBef>
                          <a:spcPts val="0"/>
                        </a:spcBef>
                        <a:spcAft>
                          <a:spcPts val="0"/>
                        </a:spcAft>
                      </a:pPr>
                      <a:r>
                        <a:rPr lang="en-US" sz="1100">
                          <a:solidFill>
                            <a:schemeClr val="bg2"/>
                          </a:solidFill>
                          <a:effectLst/>
                        </a:rPr>
                        <a:t>24</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solidFill>
                            <a:schemeClr val="bg2"/>
                          </a:solidFill>
                          <a:effectLst/>
                        </a:rPr>
                        <a:t>1.42E+05</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dirty="0">
                          <a:solidFill>
                            <a:schemeClr val="bg2"/>
                          </a:solidFill>
                          <a:effectLst/>
                        </a:rPr>
                        <a:t>6.22E+14</a:t>
                      </a:r>
                      <a:endParaRPr lang="en-US" sz="11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solidFill>
                            <a:schemeClr val="bg2"/>
                          </a:solidFill>
                          <a:effectLst/>
                        </a:rPr>
                        <a:t>0.0056</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solidFill>
                            <a:schemeClr val="bg2"/>
                          </a:solidFill>
                          <a:effectLst/>
                        </a:rPr>
                        <a:t>37</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solidFill>
                            <a:schemeClr val="bg2"/>
                          </a:solidFill>
                          <a:effectLst/>
                        </a:rPr>
                        <a:t>3.46E+05</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solidFill>
                            <a:schemeClr val="bg2"/>
                          </a:solidFill>
                          <a:effectLst/>
                        </a:rPr>
                        <a:t>4.20E+14</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dirty="0">
                          <a:solidFill>
                            <a:schemeClr val="bg2"/>
                          </a:solidFill>
                          <a:effectLst/>
                        </a:rPr>
                        <a:t>0.0053</a:t>
                      </a:r>
                      <a:endParaRPr lang="en-US" sz="11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07340290"/>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1"/>
          <p:cNvSpPr txBox="1">
            <a:spLocks noGrp="1"/>
          </p:cNvSpPr>
          <p:nvPr>
            <p:ph type="title"/>
          </p:nvPr>
        </p:nvSpPr>
        <p:spPr>
          <a:xfrm>
            <a:off x="727650" y="5649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mj-lt"/>
              </a:rPr>
              <a:t>Neutron and Photon Flux Distribution</a:t>
            </a:r>
            <a:endParaRPr dirty="0">
              <a:latin typeface="+mj-lt"/>
            </a:endParaRPr>
          </a:p>
        </p:txBody>
      </p:sp>
      <p:pic>
        <p:nvPicPr>
          <p:cNvPr id="201" name="Google Shape;201;p21"/>
          <p:cNvPicPr preferRelativeResize="0"/>
          <p:nvPr/>
        </p:nvPicPr>
        <p:blipFill>
          <a:blip r:embed="rId3">
            <a:alphaModFix/>
          </a:blip>
          <a:stretch>
            <a:fillRect/>
          </a:stretch>
        </p:blipFill>
        <p:spPr>
          <a:xfrm>
            <a:off x="377525" y="1281551"/>
            <a:ext cx="1805694" cy="3177036"/>
          </a:xfrm>
          <a:prstGeom prst="rect">
            <a:avLst/>
          </a:prstGeom>
          <a:noFill/>
          <a:ln>
            <a:noFill/>
          </a:ln>
        </p:spPr>
      </p:pic>
      <p:pic>
        <p:nvPicPr>
          <p:cNvPr id="202" name="Google Shape;202;p21"/>
          <p:cNvPicPr preferRelativeResize="0"/>
          <p:nvPr/>
        </p:nvPicPr>
        <p:blipFill>
          <a:blip r:embed="rId4">
            <a:alphaModFix/>
          </a:blip>
          <a:stretch>
            <a:fillRect/>
          </a:stretch>
        </p:blipFill>
        <p:spPr>
          <a:xfrm>
            <a:off x="2444925" y="2635825"/>
            <a:ext cx="865345" cy="1822762"/>
          </a:xfrm>
          <a:prstGeom prst="rect">
            <a:avLst/>
          </a:prstGeom>
          <a:noFill/>
          <a:ln>
            <a:noFill/>
          </a:ln>
        </p:spPr>
      </p:pic>
      <p:pic>
        <p:nvPicPr>
          <p:cNvPr id="203" name="Google Shape;203;p21"/>
          <p:cNvPicPr preferRelativeResize="0"/>
          <p:nvPr/>
        </p:nvPicPr>
        <p:blipFill>
          <a:blip r:embed="rId5">
            <a:alphaModFix/>
          </a:blip>
          <a:stretch>
            <a:fillRect/>
          </a:stretch>
        </p:blipFill>
        <p:spPr>
          <a:xfrm>
            <a:off x="5469387" y="1281552"/>
            <a:ext cx="2276531" cy="3261220"/>
          </a:xfrm>
          <a:prstGeom prst="rect">
            <a:avLst/>
          </a:prstGeom>
          <a:noFill/>
          <a:ln>
            <a:noFill/>
          </a:ln>
        </p:spPr>
      </p:pic>
      <p:pic>
        <p:nvPicPr>
          <p:cNvPr id="204" name="Google Shape;204;p21"/>
          <p:cNvPicPr preferRelativeResize="0"/>
          <p:nvPr/>
        </p:nvPicPr>
        <p:blipFill>
          <a:blip r:embed="rId6">
            <a:alphaModFix/>
          </a:blip>
          <a:stretch>
            <a:fillRect/>
          </a:stretch>
        </p:blipFill>
        <p:spPr>
          <a:xfrm>
            <a:off x="7734704" y="2473525"/>
            <a:ext cx="1266825" cy="2105025"/>
          </a:xfrm>
          <a:prstGeom prst="rect">
            <a:avLst/>
          </a:prstGeom>
          <a:noFill/>
          <a:ln>
            <a:noFill/>
          </a:ln>
        </p:spPr>
      </p:pic>
      <p:sp>
        <p:nvSpPr>
          <p:cNvPr id="205" name="Google Shape;205;p21"/>
          <p:cNvSpPr txBox="1"/>
          <p:nvPr/>
        </p:nvSpPr>
        <p:spPr>
          <a:xfrm>
            <a:off x="2203594" y="2031649"/>
            <a:ext cx="1561200" cy="53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mn-lt"/>
                <a:ea typeface="Lato"/>
                <a:cs typeface="Lato"/>
                <a:sym typeface="Lato"/>
              </a:rPr>
              <a:t>Neutron Flux [n/cm</a:t>
            </a:r>
            <a:r>
              <a:rPr lang="en" baseline="30000" dirty="0">
                <a:latin typeface="+mn-lt"/>
                <a:ea typeface="Lato"/>
                <a:cs typeface="Lato"/>
                <a:sym typeface="Lato"/>
              </a:rPr>
              <a:t>2</a:t>
            </a:r>
            <a:r>
              <a:rPr lang="en" dirty="0">
                <a:latin typeface="+mn-lt"/>
                <a:ea typeface="Lato"/>
                <a:cs typeface="Lato"/>
                <a:sym typeface="Lato"/>
              </a:rPr>
              <a:t>s]</a:t>
            </a:r>
            <a:endParaRPr dirty="0">
              <a:latin typeface="+mn-lt"/>
            </a:endParaRPr>
          </a:p>
        </p:txBody>
      </p:sp>
      <p:sp>
        <p:nvSpPr>
          <p:cNvPr id="206" name="Google Shape;206;p21"/>
          <p:cNvSpPr txBox="1"/>
          <p:nvPr/>
        </p:nvSpPr>
        <p:spPr>
          <a:xfrm>
            <a:off x="7882053" y="1837098"/>
            <a:ext cx="1618800" cy="53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mn-lt"/>
                <a:ea typeface="Lato"/>
                <a:cs typeface="Lato"/>
                <a:sym typeface="Lato"/>
              </a:rPr>
              <a:t>Photon Flux [p/cm</a:t>
            </a:r>
            <a:r>
              <a:rPr lang="en" baseline="30000" dirty="0">
                <a:latin typeface="+mn-lt"/>
                <a:ea typeface="Lato"/>
                <a:cs typeface="Lato"/>
                <a:sym typeface="Lato"/>
              </a:rPr>
              <a:t>2</a:t>
            </a:r>
            <a:r>
              <a:rPr lang="en" dirty="0">
                <a:latin typeface="+mn-lt"/>
                <a:ea typeface="Lato"/>
                <a:cs typeface="Lato"/>
                <a:sym typeface="Lato"/>
              </a:rPr>
              <a:t>s]</a:t>
            </a:r>
            <a:endParaRPr dirty="0">
              <a:latin typeface="+mn-lt"/>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pic>
        <p:nvPicPr>
          <p:cNvPr id="10" name="Google Shape;191;p20">
            <a:extLst>
              <a:ext uri="{FF2B5EF4-FFF2-40B4-BE49-F238E27FC236}">
                <a16:creationId xmlns:a16="http://schemas.microsoft.com/office/drawing/2014/main" id="{F8A680D3-1E18-425A-B7A5-10AF2AF75D84}"/>
              </a:ext>
            </a:extLst>
          </p:cNvPr>
          <p:cNvPicPr preferRelativeResize="0"/>
          <p:nvPr/>
        </p:nvPicPr>
        <p:blipFill>
          <a:blip r:embed="rId7">
            <a:alphaModFix/>
          </a:blip>
          <a:stretch>
            <a:fillRect/>
          </a:stretch>
        </p:blipFill>
        <p:spPr>
          <a:xfrm>
            <a:off x="3357053" y="1075445"/>
            <a:ext cx="2084783" cy="1912408"/>
          </a:xfrm>
          <a:prstGeom prst="rect">
            <a:avLst/>
          </a:prstGeom>
          <a:noFill/>
          <a:ln>
            <a:noFill/>
          </a:ln>
        </p:spPr>
      </p:pic>
      <p:pic>
        <p:nvPicPr>
          <p:cNvPr id="11" name="Google Shape;195;p20">
            <a:extLst>
              <a:ext uri="{FF2B5EF4-FFF2-40B4-BE49-F238E27FC236}">
                <a16:creationId xmlns:a16="http://schemas.microsoft.com/office/drawing/2014/main" id="{29B75C64-F93D-45BA-B7EE-B0EAEAAB5CF9}"/>
              </a:ext>
            </a:extLst>
          </p:cNvPr>
          <p:cNvPicPr preferRelativeResize="0"/>
          <p:nvPr/>
        </p:nvPicPr>
        <p:blipFill>
          <a:blip r:embed="rId8">
            <a:alphaModFix/>
          </a:blip>
          <a:stretch>
            <a:fillRect/>
          </a:stretch>
        </p:blipFill>
        <p:spPr>
          <a:xfrm>
            <a:off x="3437860" y="2837296"/>
            <a:ext cx="1895392" cy="182276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4"/>
          <p:cNvSpPr txBox="1">
            <a:spLocks noGrp="1"/>
          </p:cNvSpPr>
          <p:nvPr>
            <p:ph type="title"/>
          </p:nvPr>
        </p:nvSpPr>
        <p:spPr>
          <a:xfrm>
            <a:off x="729450" y="563675"/>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Flux at Magnet Systems </a:t>
            </a:r>
            <a:endParaRPr/>
          </a:p>
        </p:txBody>
      </p:sp>
      <p:sp>
        <p:nvSpPr>
          <p:cNvPr id="230" name="Google Shape;230;p24"/>
          <p:cNvSpPr txBox="1">
            <a:spLocks noGrp="1"/>
          </p:cNvSpPr>
          <p:nvPr>
            <p:ph type="body" idx="1"/>
          </p:nvPr>
        </p:nvSpPr>
        <p:spPr>
          <a:xfrm>
            <a:off x="695350" y="1338525"/>
            <a:ext cx="7688700" cy="321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a:t>
            </a:r>
            <a:r>
              <a:rPr lang="en-US" dirty="0"/>
              <a:t>board Toroidal Magnet System</a:t>
            </a:r>
            <a:endParaRPr dirty="0"/>
          </a:p>
          <a:p>
            <a:pPr marL="457200" lvl="0" indent="-311150" algn="l" rtl="0">
              <a:spcBef>
                <a:spcPts val="1600"/>
              </a:spcBef>
              <a:spcAft>
                <a:spcPts val="0"/>
              </a:spcAft>
              <a:buSzPts val="1300"/>
              <a:buChar char="●"/>
            </a:pPr>
            <a:r>
              <a:rPr lang="en" dirty="0"/>
              <a:t>Flux of 8.7179E12 [n/m</a:t>
            </a:r>
            <a:r>
              <a:rPr lang="en" baseline="30000" dirty="0"/>
              <a:t>2</a:t>
            </a:r>
            <a:r>
              <a:rPr lang="en" dirty="0"/>
              <a:t>s] with a uncertainty of 0.0168 of neutrons greater than 1 MeV</a:t>
            </a:r>
            <a:endParaRPr dirty="0"/>
          </a:p>
          <a:p>
            <a:pPr marL="457200" lvl="0" indent="-311150" algn="l" rtl="0">
              <a:spcBef>
                <a:spcPts val="0"/>
              </a:spcBef>
              <a:spcAft>
                <a:spcPts val="0"/>
              </a:spcAft>
              <a:buSzPts val="1300"/>
              <a:buChar char="●"/>
            </a:pPr>
            <a:r>
              <a:rPr lang="en" dirty="0"/>
              <a:t>Would take 2.3566E9 seconds or 72 years of full power operation  to reach fluence limit.</a:t>
            </a:r>
            <a:endParaRPr dirty="0"/>
          </a:p>
          <a:p>
            <a:pPr marL="0" lvl="0" indent="0" algn="l" rtl="0">
              <a:spcBef>
                <a:spcPts val="1600"/>
              </a:spcBef>
              <a:spcAft>
                <a:spcPts val="0"/>
              </a:spcAft>
              <a:buNone/>
            </a:pPr>
            <a:r>
              <a:rPr lang="en" dirty="0"/>
              <a:t>Outer Toroidal Magnet Systems </a:t>
            </a:r>
            <a:endParaRPr dirty="0"/>
          </a:p>
          <a:p>
            <a:pPr marL="457200" lvl="0" indent="-311150" algn="l" rtl="0">
              <a:spcBef>
                <a:spcPts val="1600"/>
              </a:spcBef>
              <a:spcAft>
                <a:spcPts val="0"/>
              </a:spcAft>
              <a:buSzPts val="1300"/>
              <a:buChar char="●"/>
            </a:pPr>
            <a:r>
              <a:rPr lang="en" dirty="0"/>
              <a:t>Flux of 4.07E11 [n/m</a:t>
            </a:r>
            <a:r>
              <a:rPr lang="en" baseline="30000" dirty="0"/>
              <a:t>2</a:t>
            </a:r>
            <a:r>
              <a:rPr lang="en" dirty="0"/>
              <a:t>s] with a uncertainty of 0.0125 of neutrons greater than 1 MeV</a:t>
            </a:r>
            <a:endParaRPr dirty="0"/>
          </a:p>
          <a:p>
            <a:pPr lvl="0"/>
            <a:r>
              <a:rPr lang="en" dirty="0"/>
              <a:t>Would take 4.991E10 seconds or 1557 years  to reach fluence limit.</a:t>
            </a:r>
            <a:endParaRPr dirty="0"/>
          </a:p>
          <a:p>
            <a:pPr marL="0" lvl="0" indent="0" algn="l" rtl="0">
              <a:spcBef>
                <a:spcPts val="1600"/>
              </a:spcBef>
              <a:spcAft>
                <a:spcPts val="1600"/>
              </a:spcAft>
              <a:buNone/>
            </a:pPr>
            <a:r>
              <a:rPr lang="en" dirty="0"/>
              <a:t> </a:t>
            </a:r>
            <a:endParaRPr dirty="0"/>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5"/>
          <p:cNvSpPr txBox="1">
            <a:spLocks noGrp="1"/>
          </p:cNvSpPr>
          <p:nvPr>
            <p:ph type="title"/>
          </p:nvPr>
        </p:nvSpPr>
        <p:spPr>
          <a:xfrm>
            <a:off x="729450" y="602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Heating of the First Wall </a:t>
            </a:r>
            <a:endParaRPr dirty="0"/>
          </a:p>
        </p:txBody>
      </p:sp>
      <p:grpSp>
        <p:nvGrpSpPr>
          <p:cNvPr id="236" name="Google Shape;236;p25"/>
          <p:cNvGrpSpPr/>
          <p:nvPr/>
        </p:nvGrpSpPr>
        <p:grpSpPr>
          <a:xfrm>
            <a:off x="6834941" y="850230"/>
            <a:ext cx="2463600" cy="4353300"/>
            <a:chOff x="6065425" y="842700"/>
            <a:chExt cx="2463600" cy="4353300"/>
          </a:xfrm>
        </p:grpSpPr>
        <p:grpSp>
          <p:nvGrpSpPr>
            <p:cNvPr id="237" name="Google Shape;237;p25"/>
            <p:cNvGrpSpPr/>
            <p:nvPr/>
          </p:nvGrpSpPr>
          <p:grpSpPr>
            <a:xfrm>
              <a:off x="6065425" y="842700"/>
              <a:ext cx="2463600" cy="4353300"/>
              <a:chOff x="6294025" y="842700"/>
              <a:chExt cx="2463600" cy="4353300"/>
            </a:xfrm>
          </p:grpSpPr>
          <p:pic>
            <p:nvPicPr>
              <p:cNvPr id="238" name="Google Shape;238;p25"/>
              <p:cNvPicPr preferRelativeResize="0"/>
              <p:nvPr/>
            </p:nvPicPr>
            <p:blipFill>
              <a:blip r:embed="rId3">
                <a:alphaModFix/>
              </a:blip>
              <a:stretch>
                <a:fillRect/>
              </a:stretch>
            </p:blipFill>
            <p:spPr>
              <a:xfrm>
                <a:off x="6550447" y="1137850"/>
                <a:ext cx="1853904" cy="4005651"/>
              </a:xfrm>
              <a:prstGeom prst="rect">
                <a:avLst/>
              </a:prstGeom>
              <a:noFill/>
              <a:ln>
                <a:noFill/>
              </a:ln>
            </p:spPr>
          </p:pic>
          <p:sp>
            <p:nvSpPr>
              <p:cNvPr id="239" name="Google Shape;239;p25"/>
              <p:cNvSpPr txBox="1"/>
              <p:nvPr/>
            </p:nvSpPr>
            <p:spPr>
              <a:xfrm>
                <a:off x="6294025" y="2519100"/>
                <a:ext cx="406200" cy="3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Lato"/>
                    <a:ea typeface="Lato"/>
                    <a:cs typeface="Lato"/>
                    <a:sym typeface="Lato"/>
                  </a:rPr>
                  <a:t>20</a:t>
                </a:r>
                <a:endParaRPr sz="1000">
                  <a:latin typeface="Lato"/>
                  <a:ea typeface="Lato"/>
                  <a:cs typeface="Lato"/>
                  <a:sym typeface="Lato"/>
                </a:endParaRPr>
              </a:p>
            </p:txBody>
          </p:sp>
          <p:sp>
            <p:nvSpPr>
              <p:cNvPr id="240" name="Google Shape;240;p25"/>
              <p:cNvSpPr txBox="1"/>
              <p:nvPr/>
            </p:nvSpPr>
            <p:spPr>
              <a:xfrm>
                <a:off x="6294025" y="1909500"/>
                <a:ext cx="406200" cy="3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Lato"/>
                    <a:ea typeface="Lato"/>
                    <a:cs typeface="Lato"/>
                    <a:sym typeface="Lato"/>
                  </a:rPr>
                  <a:t>19</a:t>
                </a:r>
                <a:endParaRPr sz="1000">
                  <a:latin typeface="Lato"/>
                  <a:ea typeface="Lato"/>
                  <a:cs typeface="Lato"/>
                  <a:sym typeface="Lato"/>
                </a:endParaRPr>
              </a:p>
            </p:txBody>
          </p:sp>
          <p:sp>
            <p:nvSpPr>
              <p:cNvPr id="241" name="Google Shape;241;p25"/>
              <p:cNvSpPr txBox="1"/>
              <p:nvPr/>
            </p:nvSpPr>
            <p:spPr>
              <a:xfrm>
                <a:off x="6294025" y="1452300"/>
                <a:ext cx="406200" cy="3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Lato"/>
                    <a:ea typeface="Lato"/>
                    <a:cs typeface="Lato"/>
                    <a:sym typeface="Lato"/>
                  </a:rPr>
                  <a:t>6</a:t>
                </a:r>
                <a:endParaRPr sz="1000">
                  <a:latin typeface="Lato"/>
                  <a:ea typeface="Lato"/>
                  <a:cs typeface="Lato"/>
                  <a:sym typeface="Lato"/>
                </a:endParaRPr>
              </a:p>
            </p:txBody>
          </p:sp>
          <p:sp>
            <p:nvSpPr>
              <p:cNvPr id="242" name="Google Shape;242;p25"/>
              <p:cNvSpPr txBox="1"/>
              <p:nvPr/>
            </p:nvSpPr>
            <p:spPr>
              <a:xfrm>
                <a:off x="6294025" y="1071300"/>
                <a:ext cx="406200" cy="3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Lato"/>
                    <a:ea typeface="Lato"/>
                    <a:cs typeface="Lato"/>
                    <a:sym typeface="Lato"/>
                  </a:rPr>
                  <a:t>2</a:t>
                </a:r>
                <a:endParaRPr sz="1000">
                  <a:latin typeface="Lato"/>
                  <a:ea typeface="Lato"/>
                  <a:cs typeface="Lato"/>
                  <a:sym typeface="Lato"/>
                </a:endParaRPr>
              </a:p>
            </p:txBody>
          </p:sp>
          <p:sp>
            <p:nvSpPr>
              <p:cNvPr id="243" name="Google Shape;243;p25"/>
              <p:cNvSpPr txBox="1"/>
              <p:nvPr/>
            </p:nvSpPr>
            <p:spPr>
              <a:xfrm>
                <a:off x="6675025" y="842700"/>
                <a:ext cx="406200" cy="3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Lato"/>
                    <a:ea typeface="Lato"/>
                    <a:cs typeface="Lato"/>
                    <a:sym typeface="Lato"/>
                  </a:rPr>
                  <a:t>24</a:t>
                </a:r>
                <a:endParaRPr sz="1000">
                  <a:latin typeface="Lato"/>
                  <a:ea typeface="Lato"/>
                  <a:cs typeface="Lato"/>
                  <a:sym typeface="Lato"/>
                </a:endParaRPr>
              </a:p>
            </p:txBody>
          </p:sp>
          <p:sp>
            <p:nvSpPr>
              <p:cNvPr id="244" name="Google Shape;244;p25"/>
              <p:cNvSpPr txBox="1"/>
              <p:nvPr/>
            </p:nvSpPr>
            <p:spPr>
              <a:xfrm>
                <a:off x="6979825" y="918900"/>
                <a:ext cx="406200" cy="3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Lato"/>
                    <a:ea typeface="Lato"/>
                    <a:cs typeface="Lato"/>
                    <a:sym typeface="Lato"/>
                  </a:rPr>
                  <a:t>25</a:t>
                </a:r>
                <a:endParaRPr sz="1000">
                  <a:latin typeface="Lato"/>
                  <a:ea typeface="Lato"/>
                  <a:cs typeface="Lato"/>
                  <a:sym typeface="Lato"/>
                </a:endParaRPr>
              </a:p>
            </p:txBody>
          </p:sp>
          <p:sp>
            <p:nvSpPr>
              <p:cNvPr id="245" name="Google Shape;245;p25"/>
              <p:cNvSpPr txBox="1"/>
              <p:nvPr/>
            </p:nvSpPr>
            <p:spPr>
              <a:xfrm>
                <a:off x="7360825" y="1071300"/>
                <a:ext cx="406200" cy="3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Lato"/>
                    <a:ea typeface="Lato"/>
                    <a:cs typeface="Lato"/>
                    <a:sym typeface="Lato"/>
                  </a:rPr>
                  <a:t>26</a:t>
                </a:r>
                <a:endParaRPr sz="1000">
                  <a:latin typeface="Lato"/>
                  <a:ea typeface="Lato"/>
                  <a:cs typeface="Lato"/>
                  <a:sym typeface="Lato"/>
                </a:endParaRPr>
              </a:p>
            </p:txBody>
          </p:sp>
          <p:sp>
            <p:nvSpPr>
              <p:cNvPr id="246" name="Google Shape;246;p25"/>
              <p:cNvSpPr txBox="1"/>
              <p:nvPr/>
            </p:nvSpPr>
            <p:spPr>
              <a:xfrm>
                <a:off x="7741825" y="1376100"/>
                <a:ext cx="406200" cy="3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Lato"/>
                    <a:ea typeface="Lato"/>
                    <a:cs typeface="Lato"/>
                    <a:sym typeface="Lato"/>
                  </a:rPr>
                  <a:t>27</a:t>
                </a:r>
                <a:endParaRPr sz="1000">
                  <a:latin typeface="Lato"/>
                  <a:ea typeface="Lato"/>
                  <a:cs typeface="Lato"/>
                  <a:sym typeface="Lato"/>
                </a:endParaRPr>
              </a:p>
            </p:txBody>
          </p:sp>
          <p:sp>
            <p:nvSpPr>
              <p:cNvPr id="247" name="Google Shape;247;p25"/>
              <p:cNvSpPr txBox="1"/>
              <p:nvPr/>
            </p:nvSpPr>
            <p:spPr>
              <a:xfrm>
                <a:off x="8351425" y="2442900"/>
                <a:ext cx="406200" cy="3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Lato"/>
                    <a:ea typeface="Lato"/>
                    <a:cs typeface="Lato"/>
                    <a:sym typeface="Lato"/>
                  </a:rPr>
                  <a:t>29</a:t>
                </a:r>
                <a:endParaRPr sz="1000">
                  <a:latin typeface="Lato"/>
                  <a:ea typeface="Lato"/>
                  <a:cs typeface="Lato"/>
                  <a:sym typeface="Lato"/>
                </a:endParaRPr>
              </a:p>
            </p:txBody>
          </p:sp>
          <p:sp>
            <p:nvSpPr>
              <p:cNvPr id="248" name="Google Shape;248;p25"/>
              <p:cNvSpPr txBox="1"/>
              <p:nvPr/>
            </p:nvSpPr>
            <p:spPr>
              <a:xfrm>
                <a:off x="8351425" y="3052500"/>
                <a:ext cx="406200" cy="3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Lato"/>
                    <a:ea typeface="Lato"/>
                    <a:cs typeface="Lato"/>
                    <a:sym typeface="Lato"/>
                  </a:rPr>
                  <a:t>34</a:t>
                </a:r>
                <a:endParaRPr sz="1000">
                  <a:latin typeface="Lato"/>
                  <a:ea typeface="Lato"/>
                  <a:cs typeface="Lato"/>
                  <a:sym typeface="Lato"/>
                </a:endParaRPr>
              </a:p>
            </p:txBody>
          </p:sp>
          <p:sp>
            <p:nvSpPr>
              <p:cNvPr id="249" name="Google Shape;249;p25"/>
              <p:cNvSpPr txBox="1"/>
              <p:nvPr/>
            </p:nvSpPr>
            <p:spPr>
              <a:xfrm>
                <a:off x="8122825" y="3662100"/>
                <a:ext cx="406200" cy="3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Lato"/>
                    <a:ea typeface="Lato"/>
                    <a:cs typeface="Lato"/>
                    <a:sym typeface="Lato"/>
                  </a:rPr>
                  <a:t>33</a:t>
                </a:r>
                <a:endParaRPr sz="1000">
                  <a:latin typeface="Lato"/>
                  <a:ea typeface="Lato"/>
                  <a:cs typeface="Lato"/>
                  <a:sym typeface="Lato"/>
                </a:endParaRPr>
              </a:p>
            </p:txBody>
          </p:sp>
          <p:sp>
            <p:nvSpPr>
              <p:cNvPr id="250" name="Google Shape;250;p25"/>
              <p:cNvSpPr txBox="1"/>
              <p:nvPr/>
            </p:nvSpPr>
            <p:spPr>
              <a:xfrm>
                <a:off x="7818025" y="4119300"/>
                <a:ext cx="406200" cy="3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Lato"/>
                    <a:ea typeface="Lato"/>
                    <a:cs typeface="Lato"/>
                    <a:sym typeface="Lato"/>
                  </a:rPr>
                  <a:t>32</a:t>
                </a:r>
                <a:endParaRPr sz="1000">
                  <a:latin typeface="Lato"/>
                  <a:ea typeface="Lato"/>
                  <a:cs typeface="Lato"/>
                  <a:sym typeface="Lato"/>
                </a:endParaRPr>
              </a:p>
            </p:txBody>
          </p:sp>
          <p:sp>
            <p:nvSpPr>
              <p:cNvPr id="251" name="Google Shape;251;p25"/>
              <p:cNvSpPr txBox="1"/>
              <p:nvPr/>
            </p:nvSpPr>
            <p:spPr>
              <a:xfrm>
                <a:off x="7360825" y="4424100"/>
                <a:ext cx="406200" cy="3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Lato"/>
                    <a:ea typeface="Lato"/>
                    <a:cs typeface="Lato"/>
                    <a:sym typeface="Lato"/>
                  </a:rPr>
                  <a:t>31</a:t>
                </a:r>
                <a:endParaRPr sz="1000">
                  <a:latin typeface="Lato"/>
                  <a:ea typeface="Lato"/>
                  <a:cs typeface="Lato"/>
                  <a:sym typeface="Lato"/>
                </a:endParaRPr>
              </a:p>
            </p:txBody>
          </p:sp>
          <p:sp>
            <p:nvSpPr>
              <p:cNvPr id="252" name="Google Shape;252;p25"/>
              <p:cNvSpPr txBox="1"/>
              <p:nvPr/>
            </p:nvSpPr>
            <p:spPr>
              <a:xfrm>
                <a:off x="6979825" y="4576500"/>
                <a:ext cx="406200" cy="3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Lato"/>
                    <a:ea typeface="Lato"/>
                    <a:cs typeface="Lato"/>
                    <a:sym typeface="Lato"/>
                  </a:rPr>
                  <a:t>30</a:t>
                </a:r>
                <a:endParaRPr sz="1000">
                  <a:latin typeface="Lato"/>
                  <a:ea typeface="Lato"/>
                  <a:cs typeface="Lato"/>
                  <a:sym typeface="Lato"/>
                </a:endParaRPr>
              </a:p>
            </p:txBody>
          </p:sp>
          <p:sp>
            <p:nvSpPr>
              <p:cNvPr id="253" name="Google Shape;253;p25"/>
              <p:cNvSpPr txBox="1"/>
              <p:nvPr/>
            </p:nvSpPr>
            <p:spPr>
              <a:xfrm>
                <a:off x="6827425" y="4805100"/>
                <a:ext cx="406200" cy="3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Lato"/>
                    <a:ea typeface="Lato"/>
                    <a:cs typeface="Lato"/>
                    <a:sym typeface="Lato"/>
                  </a:rPr>
                  <a:t>37</a:t>
                </a:r>
                <a:endParaRPr sz="1000">
                  <a:latin typeface="Lato"/>
                  <a:ea typeface="Lato"/>
                  <a:cs typeface="Lato"/>
                  <a:sym typeface="Lato"/>
                </a:endParaRPr>
              </a:p>
            </p:txBody>
          </p:sp>
          <p:sp>
            <p:nvSpPr>
              <p:cNvPr id="254" name="Google Shape;254;p25"/>
              <p:cNvSpPr txBox="1"/>
              <p:nvPr/>
            </p:nvSpPr>
            <p:spPr>
              <a:xfrm>
                <a:off x="6294025" y="3052500"/>
                <a:ext cx="406200" cy="3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Lato"/>
                    <a:ea typeface="Lato"/>
                    <a:cs typeface="Lato"/>
                    <a:sym typeface="Lato"/>
                  </a:rPr>
                  <a:t>21</a:t>
                </a:r>
                <a:endParaRPr sz="1000">
                  <a:latin typeface="Lato"/>
                  <a:ea typeface="Lato"/>
                  <a:cs typeface="Lato"/>
                  <a:sym typeface="Lato"/>
                </a:endParaRPr>
              </a:p>
            </p:txBody>
          </p:sp>
          <p:sp>
            <p:nvSpPr>
              <p:cNvPr id="255" name="Google Shape;255;p25"/>
              <p:cNvSpPr txBox="1"/>
              <p:nvPr/>
            </p:nvSpPr>
            <p:spPr>
              <a:xfrm>
                <a:off x="6294025" y="3585900"/>
                <a:ext cx="406200" cy="3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Lato"/>
                    <a:ea typeface="Lato"/>
                    <a:cs typeface="Lato"/>
                    <a:sym typeface="Lato"/>
                  </a:rPr>
                  <a:t>22</a:t>
                </a:r>
                <a:endParaRPr sz="1000">
                  <a:latin typeface="Lato"/>
                  <a:ea typeface="Lato"/>
                  <a:cs typeface="Lato"/>
                  <a:sym typeface="Lato"/>
                </a:endParaRPr>
              </a:p>
            </p:txBody>
          </p:sp>
          <p:sp>
            <p:nvSpPr>
              <p:cNvPr id="256" name="Google Shape;256;p25"/>
              <p:cNvSpPr txBox="1"/>
              <p:nvPr/>
            </p:nvSpPr>
            <p:spPr>
              <a:xfrm>
                <a:off x="6294025" y="4195500"/>
                <a:ext cx="406200" cy="3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Lato"/>
                    <a:ea typeface="Lato"/>
                    <a:cs typeface="Lato"/>
                    <a:sym typeface="Lato"/>
                  </a:rPr>
                  <a:t>23</a:t>
                </a:r>
                <a:endParaRPr sz="1000">
                  <a:latin typeface="Lato"/>
                  <a:ea typeface="Lato"/>
                  <a:cs typeface="Lato"/>
                  <a:sym typeface="Lato"/>
                </a:endParaRPr>
              </a:p>
            </p:txBody>
          </p:sp>
          <p:sp>
            <p:nvSpPr>
              <p:cNvPr id="257" name="Google Shape;257;p25"/>
              <p:cNvSpPr txBox="1"/>
              <p:nvPr/>
            </p:nvSpPr>
            <p:spPr>
              <a:xfrm>
                <a:off x="6294025" y="4728900"/>
                <a:ext cx="406200" cy="3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Lato"/>
                    <a:ea typeface="Lato"/>
                    <a:cs typeface="Lato"/>
                    <a:sym typeface="Lato"/>
                  </a:rPr>
                  <a:t>35</a:t>
                </a:r>
                <a:endParaRPr sz="1000">
                  <a:latin typeface="Lato"/>
                  <a:ea typeface="Lato"/>
                  <a:cs typeface="Lato"/>
                  <a:sym typeface="Lato"/>
                </a:endParaRPr>
              </a:p>
            </p:txBody>
          </p:sp>
          <p:sp>
            <p:nvSpPr>
              <p:cNvPr id="258" name="Google Shape;258;p25"/>
              <p:cNvSpPr txBox="1"/>
              <p:nvPr/>
            </p:nvSpPr>
            <p:spPr>
              <a:xfrm>
                <a:off x="6560224" y="4500300"/>
                <a:ext cx="406200" cy="3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Lato"/>
                    <a:ea typeface="Lato"/>
                    <a:cs typeface="Lato"/>
                    <a:sym typeface="Lato"/>
                  </a:rPr>
                  <a:t>36</a:t>
                </a:r>
                <a:endParaRPr sz="1000">
                  <a:latin typeface="Lato"/>
                  <a:ea typeface="Lato"/>
                  <a:cs typeface="Lato"/>
                  <a:sym typeface="Lato"/>
                </a:endParaRPr>
              </a:p>
            </p:txBody>
          </p:sp>
          <p:cxnSp>
            <p:nvCxnSpPr>
              <p:cNvPr id="259" name="Google Shape;259;p25"/>
              <p:cNvCxnSpPr/>
              <p:nvPr/>
            </p:nvCxnSpPr>
            <p:spPr>
              <a:xfrm>
                <a:off x="6471625" y="3804912"/>
                <a:ext cx="112800" cy="159000"/>
              </a:xfrm>
              <a:prstGeom prst="straightConnector1">
                <a:avLst/>
              </a:prstGeom>
              <a:noFill/>
              <a:ln w="9525" cap="flat" cmpd="sng">
                <a:solidFill>
                  <a:schemeClr val="dk2"/>
                </a:solidFill>
                <a:prstDash val="solid"/>
                <a:round/>
                <a:headEnd type="none" w="med" len="med"/>
                <a:tailEnd type="none" w="med" len="med"/>
              </a:ln>
            </p:spPr>
          </p:cxnSp>
          <p:cxnSp>
            <p:nvCxnSpPr>
              <p:cNvPr id="260" name="Google Shape;260;p25"/>
              <p:cNvCxnSpPr/>
              <p:nvPr/>
            </p:nvCxnSpPr>
            <p:spPr>
              <a:xfrm>
                <a:off x="6464105" y="3271512"/>
                <a:ext cx="112800" cy="159000"/>
              </a:xfrm>
              <a:prstGeom prst="straightConnector1">
                <a:avLst/>
              </a:prstGeom>
              <a:noFill/>
              <a:ln w="9525" cap="flat" cmpd="sng">
                <a:solidFill>
                  <a:schemeClr val="dk2"/>
                </a:solidFill>
                <a:prstDash val="solid"/>
                <a:round/>
                <a:headEnd type="none" w="med" len="med"/>
                <a:tailEnd type="none" w="med" len="med"/>
              </a:ln>
            </p:spPr>
          </p:cxnSp>
          <p:cxnSp>
            <p:nvCxnSpPr>
              <p:cNvPr id="261" name="Google Shape;261;p25"/>
              <p:cNvCxnSpPr/>
              <p:nvPr/>
            </p:nvCxnSpPr>
            <p:spPr>
              <a:xfrm>
                <a:off x="6464105" y="2738112"/>
                <a:ext cx="112800" cy="159000"/>
              </a:xfrm>
              <a:prstGeom prst="straightConnector1">
                <a:avLst/>
              </a:prstGeom>
              <a:noFill/>
              <a:ln w="9525" cap="flat" cmpd="sng">
                <a:solidFill>
                  <a:schemeClr val="dk2"/>
                </a:solidFill>
                <a:prstDash val="solid"/>
                <a:round/>
                <a:headEnd type="none" w="med" len="med"/>
                <a:tailEnd type="none" w="med" len="med"/>
              </a:ln>
            </p:spPr>
          </p:cxnSp>
          <p:cxnSp>
            <p:nvCxnSpPr>
              <p:cNvPr id="262" name="Google Shape;262;p25"/>
              <p:cNvCxnSpPr/>
              <p:nvPr/>
            </p:nvCxnSpPr>
            <p:spPr>
              <a:xfrm>
                <a:off x="6464105" y="2128512"/>
                <a:ext cx="112800" cy="159000"/>
              </a:xfrm>
              <a:prstGeom prst="straightConnector1">
                <a:avLst/>
              </a:prstGeom>
              <a:noFill/>
              <a:ln w="9525" cap="flat" cmpd="sng">
                <a:solidFill>
                  <a:schemeClr val="dk2"/>
                </a:solidFill>
                <a:prstDash val="solid"/>
                <a:round/>
                <a:headEnd type="none" w="med" len="med"/>
                <a:tailEnd type="none" w="med" len="med"/>
              </a:ln>
            </p:spPr>
          </p:cxnSp>
          <p:cxnSp>
            <p:nvCxnSpPr>
              <p:cNvPr id="263" name="Google Shape;263;p25"/>
              <p:cNvCxnSpPr/>
              <p:nvPr/>
            </p:nvCxnSpPr>
            <p:spPr>
              <a:xfrm rot="10800000" flipH="1">
                <a:off x="6497125" y="1296900"/>
                <a:ext cx="79800" cy="12900"/>
              </a:xfrm>
              <a:prstGeom prst="straightConnector1">
                <a:avLst/>
              </a:prstGeom>
              <a:noFill/>
              <a:ln w="9525" cap="flat" cmpd="sng">
                <a:solidFill>
                  <a:schemeClr val="dk2"/>
                </a:solidFill>
                <a:prstDash val="solid"/>
                <a:round/>
                <a:headEnd type="none" w="med" len="med"/>
                <a:tailEnd type="none" w="med" len="med"/>
              </a:ln>
            </p:spPr>
          </p:cxnSp>
          <p:cxnSp>
            <p:nvCxnSpPr>
              <p:cNvPr id="264" name="Google Shape;264;p25"/>
              <p:cNvCxnSpPr/>
              <p:nvPr/>
            </p:nvCxnSpPr>
            <p:spPr>
              <a:xfrm rot="10800000" flipH="1">
                <a:off x="6474566" y="1525500"/>
                <a:ext cx="79800" cy="12900"/>
              </a:xfrm>
              <a:prstGeom prst="straightConnector1">
                <a:avLst/>
              </a:prstGeom>
              <a:noFill/>
              <a:ln w="9525" cap="flat" cmpd="sng">
                <a:solidFill>
                  <a:schemeClr val="dk2"/>
                </a:solidFill>
                <a:prstDash val="solid"/>
                <a:round/>
                <a:headEnd type="none" w="med" len="med"/>
                <a:tailEnd type="none" w="med" len="med"/>
              </a:ln>
            </p:spPr>
          </p:cxnSp>
          <p:cxnSp>
            <p:nvCxnSpPr>
              <p:cNvPr id="265" name="Google Shape;265;p25"/>
              <p:cNvCxnSpPr/>
              <p:nvPr/>
            </p:nvCxnSpPr>
            <p:spPr>
              <a:xfrm rot="10800000" flipH="1">
                <a:off x="6497125" y="4268700"/>
                <a:ext cx="79800" cy="12900"/>
              </a:xfrm>
              <a:prstGeom prst="straightConnector1">
                <a:avLst/>
              </a:prstGeom>
              <a:noFill/>
              <a:ln w="9525" cap="flat" cmpd="sng">
                <a:solidFill>
                  <a:schemeClr val="dk2"/>
                </a:solidFill>
                <a:prstDash val="solid"/>
                <a:round/>
                <a:headEnd type="none" w="med" len="med"/>
                <a:tailEnd type="none" w="med" len="med"/>
              </a:ln>
            </p:spPr>
          </p:cxnSp>
          <p:cxnSp>
            <p:nvCxnSpPr>
              <p:cNvPr id="266" name="Google Shape;266;p25"/>
              <p:cNvCxnSpPr/>
              <p:nvPr/>
            </p:nvCxnSpPr>
            <p:spPr>
              <a:xfrm rot="10800000" flipH="1">
                <a:off x="6497125" y="4802100"/>
                <a:ext cx="79800" cy="12900"/>
              </a:xfrm>
              <a:prstGeom prst="straightConnector1">
                <a:avLst/>
              </a:prstGeom>
              <a:noFill/>
              <a:ln w="9525" cap="flat" cmpd="sng">
                <a:solidFill>
                  <a:schemeClr val="dk2"/>
                </a:solidFill>
                <a:prstDash val="solid"/>
                <a:round/>
                <a:headEnd type="none" w="med" len="med"/>
                <a:tailEnd type="none" w="med" len="med"/>
              </a:ln>
            </p:spPr>
          </p:cxnSp>
          <p:cxnSp>
            <p:nvCxnSpPr>
              <p:cNvPr id="267" name="Google Shape;267;p25"/>
              <p:cNvCxnSpPr/>
              <p:nvPr/>
            </p:nvCxnSpPr>
            <p:spPr>
              <a:xfrm rot="10800000" flipH="1">
                <a:off x="6893164" y="5046742"/>
                <a:ext cx="79800" cy="12900"/>
              </a:xfrm>
              <a:prstGeom prst="straightConnector1">
                <a:avLst/>
              </a:prstGeom>
              <a:noFill/>
              <a:ln w="9525" cap="flat" cmpd="sng">
                <a:solidFill>
                  <a:schemeClr val="dk2"/>
                </a:solidFill>
                <a:prstDash val="solid"/>
                <a:round/>
                <a:headEnd type="none" w="med" len="med"/>
                <a:tailEnd type="none" w="med" len="med"/>
              </a:ln>
            </p:spPr>
          </p:cxnSp>
          <p:cxnSp>
            <p:nvCxnSpPr>
              <p:cNvPr id="268" name="Google Shape;268;p25"/>
              <p:cNvCxnSpPr/>
              <p:nvPr/>
            </p:nvCxnSpPr>
            <p:spPr>
              <a:xfrm rot="10800000" flipH="1">
                <a:off x="6684538" y="4718405"/>
                <a:ext cx="97500" cy="121800"/>
              </a:xfrm>
              <a:prstGeom prst="straightConnector1">
                <a:avLst/>
              </a:prstGeom>
              <a:noFill/>
              <a:ln w="9525" cap="flat" cmpd="sng">
                <a:solidFill>
                  <a:schemeClr val="dk2"/>
                </a:solidFill>
                <a:prstDash val="solid"/>
                <a:round/>
                <a:headEnd type="none" w="med" len="med"/>
                <a:tailEnd type="none" w="med" len="med"/>
              </a:ln>
            </p:spPr>
          </p:cxnSp>
          <p:cxnSp>
            <p:nvCxnSpPr>
              <p:cNvPr id="269" name="Google Shape;269;p25"/>
              <p:cNvCxnSpPr/>
              <p:nvPr/>
            </p:nvCxnSpPr>
            <p:spPr>
              <a:xfrm rot="10800000" flipH="1">
                <a:off x="6784300" y="1053286"/>
                <a:ext cx="97500" cy="121800"/>
              </a:xfrm>
              <a:prstGeom prst="straightConnector1">
                <a:avLst/>
              </a:prstGeom>
              <a:noFill/>
              <a:ln w="9525" cap="flat" cmpd="sng">
                <a:solidFill>
                  <a:schemeClr val="dk2"/>
                </a:solidFill>
                <a:prstDash val="solid"/>
                <a:round/>
                <a:headEnd type="none" w="med" len="med"/>
                <a:tailEnd type="none" w="med" len="med"/>
              </a:ln>
            </p:spPr>
          </p:cxnSp>
          <p:cxnSp>
            <p:nvCxnSpPr>
              <p:cNvPr id="270" name="Google Shape;270;p25"/>
              <p:cNvCxnSpPr/>
              <p:nvPr/>
            </p:nvCxnSpPr>
            <p:spPr>
              <a:xfrm rot="10800000" flipH="1">
                <a:off x="7127701" y="1139121"/>
                <a:ext cx="54600" cy="87600"/>
              </a:xfrm>
              <a:prstGeom prst="straightConnector1">
                <a:avLst/>
              </a:prstGeom>
              <a:noFill/>
              <a:ln w="9525" cap="flat" cmpd="sng">
                <a:solidFill>
                  <a:schemeClr val="dk2"/>
                </a:solidFill>
                <a:prstDash val="solid"/>
                <a:round/>
                <a:headEnd type="none" w="med" len="med"/>
                <a:tailEnd type="none" w="med" len="med"/>
              </a:ln>
            </p:spPr>
          </p:cxnSp>
          <p:cxnSp>
            <p:nvCxnSpPr>
              <p:cNvPr id="271" name="Google Shape;271;p25"/>
              <p:cNvCxnSpPr/>
              <p:nvPr/>
            </p:nvCxnSpPr>
            <p:spPr>
              <a:xfrm rot="10800000" flipH="1">
                <a:off x="7485139" y="1306561"/>
                <a:ext cx="54600" cy="87600"/>
              </a:xfrm>
              <a:prstGeom prst="straightConnector1">
                <a:avLst/>
              </a:prstGeom>
              <a:noFill/>
              <a:ln w="9525" cap="flat" cmpd="sng">
                <a:solidFill>
                  <a:schemeClr val="dk2"/>
                </a:solidFill>
                <a:prstDash val="solid"/>
                <a:round/>
                <a:headEnd type="none" w="med" len="med"/>
                <a:tailEnd type="none" w="med" len="med"/>
              </a:ln>
            </p:spPr>
          </p:cxnSp>
          <p:cxnSp>
            <p:nvCxnSpPr>
              <p:cNvPr id="272" name="Google Shape;272;p25"/>
              <p:cNvCxnSpPr/>
              <p:nvPr/>
            </p:nvCxnSpPr>
            <p:spPr>
              <a:xfrm rot="10800000" flipH="1">
                <a:off x="7874662" y="1596321"/>
                <a:ext cx="54600" cy="87600"/>
              </a:xfrm>
              <a:prstGeom prst="straightConnector1">
                <a:avLst/>
              </a:prstGeom>
              <a:noFill/>
              <a:ln w="9525" cap="flat" cmpd="sng">
                <a:solidFill>
                  <a:schemeClr val="dk2"/>
                </a:solidFill>
                <a:prstDash val="solid"/>
                <a:round/>
                <a:headEnd type="none" w="med" len="med"/>
                <a:tailEnd type="none" w="med" len="med"/>
              </a:ln>
            </p:spPr>
          </p:cxnSp>
          <p:cxnSp>
            <p:nvCxnSpPr>
              <p:cNvPr id="273" name="Google Shape;273;p25"/>
              <p:cNvCxnSpPr/>
              <p:nvPr/>
            </p:nvCxnSpPr>
            <p:spPr>
              <a:xfrm rot="10800000" flipH="1">
                <a:off x="8224580" y="2069563"/>
                <a:ext cx="54600" cy="87600"/>
              </a:xfrm>
              <a:prstGeom prst="straightConnector1">
                <a:avLst/>
              </a:prstGeom>
              <a:noFill/>
              <a:ln w="9525" cap="flat" cmpd="sng">
                <a:solidFill>
                  <a:schemeClr val="dk2"/>
                </a:solidFill>
                <a:prstDash val="solid"/>
                <a:round/>
                <a:headEnd type="none" w="med" len="med"/>
                <a:tailEnd type="none" w="med" len="med"/>
              </a:ln>
            </p:spPr>
          </p:cxnSp>
          <p:cxnSp>
            <p:nvCxnSpPr>
              <p:cNvPr id="274" name="Google Shape;274;p25"/>
              <p:cNvCxnSpPr/>
              <p:nvPr/>
            </p:nvCxnSpPr>
            <p:spPr>
              <a:xfrm>
                <a:off x="8348400" y="2661975"/>
                <a:ext cx="129300" cy="1200"/>
              </a:xfrm>
              <a:prstGeom prst="straightConnector1">
                <a:avLst/>
              </a:prstGeom>
              <a:noFill/>
              <a:ln w="9525" cap="flat" cmpd="sng">
                <a:solidFill>
                  <a:schemeClr val="dk2"/>
                </a:solidFill>
                <a:prstDash val="solid"/>
                <a:round/>
                <a:headEnd type="none" w="med" len="med"/>
                <a:tailEnd type="none" w="med" len="med"/>
              </a:ln>
            </p:spPr>
          </p:cxnSp>
          <p:cxnSp>
            <p:nvCxnSpPr>
              <p:cNvPr id="275" name="Google Shape;275;p25"/>
              <p:cNvCxnSpPr/>
              <p:nvPr/>
            </p:nvCxnSpPr>
            <p:spPr>
              <a:xfrm>
                <a:off x="8348400" y="3271575"/>
                <a:ext cx="129300" cy="1200"/>
              </a:xfrm>
              <a:prstGeom prst="straightConnector1">
                <a:avLst/>
              </a:prstGeom>
              <a:noFill/>
              <a:ln w="9525" cap="flat" cmpd="sng">
                <a:solidFill>
                  <a:schemeClr val="dk2"/>
                </a:solidFill>
                <a:prstDash val="solid"/>
                <a:round/>
                <a:headEnd type="none" w="med" len="med"/>
                <a:tailEnd type="none" w="med" len="med"/>
              </a:ln>
            </p:spPr>
          </p:cxnSp>
          <p:cxnSp>
            <p:nvCxnSpPr>
              <p:cNvPr id="276" name="Google Shape;276;p25"/>
              <p:cNvCxnSpPr/>
              <p:nvPr/>
            </p:nvCxnSpPr>
            <p:spPr>
              <a:xfrm>
                <a:off x="8119800" y="3881175"/>
                <a:ext cx="129300" cy="1200"/>
              </a:xfrm>
              <a:prstGeom prst="straightConnector1">
                <a:avLst/>
              </a:prstGeom>
              <a:noFill/>
              <a:ln w="9525" cap="flat" cmpd="sng">
                <a:solidFill>
                  <a:schemeClr val="dk2"/>
                </a:solidFill>
                <a:prstDash val="solid"/>
                <a:round/>
                <a:headEnd type="none" w="med" len="med"/>
                <a:tailEnd type="none" w="med" len="med"/>
              </a:ln>
            </p:spPr>
          </p:cxnSp>
          <p:cxnSp>
            <p:nvCxnSpPr>
              <p:cNvPr id="277" name="Google Shape;277;p25"/>
              <p:cNvCxnSpPr/>
              <p:nvPr/>
            </p:nvCxnSpPr>
            <p:spPr>
              <a:xfrm>
                <a:off x="7777401" y="4299774"/>
                <a:ext cx="129300" cy="1200"/>
              </a:xfrm>
              <a:prstGeom prst="straightConnector1">
                <a:avLst/>
              </a:prstGeom>
              <a:noFill/>
              <a:ln w="9525" cap="flat" cmpd="sng">
                <a:solidFill>
                  <a:schemeClr val="dk2"/>
                </a:solidFill>
                <a:prstDash val="solid"/>
                <a:round/>
                <a:headEnd type="none" w="med" len="med"/>
                <a:tailEnd type="none" w="med" len="med"/>
              </a:ln>
            </p:spPr>
          </p:cxnSp>
          <p:cxnSp>
            <p:nvCxnSpPr>
              <p:cNvPr id="278" name="Google Shape;278;p25"/>
              <p:cNvCxnSpPr/>
              <p:nvPr/>
            </p:nvCxnSpPr>
            <p:spPr>
              <a:xfrm>
                <a:off x="7357800" y="4544416"/>
                <a:ext cx="100800" cy="87900"/>
              </a:xfrm>
              <a:prstGeom prst="straightConnector1">
                <a:avLst/>
              </a:prstGeom>
              <a:noFill/>
              <a:ln w="9525" cap="flat" cmpd="sng">
                <a:solidFill>
                  <a:schemeClr val="dk2"/>
                </a:solidFill>
                <a:prstDash val="solid"/>
                <a:round/>
                <a:headEnd type="none" w="med" len="med"/>
                <a:tailEnd type="none" w="med" len="med"/>
              </a:ln>
            </p:spPr>
          </p:cxnSp>
          <p:cxnSp>
            <p:nvCxnSpPr>
              <p:cNvPr id="279" name="Google Shape;279;p25"/>
              <p:cNvCxnSpPr/>
              <p:nvPr/>
            </p:nvCxnSpPr>
            <p:spPr>
              <a:xfrm>
                <a:off x="6976800" y="4674257"/>
                <a:ext cx="100800" cy="87900"/>
              </a:xfrm>
              <a:prstGeom prst="straightConnector1">
                <a:avLst/>
              </a:prstGeom>
              <a:noFill/>
              <a:ln w="9525" cap="flat" cmpd="sng">
                <a:solidFill>
                  <a:schemeClr val="dk2"/>
                </a:solidFill>
                <a:prstDash val="solid"/>
                <a:round/>
                <a:headEnd type="none" w="med" len="med"/>
                <a:tailEnd type="none" w="med" len="med"/>
              </a:ln>
            </p:spPr>
          </p:cxnSp>
        </p:grpSp>
        <p:sp>
          <p:nvSpPr>
            <p:cNvPr id="280" name="Google Shape;280;p25"/>
            <p:cNvSpPr txBox="1"/>
            <p:nvPr/>
          </p:nvSpPr>
          <p:spPr>
            <a:xfrm>
              <a:off x="7970425" y="1833300"/>
              <a:ext cx="406200" cy="3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Lato"/>
                  <a:ea typeface="Lato"/>
                  <a:cs typeface="Lato"/>
                  <a:sym typeface="Lato"/>
                </a:rPr>
                <a:t>28</a:t>
              </a:r>
              <a:endParaRPr sz="1000">
                <a:latin typeface="Lato"/>
                <a:ea typeface="Lato"/>
                <a:cs typeface="Lato"/>
                <a:sym typeface="Lato"/>
              </a:endParaRPr>
            </a:p>
          </p:txBody>
        </p:sp>
      </p:gr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graphicFrame>
        <p:nvGraphicFramePr>
          <p:cNvPr id="3" name="Table 2"/>
          <p:cNvGraphicFramePr>
            <a:graphicFrameLocks noGrp="1"/>
          </p:cNvGraphicFramePr>
          <p:nvPr>
            <p:extLst>
              <p:ext uri="{D42A27DB-BD31-4B8C-83A1-F6EECF244321}">
                <p14:modId xmlns:p14="http://schemas.microsoft.com/office/powerpoint/2010/main" val="565532308"/>
              </p:ext>
            </p:extLst>
          </p:nvPr>
        </p:nvGraphicFramePr>
        <p:xfrm>
          <a:off x="86414" y="1361634"/>
          <a:ext cx="6743339" cy="3613296"/>
        </p:xfrm>
        <a:graphic>
          <a:graphicData uri="http://schemas.openxmlformats.org/drawingml/2006/table">
            <a:tbl>
              <a:tblPr bandRow="1">
                <a:tableStyleId>{BDBED569-4797-4DF1-A0F4-6AAB3CD982D8}</a:tableStyleId>
              </a:tblPr>
              <a:tblGrid>
                <a:gridCol w="779953">
                  <a:extLst>
                    <a:ext uri="{9D8B030D-6E8A-4147-A177-3AD203B41FA5}">
                      <a16:colId xmlns:a16="http://schemas.microsoft.com/office/drawing/2014/main" val="3598776767"/>
                    </a:ext>
                  </a:extLst>
                </a:gridCol>
                <a:gridCol w="1706146">
                  <a:extLst>
                    <a:ext uri="{9D8B030D-6E8A-4147-A177-3AD203B41FA5}">
                      <a16:colId xmlns:a16="http://schemas.microsoft.com/office/drawing/2014/main" val="2733765596"/>
                    </a:ext>
                  </a:extLst>
                </a:gridCol>
                <a:gridCol w="1413664">
                  <a:extLst>
                    <a:ext uri="{9D8B030D-6E8A-4147-A177-3AD203B41FA5}">
                      <a16:colId xmlns:a16="http://schemas.microsoft.com/office/drawing/2014/main" val="556507779"/>
                    </a:ext>
                  </a:extLst>
                </a:gridCol>
                <a:gridCol w="1543656">
                  <a:extLst>
                    <a:ext uri="{9D8B030D-6E8A-4147-A177-3AD203B41FA5}">
                      <a16:colId xmlns:a16="http://schemas.microsoft.com/office/drawing/2014/main" val="1802555000"/>
                    </a:ext>
                  </a:extLst>
                </a:gridCol>
                <a:gridCol w="1299920">
                  <a:extLst>
                    <a:ext uri="{9D8B030D-6E8A-4147-A177-3AD203B41FA5}">
                      <a16:colId xmlns:a16="http://schemas.microsoft.com/office/drawing/2014/main" val="1209571943"/>
                    </a:ext>
                  </a:extLst>
                </a:gridCol>
              </a:tblGrid>
              <a:tr h="466976">
                <a:tc>
                  <a:txBody>
                    <a:bodyPr/>
                    <a:lstStyle/>
                    <a:p>
                      <a:pPr algn="ctr" fontAlgn="ctr"/>
                      <a:r>
                        <a:rPr lang="en-US" sz="1000" u="none" strike="noStrike" dirty="0">
                          <a:solidFill>
                            <a:schemeClr val="bg2"/>
                          </a:solidFill>
                          <a:effectLst/>
                        </a:rPr>
                        <a:t>Cell</a:t>
                      </a:r>
                      <a:endParaRPr lang="en-US" sz="1000" b="0" i="0" u="none" strike="noStrike" dirty="0">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dirty="0">
                          <a:solidFill>
                            <a:schemeClr val="bg2"/>
                          </a:solidFill>
                          <a:effectLst/>
                        </a:rPr>
                        <a:t>F6 Tally Output [MeV/g]</a:t>
                      </a:r>
                      <a:endParaRPr lang="en-US" sz="1000" b="0" i="0" u="none" strike="noStrike" dirty="0">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a:solidFill>
                            <a:schemeClr val="bg2"/>
                          </a:solidFill>
                          <a:effectLst/>
                        </a:rPr>
                        <a:t>FW Heating [MeV/g*sec]</a:t>
                      </a:r>
                      <a:endParaRPr lang="en-US" sz="1000" b="0" i="0" u="none" strike="noStrike">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a:solidFill>
                            <a:schemeClr val="bg2"/>
                          </a:solidFill>
                          <a:effectLst/>
                        </a:rPr>
                        <a:t>FW Volumetric Heating [MeV/cm</a:t>
                      </a:r>
                      <a:r>
                        <a:rPr lang="en-US" sz="1000" u="none" strike="noStrike" baseline="30000">
                          <a:solidFill>
                            <a:schemeClr val="bg2"/>
                          </a:solidFill>
                          <a:effectLst/>
                        </a:rPr>
                        <a:t>3</a:t>
                      </a:r>
                      <a:r>
                        <a:rPr lang="en-US" sz="1000" u="none" strike="noStrike">
                          <a:solidFill>
                            <a:schemeClr val="bg2"/>
                          </a:solidFill>
                          <a:effectLst/>
                        </a:rPr>
                        <a:t>s]</a:t>
                      </a:r>
                      <a:endParaRPr lang="en-US" sz="1000" b="0" i="0" u="none" strike="noStrike">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a:solidFill>
                            <a:schemeClr val="bg2"/>
                          </a:solidFill>
                          <a:effectLst/>
                        </a:rPr>
                        <a:t>Uncertainty</a:t>
                      </a:r>
                      <a:endParaRPr lang="en-US" sz="1000" b="0" i="0" u="none" strike="noStrike">
                        <a:solidFill>
                          <a:schemeClr val="bg2"/>
                        </a:solidFill>
                        <a:effectLst/>
                        <a:latin typeface="Cambria" panose="02040503050406030204" pitchFamily="18" charset="0"/>
                      </a:endParaRPr>
                    </a:p>
                  </a:txBody>
                  <a:tcPr marL="4916" marR="4916" marT="4916" marB="0" anchor="ctr"/>
                </a:tc>
                <a:extLst>
                  <a:ext uri="{0D108BD9-81ED-4DB2-BD59-A6C34878D82A}">
                    <a16:rowId xmlns:a16="http://schemas.microsoft.com/office/drawing/2014/main" val="31478555"/>
                  </a:ext>
                </a:extLst>
              </a:tr>
              <a:tr h="147466">
                <a:tc>
                  <a:txBody>
                    <a:bodyPr/>
                    <a:lstStyle/>
                    <a:p>
                      <a:pPr algn="ctr" fontAlgn="ctr"/>
                      <a:r>
                        <a:rPr lang="en-US" sz="1000" u="none" strike="noStrike">
                          <a:solidFill>
                            <a:schemeClr val="bg2"/>
                          </a:solidFill>
                          <a:effectLst/>
                        </a:rPr>
                        <a:t>2</a:t>
                      </a:r>
                      <a:endParaRPr lang="en-US" sz="1000" b="0" i="0" u="none" strike="noStrike">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dirty="0">
                          <a:solidFill>
                            <a:schemeClr val="bg2"/>
                          </a:solidFill>
                          <a:effectLst/>
                        </a:rPr>
                        <a:t>1.58E-08</a:t>
                      </a:r>
                      <a:endParaRPr lang="en-US" sz="1000" b="0" i="0" u="none" strike="noStrike" dirty="0">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a:solidFill>
                            <a:schemeClr val="bg2"/>
                          </a:solidFill>
                          <a:effectLst/>
                        </a:rPr>
                        <a:t>8.44E+12</a:t>
                      </a:r>
                      <a:endParaRPr lang="en-US" sz="1000" b="0" i="0" u="none" strike="noStrike">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a:solidFill>
                            <a:schemeClr val="bg2"/>
                          </a:solidFill>
                          <a:effectLst/>
                        </a:rPr>
                        <a:t>6.60E+13</a:t>
                      </a:r>
                      <a:endParaRPr lang="en-US" sz="1000" b="0" i="0" u="none" strike="noStrike">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a:solidFill>
                            <a:schemeClr val="bg2"/>
                          </a:solidFill>
                          <a:effectLst/>
                        </a:rPr>
                        <a:t>0.0022</a:t>
                      </a:r>
                      <a:endParaRPr lang="en-US" sz="1000" b="0" i="0" u="none" strike="noStrike">
                        <a:solidFill>
                          <a:schemeClr val="bg2"/>
                        </a:solidFill>
                        <a:effectLst/>
                        <a:latin typeface="Cambria" panose="02040503050406030204" pitchFamily="18" charset="0"/>
                      </a:endParaRPr>
                    </a:p>
                  </a:txBody>
                  <a:tcPr marL="4916" marR="4916" marT="4916" marB="0" anchor="ctr"/>
                </a:tc>
                <a:extLst>
                  <a:ext uri="{0D108BD9-81ED-4DB2-BD59-A6C34878D82A}">
                    <a16:rowId xmlns:a16="http://schemas.microsoft.com/office/drawing/2014/main" val="4134834848"/>
                  </a:ext>
                </a:extLst>
              </a:tr>
              <a:tr h="147466">
                <a:tc>
                  <a:txBody>
                    <a:bodyPr/>
                    <a:lstStyle/>
                    <a:p>
                      <a:pPr algn="ctr" fontAlgn="ctr"/>
                      <a:r>
                        <a:rPr lang="en-US" sz="1000" u="none" strike="noStrike">
                          <a:solidFill>
                            <a:schemeClr val="bg2"/>
                          </a:solidFill>
                          <a:effectLst/>
                        </a:rPr>
                        <a:t>6</a:t>
                      </a:r>
                      <a:endParaRPr lang="en-US" sz="1000" b="0" i="0" u="none" strike="noStrike">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dirty="0">
                          <a:solidFill>
                            <a:schemeClr val="bg2"/>
                          </a:solidFill>
                          <a:effectLst/>
                        </a:rPr>
                        <a:t>1.76E-08</a:t>
                      </a:r>
                      <a:endParaRPr lang="en-US" sz="1000" b="0" i="0" u="none" strike="noStrike" dirty="0">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a:solidFill>
                            <a:schemeClr val="bg2"/>
                          </a:solidFill>
                          <a:effectLst/>
                        </a:rPr>
                        <a:t>9.39E+12</a:t>
                      </a:r>
                      <a:endParaRPr lang="en-US" sz="1000" b="0" i="0" u="none" strike="noStrike">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a:solidFill>
                            <a:schemeClr val="bg2"/>
                          </a:solidFill>
                          <a:effectLst/>
                        </a:rPr>
                        <a:t>7.34E+13</a:t>
                      </a:r>
                      <a:endParaRPr lang="en-US" sz="1000" b="0" i="0" u="none" strike="noStrike">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a:solidFill>
                            <a:schemeClr val="bg2"/>
                          </a:solidFill>
                          <a:effectLst/>
                        </a:rPr>
                        <a:t>0.0023</a:t>
                      </a:r>
                      <a:endParaRPr lang="en-US" sz="1000" b="0" i="0" u="none" strike="noStrike">
                        <a:solidFill>
                          <a:schemeClr val="bg2"/>
                        </a:solidFill>
                        <a:effectLst/>
                        <a:latin typeface="Cambria" panose="02040503050406030204" pitchFamily="18" charset="0"/>
                      </a:endParaRPr>
                    </a:p>
                  </a:txBody>
                  <a:tcPr marL="4916" marR="4916" marT="4916" marB="0" anchor="ctr"/>
                </a:tc>
                <a:extLst>
                  <a:ext uri="{0D108BD9-81ED-4DB2-BD59-A6C34878D82A}">
                    <a16:rowId xmlns:a16="http://schemas.microsoft.com/office/drawing/2014/main" val="509660917"/>
                  </a:ext>
                </a:extLst>
              </a:tr>
              <a:tr h="147466">
                <a:tc>
                  <a:txBody>
                    <a:bodyPr/>
                    <a:lstStyle/>
                    <a:p>
                      <a:pPr algn="ctr" fontAlgn="ctr"/>
                      <a:r>
                        <a:rPr lang="en-US" sz="1000" u="none" strike="noStrike">
                          <a:solidFill>
                            <a:schemeClr val="bg2"/>
                          </a:solidFill>
                          <a:effectLst/>
                        </a:rPr>
                        <a:t>19</a:t>
                      </a:r>
                      <a:endParaRPr lang="en-US" sz="1000" b="0" i="0" u="none" strike="noStrike">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dirty="0">
                          <a:solidFill>
                            <a:schemeClr val="bg2"/>
                          </a:solidFill>
                          <a:effectLst/>
                        </a:rPr>
                        <a:t>2.02E-08</a:t>
                      </a:r>
                      <a:endParaRPr lang="en-US" sz="1000" b="0" i="0" u="none" strike="noStrike" dirty="0">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a:solidFill>
                            <a:schemeClr val="bg2"/>
                          </a:solidFill>
                          <a:effectLst/>
                        </a:rPr>
                        <a:t>1.08E+13</a:t>
                      </a:r>
                      <a:endParaRPr lang="en-US" sz="1000" b="0" i="0" u="none" strike="noStrike">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a:solidFill>
                            <a:schemeClr val="bg2"/>
                          </a:solidFill>
                          <a:effectLst/>
                        </a:rPr>
                        <a:t>8.41E+13</a:t>
                      </a:r>
                      <a:endParaRPr lang="en-US" sz="1000" b="0" i="0" u="none" strike="noStrike">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a:solidFill>
                            <a:schemeClr val="bg2"/>
                          </a:solidFill>
                          <a:effectLst/>
                        </a:rPr>
                        <a:t>0.0015</a:t>
                      </a:r>
                      <a:endParaRPr lang="en-US" sz="1000" b="0" i="0" u="none" strike="noStrike">
                        <a:solidFill>
                          <a:schemeClr val="bg2"/>
                        </a:solidFill>
                        <a:effectLst/>
                        <a:latin typeface="Cambria" panose="02040503050406030204" pitchFamily="18" charset="0"/>
                      </a:endParaRPr>
                    </a:p>
                  </a:txBody>
                  <a:tcPr marL="4916" marR="4916" marT="4916" marB="0" anchor="ctr"/>
                </a:tc>
                <a:extLst>
                  <a:ext uri="{0D108BD9-81ED-4DB2-BD59-A6C34878D82A}">
                    <a16:rowId xmlns:a16="http://schemas.microsoft.com/office/drawing/2014/main" val="2206199680"/>
                  </a:ext>
                </a:extLst>
              </a:tr>
              <a:tr h="147466">
                <a:tc>
                  <a:txBody>
                    <a:bodyPr/>
                    <a:lstStyle/>
                    <a:p>
                      <a:pPr algn="ctr" fontAlgn="ctr"/>
                      <a:r>
                        <a:rPr lang="en-US" sz="1000" u="none" strike="noStrike">
                          <a:solidFill>
                            <a:schemeClr val="bg2"/>
                          </a:solidFill>
                          <a:effectLst/>
                        </a:rPr>
                        <a:t>20</a:t>
                      </a:r>
                      <a:endParaRPr lang="en-US" sz="1000" b="0" i="0" u="none" strike="noStrike">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dirty="0">
                          <a:solidFill>
                            <a:schemeClr val="bg2"/>
                          </a:solidFill>
                          <a:effectLst/>
                        </a:rPr>
                        <a:t>2.19E-08</a:t>
                      </a:r>
                      <a:endParaRPr lang="en-US" sz="1000" b="0" i="0" u="none" strike="noStrike" dirty="0">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dirty="0">
                          <a:solidFill>
                            <a:schemeClr val="bg2"/>
                          </a:solidFill>
                          <a:effectLst/>
                        </a:rPr>
                        <a:t>1.17E+13</a:t>
                      </a:r>
                      <a:endParaRPr lang="en-US" sz="1000" b="0" i="0" u="none" strike="noStrike" dirty="0">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a:solidFill>
                            <a:schemeClr val="bg2"/>
                          </a:solidFill>
                          <a:effectLst/>
                        </a:rPr>
                        <a:t>9.11E+13</a:t>
                      </a:r>
                      <a:endParaRPr lang="en-US" sz="1000" b="0" i="0" u="none" strike="noStrike">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a:solidFill>
                            <a:schemeClr val="bg2"/>
                          </a:solidFill>
                          <a:effectLst/>
                        </a:rPr>
                        <a:t>0.0015</a:t>
                      </a:r>
                      <a:endParaRPr lang="en-US" sz="1000" b="0" i="0" u="none" strike="noStrike">
                        <a:solidFill>
                          <a:schemeClr val="bg2"/>
                        </a:solidFill>
                        <a:effectLst/>
                        <a:latin typeface="Cambria" panose="02040503050406030204" pitchFamily="18" charset="0"/>
                      </a:endParaRPr>
                    </a:p>
                  </a:txBody>
                  <a:tcPr marL="4916" marR="4916" marT="4916" marB="0" anchor="ctr"/>
                </a:tc>
                <a:extLst>
                  <a:ext uri="{0D108BD9-81ED-4DB2-BD59-A6C34878D82A}">
                    <a16:rowId xmlns:a16="http://schemas.microsoft.com/office/drawing/2014/main" val="3513885857"/>
                  </a:ext>
                </a:extLst>
              </a:tr>
              <a:tr h="147466">
                <a:tc>
                  <a:txBody>
                    <a:bodyPr/>
                    <a:lstStyle/>
                    <a:p>
                      <a:pPr algn="ctr" fontAlgn="ctr"/>
                      <a:r>
                        <a:rPr lang="en-US" sz="1000" u="none" strike="noStrike">
                          <a:solidFill>
                            <a:schemeClr val="bg2"/>
                          </a:solidFill>
                          <a:effectLst/>
                        </a:rPr>
                        <a:t>21</a:t>
                      </a:r>
                      <a:endParaRPr lang="en-US" sz="1000" b="0" i="0" u="none" strike="noStrike">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a:solidFill>
                            <a:schemeClr val="bg2"/>
                          </a:solidFill>
                          <a:effectLst/>
                        </a:rPr>
                        <a:t>2.18E-08</a:t>
                      </a:r>
                      <a:endParaRPr lang="en-US" sz="1000" b="0" i="0" u="none" strike="noStrike">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dirty="0">
                          <a:solidFill>
                            <a:schemeClr val="bg2"/>
                          </a:solidFill>
                          <a:effectLst/>
                        </a:rPr>
                        <a:t>1.16E+13</a:t>
                      </a:r>
                      <a:endParaRPr lang="en-US" sz="1000" b="0" i="0" u="none" strike="noStrike" dirty="0">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a:solidFill>
                            <a:schemeClr val="bg2"/>
                          </a:solidFill>
                          <a:effectLst/>
                        </a:rPr>
                        <a:t>9.11E+13</a:t>
                      </a:r>
                      <a:endParaRPr lang="en-US" sz="1000" b="0" i="0" u="none" strike="noStrike">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a:solidFill>
                            <a:schemeClr val="bg2"/>
                          </a:solidFill>
                          <a:effectLst/>
                        </a:rPr>
                        <a:t>0.0015</a:t>
                      </a:r>
                      <a:endParaRPr lang="en-US" sz="1000" b="0" i="0" u="none" strike="noStrike">
                        <a:solidFill>
                          <a:schemeClr val="bg2"/>
                        </a:solidFill>
                        <a:effectLst/>
                        <a:latin typeface="Cambria" panose="02040503050406030204" pitchFamily="18" charset="0"/>
                      </a:endParaRPr>
                    </a:p>
                  </a:txBody>
                  <a:tcPr marL="4916" marR="4916" marT="4916" marB="0" anchor="ctr"/>
                </a:tc>
                <a:extLst>
                  <a:ext uri="{0D108BD9-81ED-4DB2-BD59-A6C34878D82A}">
                    <a16:rowId xmlns:a16="http://schemas.microsoft.com/office/drawing/2014/main" val="3834734938"/>
                  </a:ext>
                </a:extLst>
              </a:tr>
              <a:tr h="147466">
                <a:tc>
                  <a:txBody>
                    <a:bodyPr/>
                    <a:lstStyle/>
                    <a:p>
                      <a:pPr algn="ctr" fontAlgn="ctr"/>
                      <a:r>
                        <a:rPr lang="en-US" sz="1000" u="none" strike="noStrike">
                          <a:solidFill>
                            <a:schemeClr val="bg2"/>
                          </a:solidFill>
                          <a:effectLst/>
                        </a:rPr>
                        <a:t>22</a:t>
                      </a:r>
                      <a:endParaRPr lang="en-US" sz="1000" b="0" i="0" u="none" strike="noStrike">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a:solidFill>
                            <a:schemeClr val="bg2"/>
                          </a:solidFill>
                          <a:effectLst/>
                        </a:rPr>
                        <a:t>2.01E-08</a:t>
                      </a:r>
                      <a:endParaRPr lang="en-US" sz="1000" b="0" i="0" u="none" strike="noStrike">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dirty="0">
                          <a:solidFill>
                            <a:schemeClr val="bg2"/>
                          </a:solidFill>
                          <a:effectLst/>
                        </a:rPr>
                        <a:t>1.07E+13</a:t>
                      </a:r>
                      <a:endParaRPr lang="en-US" sz="1000" b="0" i="0" u="none" strike="noStrike" dirty="0">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a:solidFill>
                            <a:schemeClr val="bg2"/>
                          </a:solidFill>
                          <a:effectLst/>
                        </a:rPr>
                        <a:t>8.38E+13</a:t>
                      </a:r>
                      <a:endParaRPr lang="en-US" sz="1000" b="0" i="0" u="none" strike="noStrike">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a:solidFill>
                            <a:schemeClr val="bg2"/>
                          </a:solidFill>
                          <a:effectLst/>
                        </a:rPr>
                        <a:t>0.0015</a:t>
                      </a:r>
                      <a:endParaRPr lang="en-US" sz="1000" b="0" i="0" u="none" strike="noStrike">
                        <a:solidFill>
                          <a:schemeClr val="bg2"/>
                        </a:solidFill>
                        <a:effectLst/>
                        <a:latin typeface="Cambria" panose="02040503050406030204" pitchFamily="18" charset="0"/>
                      </a:endParaRPr>
                    </a:p>
                  </a:txBody>
                  <a:tcPr marL="4916" marR="4916" marT="4916" marB="0" anchor="ctr"/>
                </a:tc>
                <a:extLst>
                  <a:ext uri="{0D108BD9-81ED-4DB2-BD59-A6C34878D82A}">
                    <a16:rowId xmlns:a16="http://schemas.microsoft.com/office/drawing/2014/main" val="1088691572"/>
                  </a:ext>
                </a:extLst>
              </a:tr>
              <a:tr h="147466">
                <a:tc>
                  <a:txBody>
                    <a:bodyPr/>
                    <a:lstStyle/>
                    <a:p>
                      <a:pPr algn="ctr" fontAlgn="ctr"/>
                      <a:r>
                        <a:rPr lang="en-US" sz="1000" u="none" strike="noStrike">
                          <a:solidFill>
                            <a:schemeClr val="bg2"/>
                          </a:solidFill>
                          <a:effectLst/>
                        </a:rPr>
                        <a:t>23</a:t>
                      </a:r>
                      <a:endParaRPr lang="en-US" sz="1000" b="0" i="0" u="none" strike="noStrike">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a:solidFill>
                            <a:schemeClr val="bg2"/>
                          </a:solidFill>
                          <a:effectLst/>
                        </a:rPr>
                        <a:t>1.58E-08</a:t>
                      </a:r>
                      <a:endParaRPr lang="en-US" sz="1000" b="0" i="0" u="none" strike="noStrike">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a:solidFill>
                            <a:schemeClr val="bg2"/>
                          </a:solidFill>
                          <a:effectLst/>
                        </a:rPr>
                        <a:t>8.42E+12</a:t>
                      </a:r>
                      <a:endParaRPr lang="en-US" sz="1000" b="0" i="0" u="none" strike="noStrike">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a:solidFill>
                            <a:schemeClr val="bg2"/>
                          </a:solidFill>
                          <a:effectLst/>
                        </a:rPr>
                        <a:t>6.59E+13</a:t>
                      </a:r>
                      <a:endParaRPr lang="en-US" sz="1000" b="0" i="0" u="none" strike="noStrike">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a:solidFill>
                            <a:schemeClr val="bg2"/>
                          </a:solidFill>
                          <a:effectLst/>
                        </a:rPr>
                        <a:t>0.0017</a:t>
                      </a:r>
                      <a:endParaRPr lang="en-US" sz="1000" b="0" i="0" u="none" strike="noStrike">
                        <a:solidFill>
                          <a:schemeClr val="bg2"/>
                        </a:solidFill>
                        <a:effectLst/>
                        <a:latin typeface="Cambria" panose="02040503050406030204" pitchFamily="18" charset="0"/>
                      </a:endParaRPr>
                    </a:p>
                  </a:txBody>
                  <a:tcPr marL="4916" marR="4916" marT="4916" marB="0" anchor="ctr"/>
                </a:tc>
                <a:extLst>
                  <a:ext uri="{0D108BD9-81ED-4DB2-BD59-A6C34878D82A}">
                    <a16:rowId xmlns:a16="http://schemas.microsoft.com/office/drawing/2014/main" val="217140717"/>
                  </a:ext>
                </a:extLst>
              </a:tr>
              <a:tr h="147466">
                <a:tc>
                  <a:txBody>
                    <a:bodyPr/>
                    <a:lstStyle/>
                    <a:p>
                      <a:pPr algn="ctr" fontAlgn="ctr"/>
                      <a:r>
                        <a:rPr lang="en-US" sz="1000" u="none" strike="noStrike">
                          <a:solidFill>
                            <a:schemeClr val="bg2"/>
                          </a:solidFill>
                          <a:effectLst/>
                        </a:rPr>
                        <a:t>24</a:t>
                      </a:r>
                      <a:endParaRPr lang="en-US" sz="1000" b="0" i="0" u="none" strike="noStrike">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a:solidFill>
                            <a:schemeClr val="bg2"/>
                          </a:solidFill>
                          <a:effectLst/>
                        </a:rPr>
                        <a:t>1.68E-08</a:t>
                      </a:r>
                      <a:endParaRPr lang="en-US" sz="1000" b="0" i="0" u="none" strike="noStrike">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dirty="0">
                          <a:solidFill>
                            <a:schemeClr val="bg2"/>
                          </a:solidFill>
                          <a:effectLst/>
                        </a:rPr>
                        <a:t>8.93E+12</a:t>
                      </a:r>
                      <a:endParaRPr lang="en-US" sz="1000" b="0" i="0" u="none" strike="noStrike" dirty="0">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dirty="0">
                          <a:solidFill>
                            <a:schemeClr val="bg2"/>
                          </a:solidFill>
                          <a:effectLst/>
                        </a:rPr>
                        <a:t>6.98E+13</a:t>
                      </a:r>
                      <a:endParaRPr lang="en-US" sz="1000" b="0" i="0" u="none" strike="noStrike" dirty="0">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a:solidFill>
                            <a:schemeClr val="bg2"/>
                          </a:solidFill>
                          <a:effectLst/>
                        </a:rPr>
                        <a:t>0.0025</a:t>
                      </a:r>
                      <a:endParaRPr lang="en-US" sz="1000" b="0" i="0" u="none" strike="noStrike">
                        <a:solidFill>
                          <a:schemeClr val="bg2"/>
                        </a:solidFill>
                        <a:effectLst/>
                        <a:latin typeface="Cambria" panose="02040503050406030204" pitchFamily="18" charset="0"/>
                      </a:endParaRPr>
                    </a:p>
                  </a:txBody>
                  <a:tcPr marL="4916" marR="4916" marT="4916" marB="0" anchor="ctr"/>
                </a:tc>
                <a:extLst>
                  <a:ext uri="{0D108BD9-81ED-4DB2-BD59-A6C34878D82A}">
                    <a16:rowId xmlns:a16="http://schemas.microsoft.com/office/drawing/2014/main" val="3134153839"/>
                  </a:ext>
                </a:extLst>
              </a:tr>
              <a:tr h="147466">
                <a:tc>
                  <a:txBody>
                    <a:bodyPr/>
                    <a:lstStyle/>
                    <a:p>
                      <a:pPr algn="ctr" fontAlgn="ctr"/>
                      <a:r>
                        <a:rPr lang="en-US" sz="1000" u="none" strike="noStrike">
                          <a:solidFill>
                            <a:schemeClr val="bg2"/>
                          </a:solidFill>
                          <a:effectLst/>
                        </a:rPr>
                        <a:t>25</a:t>
                      </a:r>
                      <a:endParaRPr lang="en-US" sz="1000" b="0" i="0" u="none" strike="noStrike">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a:solidFill>
                            <a:schemeClr val="bg2"/>
                          </a:solidFill>
                          <a:effectLst/>
                        </a:rPr>
                        <a:t>1.89E-08</a:t>
                      </a:r>
                      <a:endParaRPr lang="en-US" sz="1000" b="0" i="0" u="none" strike="noStrike">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dirty="0">
                          <a:solidFill>
                            <a:schemeClr val="bg2"/>
                          </a:solidFill>
                          <a:effectLst/>
                        </a:rPr>
                        <a:t>1.01E+13</a:t>
                      </a:r>
                      <a:endParaRPr lang="en-US" sz="1000" b="0" i="0" u="none" strike="noStrike" dirty="0">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dirty="0">
                          <a:solidFill>
                            <a:schemeClr val="bg2"/>
                          </a:solidFill>
                          <a:effectLst/>
                        </a:rPr>
                        <a:t>7.87E+13</a:t>
                      </a:r>
                      <a:endParaRPr lang="en-US" sz="1000" b="0" i="0" u="none" strike="noStrike" dirty="0">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a:solidFill>
                            <a:schemeClr val="bg2"/>
                          </a:solidFill>
                          <a:effectLst/>
                        </a:rPr>
                        <a:t>0.0018</a:t>
                      </a:r>
                      <a:endParaRPr lang="en-US" sz="1000" b="0" i="0" u="none" strike="noStrike">
                        <a:solidFill>
                          <a:schemeClr val="bg2"/>
                        </a:solidFill>
                        <a:effectLst/>
                        <a:latin typeface="Cambria" panose="02040503050406030204" pitchFamily="18" charset="0"/>
                      </a:endParaRPr>
                    </a:p>
                  </a:txBody>
                  <a:tcPr marL="4916" marR="4916" marT="4916" marB="0" anchor="ctr"/>
                </a:tc>
                <a:extLst>
                  <a:ext uri="{0D108BD9-81ED-4DB2-BD59-A6C34878D82A}">
                    <a16:rowId xmlns:a16="http://schemas.microsoft.com/office/drawing/2014/main" val="1905824182"/>
                  </a:ext>
                </a:extLst>
              </a:tr>
              <a:tr h="147466">
                <a:tc>
                  <a:txBody>
                    <a:bodyPr/>
                    <a:lstStyle/>
                    <a:p>
                      <a:pPr algn="ctr" fontAlgn="ctr"/>
                      <a:r>
                        <a:rPr lang="en-US" sz="1000" u="none" strike="noStrike">
                          <a:solidFill>
                            <a:schemeClr val="bg2"/>
                          </a:solidFill>
                          <a:effectLst/>
                        </a:rPr>
                        <a:t>26</a:t>
                      </a:r>
                      <a:endParaRPr lang="en-US" sz="1000" b="0" i="0" u="none" strike="noStrike">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a:solidFill>
                            <a:schemeClr val="bg2"/>
                          </a:solidFill>
                          <a:effectLst/>
                        </a:rPr>
                        <a:t>2.01E-08</a:t>
                      </a:r>
                      <a:endParaRPr lang="en-US" sz="1000" b="0" i="0" u="none" strike="noStrike">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a:solidFill>
                            <a:schemeClr val="bg2"/>
                          </a:solidFill>
                          <a:effectLst/>
                        </a:rPr>
                        <a:t>1.07E+13</a:t>
                      </a:r>
                      <a:endParaRPr lang="en-US" sz="1000" b="0" i="0" u="none" strike="noStrike">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dirty="0">
                          <a:solidFill>
                            <a:schemeClr val="bg2"/>
                          </a:solidFill>
                          <a:effectLst/>
                        </a:rPr>
                        <a:t>8.40E+13</a:t>
                      </a:r>
                      <a:endParaRPr lang="en-US" sz="1000" b="0" i="0" u="none" strike="noStrike" dirty="0">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a:solidFill>
                            <a:schemeClr val="bg2"/>
                          </a:solidFill>
                          <a:effectLst/>
                        </a:rPr>
                        <a:t>0.0017</a:t>
                      </a:r>
                      <a:endParaRPr lang="en-US" sz="1000" b="0" i="0" u="none" strike="noStrike">
                        <a:solidFill>
                          <a:schemeClr val="bg2"/>
                        </a:solidFill>
                        <a:effectLst/>
                        <a:latin typeface="Cambria" panose="02040503050406030204" pitchFamily="18" charset="0"/>
                      </a:endParaRPr>
                    </a:p>
                  </a:txBody>
                  <a:tcPr marL="4916" marR="4916" marT="4916" marB="0" anchor="ctr"/>
                </a:tc>
                <a:extLst>
                  <a:ext uri="{0D108BD9-81ED-4DB2-BD59-A6C34878D82A}">
                    <a16:rowId xmlns:a16="http://schemas.microsoft.com/office/drawing/2014/main" val="4143546389"/>
                  </a:ext>
                </a:extLst>
              </a:tr>
              <a:tr h="147466">
                <a:tc>
                  <a:txBody>
                    <a:bodyPr/>
                    <a:lstStyle/>
                    <a:p>
                      <a:pPr algn="ctr" fontAlgn="ctr"/>
                      <a:r>
                        <a:rPr lang="en-US" sz="1000" u="none" strike="noStrike">
                          <a:solidFill>
                            <a:schemeClr val="bg2"/>
                          </a:solidFill>
                          <a:effectLst/>
                        </a:rPr>
                        <a:t>27</a:t>
                      </a:r>
                      <a:endParaRPr lang="en-US" sz="1000" b="0" i="0" u="none" strike="noStrike">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a:solidFill>
                            <a:schemeClr val="bg2"/>
                          </a:solidFill>
                          <a:effectLst/>
                        </a:rPr>
                        <a:t>2.11E-08</a:t>
                      </a:r>
                      <a:endParaRPr lang="en-US" sz="1000" b="0" i="0" u="none" strike="noStrike">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a:solidFill>
                            <a:schemeClr val="bg2"/>
                          </a:solidFill>
                          <a:effectLst/>
                        </a:rPr>
                        <a:t>1.12E+13</a:t>
                      </a:r>
                      <a:endParaRPr lang="en-US" sz="1000" b="0" i="0" u="none" strike="noStrike">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dirty="0">
                          <a:solidFill>
                            <a:schemeClr val="bg2"/>
                          </a:solidFill>
                          <a:effectLst/>
                        </a:rPr>
                        <a:t>8.79E+13</a:t>
                      </a:r>
                      <a:endParaRPr lang="en-US" sz="1000" b="0" i="0" u="none" strike="noStrike" dirty="0">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a:solidFill>
                            <a:schemeClr val="bg2"/>
                          </a:solidFill>
                          <a:effectLst/>
                        </a:rPr>
                        <a:t>0.0012</a:t>
                      </a:r>
                      <a:endParaRPr lang="en-US" sz="1000" b="0" i="0" u="none" strike="noStrike">
                        <a:solidFill>
                          <a:schemeClr val="bg2"/>
                        </a:solidFill>
                        <a:effectLst/>
                        <a:latin typeface="Cambria" panose="02040503050406030204" pitchFamily="18" charset="0"/>
                      </a:endParaRPr>
                    </a:p>
                  </a:txBody>
                  <a:tcPr marL="4916" marR="4916" marT="4916" marB="0" anchor="ctr"/>
                </a:tc>
                <a:extLst>
                  <a:ext uri="{0D108BD9-81ED-4DB2-BD59-A6C34878D82A}">
                    <a16:rowId xmlns:a16="http://schemas.microsoft.com/office/drawing/2014/main" val="1157653173"/>
                  </a:ext>
                </a:extLst>
              </a:tr>
              <a:tr h="147466">
                <a:tc>
                  <a:txBody>
                    <a:bodyPr/>
                    <a:lstStyle/>
                    <a:p>
                      <a:pPr algn="ctr" fontAlgn="ctr"/>
                      <a:r>
                        <a:rPr lang="en-US" sz="1000" u="none" strike="noStrike">
                          <a:solidFill>
                            <a:schemeClr val="bg2"/>
                          </a:solidFill>
                          <a:effectLst/>
                        </a:rPr>
                        <a:t>28</a:t>
                      </a:r>
                      <a:endParaRPr lang="en-US" sz="1000" b="0" i="0" u="none" strike="noStrike">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a:solidFill>
                            <a:schemeClr val="bg2"/>
                          </a:solidFill>
                          <a:effectLst/>
                        </a:rPr>
                        <a:t>2.21E-08</a:t>
                      </a:r>
                      <a:endParaRPr lang="en-US" sz="1000" b="0" i="0" u="none" strike="noStrike">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a:solidFill>
                            <a:schemeClr val="bg2"/>
                          </a:solidFill>
                          <a:effectLst/>
                        </a:rPr>
                        <a:t>1.18E+13</a:t>
                      </a:r>
                      <a:endParaRPr lang="en-US" sz="1000" b="0" i="0" u="none" strike="noStrike">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dirty="0">
                          <a:solidFill>
                            <a:schemeClr val="bg2"/>
                          </a:solidFill>
                          <a:effectLst/>
                        </a:rPr>
                        <a:t>9.22E+13</a:t>
                      </a:r>
                      <a:endParaRPr lang="en-US" sz="1000" b="0" i="0" u="none" strike="noStrike" dirty="0">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a:solidFill>
                            <a:schemeClr val="bg2"/>
                          </a:solidFill>
                          <a:effectLst/>
                        </a:rPr>
                        <a:t>0.0012</a:t>
                      </a:r>
                      <a:endParaRPr lang="en-US" sz="1000" b="0" i="0" u="none" strike="noStrike">
                        <a:solidFill>
                          <a:schemeClr val="bg2"/>
                        </a:solidFill>
                        <a:effectLst/>
                        <a:latin typeface="Cambria" panose="02040503050406030204" pitchFamily="18" charset="0"/>
                      </a:endParaRPr>
                    </a:p>
                  </a:txBody>
                  <a:tcPr marL="4916" marR="4916" marT="4916" marB="0" anchor="ctr"/>
                </a:tc>
                <a:extLst>
                  <a:ext uri="{0D108BD9-81ED-4DB2-BD59-A6C34878D82A}">
                    <a16:rowId xmlns:a16="http://schemas.microsoft.com/office/drawing/2014/main" val="996089594"/>
                  </a:ext>
                </a:extLst>
              </a:tr>
              <a:tr h="147466">
                <a:tc>
                  <a:txBody>
                    <a:bodyPr/>
                    <a:lstStyle/>
                    <a:p>
                      <a:pPr algn="ctr" fontAlgn="ctr"/>
                      <a:r>
                        <a:rPr lang="en-US" sz="1000" u="none" strike="noStrike">
                          <a:solidFill>
                            <a:schemeClr val="bg2"/>
                          </a:solidFill>
                          <a:effectLst/>
                        </a:rPr>
                        <a:t>29</a:t>
                      </a:r>
                      <a:endParaRPr lang="en-US" sz="1000" b="0" i="0" u="none" strike="noStrike">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a:solidFill>
                            <a:schemeClr val="bg2"/>
                          </a:solidFill>
                          <a:effectLst/>
                        </a:rPr>
                        <a:t>2.30E-08</a:t>
                      </a:r>
                      <a:endParaRPr lang="en-US" sz="1000" b="0" i="0" u="none" strike="noStrike">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a:solidFill>
                            <a:schemeClr val="bg2"/>
                          </a:solidFill>
                          <a:effectLst/>
                        </a:rPr>
                        <a:t>1.22E+13</a:t>
                      </a:r>
                      <a:endParaRPr lang="en-US" sz="1000" b="0" i="0" u="none" strike="noStrike">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dirty="0">
                          <a:solidFill>
                            <a:schemeClr val="bg2"/>
                          </a:solidFill>
                          <a:effectLst/>
                        </a:rPr>
                        <a:t>9.57E+13</a:t>
                      </a:r>
                      <a:endParaRPr lang="en-US" sz="1000" b="0" i="0" u="none" strike="noStrike" dirty="0">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a:solidFill>
                            <a:schemeClr val="bg2"/>
                          </a:solidFill>
                          <a:effectLst/>
                        </a:rPr>
                        <a:t>0.0011</a:t>
                      </a:r>
                      <a:endParaRPr lang="en-US" sz="1000" b="0" i="0" u="none" strike="noStrike">
                        <a:solidFill>
                          <a:schemeClr val="bg2"/>
                        </a:solidFill>
                        <a:effectLst/>
                        <a:latin typeface="Cambria" panose="02040503050406030204" pitchFamily="18" charset="0"/>
                      </a:endParaRPr>
                    </a:p>
                  </a:txBody>
                  <a:tcPr marL="4916" marR="4916" marT="4916" marB="0" anchor="ctr"/>
                </a:tc>
                <a:extLst>
                  <a:ext uri="{0D108BD9-81ED-4DB2-BD59-A6C34878D82A}">
                    <a16:rowId xmlns:a16="http://schemas.microsoft.com/office/drawing/2014/main" val="1690246879"/>
                  </a:ext>
                </a:extLst>
              </a:tr>
              <a:tr h="147466">
                <a:tc>
                  <a:txBody>
                    <a:bodyPr/>
                    <a:lstStyle/>
                    <a:p>
                      <a:pPr algn="ctr" fontAlgn="ctr"/>
                      <a:r>
                        <a:rPr lang="en-US" sz="1000" u="none" strike="noStrike">
                          <a:solidFill>
                            <a:schemeClr val="bg2"/>
                          </a:solidFill>
                          <a:effectLst/>
                        </a:rPr>
                        <a:t>30</a:t>
                      </a:r>
                      <a:endParaRPr lang="en-US" sz="1000" b="0" i="0" u="none" strike="noStrike">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a:solidFill>
                            <a:schemeClr val="bg2"/>
                          </a:solidFill>
                          <a:effectLst/>
                        </a:rPr>
                        <a:t>1.85E-08</a:t>
                      </a:r>
                      <a:endParaRPr lang="en-US" sz="1000" b="0" i="0" u="none" strike="noStrike">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a:solidFill>
                            <a:schemeClr val="bg2"/>
                          </a:solidFill>
                          <a:effectLst/>
                        </a:rPr>
                        <a:t>9.87E+12</a:t>
                      </a:r>
                      <a:endParaRPr lang="en-US" sz="1000" b="0" i="0" u="none" strike="noStrike">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dirty="0">
                          <a:solidFill>
                            <a:schemeClr val="bg2"/>
                          </a:solidFill>
                          <a:effectLst/>
                        </a:rPr>
                        <a:t>7.72E+13</a:t>
                      </a:r>
                      <a:endParaRPr lang="en-US" sz="1000" b="0" i="0" u="none" strike="noStrike" dirty="0">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dirty="0">
                          <a:solidFill>
                            <a:schemeClr val="bg2"/>
                          </a:solidFill>
                          <a:effectLst/>
                        </a:rPr>
                        <a:t>0.0018</a:t>
                      </a:r>
                      <a:endParaRPr lang="en-US" sz="1000" b="0" i="0" u="none" strike="noStrike" dirty="0">
                        <a:solidFill>
                          <a:schemeClr val="bg2"/>
                        </a:solidFill>
                        <a:effectLst/>
                        <a:latin typeface="Cambria" panose="02040503050406030204" pitchFamily="18" charset="0"/>
                      </a:endParaRPr>
                    </a:p>
                  </a:txBody>
                  <a:tcPr marL="4916" marR="4916" marT="4916" marB="0" anchor="ctr"/>
                </a:tc>
                <a:extLst>
                  <a:ext uri="{0D108BD9-81ED-4DB2-BD59-A6C34878D82A}">
                    <a16:rowId xmlns:a16="http://schemas.microsoft.com/office/drawing/2014/main" val="1745019255"/>
                  </a:ext>
                </a:extLst>
              </a:tr>
              <a:tr h="147466">
                <a:tc>
                  <a:txBody>
                    <a:bodyPr/>
                    <a:lstStyle/>
                    <a:p>
                      <a:pPr algn="ctr" fontAlgn="ctr"/>
                      <a:r>
                        <a:rPr lang="en-US" sz="1000" u="none" strike="noStrike">
                          <a:solidFill>
                            <a:schemeClr val="bg2"/>
                          </a:solidFill>
                          <a:effectLst/>
                        </a:rPr>
                        <a:t>31</a:t>
                      </a:r>
                      <a:endParaRPr lang="en-US" sz="1000" b="0" i="0" u="none" strike="noStrike">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a:solidFill>
                            <a:schemeClr val="bg2"/>
                          </a:solidFill>
                          <a:effectLst/>
                        </a:rPr>
                        <a:t>1.97E-08</a:t>
                      </a:r>
                      <a:endParaRPr lang="en-US" sz="1000" b="0" i="0" u="none" strike="noStrike">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a:solidFill>
                            <a:schemeClr val="bg2"/>
                          </a:solidFill>
                          <a:effectLst/>
                        </a:rPr>
                        <a:t>1.05E+13</a:t>
                      </a:r>
                      <a:endParaRPr lang="en-US" sz="1000" b="0" i="0" u="none" strike="noStrike">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dirty="0">
                          <a:solidFill>
                            <a:schemeClr val="bg2"/>
                          </a:solidFill>
                          <a:effectLst/>
                        </a:rPr>
                        <a:t>8.21E+13</a:t>
                      </a:r>
                      <a:endParaRPr lang="en-US" sz="1000" b="0" i="0" u="none" strike="noStrike" dirty="0">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dirty="0">
                          <a:solidFill>
                            <a:schemeClr val="bg2"/>
                          </a:solidFill>
                          <a:effectLst/>
                        </a:rPr>
                        <a:t>0.0017</a:t>
                      </a:r>
                      <a:endParaRPr lang="en-US" sz="1000" b="0" i="0" u="none" strike="noStrike" dirty="0">
                        <a:solidFill>
                          <a:schemeClr val="bg2"/>
                        </a:solidFill>
                        <a:effectLst/>
                        <a:latin typeface="Cambria" panose="02040503050406030204" pitchFamily="18" charset="0"/>
                      </a:endParaRPr>
                    </a:p>
                  </a:txBody>
                  <a:tcPr marL="4916" marR="4916" marT="4916" marB="0" anchor="ctr"/>
                </a:tc>
                <a:extLst>
                  <a:ext uri="{0D108BD9-81ED-4DB2-BD59-A6C34878D82A}">
                    <a16:rowId xmlns:a16="http://schemas.microsoft.com/office/drawing/2014/main" val="3381915245"/>
                  </a:ext>
                </a:extLst>
              </a:tr>
              <a:tr h="147466">
                <a:tc>
                  <a:txBody>
                    <a:bodyPr/>
                    <a:lstStyle/>
                    <a:p>
                      <a:pPr algn="ctr" fontAlgn="ctr"/>
                      <a:r>
                        <a:rPr lang="en-US" sz="1000" u="none" strike="noStrike">
                          <a:solidFill>
                            <a:schemeClr val="bg2"/>
                          </a:solidFill>
                          <a:effectLst/>
                        </a:rPr>
                        <a:t>32</a:t>
                      </a:r>
                      <a:endParaRPr lang="en-US" sz="1000" b="0" i="0" u="none" strike="noStrike">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a:solidFill>
                            <a:schemeClr val="bg2"/>
                          </a:solidFill>
                          <a:effectLst/>
                        </a:rPr>
                        <a:t>2.09E-08</a:t>
                      </a:r>
                      <a:endParaRPr lang="en-US" sz="1000" b="0" i="0" u="none" strike="noStrike">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a:solidFill>
                            <a:schemeClr val="bg2"/>
                          </a:solidFill>
                          <a:effectLst/>
                        </a:rPr>
                        <a:t>1.12E+13</a:t>
                      </a:r>
                      <a:endParaRPr lang="en-US" sz="1000" b="0" i="0" u="none" strike="noStrike">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dirty="0">
                          <a:solidFill>
                            <a:schemeClr val="bg2"/>
                          </a:solidFill>
                          <a:effectLst/>
                        </a:rPr>
                        <a:t>8.73E+13</a:t>
                      </a:r>
                      <a:endParaRPr lang="en-US" sz="1000" b="0" i="0" u="none" strike="noStrike" dirty="0">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dirty="0">
                          <a:solidFill>
                            <a:schemeClr val="bg2"/>
                          </a:solidFill>
                          <a:effectLst/>
                        </a:rPr>
                        <a:t>0.0012</a:t>
                      </a:r>
                      <a:endParaRPr lang="en-US" sz="1000" b="0" i="0" u="none" strike="noStrike" dirty="0">
                        <a:solidFill>
                          <a:schemeClr val="bg2"/>
                        </a:solidFill>
                        <a:effectLst/>
                        <a:latin typeface="Cambria" panose="02040503050406030204" pitchFamily="18" charset="0"/>
                      </a:endParaRPr>
                    </a:p>
                  </a:txBody>
                  <a:tcPr marL="4916" marR="4916" marT="4916" marB="0" anchor="ctr"/>
                </a:tc>
                <a:extLst>
                  <a:ext uri="{0D108BD9-81ED-4DB2-BD59-A6C34878D82A}">
                    <a16:rowId xmlns:a16="http://schemas.microsoft.com/office/drawing/2014/main" val="3300791046"/>
                  </a:ext>
                </a:extLst>
              </a:tr>
              <a:tr h="147466">
                <a:tc>
                  <a:txBody>
                    <a:bodyPr/>
                    <a:lstStyle/>
                    <a:p>
                      <a:pPr algn="ctr" fontAlgn="ctr"/>
                      <a:r>
                        <a:rPr lang="en-US" sz="1000" u="none" strike="noStrike">
                          <a:solidFill>
                            <a:schemeClr val="bg2"/>
                          </a:solidFill>
                          <a:effectLst/>
                        </a:rPr>
                        <a:t>33</a:t>
                      </a:r>
                      <a:endParaRPr lang="en-US" sz="1000" b="0" i="0" u="none" strike="noStrike">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a:solidFill>
                            <a:schemeClr val="bg2"/>
                          </a:solidFill>
                          <a:effectLst/>
                        </a:rPr>
                        <a:t>2.21E-08</a:t>
                      </a:r>
                      <a:endParaRPr lang="en-US" sz="1000" b="0" i="0" u="none" strike="noStrike">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a:solidFill>
                            <a:schemeClr val="bg2"/>
                          </a:solidFill>
                          <a:effectLst/>
                        </a:rPr>
                        <a:t>1.18E+13</a:t>
                      </a:r>
                      <a:endParaRPr lang="en-US" sz="1000" b="0" i="0" u="none" strike="noStrike">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dirty="0">
                          <a:solidFill>
                            <a:schemeClr val="bg2"/>
                          </a:solidFill>
                          <a:effectLst/>
                        </a:rPr>
                        <a:t>9.23E+13</a:t>
                      </a:r>
                      <a:endParaRPr lang="en-US" sz="1000" b="0" i="0" u="none" strike="noStrike" dirty="0">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dirty="0">
                          <a:solidFill>
                            <a:schemeClr val="bg2"/>
                          </a:solidFill>
                          <a:effectLst/>
                        </a:rPr>
                        <a:t>0.0012</a:t>
                      </a:r>
                      <a:endParaRPr lang="en-US" sz="1000" b="0" i="0" u="none" strike="noStrike" dirty="0">
                        <a:solidFill>
                          <a:schemeClr val="bg2"/>
                        </a:solidFill>
                        <a:effectLst/>
                        <a:latin typeface="Cambria" panose="02040503050406030204" pitchFamily="18" charset="0"/>
                      </a:endParaRPr>
                    </a:p>
                  </a:txBody>
                  <a:tcPr marL="4916" marR="4916" marT="4916" marB="0" anchor="ctr"/>
                </a:tc>
                <a:extLst>
                  <a:ext uri="{0D108BD9-81ED-4DB2-BD59-A6C34878D82A}">
                    <a16:rowId xmlns:a16="http://schemas.microsoft.com/office/drawing/2014/main" val="435238897"/>
                  </a:ext>
                </a:extLst>
              </a:tr>
              <a:tr h="147466">
                <a:tc>
                  <a:txBody>
                    <a:bodyPr/>
                    <a:lstStyle/>
                    <a:p>
                      <a:pPr algn="ctr" fontAlgn="ctr"/>
                      <a:r>
                        <a:rPr lang="en-US" sz="1000" u="none" strike="noStrike">
                          <a:solidFill>
                            <a:schemeClr val="bg2"/>
                          </a:solidFill>
                          <a:effectLst/>
                        </a:rPr>
                        <a:t>34</a:t>
                      </a:r>
                      <a:endParaRPr lang="en-US" sz="1000" b="0" i="0" u="none" strike="noStrike">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a:solidFill>
                            <a:schemeClr val="bg2"/>
                          </a:solidFill>
                          <a:effectLst/>
                        </a:rPr>
                        <a:t>2.30E-08</a:t>
                      </a:r>
                      <a:endParaRPr lang="en-US" sz="1000" b="0" i="0" u="none" strike="noStrike">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a:solidFill>
                            <a:schemeClr val="bg2"/>
                          </a:solidFill>
                          <a:effectLst/>
                        </a:rPr>
                        <a:t>1.22E+13</a:t>
                      </a:r>
                      <a:endParaRPr lang="en-US" sz="1000" b="0" i="0" u="none" strike="noStrike">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dirty="0">
                          <a:solidFill>
                            <a:schemeClr val="bg2"/>
                          </a:solidFill>
                          <a:effectLst/>
                        </a:rPr>
                        <a:t>9.58E+13</a:t>
                      </a:r>
                      <a:endParaRPr lang="en-US" sz="1000" b="0" i="0" u="none" strike="noStrike" dirty="0">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dirty="0">
                          <a:solidFill>
                            <a:schemeClr val="bg2"/>
                          </a:solidFill>
                          <a:effectLst/>
                        </a:rPr>
                        <a:t>0.0011</a:t>
                      </a:r>
                      <a:endParaRPr lang="en-US" sz="1000" b="0" i="0" u="none" strike="noStrike" dirty="0">
                        <a:solidFill>
                          <a:schemeClr val="bg2"/>
                        </a:solidFill>
                        <a:effectLst/>
                        <a:latin typeface="Cambria" panose="02040503050406030204" pitchFamily="18" charset="0"/>
                      </a:endParaRPr>
                    </a:p>
                  </a:txBody>
                  <a:tcPr marL="4916" marR="4916" marT="4916" marB="0" anchor="ctr"/>
                </a:tc>
                <a:extLst>
                  <a:ext uri="{0D108BD9-81ED-4DB2-BD59-A6C34878D82A}">
                    <a16:rowId xmlns:a16="http://schemas.microsoft.com/office/drawing/2014/main" val="3828301341"/>
                  </a:ext>
                </a:extLst>
              </a:tr>
              <a:tr h="147466">
                <a:tc>
                  <a:txBody>
                    <a:bodyPr/>
                    <a:lstStyle/>
                    <a:p>
                      <a:pPr algn="ctr" fontAlgn="ctr"/>
                      <a:r>
                        <a:rPr lang="en-US" sz="1000" u="none" strike="noStrike">
                          <a:solidFill>
                            <a:schemeClr val="bg2"/>
                          </a:solidFill>
                          <a:effectLst/>
                        </a:rPr>
                        <a:t>35/37</a:t>
                      </a:r>
                      <a:endParaRPr lang="en-US" sz="1000" b="0" i="0" u="none" strike="noStrike">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a:solidFill>
                            <a:schemeClr val="bg2"/>
                          </a:solidFill>
                          <a:effectLst/>
                        </a:rPr>
                        <a:t>7.96E-09</a:t>
                      </a:r>
                      <a:endParaRPr lang="en-US" sz="1000" b="0" i="0" u="none" strike="noStrike">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a:solidFill>
                            <a:schemeClr val="bg2"/>
                          </a:solidFill>
                          <a:effectLst/>
                        </a:rPr>
                        <a:t>4.24E+12</a:t>
                      </a:r>
                      <a:endParaRPr lang="en-US" sz="1000" b="0" i="0" u="none" strike="noStrike">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a:solidFill>
                            <a:schemeClr val="bg2"/>
                          </a:solidFill>
                          <a:effectLst/>
                        </a:rPr>
                        <a:t>3.32E+13</a:t>
                      </a:r>
                      <a:endParaRPr lang="en-US" sz="1000" b="0" i="0" u="none" strike="noStrike">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dirty="0">
                          <a:solidFill>
                            <a:schemeClr val="bg2"/>
                          </a:solidFill>
                          <a:effectLst/>
                        </a:rPr>
                        <a:t>0.003</a:t>
                      </a:r>
                      <a:endParaRPr lang="en-US" sz="1000" b="0" i="0" u="none" strike="noStrike" dirty="0">
                        <a:solidFill>
                          <a:schemeClr val="bg2"/>
                        </a:solidFill>
                        <a:effectLst/>
                        <a:latin typeface="Cambria" panose="02040503050406030204" pitchFamily="18" charset="0"/>
                      </a:endParaRPr>
                    </a:p>
                  </a:txBody>
                  <a:tcPr marL="4916" marR="4916" marT="4916" marB="0" anchor="ctr"/>
                </a:tc>
                <a:extLst>
                  <a:ext uri="{0D108BD9-81ED-4DB2-BD59-A6C34878D82A}">
                    <a16:rowId xmlns:a16="http://schemas.microsoft.com/office/drawing/2014/main" val="2233163639"/>
                  </a:ext>
                </a:extLst>
              </a:tr>
              <a:tr h="147466">
                <a:tc>
                  <a:txBody>
                    <a:bodyPr/>
                    <a:lstStyle/>
                    <a:p>
                      <a:pPr algn="ctr" fontAlgn="ctr"/>
                      <a:r>
                        <a:rPr lang="en-US" sz="1000" u="none" strike="noStrike">
                          <a:solidFill>
                            <a:schemeClr val="bg2"/>
                          </a:solidFill>
                          <a:effectLst/>
                        </a:rPr>
                        <a:t>36</a:t>
                      </a:r>
                      <a:endParaRPr lang="en-US" sz="1000" b="0" i="0" u="none" strike="noStrike">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a:solidFill>
                            <a:schemeClr val="bg2"/>
                          </a:solidFill>
                          <a:effectLst/>
                        </a:rPr>
                        <a:t>6.22E-08</a:t>
                      </a:r>
                      <a:endParaRPr lang="en-US" sz="1000" b="0" i="0" u="none" strike="noStrike">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a:solidFill>
                            <a:schemeClr val="bg2"/>
                          </a:solidFill>
                          <a:effectLst/>
                        </a:rPr>
                        <a:t>3.31E+13</a:t>
                      </a:r>
                      <a:endParaRPr lang="en-US" sz="1000" b="0" i="0" u="none" strike="noStrike">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a:solidFill>
                            <a:schemeClr val="bg2"/>
                          </a:solidFill>
                          <a:effectLst/>
                        </a:rPr>
                        <a:t>2.59E+14</a:t>
                      </a:r>
                      <a:endParaRPr lang="en-US" sz="1000" b="0" i="0" u="none" strike="noStrike">
                        <a:solidFill>
                          <a:schemeClr val="bg2"/>
                        </a:solidFill>
                        <a:effectLst/>
                        <a:latin typeface="Cambria" panose="02040503050406030204" pitchFamily="18" charset="0"/>
                      </a:endParaRPr>
                    </a:p>
                  </a:txBody>
                  <a:tcPr marL="4916" marR="4916" marT="4916" marB="0" anchor="ctr"/>
                </a:tc>
                <a:tc>
                  <a:txBody>
                    <a:bodyPr/>
                    <a:lstStyle/>
                    <a:p>
                      <a:pPr algn="ctr" fontAlgn="ctr"/>
                      <a:r>
                        <a:rPr lang="en-US" sz="1000" u="none" strike="noStrike" dirty="0">
                          <a:solidFill>
                            <a:schemeClr val="bg2"/>
                          </a:solidFill>
                          <a:effectLst/>
                        </a:rPr>
                        <a:t>0.0025</a:t>
                      </a:r>
                      <a:endParaRPr lang="en-US" sz="1000" b="0" i="0" u="none" strike="noStrike" dirty="0">
                        <a:solidFill>
                          <a:schemeClr val="bg2"/>
                        </a:solidFill>
                        <a:effectLst/>
                        <a:latin typeface="Cambria" panose="02040503050406030204" pitchFamily="18" charset="0"/>
                      </a:endParaRPr>
                    </a:p>
                  </a:txBody>
                  <a:tcPr marL="4916" marR="4916" marT="4916" marB="0" anchor="ctr"/>
                </a:tc>
                <a:extLst>
                  <a:ext uri="{0D108BD9-81ED-4DB2-BD59-A6C34878D82A}">
                    <a16:rowId xmlns:a16="http://schemas.microsoft.com/office/drawing/2014/main" val="3500799463"/>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6"/>
          <p:cNvSpPr txBox="1">
            <a:spLocks noGrp="1"/>
          </p:cNvSpPr>
          <p:nvPr>
            <p:ph type="title"/>
          </p:nvPr>
        </p:nvSpPr>
        <p:spPr>
          <a:xfrm>
            <a:off x="729450" y="602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Heating of the Blanket  </a:t>
            </a:r>
            <a:endParaRPr dirty="0"/>
          </a:p>
        </p:txBody>
      </p:sp>
      <p:pic>
        <p:nvPicPr>
          <p:cNvPr id="1026" name="Picture 2" descr="https://lh5.googleusercontent.com/7wgWZa9kXoRD91oJ3hJDWtteGYp-UCZ1NZqgwEqVreSD0Sl1wrzbYJ9gE9WoytV7u2jAYOmqtifXp1oiviKNY8WLmCOTF79eCReWxV11ZSTDtpTzXK9HuDuMNGpFjrJNM2yd7m3fV4s">
            <a:extLst>
              <a:ext uri="{FF2B5EF4-FFF2-40B4-BE49-F238E27FC236}">
                <a16:creationId xmlns:a16="http://schemas.microsoft.com/office/drawing/2014/main" id="{B5428A4B-DF32-4805-996E-D040D61280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1552" y="766319"/>
            <a:ext cx="2473177" cy="418474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graphicFrame>
        <p:nvGraphicFramePr>
          <p:cNvPr id="3" name="Table 2"/>
          <p:cNvGraphicFramePr>
            <a:graphicFrameLocks noGrp="1"/>
          </p:cNvGraphicFramePr>
          <p:nvPr>
            <p:extLst>
              <p:ext uri="{D42A27DB-BD31-4B8C-83A1-F6EECF244321}">
                <p14:modId xmlns:p14="http://schemas.microsoft.com/office/powerpoint/2010/main" val="3584628543"/>
              </p:ext>
            </p:extLst>
          </p:nvPr>
        </p:nvGraphicFramePr>
        <p:xfrm>
          <a:off x="97536" y="1291717"/>
          <a:ext cx="6382512" cy="3634330"/>
        </p:xfrm>
        <a:graphic>
          <a:graphicData uri="http://schemas.openxmlformats.org/drawingml/2006/table">
            <a:tbl>
              <a:tblPr bandRow="1">
                <a:tableStyleId>{BDBED569-4797-4DF1-A0F4-6AAB3CD982D8}</a:tableStyleId>
              </a:tblPr>
              <a:tblGrid>
                <a:gridCol w="677790">
                  <a:extLst>
                    <a:ext uri="{9D8B030D-6E8A-4147-A177-3AD203B41FA5}">
                      <a16:colId xmlns:a16="http://schemas.microsoft.com/office/drawing/2014/main" val="3623149767"/>
                    </a:ext>
                  </a:extLst>
                </a:gridCol>
                <a:gridCol w="1284976">
                  <a:extLst>
                    <a:ext uri="{9D8B030D-6E8A-4147-A177-3AD203B41FA5}">
                      <a16:colId xmlns:a16="http://schemas.microsoft.com/office/drawing/2014/main" val="2139827870"/>
                    </a:ext>
                  </a:extLst>
                </a:gridCol>
                <a:gridCol w="776633">
                  <a:extLst>
                    <a:ext uri="{9D8B030D-6E8A-4147-A177-3AD203B41FA5}">
                      <a16:colId xmlns:a16="http://schemas.microsoft.com/office/drawing/2014/main" val="2551699256"/>
                    </a:ext>
                  </a:extLst>
                </a:gridCol>
                <a:gridCol w="1012689">
                  <a:extLst>
                    <a:ext uri="{9D8B030D-6E8A-4147-A177-3AD203B41FA5}">
                      <a16:colId xmlns:a16="http://schemas.microsoft.com/office/drawing/2014/main" val="3452276845"/>
                    </a:ext>
                  </a:extLst>
                </a:gridCol>
                <a:gridCol w="851229">
                  <a:extLst>
                    <a:ext uri="{9D8B030D-6E8A-4147-A177-3AD203B41FA5}">
                      <a16:colId xmlns:a16="http://schemas.microsoft.com/office/drawing/2014/main" val="3441086706"/>
                    </a:ext>
                  </a:extLst>
                </a:gridCol>
                <a:gridCol w="931959">
                  <a:extLst>
                    <a:ext uri="{9D8B030D-6E8A-4147-A177-3AD203B41FA5}">
                      <a16:colId xmlns:a16="http://schemas.microsoft.com/office/drawing/2014/main" val="1340205461"/>
                    </a:ext>
                  </a:extLst>
                </a:gridCol>
                <a:gridCol w="847236">
                  <a:extLst>
                    <a:ext uri="{9D8B030D-6E8A-4147-A177-3AD203B41FA5}">
                      <a16:colId xmlns:a16="http://schemas.microsoft.com/office/drawing/2014/main" val="1097058398"/>
                    </a:ext>
                  </a:extLst>
                </a:gridCol>
              </a:tblGrid>
              <a:tr h="292826">
                <a:tc>
                  <a:txBody>
                    <a:bodyPr/>
                    <a:lstStyle/>
                    <a:p>
                      <a:pPr marL="0" marR="0" algn="ctr">
                        <a:lnSpc>
                          <a:spcPct val="115000"/>
                        </a:lnSpc>
                        <a:spcBef>
                          <a:spcPts val="0"/>
                        </a:spcBef>
                        <a:spcAft>
                          <a:spcPts val="0"/>
                        </a:spcAft>
                      </a:pPr>
                      <a:r>
                        <a:rPr lang="en-US" sz="1000" dirty="0">
                          <a:solidFill>
                            <a:schemeClr val="bg2"/>
                          </a:solidFill>
                          <a:effectLst/>
                        </a:rPr>
                        <a:t>Cell</a:t>
                      </a:r>
                      <a:endParaRPr lang="en-US" sz="10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dirty="0">
                          <a:solidFill>
                            <a:schemeClr val="bg2"/>
                          </a:solidFill>
                          <a:effectLst/>
                        </a:rPr>
                        <a:t>Volume [cm</a:t>
                      </a:r>
                      <a:r>
                        <a:rPr lang="en-US" sz="1000" baseline="30000" dirty="0">
                          <a:solidFill>
                            <a:schemeClr val="bg2"/>
                          </a:solidFill>
                          <a:effectLst/>
                        </a:rPr>
                        <a:t>3</a:t>
                      </a:r>
                      <a:r>
                        <a:rPr lang="en-US" sz="1000" dirty="0">
                          <a:solidFill>
                            <a:schemeClr val="bg2"/>
                          </a:solidFill>
                          <a:effectLst/>
                        </a:rPr>
                        <a:t>]</a:t>
                      </a:r>
                      <a:endParaRPr lang="en-US" sz="10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a:solidFill>
                            <a:schemeClr val="bg2"/>
                          </a:solidFill>
                          <a:effectLst/>
                        </a:rPr>
                        <a:t>Mass [g]</a:t>
                      </a:r>
                      <a:endParaRPr lang="en-US" sz="10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a:solidFill>
                            <a:schemeClr val="bg2"/>
                          </a:solidFill>
                          <a:effectLst/>
                        </a:rPr>
                        <a:t>Density[g/cm</a:t>
                      </a:r>
                      <a:r>
                        <a:rPr lang="en-US" sz="1000" baseline="30000">
                          <a:solidFill>
                            <a:schemeClr val="bg2"/>
                          </a:solidFill>
                          <a:effectLst/>
                        </a:rPr>
                        <a:t>3</a:t>
                      </a:r>
                      <a:r>
                        <a:rPr lang="en-US" sz="1000">
                          <a:solidFill>
                            <a:schemeClr val="bg2"/>
                          </a:solidFill>
                          <a:effectLst/>
                        </a:rPr>
                        <a:t>]</a:t>
                      </a:r>
                      <a:endParaRPr lang="en-US" sz="10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a:solidFill>
                            <a:schemeClr val="bg2"/>
                          </a:solidFill>
                          <a:effectLst/>
                        </a:rPr>
                        <a:t>Heating of Blanket [MeV/g*s]</a:t>
                      </a:r>
                      <a:endParaRPr lang="en-US" sz="10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a:solidFill>
                            <a:schemeClr val="bg2"/>
                          </a:solidFill>
                          <a:effectLst/>
                        </a:rPr>
                        <a:t>Heating of Blanket [W/cm</a:t>
                      </a:r>
                      <a:r>
                        <a:rPr lang="en-US" sz="1000" baseline="30000">
                          <a:solidFill>
                            <a:schemeClr val="bg2"/>
                          </a:solidFill>
                          <a:effectLst/>
                        </a:rPr>
                        <a:t>3</a:t>
                      </a:r>
                      <a:r>
                        <a:rPr lang="en-US" sz="1000">
                          <a:solidFill>
                            <a:schemeClr val="bg2"/>
                          </a:solidFill>
                          <a:effectLst/>
                        </a:rPr>
                        <a:t>]</a:t>
                      </a:r>
                      <a:endParaRPr lang="en-US" sz="10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a:solidFill>
                            <a:schemeClr val="bg2"/>
                          </a:solidFill>
                          <a:effectLst/>
                        </a:rPr>
                        <a:t>Uncertainty</a:t>
                      </a:r>
                      <a:endParaRPr lang="en-US" sz="10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extLst>
                  <a:ext uri="{0D108BD9-81ED-4DB2-BD59-A6C34878D82A}">
                    <a16:rowId xmlns:a16="http://schemas.microsoft.com/office/drawing/2014/main" val="2943313361"/>
                  </a:ext>
                </a:extLst>
              </a:tr>
              <a:tr h="195217">
                <a:tc>
                  <a:txBody>
                    <a:bodyPr/>
                    <a:lstStyle/>
                    <a:p>
                      <a:pPr marL="0" marR="0" algn="ctr">
                        <a:lnSpc>
                          <a:spcPct val="115000"/>
                        </a:lnSpc>
                        <a:spcBef>
                          <a:spcPts val="0"/>
                        </a:spcBef>
                        <a:spcAft>
                          <a:spcPts val="0"/>
                        </a:spcAft>
                      </a:pPr>
                      <a:r>
                        <a:rPr lang="en-US" sz="1000" dirty="0">
                          <a:solidFill>
                            <a:schemeClr val="bg2"/>
                          </a:solidFill>
                          <a:effectLst/>
                        </a:rPr>
                        <a:t>12</a:t>
                      </a:r>
                      <a:endParaRPr lang="en-US" sz="10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dirty="0">
                          <a:solidFill>
                            <a:schemeClr val="bg2"/>
                          </a:solidFill>
                          <a:effectLst/>
                        </a:rPr>
                        <a:t>4.99E+07</a:t>
                      </a:r>
                      <a:endParaRPr lang="en-US" sz="10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dirty="0">
                          <a:solidFill>
                            <a:schemeClr val="bg2"/>
                          </a:solidFill>
                          <a:effectLst/>
                        </a:rPr>
                        <a:t>1.09E+08</a:t>
                      </a:r>
                      <a:endParaRPr lang="en-US" sz="10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a:solidFill>
                            <a:schemeClr val="bg2"/>
                          </a:solidFill>
                          <a:effectLst/>
                        </a:rPr>
                        <a:t>2.1791</a:t>
                      </a:r>
                      <a:endParaRPr lang="en-US" sz="10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a:solidFill>
                            <a:schemeClr val="bg2"/>
                          </a:solidFill>
                          <a:effectLst/>
                        </a:rPr>
                        <a:t>1.79E+13</a:t>
                      </a:r>
                      <a:endParaRPr lang="en-US" sz="10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a:solidFill>
                            <a:schemeClr val="bg2"/>
                          </a:solidFill>
                          <a:effectLst/>
                        </a:rPr>
                        <a:t>1.3148</a:t>
                      </a:r>
                      <a:endParaRPr lang="en-US" sz="10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a:solidFill>
                            <a:schemeClr val="bg2"/>
                          </a:solidFill>
                          <a:effectLst/>
                        </a:rPr>
                        <a:t>0.0024</a:t>
                      </a:r>
                      <a:endParaRPr lang="en-US" sz="10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extLst>
                  <a:ext uri="{0D108BD9-81ED-4DB2-BD59-A6C34878D82A}">
                    <a16:rowId xmlns:a16="http://schemas.microsoft.com/office/drawing/2014/main" val="3280039954"/>
                  </a:ext>
                </a:extLst>
              </a:tr>
              <a:tr h="195217">
                <a:tc>
                  <a:txBody>
                    <a:bodyPr/>
                    <a:lstStyle/>
                    <a:p>
                      <a:pPr marL="0" marR="0" algn="ctr">
                        <a:lnSpc>
                          <a:spcPct val="115000"/>
                        </a:lnSpc>
                        <a:spcBef>
                          <a:spcPts val="0"/>
                        </a:spcBef>
                        <a:spcAft>
                          <a:spcPts val="0"/>
                        </a:spcAft>
                      </a:pPr>
                      <a:r>
                        <a:rPr lang="en-US" sz="1000">
                          <a:solidFill>
                            <a:schemeClr val="bg2"/>
                          </a:solidFill>
                          <a:effectLst/>
                        </a:rPr>
                        <a:t>39</a:t>
                      </a:r>
                      <a:endParaRPr lang="en-US" sz="10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dirty="0">
                          <a:solidFill>
                            <a:schemeClr val="bg2"/>
                          </a:solidFill>
                          <a:effectLst/>
                        </a:rPr>
                        <a:t>5.89E+07</a:t>
                      </a:r>
                      <a:endParaRPr lang="en-US" sz="10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a:solidFill>
                            <a:schemeClr val="bg2"/>
                          </a:solidFill>
                          <a:effectLst/>
                        </a:rPr>
                        <a:t>1.28E+08</a:t>
                      </a:r>
                      <a:endParaRPr lang="en-US" sz="10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dirty="0">
                          <a:solidFill>
                            <a:schemeClr val="bg2"/>
                          </a:solidFill>
                          <a:effectLst/>
                        </a:rPr>
                        <a:t>2.1791</a:t>
                      </a:r>
                      <a:endParaRPr lang="en-US" sz="10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a:solidFill>
                            <a:schemeClr val="bg2"/>
                          </a:solidFill>
                          <a:effectLst/>
                        </a:rPr>
                        <a:t>1.61E+12</a:t>
                      </a:r>
                      <a:endParaRPr lang="en-US" sz="10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a:solidFill>
                            <a:schemeClr val="bg2"/>
                          </a:solidFill>
                          <a:effectLst/>
                        </a:rPr>
                        <a:t>0.1180</a:t>
                      </a:r>
                      <a:endParaRPr lang="en-US" sz="10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a:solidFill>
                            <a:schemeClr val="bg2"/>
                          </a:solidFill>
                          <a:effectLst/>
                        </a:rPr>
                        <a:t>0.0061</a:t>
                      </a:r>
                      <a:endParaRPr lang="en-US" sz="10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extLst>
                  <a:ext uri="{0D108BD9-81ED-4DB2-BD59-A6C34878D82A}">
                    <a16:rowId xmlns:a16="http://schemas.microsoft.com/office/drawing/2014/main" val="477319931"/>
                  </a:ext>
                </a:extLst>
              </a:tr>
              <a:tr h="195217">
                <a:tc>
                  <a:txBody>
                    <a:bodyPr/>
                    <a:lstStyle/>
                    <a:p>
                      <a:pPr marL="0" marR="0" algn="ctr">
                        <a:lnSpc>
                          <a:spcPct val="115000"/>
                        </a:lnSpc>
                        <a:spcBef>
                          <a:spcPts val="0"/>
                        </a:spcBef>
                        <a:spcAft>
                          <a:spcPts val="0"/>
                        </a:spcAft>
                      </a:pPr>
                      <a:r>
                        <a:rPr lang="en-US" sz="1000">
                          <a:solidFill>
                            <a:schemeClr val="bg2"/>
                          </a:solidFill>
                          <a:effectLst/>
                        </a:rPr>
                        <a:t>47</a:t>
                      </a:r>
                      <a:endParaRPr lang="en-US" sz="10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a:solidFill>
                            <a:schemeClr val="bg2"/>
                          </a:solidFill>
                          <a:effectLst/>
                        </a:rPr>
                        <a:t>7.77E+07</a:t>
                      </a:r>
                      <a:endParaRPr lang="en-US" sz="10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dirty="0">
                          <a:solidFill>
                            <a:schemeClr val="bg2"/>
                          </a:solidFill>
                          <a:effectLst/>
                        </a:rPr>
                        <a:t>1.69E+08</a:t>
                      </a:r>
                      <a:endParaRPr lang="en-US" sz="10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dirty="0">
                          <a:solidFill>
                            <a:schemeClr val="bg2"/>
                          </a:solidFill>
                          <a:effectLst/>
                        </a:rPr>
                        <a:t>2.1791</a:t>
                      </a:r>
                      <a:endParaRPr lang="en-US" sz="10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a:solidFill>
                            <a:schemeClr val="bg2"/>
                          </a:solidFill>
                          <a:effectLst/>
                        </a:rPr>
                        <a:t>1.59E+10</a:t>
                      </a:r>
                      <a:endParaRPr lang="en-US" sz="10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a:solidFill>
                            <a:schemeClr val="bg2"/>
                          </a:solidFill>
                          <a:effectLst/>
                        </a:rPr>
                        <a:t>0.0012</a:t>
                      </a:r>
                      <a:endParaRPr lang="en-US" sz="10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a:solidFill>
                            <a:schemeClr val="bg2"/>
                          </a:solidFill>
                          <a:effectLst/>
                        </a:rPr>
                        <a:t>0.0326</a:t>
                      </a:r>
                      <a:endParaRPr lang="en-US" sz="10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extLst>
                  <a:ext uri="{0D108BD9-81ED-4DB2-BD59-A6C34878D82A}">
                    <a16:rowId xmlns:a16="http://schemas.microsoft.com/office/drawing/2014/main" val="541191859"/>
                  </a:ext>
                </a:extLst>
              </a:tr>
              <a:tr h="195217">
                <a:tc>
                  <a:txBody>
                    <a:bodyPr/>
                    <a:lstStyle/>
                    <a:p>
                      <a:pPr marL="0" marR="0" algn="ctr">
                        <a:lnSpc>
                          <a:spcPct val="115000"/>
                        </a:lnSpc>
                        <a:spcBef>
                          <a:spcPts val="0"/>
                        </a:spcBef>
                        <a:spcAft>
                          <a:spcPts val="0"/>
                        </a:spcAft>
                      </a:pPr>
                      <a:r>
                        <a:rPr lang="en-US" sz="1000">
                          <a:solidFill>
                            <a:schemeClr val="bg2"/>
                          </a:solidFill>
                          <a:effectLst/>
                        </a:rPr>
                        <a:t>48</a:t>
                      </a:r>
                      <a:endParaRPr lang="en-US" sz="10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a:solidFill>
                            <a:schemeClr val="bg2"/>
                          </a:solidFill>
                          <a:effectLst/>
                        </a:rPr>
                        <a:t>6.81E+07</a:t>
                      </a:r>
                      <a:endParaRPr lang="en-US" sz="10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dirty="0">
                          <a:solidFill>
                            <a:schemeClr val="bg2"/>
                          </a:solidFill>
                          <a:effectLst/>
                        </a:rPr>
                        <a:t>1.48E+08</a:t>
                      </a:r>
                      <a:endParaRPr lang="en-US" sz="10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dirty="0">
                          <a:solidFill>
                            <a:schemeClr val="bg2"/>
                          </a:solidFill>
                          <a:effectLst/>
                        </a:rPr>
                        <a:t>2.1791</a:t>
                      </a:r>
                      <a:endParaRPr lang="en-US" sz="10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dirty="0">
                          <a:solidFill>
                            <a:schemeClr val="bg2"/>
                          </a:solidFill>
                          <a:effectLst/>
                        </a:rPr>
                        <a:t>1.38E+11</a:t>
                      </a:r>
                      <a:endParaRPr lang="en-US" sz="10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a:solidFill>
                            <a:schemeClr val="bg2"/>
                          </a:solidFill>
                          <a:effectLst/>
                        </a:rPr>
                        <a:t>0.0101</a:t>
                      </a:r>
                      <a:endParaRPr lang="en-US" sz="10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dirty="0">
                          <a:solidFill>
                            <a:schemeClr val="bg2"/>
                          </a:solidFill>
                          <a:effectLst/>
                        </a:rPr>
                        <a:t>0.0118</a:t>
                      </a:r>
                      <a:endParaRPr lang="en-US" sz="10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extLst>
                  <a:ext uri="{0D108BD9-81ED-4DB2-BD59-A6C34878D82A}">
                    <a16:rowId xmlns:a16="http://schemas.microsoft.com/office/drawing/2014/main" val="2976023514"/>
                  </a:ext>
                </a:extLst>
              </a:tr>
              <a:tr h="195217">
                <a:tc>
                  <a:txBody>
                    <a:bodyPr/>
                    <a:lstStyle/>
                    <a:p>
                      <a:pPr marL="0" marR="0" algn="ctr">
                        <a:lnSpc>
                          <a:spcPct val="115000"/>
                        </a:lnSpc>
                        <a:spcBef>
                          <a:spcPts val="0"/>
                        </a:spcBef>
                        <a:spcAft>
                          <a:spcPts val="0"/>
                        </a:spcAft>
                      </a:pPr>
                      <a:r>
                        <a:rPr lang="en-US" sz="1000" dirty="0">
                          <a:solidFill>
                            <a:schemeClr val="bg2"/>
                          </a:solidFill>
                          <a:effectLst/>
                        </a:rPr>
                        <a:t>14</a:t>
                      </a:r>
                      <a:endParaRPr lang="en-US" sz="10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a:solidFill>
                            <a:schemeClr val="bg2"/>
                          </a:solidFill>
                          <a:effectLst/>
                        </a:rPr>
                        <a:t>6.05E+07</a:t>
                      </a:r>
                      <a:endParaRPr lang="en-US" sz="10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a:solidFill>
                            <a:schemeClr val="bg2"/>
                          </a:solidFill>
                          <a:effectLst/>
                        </a:rPr>
                        <a:t>1.32E+08</a:t>
                      </a:r>
                      <a:endParaRPr lang="en-US" sz="10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dirty="0">
                          <a:solidFill>
                            <a:schemeClr val="bg2"/>
                          </a:solidFill>
                          <a:effectLst/>
                        </a:rPr>
                        <a:t>2.1791</a:t>
                      </a:r>
                      <a:endParaRPr lang="en-US" sz="10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dirty="0">
                          <a:solidFill>
                            <a:schemeClr val="bg2"/>
                          </a:solidFill>
                          <a:effectLst/>
                        </a:rPr>
                        <a:t>1.65E+13</a:t>
                      </a:r>
                      <a:endParaRPr lang="en-US" sz="10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a:solidFill>
                            <a:schemeClr val="bg2"/>
                          </a:solidFill>
                          <a:effectLst/>
                        </a:rPr>
                        <a:t>1.2133</a:t>
                      </a:r>
                      <a:endParaRPr lang="en-US" sz="10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a:solidFill>
                            <a:schemeClr val="bg2"/>
                          </a:solidFill>
                          <a:effectLst/>
                        </a:rPr>
                        <a:t>0.0022</a:t>
                      </a:r>
                      <a:endParaRPr lang="en-US" sz="10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extLst>
                  <a:ext uri="{0D108BD9-81ED-4DB2-BD59-A6C34878D82A}">
                    <a16:rowId xmlns:a16="http://schemas.microsoft.com/office/drawing/2014/main" val="336850594"/>
                  </a:ext>
                </a:extLst>
              </a:tr>
              <a:tr h="195217">
                <a:tc>
                  <a:txBody>
                    <a:bodyPr/>
                    <a:lstStyle/>
                    <a:p>
                      <a:pPr marL="0" marR="0" algn="ctr">
                        <a:lnSpc>
                          <a:spcPct val="115000"/>
                        </a:lnSpc>
                        <a:spcBef>
                          <a:spcPts val="0"/>
                        </a:spcBef>
                        <a:spcAft>
                          <a:spcPts val="0"/>
                        </a:spcAft>
                      </a:pPr>
                      <a:r>
                        <a:rPr lang="en-US" sz="1000">
                          <a:solidFill>
                            <a:schemeClr val="bg2"/>
                          </a:solidFill>
                          <a:effectLst/>
                        </a:rPr>
                        <a:t>44</a:t>
                      </a:r>
                      <a:endParaRPr lang="en-US" sz="10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a:solidFill>
                            <a:schemeClr val="bg2"/>
                          </a:solidFill>
                          <a:effectLst/>
                        </a:rPr>
                        <a:t>6.97E+07</a:t>
                      </a:r>
                      <a:endParaRPr lang="en-US" sz="10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a:solidFill>
                            <a:schemeClr val="bg2"/>
                          </a:solidFill>
                          <a:effectLst/>
                        </a:rPr>
                        <a:t>1.52E+08</a:t>
                      </a:r>
                      <a:endParaRPr lang="en-US" sz="10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dirty="0">
                          <a:solidFill>
                            <a:schemeClr val="bg2"/>
                          </a:solidFill>
                          <a:effectLst/>
                        </a:rPr>
                        <a:t>2.1791</a:t>
                      </a:r>
                      <a:endParaRPr lang="en-US" sz="10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dirty="0">
                          <a:solidFill>
                            <a:schemeClr val="bg2"/>
                          </a:solidFill>
                          <a:effectLst/>
                        </a:rPr>
                        <a:t>1.46E+12</a:t>
                      </a:r>
                      <a:endParaRPr lang="en-US" sz="10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dirty="0">
                          <a:solidFill>
                            <a:schemeClr val="bg2"/>
                          </a:solidFill>
                          <a:effectLst/>
                        </a:rPr>
                        <a:t>0.1072</a:t>
                      </a:r>
                      <a:endParaRPr lang="en-US" sz="10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a:solidFill>
                            <a:schemeClr val="bg2"/>
                          </a:solidFill>
                          <a:effectLst/>
                        </a:rPr>
                        <a:t>0.0059</a:t>
                      </a:r>
                      <a:endParaRPr lang="en-US" sz="10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extLst>
                  <a:ext uri="{0D108BD9-81ED-4DB2-BD59-A6C34878D82A}">
                    <a16:rowId xmlns:a16="http://schemas.microsoft.com/office/drawing/2014/main" val="3302050761"/>
                  </a:ext>
                </a:extLst>
              </a:tr>
              <a:tr h="195217">
                <a:tc>
                  <a:txBody>
                    <a:bodyPr/>
                    <a:lstStyle/>
                    <a:p>
                      <a:pPr marL="0" marR="0" algn="ctr">
                        <a:lnSpc>
                          <a:spcPct val="115000"/>
                        </a:lnSpc>
                        <a:spcBef>
                          <a:spcPts val="0"/>
                        </a:spcBef>
                        <a:spcAft>
                          <a:spcPts val="0"/>
                        </a:spcAft>
                      </a:pPr>
                      <a:r>
                        <a:rPr lang="en-US" sz="1000">
                          <a:solidFill>
                            <a:schemeClr val="bg2"/>
                          </a:solidFill>
                          <a:effectLst/>
                        </a:rPr>
                        <a:t>49</a:t>
                      </a:r>
                      <a:endParaRPr lang="en-US" sz="10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a:solidFill>
                            <a:schemeClr val="bg2"/>
                          </a:solidFill>
                          <a:effectLst/>
                        </a:rPr>
                        <a:t>7.93E+07</a:t>
                      </a:r>
                      <a:endParaRPr lang="en-US" sz="10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a:solidFill>
                            <a:schemeClr val="bg2"/>
                          </a:solidFill>
                          <a:effectLst/>
                        </a:rPr>
                        <a:t>1.73E+08</a:t>
                      </a:r>
                      <a:endParaRPr lang="en-US" sz="10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dirty="0">
                          <a:solidFill>
                            <a:schemeClr val="bg2"/>
                          </a:solidFill>
                          <a:effectLst/>
                        </a:rPr>
                        <a:t>2.1791</a:t>
                      </a:r>
                      <a:endParaRPr lang="en-US" sz="10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dirty="0">
                          <a:solidFill>
                            <a:schemeClr val="bg2"/>
                          </a:solidFill>
                          <a:effectLst/>
                        </a:rPr>
                        <a:t>1.27E+11</a:t>
                      </a:r>
                      <a:endParaRPr lang="en-US" sz="10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dirty="0">
                          <a:solidFill>
                            <a:schemeClr val="bg2"/>
                          </a:solidFill>
                          <a:effectLst/>
                        </a:rPr>
                        <a:t>0.0093</a:t>
                      </a:r>
                      <a:endParaRPr lang="en-US" sz="10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a:solidFill>
                            <a:schemeClr val="bg2"/>
                          </a:solidFill>
                          <a:effectLst/>
                        </a:rPr>
                        <a:t>0.0114</a:t>
                      </a:r>
                      <a:endParaRPr lang="en-US" sz="10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extLst>
                  <a:ext uri="{0D108BD9-81ED-4DB2-BD59-A6C34878D82A}">
                    <a16:rowId xmlns:a16="http://schemas.microsoft.com/office/drawing/2014/main" val="3459301051"/>
                  </a:ext>
                </a:extLst>
              </a:tr>
              <a:tr h="195217">
                <a:tc>
                  <a:txBody>
                    <a:bodyPr/>
                    <a:lstStyle/>
                    <a:p>
                      <a:pPr marL="0" marR="0" algn="ctr">
                        <a:lnSpc>
                          <a:spcPct val="115000"/>
                        </a:lnSpc>
                        <a:spcBef>
                          <a:spcPts val="0"/>
                        </a:spcBef>
                        <a:spcAft>
                          <a:spcPts val="0"/>
                        </a:spcAft>
                      </a:pPr>
                      <a:r>
                        <a:rPr lang="en-US" sz="1000">
                          <a:solidFill>
                            <a:schemeClr val="bg2"/>
                          </a:solidFill>
                          <a:effectLst/>
                        </a:rPr>
                        <a:t>50</a:t>
                      </a:r>
                      <a:endParaRPr lang="en-US" sz="10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a:solidFill>
                            <a:schemeClr val="bg2"/>
                          </a:solidFill>
                          <a:effectLst/>
                        </a:rPr>
                        <a:t>8.91E+07</a:t>
                      </a:r>
                      <a:endParaRPr lang="en-US" sz="10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a:solidFill>
                            <a:schemeClr val="bg2"/>
                          </a:solidFill>
                          <a:effectLst/>
                        </a:rPr>
                        <a:t>1.94E+08</a:t>
                      </a:r>
                      <a:endParaRPr lang="en-US" sz="10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dirty="0">
                          <a:solidFill>
                            <a:schemeClr val="bg2"/>
                          </a:solidFill>
                          <a:effectLst/>
                        </a:rPr>
                        <a:t>2.1791</a:t>
                      </a:r>
                      <a:endParaRPr lang="en-US" sz="10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dirty="0">
                          <a:solidFill>
                            <a:schemeClr val="bg2"/>
                          </a:solidFill>
                          <a:effectLst/>
                        </a:rPr>
                        <a:t>1.42E+10</a:t>
                      </a:r>
                      <a:endParaRPr lang="en-US" sz="10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dirty="0">
                          <a:solidFill>
                            <a:schemeClr val="bg2"/>
                          </a:solidFill>
                          <a:effectLst/>
                        </a:rPr>
                        <a:t>0.0010</a:t>
                      </a:r>
                      <a:endParaRPr lang="en-US" sz="10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dirty="0">
                          <a:solidFill>
                            <a:schemeClr val="bg2"/>
                          </a:solidFill>
                          <a:effectLst/>
                        </a:rPr>
                        <a:t>0.0334</a:t>
                      </a:r>
                      <a:endParaRPr lang="en-US" sz="10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extLst>
                  <a:ext uri="{0D108BD9-81ED-4DB2-BD59-A6C34878D82A}">
                    <a16:rowId xmlns:a16="http://schemas.microsoft.com/office/drawing/2014/main" val="3994142758"/>
                  </a:ext>
                </a:extLst>
              </a:tr>
              <a:tr h="195217">
                <a:tc>
                  <a:txBody>
                    <a:bodyPr/>
                    <a:lstStyle/>
                    <a:p>
                      <a:pPr marL="0" marR="0" algn="ctr">
                        <a:lnSpc>
                          <a:spcPct val="115000"/>
                        </a:lnSpc>
                        <a:spcBef>
                          <a:spcPts val="0"/>
                        </a:spcBef>
                        <a:spcAft>
                          <a:spcPts val="0"/>
                        </a:spcAft>
                      </a:pPr>
                      <a:r>
                        <a:rPr lang="en-US" sz="1000">
                          <a:solidFill>
                            <a:schemeClr val="bg2"/>
                          </a:solidFill>
                          <a:effectLst/>
                        </a:rPr>
                        <a:t>55</a:t>
                      </a:r>
                      <a:endParaRPr lang="en-US" sz="10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a:solidFill>
                            <a:schemeClr val="bg2"/>
                          </a:solidFill>
                          <a:effectLst/>
                        </a:rPr>
                        <a:t>3.83E+07</a:t>
                      </a:r>
                      <a:endParaRPr lang="en-US" sz="10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a:solidFill>
                            <a:schemeClr val="bg2"/>
                          </a:solidFill>
                          <a:effectLst/>
                        </a:rPr>
                        <a:t>8.34E+07</a:t>
                      </a:r>
                      <a:endParaRPr lang="en-US" sz="10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dirty="0">
                          <a:solidFill>
                            <a:schemeClr val="bg2"/>
                          </a:solidFill>
                          <a:effectLst/>
                        </a:rPr>
                        <a:t>2.1791</a:t>
                      </a:r>
                      <a:endParaRPr lang="en-US" sz="10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dirty="0">
                          <a:solidFill>
                            <a:schemeClr val="bg2"/>
                          </a:solidFill>
                          <a:effectLst/>
                        </a:rPr>
                        <a:t>2.58E+10</a:t>
                      </a:r>
                      <a:endParaRPr lang="en-US" sz="10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dirty="0">
                          <a:solidFill>
                            <a:schemeClr val="bg2"/>
                          </a:solidFill>
                          <a:effectLst/>
                        </a:rPr>
                        <a:t>0.0019</a:t>
                      </a:r>
                      <a:endParaRPr lang="en-US" sz="10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dirty="0">
                          <a:solidFill>
                            <a:schemeClr val="bg2"/>
                          </a:solidFill>
                          <a:effectLst/>
                        </a:rPr>
                        <a:t>0.0331</a:t>
                      </a:r>
                      <a:endParaRPr lang="en-US" sz="10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extLst>
                  <a:ext uri="{0D108BD9-81ED-4DB2-BD59-A6C34878D82A}">
                    <a16:rowId xmlns:a16="http://schemas.microsoft.com/office/drawing/2014/main" val="170848670"/>
                  </a:ext>
                </a:extLst>
              </a:tr>
              <a:tr h="195217">
                <a:tc>
                  <a:txBody>
                    <a:bodyPr/>
                    <a:lstStyle/>
                    <a:p>
                      <a:pPr marL="0" marR="0" algn="ctr">
                        <a:lnSpc>
                          <a:spcPct val="115000"/>
                        </a:lnSpc>
                        <a:spcBef>
                          <a:spcPts val="0"/>
                        </a:spcBef>
                        <a:spcAft>
                          <a:spcPts val="0"/>
                        </a:spcAft>
                      </a:pPr>
                      <a:r>
                        <a:rPr lang="en-US" sz="1000">
                          <a:solidFill>
                            <a:schemeClr val="bg2"/>
                          </a:solidFill>
                          <a:effectLst/>
                        </a:rPr>
                        <a:t>56</a:t>
                      </a:r>
                      <a:endParaRPr lang="en-US" sz="10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a:solidFill>
                            <a:schemeClr val="bg2"/>
                          </a:solidFill>
                          <a:effectLst/>
                        </a:rPr>
                        <a:t>3.83E+07</a:t>
                      </a:r>
                      <a:endParaRPr lang="en-US" sz="10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a:solidFill>
                            <a:schemeClr val="bg2"/>
                          </a:solidFill>
                          <a:effectLst/>
                        </a:rPr>
                        <a:t>8.34E+07</a:t>
                      </a:r>
                      <a:endParaRPr lang="en-US" sz="10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a:solidFill>
                            <a:schemeClr val="bg2"/>
                          </a:solidFill>
                          <a:effectLst/>
                        </a:rPr>
                        <a:t>2.1791</a:t>
                      </a:r>
                      <a:endParaRPr lang="en-US" sz="10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dirty="0">
                          <a:solidFill>
                            <a:schemeClr val="bg2"/>
                          </a:solidFill>
                          <a:effectLst/>
                        </a:rPr>
                        <a:t>1.90E+11</a:t>
                      </a:r>
                      <a:endParaRPr lang="en-US" sz="10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dirty="0">
                          <a:solidFill>
                            <a:schemeClr val="bg2"/>
                          </a:solidFill>
                          <a:effectLst/>
                        </a:rPr>
                        <a:t>0.0140</a:t>
                      </a:r>
                      <a:endParaRPr lang="en-US" sz="10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dirty="0">
                          <a:solidFill>
                            <a:schemeClr val="bg2"/>
                          </a:solidFill>
                          <a:effectLst/>
                        </a:rPr>
                        <a:t>0.0133</a:t>
                      </a:r>
                      <a:endParaRPr lang="en-US" sz="10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extLst>
                  <a:ext uri="{0D108BD9-81ED-4DB2-BD59-A6C34878D82A}">
                    <a16:rowId xmlns:a16="http://schemas.microsoft.com/office/drawing/2014/main" val="2954109805"/>
                  </a:ext>
                </a:extLst>
              </a:tr>
              <a:tr h="195217">
                <a:tc>
                  <a:txBody>
                    <a:bodyPr/>
                    <a:lstStyle/>
                    <a:p>
                      <a:pPr marL="0" marR="0" algn="ctr">
                        <a:lnSpc>
                          <a:spcPct val="115000"/>
                        </a:lnSpc>
                        <a:spcBef>
                          <a:spcPts val="0"/>
                        </a:spcBef>
                        <a:spcAft>
                          <a:spcPts val="0"/>
                        </a:spcAft>
                      </a:pPr>
                      <a:r>
                        <a:rPr lang="en-US" sz="1000">
                          <a:solidFill>
                            <a:schemeClr val="bg2"/>
                          </a:solidFill>
                          <a:effectLst/>
                        </a:rPr>
                        <a:t>57</a:t>
                      </a:r>
                      <a:endParaRPr lang="en-US" sz="10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a:solidFill>
                            <a:schemeClr val="bg2"/>
                          </a:solidFill>
                          <a:effectLst/>
                        </a:rPr>
                        <a:t>3.83E+07</a:t>
                      </a:r>
                      <a:endParaRPr lang="en-US" sz="10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a:solidFill>
                            <a:schemeClr val="bg2"/>
                          </a:solidFill>
                          <a:effectLst/>
                        </a:rPr>
                        <a:t>8.34E+07</a:t>
                      </a:r>
                      <a:endParaRPr lang="en-US" sz="10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a:solidFill>
                            <a:schemeClr val="bg2"/>
                          </a:solidFill>
                          <a:effectLst/>
                        </a:rPr>
                        <a:t>2.1791</a:t>
                      </a:r>
                      <a:endParaRPr lang="en-US" sz="10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dirty="0">
                          <a:solidFill>
                            <a:schemeClr val="bg2"/>
                          </a:solidFill>
                          <a:effectLst/>
                        </a:rPr>
                        <a:t>1.86E+12</a:t>
                      </a:r>
                      <a:endParaRPr lang="en-US" sz="10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dirty="0">
                          <a:solidFill>
                            <a:schemeClr val="bg2"/>
                          </a:solidFill>
                          <a:effectLst/>
                        </a:rPr>
                        <a:t>0.1364</a:t>
                      </a:r>
                      <a:endParaRPr lang="en-US" sz="10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dirty="0">
                          <a:solidFill>
                            <a:schemeClr val="bg2"/>
                          </a:solidFill>
                          <a:effectLst/>
                        </a:rPr>
                        <a:t>0.0072</a:t>
                      </a:r>
                      <a:endParaRPr lang="en-US" sz="10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extLst>
                  <a:ext uri="{0D108BD9-81ED-4DB2-BD59-A6C34878D82A}">
                    <a16:rowId xmlns:a16="http://schemas.microsoft.com/office/drawing/2014/main" val="2127268338"/>
                  </a:ext>
                </a:extLst>
              </a:tr>
              <a:tr h="195217">
                <a:tc>
                  <a:txBody>
                    <a:bodyPr/>
                    <a:lstStyle/>
                    <a:p>
                      <a:pPr marL="0" marR="0" algn="ctr">
                        <a:lnSpc>
                          <a:spcPct val="115000"/>
                        </a:lnSpc>
                        <a:spcBef>
                          <a:spcPts val="0"/>
                        </a:spcBef>
                        <a:spcAft>
                          <a:spcPts val="0"/>
                        </a:spcAft>
                      </a:pPr>
                      <a:r>
                        <a:rPr lang="en-US" sz="1000">
                          <a:solidFill>
                            <a:schemeClr val="bg2"/>
                          </a:solidFill>
                          <a:effectLst/>
                        </a:rPr>
                        <a:t>58</a:t>
                      </a:r>
                      <a:endParaRPr lang="en-US" sz="10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a:solidFill>
                            <a:schemeClr val="bg2"/>
                          </a:solidFill>
                          <a:effectLst/>
                        </a:rPr>
                        <a:t>3.83E+07</a:t>
                      </a:r>
                      <a:endParaRPr lang="en-US" sz="10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a:solidFill>
                            <a:schemeClr val="bg2"/>
                          </a:solidFill>
                          <a:effectLst/>
                        </a:rPr>
                        <a:t>8.34E+07</a:t>
                      </a:r>
                      <a:endParaRPr lang="en-US" sz="10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a:solidFill>
                            <a:schemeClr val="bg2"/>
                          </a:solidFill>
                          <a:effectLst/>
                        </a:rPr>
                        <a:t>2.1791</a:t>
                      </a:r>
                      <a:endParaRPr lang="en-US" sz="10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dirty="0">
                          <a:solidFill>
                            <a:schemeClr val="bg2"/>
                          </a:solidFill>
                          <a:effectLst/>
                        </a:rPr>
                        <a:t>1.69E+13</a:t>
                      </a:r>
                      <a:endParaRPr lang="en-US" sz="10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dirty="0">
                          <a:solidFill>
                            <a:schemeClr val="bg2"/>
                          </a:solidFill>
                          <a:effectLst/>
                        </a:rPr>
                        <a:t>1.2415</a:t>
                      </a:r>
                      <a:endParaRPr lang="en-US" sz="10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dirty="0">
                          <a:solidFill>
                            <a:schemeClr val="bg2"/>
                          </a:solidFill>
                          <a:effectLst/>
                        </a:rPr>
                        <a:t>0.0028</a:t>
                      </a:r>
                      <a:endParaRPr lang="en-US" sz="10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extLst>
                  <a:ext uri="{0D108BD9-81ED-4DB2-BD59-A6C34878D82A}">
                    <a16:rowId xmlns:a16="http://schemas.microsoft.com/office/drawing/2014/main" val="1888257105"/>
                  </a:ext>
                </a:extLst>
              </a:tr>
              <a:tr h="195217">
                <a:tc>
                  <a:txBody>
                    <a:bodyPr/>
                    <a:lstStyle/>
                    <a:p>
                      <a:pPr marL="0" marR="0" algn="ctr">
                        <a:lnSpc>
                          <a:spcPct val="115000"/>
                        </a:lnSpc>
                        <a:spcBef>
                          <a:spcPts val="0"/>
                        </a:spcBef>
                        <a:spcAft>
                          <a:spcPts val="0"/>
                        </a:spcAft>
                      </a:pPr>
                      <a:r>
                        <a:rPr lang="en-US" sz="1000">
                          <a:solidFill>
                            <a:schemeClr val="bg2"/>
                          </a:solidFill>
                          <a:effectLst/>
                        </a:rPr>
                        <a:t>15</a:t>
                      </a:r>
                      <a:endParaRPr lang="en-US" sz="10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a:solidFill>
                            <a:schemeClr val="bg2"/>
                          </a:solidFill>
                          <a:effectLst/>
                        </a:rPr>
                        <a:t>3.26E+07</a:t>
                      </a:r>
                      <a:endParaRPr lang="en-US" sz="10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a:solidFill>
                            <a:schemeClr val="bg2"/>
                          </a:solidFill>
                          <a:effectLst/>
                        </a:rPr>
                        <a:t>7.11E+07</a:t>
                      </a:r>
                      <a:endParaRPr lang="en-US" sz="10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a:solidFill>
                            <a:schemeClr val="bg2"/>
                          </a:solidFill>
                          <a:effectLst/>
                        </a:rPr>
                        <a:t>2.1791</a:t>
                      </a:r>
                      <a:endParaRPr lang="en-US" sz="10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a:solidFill>
                            <a:schemeClr val="bg2"/>
                          </a:solidFill>
                          <a:effectLst/>
                        </a:rPr>
                        <a:t>1.46E+13</a:t>
                      </a:r>
                      <a:endParaRPr lang="en-US" sz="10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dirty="0">
                          <a:solidFill>
                            <a:schemeClr val="bg2"/>
                          </a:solidFill>
                          <a:effectLst/>
                        </a:rPr>
                        <a:t>1.0706</a:t>
                      </a:r>
                      <a:endParaRPr lang="en-US" sz="10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dirty="0">
                          <a:solidFill>
                            <a:schemeClr val="bg2"/>
                          </a:solidFill>
                          <a:effectLst/>
                        </a:rPr>
                        <a:t>0.0033</a:t>
                      </a:r>
                      <a:endParaRPr lang="en-US" sz="10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extLst>
                  <a:ext uri="{0D108BD9-81ED-4DB2-BD59-A6C34878D82A}">
                    <a16:rowId xmlns:a16="http://schemas.microsoft.com/office/drawing/2014/main" val="3032192723"/>
                  </a:ext>
                </a:extLst>
              </a:tr>
              <a:tr h="195217">
                <a:tc>
                  <a:txBody>
                    <a:bodyPr/>
                    <a:lstStyle/>
                    <a:p>
                      <a:pPr marL="0" marR="0" algn="ctr">
                        <a:lnSpc>
                          <a:spcPct val="115000"/>
                        </a:lnSpc>
                        <a:spcBef>
                          <a:spcPts val="0"/>
                        </a:spcBef>
                        <a:spcAft>
                          <a:spcPts val="0"/>
                        </a:spcAft>
                      </a:pPr>
                      <a:r>
                        <a:rPr lang="en-US" sz="1000">
                          <a:solidFill>
                            <a:schemeClr val="bg2"/>
                          </a:solidFill>
                          <a:effectLst/>
                        </a:rPr>
                        <a:t>43</a:t>
                      </a:r>
                      <a:endParaRPr lang="en-US" sz="10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a:solidFill>
                            <a:schemeClr val="bg2"/>
                          </a:solidFill>
                          <a:effectLst/>
                        </a:rPr>
                        <a:t>3.26E+07</a:t>
                      </a:r>
                      <a:endParaRPr lang="en-US" sz="10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a:solidFill>
                            <a:schemeClr val="bg2"/>
                          </a:solidFill>
                          <a:effectLst/>
                        </a:rPr>
                        <a:t>7.11E+07</a:t>
                      </a:r>
                      <a:endParaRPr lang="en-US" sz="10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a:solidFill>
                            <a:schemeClr val="bg2"/>
                          </a:solidFill>
                          <a:effectLst/>
                        </a:rPr>
                        <a:t>2.1791</a:t>
                      </a:r>
                      <a:endParaRPr lang="en-US" sz="10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a:solidFill>
                            <a:schemeClr val="bg2"/>
                          </a:solidFill>
                          <a:effectLst/>
                        </a:rPr>
                        <a:t>1.64E+12</a:t>
                      </a:r>
                      <a:endParaRPr lang="en-US" sz="10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dirty="0">
                          <a:solidFill>
                            <a:schemeClr val="bg2"/>
                          </a:solidFill>
                          <a:effectLst/>
                        </a:rPr>
                        <a:t>0.1204</a:t>
                      </a:r>
                      <a:endParaRPr lang="en-US" sz="10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dirty="0">
                          <a:solidFill>
                            <a:schemeClr val="bg2"/>
                          </a:solidFill>
                          <a:effectLst/>
                        </a:rPr>
                        <a:t>0.0083</a:t>
                      </a:r>
                      <a:endParaRPr lang="en-US" sz="10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extLst>
                  <a:ext uri="{0D108BD9-81ED-4DB2-BD59-A6C34878D82A}">
                    <a16:rowId xmlns:a16="http://schemas.microsoft.com/office/drawing/2014/main" val="122825167"/>
                  </a:ext>
                </a:extLst>
              </a:tr>
              <a:tr h="195217">
                <a:tc>
                  <a:txBody>
                    <a:bodyPr/>
                    <a:lstStyle/>
                    <a:p>
                      <a:pPr marL="0" marR="0" algn="ctr">
                        <a:lnSpc>
                          <a:spcPct val="115000"/>
                        </a:lnSpc>
                        <a:spcBef>
                          <a:spcPts val="0"/>
                        </a:spcBef>
                        <a:spcAft>
                          <a:spcPts val="0"/>
                        </a:spcAft>
                      </a:pPr>
                      <a:r>
                        <a:rPr lang="en-US" sz="1000">
                          <a:solidFill>
                            <a:schemeClr val="bg2"/>
                          </a:solidFill>
                          <a:effectLst/>
                        </a:rPr>
                        <a:t>53</a:t>
                      </a:r>
                      <a:endParaRPr lang="en-US" sz="10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a:solidFill>
                            <a:schemeClr val="bg2"/>
                          </a:solidFill>
                          <a:effectLst/>
                        </a:rPr>
                        <a:t>3.26E+07</a:t>
                      </a:r>
                      <a:endParaRPr lang="en-US" sz="10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a:solidFill>
                            <a:schemeClr val="bg2"/>
                          </a:solidFill>
                          <a:effectLst/>
                        </a:rPr>
                        <a:t>7.11E+07</a:t>
                      </a:r>
                      <a:endParaRPr lang="en-US" sz="10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a:solidFill>
                            <a:schemeClr val="bg2"/>
                          </a:solidFill>
                          <a:effectLst/>
                        </a:rPr>
                        <a:t>2.1791</a:t>
                      </a:r>
                      <a:endParaRPr lang="en-US" sz="10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a:solidFill>
                            <a:schemeClr val="bg2"/>
                          </a:solidFill>
                          <a:effectLst/>
                        </a:rPr>
                        <a:t>1.82E+11</a:t>
                      </a:r>
                      <a:endParaRPr lang="en-US" sz="10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dirty="0">
                          <a:solidFill>
                            <a:schemeClr val="bg2"/>
                          </a:solidFill>
                          <a:effectLst/>
                        </a:rPr>
                        <a:t>0.0134</a:t>
                      </a:r>
                      <a:endParaRPr lang="en-US" sz="10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dirty="0">
                          <a:solidFill>
                            <a:schemeClr val="bg2"/>
                          </a:solidFill>
                          <a:effectLst/>
                        </a:rPr>
                        <a:t>0.0141</a:t>
                      </a:r>
                      <a:endParaRPr lang="en-US" sz="10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extLst>
                  <a:ext uri="{0D108BD9-81ED-4DB2-BD59-A6C34878D82A}">
                    <a16:rowId xmlns:a16="http://schemas.microsoft.com/office/drawing/2014/main" val="199723528"/>
                  </a:ext>
                </a:extLst>
              </a:tr>
              <a:tr h="195217">
                <a:tc>
                  <a:txBody>
                    <a:bodyPr/>
                    <a:lstStyle/>
                    <a:p>
                      <a:pPr marL="0" marR="0" algn="ctr">
                        <a:lnSpc>
                          <a:spcPct val="115000"/>
                        </a:lnSpc>
                        <a:spcBef>
                          <a:spcPts val="0"/>
                        </a:spcBef>
                        <a:spcAft>
                          <a:spcPts val="0"/>
                        </a:spcAft>
                      </a:pPr>
                      <a:r>
                        <a:rPr lang="en-US" sz="1000">
                          <a:solidFill>
                            <a:schemeClr val="bg2"/>
                          </a:solidFill>
                          <a:effectLst/>
                        </a:rPr>
                        <a:t>54</a:t>
                      </a:r>
                      <a:endParaRPr lang="en-US" sz="10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a:solidFill>
                            <a:schemeClr val="bg2"/>
                          </a:solidFill>
                          <a:effectLst/>
                        </a:rPr>
                        <a:t>3.26E+07</a:t>
                      </a:r>
                      <a:endParaRPr lang="en-US" sz="10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a:solidFill>
                            <a:schemeClr val="bg2"/>
                          </a:solidFill>
                          <a:effectLst/>
                        </a:rPr>
                        <a:t>7.11E+07</a:t>
                      </a:r>
                      <a:endParaRPr lang="en-US" sz="10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a:solidFill>
                            <a:schemeClr val="bg2"/>
                          </a:solidFill>
                          <a:effectLst/>
                        </a:rPr>
                        <a:t>2.1791</a:t>
                      </a:r>
                      <a:endParaRPr lang="en-US" sz="10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a:solidFill>
                            <a:schemeClr val="bg2"/>
                          </a:solidFill>
                          <a:effectLst/>
                        </a:rPr>
                        <a:t>3.17E+10</a:t>
                      </a:r>
                      <a:endParaRPr lang="en-US" sz="10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a:solidFill>
                            <a:schemeClr val="bg2"/>
                          </a:solidFill>
                          <a:effectLst/>
                        </a:rPr>
                        <a:t>0.0023</a:t>
                      </a:r>
                      <a:endParaRPr lang="en-US" sz="10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tc>
                  <a:txBody>
                    <a:bodyPr/>
                    <a:lstStyle/>
                    <a:p>
                      <a:pPr marL="0" marR="0" algn="ctr">
                        <a:lnSpc>
                          <a:spcPct val="115000"/>
                        </a:lnSpc>
                        <a:spcBef>
                          <a:spcPts val="0"/>
                        </a:spcBef>
                        <a:spcAft>
                          <a:spcPts val="0"/>
                        </a:spcAft>
                      </a:pPr>
                      <a:r>
                        <a:rPr lang="en-US" sz="1000" dirty="0">
                          <a:solidFill>
                            <a:schemeClr val="bg2"/>
                          </a:solidFill>
                          <a:effectLst/>
                        </a:rPr>
                        <a:t>0.0291</a:t>
                      </a:r>
                      <a:endParaRPr lang="en-US" sz="10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34722" marR="34722" marT="0" marB="0"/>
                </a:tc>
                <a:extLst>
                  <a:ext uri="{0D108BD9-81ED-4DB2-BD59-A6C34878D82A}">
                    <a16:rowId xmlns:a16="http://schemas.microsoft.com/office/drawing/2014/main" val="919098071"/>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7"/>
          <p:cNvSpPr txBox="1">
            <a:spLocks noGrp="1"/>
          </p:cNvSpPr>
          <p:nvPr>
            <p:ph type="title"/>
          </p:nvPr>
        </p:nvSpPr>
        <p:spPr>
          <a:xfrm>
            <a:off x="727650" y="627025"/>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mn-lt"/>
              </a:rPr>
              <a:t>Heating Map of the Blanket  </a:t>
            </a:r>
            <a:endParaRPr dirty="0">
              <a:latin typeface="+mn-lt"/>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585216" y="1333550"/>
            <a:ext cx="7775448" cy="366516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729450" y="602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mn-lt"/>
              </a:rPr>
              <a:t>Objectives</a:t>
            </a:r>
            <a:endParaRPr dirty="0">
              <a:latin typeface="+mn-lt"/>
            </a:endParaRPr>
          </a:p>
        </p:txBody>
      </p:sp>
      <p:grpSp>
        <p:nvGrpSpPr>
          <p:cNvPr id="93" name="Google Shape;93;p14"/>
          <p:cNvGrpSpPr/>
          <p:nvPr/>
        </p:nvGrpSpPr>
        <p:grpSpPr>
          <a:xfrm>
            <a:off x="315611" y="3013600"/>
            <a:ext cx="7539026" cy="731700"/>
            <a:chOff x="111061" y="2207525"/>
            <a:chExt cx="7539026" cy="731700"/>
          </a:xfrm>
        </p:grpSpPr>
        <p:sp>
          <p:nvSpPr>
            <p:cNvPr id="94" name="Google Shape;94;p14"/>
            <p:cNvSpPr txBox="1"/>
            <p:nvPr/>
          </p:nvSpPr>
          <p:spPr>
            <a:xfrm>
              <a:off x="111061" y="2256894"/>
              <a:ext cx="2715300" cy="629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 sz="1700" dirty="0">
                  <a:solidFill>
                    <a:srgbClr val="0B7140"/>
                  </a:solidFill>
                  <a:latin typeface="+mn-lt"/>
                  <a:ea typeface="Roboto Medium"/>
                  <a:cs typeface="Roboto Medium"/>
                  <a:sym typeface="Roboto Medium"/>
                </a:rPr>
                <a:t>Nuclear Heating </a:t>
              </a:r>
              <a:endParaRPr sz="1700" dirty="0">
                <a:solidFill>
                  <a:srgbClr val="0B7140"/>
                </a:solidFill>
                <a:latin typeface="+mn-lt"/>
                <a:ea typeface="Roboto Medium"/>
                <a:cs typeface="Roboto Medium"/>
                <a:sym typeface="Roboto Medium"/>
              </a:endParaRPr>
            </a:p>
          </p:txBody>
        </p:sp>
        <p:sp>
          <p:nvSpPr>
            <p:cNvPr id="95" name="Google Shape;95;p14"/>
            <p:cNvSpPr/>
            <p:nvPr/>
          </p:nvSpPr>
          <p:spPr>
            <a:xfrm>
              <a:off x="2789787" y="2207525"/>
              <a:ext cx="4860300" cy="731700"/>
            </a:xfrm>
            <a:prstGeom prst="rect">
              <a:avLst/>
            </a:prstGeom>
            <a:solidFill>
              <a:srgbClr val="0B7140"/>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latin typeface="+mn-lt"/>
              </a:endParaRPr>
            </a:p>
          </p:txBody>
        </p:sp>
        <p:sp>
          <p:nvSpPr>
            <p:cNvPr id="96" name="Google Shape;96;p14"/>
            <p:cNvSpPr txBox="1"/>
            <p:nvPr/>
          </p:nvSpPr>
          <p:spPr>
            <a:xfrm>
              <a:off x="2914387" y="2414096"/>
              <a:ext cx="4373100" cy="330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sz="1200">
                  <a:solidFill>
                    <a:srgbClr val="FFFFFF"/>
                  </a:solidFill>
                  <a:latin typeface="+mn-lt"/>
                  <a:ea typeface="Roboto"/>
                  <a:cs typeface="Roboto"/>
                  <a:sym typeface="Roboto"/>
                </a:rPr>
                <a:t>Evaluate energy deposition in blanket to determine temperature distribution and heat removal. Conduct coupled thermal and stress analysis.</a:t>
              </a:r>
              <a:endParaRPr sz="1200">
                <a:solidFill>
                  <a:srgbClr val="FFFFFF"/>
                </a:solidFill>
                <a:latin typeface="+mn-lt"/>
                <a:ea typeface="Roboto"/>
                <a:cs typeface="Roboto"/>
                <a:sym typeface="Roboto"/>
              </a:endParaRPr>
            </a:p>
          </p:txBody>
        </p:sp>
      </p:grpSp>
      <p:grpSp>
        <p:nvGrpSpPr>
          <p:cNvPr id="97" name="Google Shape;97;p14"/>
          <p:cNvGrpSpPr/>
          <p:nvPr/>
        </p:nvGrpSpPr>
        <p:grpSpPr>
          <a:xfrm>
            <a:off x="959655" y="3894700"/>
            <a:ext cx="6532283" cy="731700"/>
            <a:chOff x="755105" y="3088625"/>
            <a:chExt cx="6532283" cy="731700"/>
          </a:xfrm>
        </p:grpSpPr>
        <p:sp>
          <p:nvSpPr>
            <p:cNvPr id="98" name="Google Shape;98;p14"/>
            <p:cNvSpPr txBox="1"/>
            <p:nvPr/>
          </p:nvSpPr>
          <p:spPr>
            <a:xfrm>
              <a:off x="755105" y="3145625"/>
              <a:ext cx="1959900" cy="629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 sz="1700">
                  <a:solidFill>
                    <a:srgbClr val="0B7743"/>
                  </a:solidFill>
                  <a:latin typeface="+mn-lt"/>
                  <a:ea typeface="Roboto Medium"/>
                  <a:cs typeface="Roboto Medium"/>
                  <a:sym typeface="Roboto Medium"/>
                </a:rPr>
                <a:t>Radiation Damage</a:t>
              </a:r>
              <a:endParaRPr sz="1700">
                <a:solidFill>
                  <a:srgbClr val="0B7743"/>
                </a:solidFill>
                <a:latin typeface="+mn-lt"/>
                <a:ea typeface="Roboto Medium"/>
                <a:cs typeface="Roboto Medium"/>
                <a:sym typeface="Roboto Medium"/>
              </a:endParaRPr>
            </a:p>
          </p:txBody>
        </p:sp>
        <p:sp>
          <p:nvSpPr>
            <p:cNvPr id="99" name="Google Shape;99;p14"/>
            <p:cNvSpPr/>
            <p:nvPr/>
          </p:nvSpPr>
          <p:spPr>
            <a:xfrm>
              <a:off x="2789787" y="3088625"/>
              <a:ext cx="4497600" cy="731700"/>
            </a:xfrm>
            <a:prstGeom prst="rect">
              <a:avLst/>
            </a:prstGeom>
            <a:solidFill>
              <a:srgbClr val="0B7743"/>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latin typeface="+mn-lt"/>
              </a:endParaRPr>
            </a:p>
          </p:txBody>
        </p:sp>
        <p:sp>
          <p:nvSpPr>
            <p:cNvPr id="100" name="Google Shape;100;p14"/>
            <p:cNvSpPr txBox="1"/>
            <p:nvPr/>
          </p:nvSpPr>
          <p:spPr>
            <a:xfrm>
              <a:off x="2914388" y="3295180"/>
              <a:ext cx="3849900" cy="330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sz="1200">
                  <a:solidFill>
                    <a:srgbClr val="FFFFFF"/>
                  </a:solidFill>
                  <a:latin typeface="+mn-lt"/>
                  <a:ea typeface="Roboto"/>
                  <a:cs typeface="Roboto"/>
                  <a:sym typeface="Roboto"/>
                </a:rPr>
                <a:t>Determine the lifetime of magnet and breeding systems. Estimate replacement intervals of first wall and diverter.</a:t>
              </a:r>
              <a:endParaRPr sz="1200">
                <a:solidFill>
                  <a:srgbClr val="FFFFFF"/>
                </a:solidFill>
                <a:latin typeface="+mn-lt"/>
                <a:ea typeface="Roboto"/>
                <a:cs typeface="Roboto"/>
                <a:sym typeface="Roboto"/>
              </a:endParaRPr>
            </a:p>
          </p:txBody>
        </p:sp>
      </p:grpSp>
      <p:grpSp>
        <p:nvGrpSpPr>
          <p:cNvPr id="101" name="Google Shape;101;p14"/>
          <p:cNvGrpSpPr/>
          <p:nvPr/>
        </p:nvGrpSpPr>
        <p:grpSpPr>
          <a:xfrm>
            <a:off x="1748889" y="1873783"/>
            <a:ext cx="6467246" cy="987156"/>
            <a:chOff x="1544339" y="1067708"/>
            <a:chExt cx="6467246" cy="987156"/>
          </a:xfrm>
        </p:grpSpPr>
        <p:sp>
          <p:nvSpPr>
            <p:cNvPr id="102" name="Google Shape;102;p14"/>
            <p:cNvSpPr/>
            <p:nvPr/>
          </p:nvSpPr>
          <p:spPr>
            <a:xfrm>
              <a:off x="2789785" y="1323164"/>
              <a:ext cx="5221800" cy="731700"/>
            </a:xfrm>
            <a:prstGeom prst="rect">
              <a:avLst/>
            </a:prstGeom>
            <a:solidFill>
              <a:srgbClr val="08563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latin typeface="+mn-lt"/>
              </a:endParaRPr>
            </a:p>
          </p:txBody>
        </p:sp>
        <p:sp>
          <p:nvSpPr>
            <p:cNvPr id="103" name="Google Shape;103;p14"/>
            <p:cNvSpPr txBox="1"/>
            <p:nvPr/>
          </p:nvSpPr>
          <p:spPr>
            <a:xfrm>
              <a:off x="2914389" y="1407440"/>
              <a:ext cx="4765800" cy="5754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sz="1200">
                  <a:solidFill>
                    <a:srgbClr val="FFFFFF"/>
                  </a:solidFill>
                  <a:latin typeface="+mn-lt"/>
                  <a:ea typeface="Roboto"/>
                  <a:cs typeface="Roboto"/>
                  <a:sym typeface="Roboto"/>
                </a:rPr>
                <a:t>Evaluate the tritium breeding ratio and tritium self-sufficiency. Determine flux distribution throughout the blanket and at the magnet systems. </a:t>
              </a:r>
              <a:endParaRPr sz="1200">
                <a:solidFill>
                  <a:srgbClr val="FFFFFF"/>
                </a:solidFill>
                <a:latin typeface="+mn-lt"/>
                <a:ea typeface="Roboto"/>
                <a:cs typeface="Roboto"/>
                <a:sym typeface="Roboto"/>
              </a:endParaRPr>
            </a:p>
          </p:txBody>
        </p:sp>
        <p:sp>
          <p:nvSpPr>
            <p:cNvPr id="104" name="Google Shape;104;p14"/>
            <p:cNvSpPr txBox="1"/>
            <p:nvPr/>
          </p:nvSpPr>
          <p:spPr>
            <a:xfrm>
              <a:off x="1544339" y="1067708"/>
              <a:ext cx="2390100" cy="629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 sz="1700" dirty="0">
                  <a:solidFill>
                    <a:srgbClr val="085631"/>
                  </a:solidFill>
                  <a:latin typeface="+mn-lt"/>
                  <a:ea typeface="Roboto Medium"/>
                  <a:cs typeface="Roboto Medium"/>
                  <a:sym typeface="Roboto Medium"/>
                </a:rPr>
                <a:t>                        Neutronics </a:t>
              </a:r>
              <a:r>
                <a:rPr lang="en" sz="4400" dirty="0">
                  <a:solidFill>
                    <a:srgbClr val="085631"/>
                  </a:solidFill>
                  <a:latin typeface="+mn-lt"/>
                  <a:ea typeface="Roboto Medium"/>
                  <a:cs typeface="Roboto Medium"/>
                  <a:sym typeface="Roboto Medium"/>
                </a:rPr>
                <a:t> </a:t>
              </a:r>
              <a:endParaRPr sz="4400" dirty="0">
                <a:solidFill>
                  <a:srgbClr val="085631"/>
                </a:solidFill>
                <a:latin typeface="+mn-lt"/>
                <a:ea typeface="Roboto Medium"/>
                <a:cs typeface="Roboto Medium"/>
                <a:sym typeface="Roboto Medium"/>
              </a:endParaRPr>
            </a:p>
          </p:txBody>
        </p:sp>
      </p:grpSp>
      <p:sp>
        <p:nvSpPr>
          <p:cNvPr id="105" name="Google Shape;105;p14"/>
          <p:cNvSpPr txBox="1"/>
          <p:nvPr/>
        </p:nvSpPr>
        <p:spPr>
          <a:xfrm>
            <a:off x="618125" y="1259150"/>
            <a:ext cx="7650000" cy="177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rgbClr val="000000"/>
              </a:buClr>
              <a:buSzPts val="1100"/>
              <a:buFont typeface="Arial"/>
              <a:buNone/>
            </a:pPr>
            <a:r>
              <a:rPr lang="en" sz="1300" dirty="0">
                <a:solidFill>
                  <a:srgbClr val="595959"/>
                </a:solidFill>
                <a:latin typeface="+mn-lt"/>
                <a:ea typeface="Lato"/>
                <a:cs typeface="Lato"/>
                <a:sym typeface="Lato"/>
              </a:rPr>
              <a:t>The design project will undertake the nuclear design (neutron transport, temperature distribution, stress analysis, radiation damage lifetime, tritium self-sufficiency) of this Fusion DEMO, consisting of the following: </a:t>
            </a:r>
            <a:endParaRPr dirty="0">
              <a:latin typeface="+mn-lt"/>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7"/>
          <p:cNvSpPr txBox="1">
            <a:spLocks noGrp="1"/>
          </p:cNvSpPr>
          <p:nvPr>
            <p:ph type="title"/>
          </p:nvPr>
        </p:nvSpPr>
        <p:spPr>
          <a:xfrm>
            <a:off x="729450" y="578087"/>
            <a:ext cx="824691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mn-lt"/>
              </a:rPr>
              <a:t>FW </a:t>
            </a:r>
            <a:r>
              <a:rPr lang="en" dirty="0">
                <a:latin typeface="+mn-lt"/>
              </a:rPr>
              <a:t>F</a:t>
            </a:r>
            <a:r>
              <a:rPr lang="en-US" dirty="0" err="1">
                <a:latin typeface="+mn-lt"/>
              </a:rPr>
              <a:t>luid</a:t>
            </a:r>
            <a:r>
              <a:rPr lang="en-US" dirty="0">
                <a:latin typeface="+mn-lt"/>
              </a:rPr>
              <a:t>-solid coupling analysis: temp calculation</a:t>
            </a:r>
            <a:endParaRPr dirty="0">
              <a:latin typeface="+mn-lt"/>
            </a:endParaRPr>
          </a:p>
        </p:txBody>
      </p:sp>
      <p:pic>
        <p:nvPicPr>
          <p:cNvPr id="5" name="图片 4">
            <a:extLst>
              <a:ext uri="{FF2B5EF4-FFF2-40B4-BE49-F238E27FC236}">
                <a16:creationId xmlns:a16="http://schemas.microsoft.com/office/drawing/2014/main" id="{41409182-D265-4386-B138-06B80010DCA7}"/>
              </a:ext>
            </a:extLst>
          </p:cNvPr>
          <p:cNvPicPr>
            <a:picLocks noChangeAspect="1"/>
          </p:cNvPicPr>
          <p:nvPr/>
        </p:nvPicPr>
        <p:blipFill rotWithShape="1">
          <a:blip r:embed="rId3"/>
          <a:srcRect r="14342"/>
          <a:stretch/>
        </p:blipFill>
        <p:spPr>
          <a:xfrm>
            <a:off x="997498" y="2195370"/>
            <a:ext cx="3077416" cy="2345480"/>
          </a:xfrm>
          <a:prstGeom prst="rect">
            <a:avLst/>
          </a:prstGeom>
        </p:spPr>
      </p:pic>
      <p:pic>
        <p:nvPicPr>
          <p:cNvPr id="7" name="图片 6">
            <a:extLst>
              <a:ext uri="{FF2B5EF4-FFF2-40B4-BE49-F238E27FC236}">
                <a16:creationId xmlns:a16="http://schemas.microsoft.com/office/drawing/2014/main" id="{6E5F1085-D28F-4561-B0F2-283AEA412C56}"/>
              </a:ext>
            </a:extLst>
          </p:cNvPr>
          <p:cNvPicPr>
            <a:picLocks noChangeAspect="1"/>
          </p:cNvPicPr>
          <p:nvPr/>
        </p:nvPicPr>
        <p:blipFill rotWithShape="1">
          <a:blip r:embed="rId4"/>
          <a:srcRect r="14988"/>
          <a:stretch/>
        </p:blipFill>
        <p:spPr>
          <a:xfrm>
            <a:off x="4755944" y="2177564"/>
            <a:ext cx="3077416" cy="2363286"/>
          </a:xfrm>
          <a:prstGeom prst="rect">
            <a:avLst/>
          </a:prstGeom>
        </p:spPr>
      </p:pic>
      <p:sp>
        <p:nvSpPr>
          <p:cNvPr id="10" name="文本框 9">
            <a:extLst>
              <a:ext uri="{FF2B5EF4-FFF2-40B4-BE49-F238E27FC236}">
                <a16:creationId xmlns:a16="http://schemas.microsoft.com/office/drawing/2014/main" id="{FEF65D5C-D1E0-40BA-B7BD-AAE3D72ED894}"/>
              </a:ext>
            </a:extLst>
          </p:cNvPr>
          <p:cNvSpPr txBox="1"/>
          <p:nvPr/>
        </p:nvSpPr>
        <p:spPr>
          <a:xfrm>
            <a:off x="729450" y="1241263"/>
            <a:ext cx="7911630" cy="738664"/>
          </a:xfrm>
          <a:prstGeom prst="rect">
            <a:avLst/>
          </a:prstGeom>
          <a:noFill/>
        </p:spPr>
        <p:txBody>
          <a:bodyPr wrap="square" rtlCol="0">
            <a:spAutoFit/>
          </a:bodyPr>
          <a:lstStyle/>
          <a:p>
            <a:r>
              <a:rPr lang="en-US" altLang="zh-CN" dirty="0">
                <a:latin typeface="+mn-lt"/>
              </a:rPr>
              <a:t>Based on </a:t>
            </a:r>
            <a:r>
              <a:rPr lang="en-US" altLang="zh-CN" dirty="0" err="1">
                <a:latin typeface="+mn-lt"/>
              </a:rPr>
              <a:t>MCNP</a:t>
            </a:r>
            <a:r>
              <a:rPr lang="en-US" altLang="zh-CN" dirty="0">
                <a:latin typeface="+mn-lt"/>
              </a:rPr>
              <a:t> results, the blanket cell with the max heat flux is chosen to perform temperature calculation. </a:t>
            </a:r>
          </a:p>
          <a:p>
            <a:r>
              <a:rPr lang="en-US" altLang="zh-CN" dirty="0">
                <a:latin typeface="+mn-lt"/>
              </a:rPr>
              <a:t>Thermal boundary: inlet temp: </a:t>
            </a:r>
            <a:r>
              <a:rPr lang="en-US" altLang="zh-CN" dirty="0" err="1">
                <a:latin typeface="+mn-lt"/>
              </a:rPr>
              <a:t>280°C</a:t>
            </a:r>
            <a:r>
              <a:rPr lang="en-US" altLang="zh-CN" dirty="0">
                <a:latin typeface="+mn-lt"/>
              </a:rPr>
              <a:t>, heat flux density: 0.3 </a:t>
            </a:r>
            <a:r>
              <a:rPr lang="en-US" altLang="zh-CN" dirty="0" err="1">
                <a:latin typeface="+mn-lt"/>
              </a:rPr>
              <a:t>MWm</a:t>
            </a:r>
            <a:r>
              <a:rPr lang="en-US" altLang="zh-CN" baseline="30000" dirty="0">
                <a:latin typeface="+mn-lt"/>
              </a:rPr>
              <a:t>-2</a:t>
            </a:r>
            <a:r>
              <a:rPr lang="en-US" altLang="zh-CN" dirty="0">
                <a:latin typeface="+mn-lt"/>
              </a:rPr>
              <a:t>, heat deposition: 15.3 </a:t>
            </a:r>
            <a:r>
              <a:rPr lang="en-US" altLang="zh-CN" dirty="0" err="1">
                <a:latin typeface="+mn-lt"/>
              </a:rPr>
              <a:t>MWm</a:t>
            </a:r>
            <a:r>
              <a:rPr lang="en-US" altLang="zh-CN" baseline="30000" dirty="0">
                <a:latin typeface="+mn-lt"/>
              </a:rPr>
              <a:t>-3</a:t>
            </a:r>
            <a:endParaRPr lang="zh-CN" altLang="en-US" baseline="30000" dirty="0">
              <a:latin typeface="+mn-lt"/>
            </a:endParaRPr>
          </a:p>
        </p:txBody>
      </p:sp>
      <p:sp>
        <p:nvSpPr>
          <p:cNvPr id="8" name="文本框 7">
            <a:extLst>
              <a:ext uri="{FF2B5EF4-FFF2-40B4-BE49-F238E27FC236}">
                <a16:creationId xmlns:a16="http://schemas.microsoft.com/office/drawing/2014/main" id="{CC94A9B2-35C9-4579-8066-BA7F0C0C4046}"/>
              </a:ext>
            </a:extLst>
          </p:cNvPr>
          <p:cNvSpPr txBox="1"/>
          <p:nvPr/>
        </p:nvSpPr>
        <p:spPr>
          <a:xfrm>
            <a:off x="1638300" y="3849694"/>
            <a:ext cx="418704" cy="246221"/>
          </a:xfrm>
          <a:prstGeom prst="rect">
            <a:avLst/>
          </a:prstGeom>
          <a:noFill/>
        </p:spPr>
        <p:txBody>
          <a:bodyPr wrap="none" rtlCol="0">
            <a:spAutoFit/>
          </a:bodyPr>
          <a:lstStyle/>
          <a:p>
            <a:r>
              <a:rPr lang="en-US" altLang="zh-CN" sz="1000" dirty="0">
                <a:latin typeface="+mn-lt"/>
              </a:rPr>
              <a:t>inlet</a:t>
            </a:r>
            <a:endParaRPr lang="zh-CN" altLang="en-US" sz="1000" dirty="0">
              <a:latin typeface="+mn-lt"/>
            </a:endParaRPr>
          </a:p>
        </p:txBody>
      </p:sp>
      <p:sp>
        <p:nvSpPr>
          <p:cNvPr id="12" name="文本框 11">
            <a:extLst>
              <a:ext uri="{FF2B5EF4-FFF2-40B4-BE49-F238E27FC236}">
                <a16:creationId xmlns:a16="http://schemas.microsoft.com/office/drawing/2014/main" id="{7C48D1B0-7D41-4AD7-ABF2-1CD2CD9397AF}"/>
              </a:ext>
            </a:extLst>
          </p:cNvPr>
          <p:cNvSpPr txBox="1"/>
          <p:nvPr/>
        </p:nvSpPr>
        <p:spPr>
          <a:xfrm>
            <a:off x="1569720" y="3138462"/>
            <a:ext cx="495649" cy="246221"/>
          </a:xfrm>
          <a:prstGeom prst="rect">
            <a:avLst/>
          </a:prstGeom>
          <a:noFill/>
        </p:spPr>
        <p:txBody>
          <a:bodyPr wrap="none" rtlCol="0">
            <a:spAutoFit/>
          </a:bodyPr>
          <a:lstStyle/>
          <a:p>
            <a:r>
              <a:rPr lang="en-US" altLang="zh-CN" sz="1000" dirty="0">
                <a:latin typeface="+mn-lt"/>
              </a:rPr>
              <a:t>outlet</a:t>
            </a:r>
            <a:endParaRPr lang="zh-CN" altLang="en-US" sz="1000" dirty="0">
              <a:latin typeface="+mn-lt"/>
            </a:endParaRPr>
          </a:p>
        </p:txBody>
      </p:sp>
      <p:sp>
        <p:nvSpPr>
          <p:cNvPr id="13" name="文本框 12">
            <a:extLst>
              <a:ext uri="{FF2B5EF4-FFF2-40B4-BE49-F238E27FC236}">
                <a16:creationId xmlns:a16="http://schemas.microsoft.com/office/drawing/2014/main" id="{7F43AC2E-6ACC-4559-947B-C4619BE660CE}"/>
              </a:ext>
            </a:extLst>
          </p:cNvPr>
          <p:cNvSpPr txBox="1"/>
          <p:nvPr/>
        </p:nvSpPr>
        <p:spPr>
          <a:xfrm>
            <a:off x="5471160" y="4669496"/>
            <a:ext cx="1356462" cy="246221"/>
          </a:xfrm>
          <a:prstGeom prst="rect">
            <a:avLst/>
          </a:prstGeom>
          <a:noFill/>
        </p:spPr>
        <p:txBody>
          <a:bodyPr wrap="none" rtlCol="0">
            <a:spAutoFit/>
          </a:bodyPr>
          <a:lstStyle/>
          <a:p>
            <a:r>
              <a:rPr lang="en-US" altLang="zh-CN" sz="1000" dirty="0">
                <a:latin typeface="+mn-lt"/>
              </a:rPr>
              <a:t>FW temp distribution</a:t>
            </a:r>
            <a:endParaRPr lang="zh-CN" altLang="en-US" sz="1000" dirty="0">
              <a:latin typeface="+mn-lt"/>
            </a:endParaRPr>
          </a:p>
        </p:txBody>
      </p:sp>
      <p:sp>
        <p:nvSpPr>
          <p:cNvPr id="14" name="文本框 13">
            <a:extLst>
              <a:ext uri="{FF2B5EF4-FFF2-40B4-BE49-F238E27FC236}">
                <a16:creationId xmlns:a16="http://schemas.microsoft.com/office/drawing/2014/main" id="{8ECB95A3-75DE-44A0-AE5E-E98E42ADC570}"/>
              </a:ext>
            </a:extLst>
          </p:cNvPr>
          <p:cNvSpPr txBox="1"/>
          <p:nvPr/>
        </p:nvSpPr>
        <p:spPr>
          <a:xfrm>
            <a:off x="2057400" y="4669496"/>
            <a:ext cx="1497526" cy="246221"/>
          </a:xfrm>
          <a:prstGeom prst="rect">
            <a:avLst/>
          </a:prstGeom>
          <a:noFill/>
        </p:spPr>
        <p:txBody>
          <a:bodyPr wrap="none" rtlCol="0">
            <a:spAutoFit/>
          </a:bodyPr>
          <a:lstStyle/>
          <a:p>
            <a:r>
              <a:rPr lang="en-US" altLang="zh-CN" sz="1000" dirty="0">
                <a:latin typeface="+mn-lt"/>
              </a:rPr>
              <a:t>Water temp distribution</a:t>
            </a:r>
            <a:endParaRPr lang="zh-CN" altLang="en-US" sz="1000" dirty="0">
              <a:latin typeface="+mn-lt"/>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Tree>
    <p:extLst>
      <p:ext uri="{BB962C8B-B14F-4D97-AF65-F5344CB8AC3E}">
        <p14:creationId xmlns:p14="http://schemas.microsoft.com/office/powerpoint/2010/main" val="1085088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7"/>
          <p:cNvSpPr txBox="1">
            <a:spLocks noGrp="1"/>
          </p:cNvSpPr>
          <p:nvPr>
            <p:ph type="title"/>
          </p:nvPr>
        </p:nvSpPr>
        <p:spPr>
          <a:xfrm>
            <a:off x="729450" y="602650"/>
            <a:ext cx="835359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mn-lt"/>
              </a:rPr>
              <a:t>FW </a:t>
            </a:r>
            <a:r>
              <a:rPr lang="en" dirty="0">
                <a:latin typeface="+mn-lt"/>
              </a:rPr>
              <a:t>Thermal/Stress Analysis: </a:t>
            </a:r>
            <a:r>
              <a:rPr lang="en-US" dirty="0">
                <a:latin typeface="+mn-lt"/>
              </a:rPr>
              <a:t>under water pressure</a:t>
            </a:r>
            <a:endParaRPr dirty="0">
              <a:latin typeface="+mn-lt"/>
            </a:endParaRPr>
          </a:p>
        </p:txBody>
      </p:sp>
      <p:sp>
        <p:nvSpPr>
          <p:cNvPr id="10" name="文本框 9">
            <a:extLst>
              <a:ext uri="{FF2B5EF4-FFF2-40B4-BE49-F238E27FC236}">
                <a16:creationId xmlns:a16="http://schemas.microsoft.com/office/drawing/2014/main" id="{FEF65D5C-D1E0-40BA-B7BD-AAE3D72ED894}"/>
              </a:ext>
            </a:extLst>
          </p:cNvPr>
          <p:cNvSpPr txBox="1"/>
          <p:nvPr/>
        </p:nvSpPr>
        <p:spPr>
          <a:xfrm>
            <a:off x="729450" y="1241263"/>
            <a:ext cx="7911630" cy="873765"/>
          </a:xfrm>
          <a:prstGeom prst="rect">
            <a:avLst/>
          </a:prstGeom>
          <a:noFill/>
        </p:spPr>
        <p:txBody>
          <a:bodyPr wrap="square" rtlCol="0">
            <a:spAutoFit/>
          </a:bodyPr>
          <a:lstStyle/>
          <a:p>
            <a:pPr>
              <a:lnSpc>
                <a:spcPts val="2100"/>
              </a:lnSpc>
            </a:pPr>
            <a:r>
              <a:rPr lang="en-US" altLang="zh-CN" dirty="0">
                <a:latin typeface="+mn-lt"/>
              </a:rPr>
              <a:t>Boundary condition: water pressure 15 MPa, fixed at the end surfaces, symmetry constraint at</a:t>
            </a:r>
            <a:endParaRPr lang="en-US" altLang="zh-CN" baseline="30000" dirty="0">
              <a:latin typeface="+mn-lt"/>
            </a:endParaRPr>
          </a:p>
          <a:p>
            <a:pPr>
              <a:lnSpc>
                <a:spcPts val="2100"/>
              </a:lnSpc>
            </a:pPr>
            <a:r>
              <a:rPr lang="en-US" altLang="zh-CN" dirty="0">
                <a:latin typeface="+mn-lt"/>
              </a:rPr>
              <a:t>the bottom surface</a:t>
            </a:r>
          </a:p>
          <a:p>
            <a:pPr>
              <a:lnSpc>
                <a:spcPts val="2100"/>
              </a:lnSpc>
            </a:pPr>
            <a:r>
              <a:rPr lang="en-US" altLang="zh-CN" dirty="0">
                <a:latin typeface="+mn-lt"/>
              </a:rPr>
              <a:t>The max stress is within the threshold, the deformation can be neglected</a:t>
            </a:r>
            <a:endParaRPr lang="zh-CN" altLang="en-US" dirty="0">
              <a:latin typeface="+mn-lt"/>
            </a:endParaRPr>
          </a:p>
        </p:txBody>
      </p:sp>
      <p:sp>
        <p:nvSpPr>
          <p:cNvPr id="13" name="文本框 12">
            <a:extLst>
              <a:ext uri="{FF2B5EF4-FFF2-40B4-BE49-F238E27FC236}">
                <a16:creationId xmlns:a16="http://schemas.microsoft.com/office/drawing/2014/main" id="{7F43AC2E-6ACC-4559-947B-C4619BE660CE}"/>
              </a:ext>
            </a:extLst>
          </p:cNvPr>
          <p:cNvSpPr txBox="1"/>
          <p:nvPr/>
        </p:nvSpPr>
        <p:spPr>
          <a:xfrm>
            <a:off x="5440680" y="4764080"/>
            <a:ext cx="1255472" cy="246221"/>
          </a:xfrm>
          <a:prstGeom prst="rect">
            <a:avLst/>
          </a:prstGeom>
          <a:noFill/>
        </p:spPr>
        <p:txBody>
          <a:bodyPr wrap="none" rtlCol="0">
            <a:spAutoFit/>
          </a:bodyPr>
          <a:lstStyle/>
          <a:p>
            <a:r>
              <a:rPr lang="en-US" altLang="zh-CN" sz="1000" dirty="0">
                <a:latin typeface="+mn-lt"/>
              </a:rPr>
              <a:t>Total displacement</a:t>
            </a:r>
            <a:endParaRPr lang="zh-CN" altLang="en-US" sz="1000" dirty="0">
              <a:latin typeface="+mn-lt"/>
            </a:endParaRPr>
          </a:p>
        </p:txBody>
      </p:sp>
      <p:sp>
        <p:nvSpPr>
          <p:cNvPr id="14" name="文本框 13">
            <a:extLst>
              <a:ext uri="{FF2B5EF4-FFF2-40B4-BE49-F238E27FC236}">
                <a16:creationId xmlns:a16="http://schemas.microsoft.com/office/drawing/2014/main" id="{8ECB95A3-75DE-44A0-AE5E-E98E42ADC570}"/>
              </a:ext>
            </a:extLst>
          </p:cNvPr>
          <p:cNvSpPr txBox="1"/>
          <p:nvPr/>
        </p:nvSpPr>
        <p:spPr>
          <a:xfrm>
            <a:off x="2008370" y="4767120"/>
            <a:ext cx="922047" cy="246221"/>
          </a:xfrm>
          <a:prstGeom prst="rect">
            <a:avLst/>
          </a:prstGeom>
          <a:noFill/>
        </p:spPr>
        <p:txBody>
          <a:bodyPr wrap="none" rtlCol="0">
            <a:spAutoFit/>
          </a:bodyPr>
          <a:lstStyle/>
          <a:p>
            <a:r>
              <a:rPr lang="en-US" altLang="zh-CN" sz="1000" dirty="0">
                <a:latin typeface="+mn-lt"/>
              </a:rPr>
              <a:t>Shear Stress</a:t>
            </a:r>
            <a:endParaRPr lang="zh-CN" altLang="en-US" sz="1000" dirty="0">
              <a:latin typeface="+mn-lt"/>
            </a:endParaRPr>
          </a:p>
        </p:txBody>
      </p:sp>
      <p:pic>
        <p:nvPicPr>
          <p:cNvPr id="3" name="图片 2">
            <a:extLst>
              <a:ext uri="{FF2B5EF4-FFF2-40B4-BE49-F238E27FC236}">
                <a16:creationId xmlns:a16="http://schemas.microsoft.com/office/drawing/2014/main" id="{0F48CAA8-9FF3-459B-B18D-EEA0C08E0562}"/>
              </a:ext>
            </a:extLst>
          </p:cNvPr>
          <p:cNvPicPr>
            <a:picLocks noChangeAspect="1"/>
          </p:cNvPicPr>
          <p:nvPr/>
        </p:nvPicPr>
        <p:blipFill>
          <a:blip r:embed="rId3"/>
          <a:stretch>
            <a:fillRect/>
          </a:stretch>
        </p:blipFill>
        <p:spPr>
          <a:xfrm>
            <a:off x="923521" y="2192330"/>
            <a:ext cx="3946467" cy="2571750"/>
          </a:xfrm>
          <a:prstGeom prst="rect">
            <a:avLst/>
          </a:prstGeom>
        </p:spPr>
      </p:pic>
      <p:pic>
        <p:nvPicPr>
          <p:cNvPr id="5" name="图片 4">
            <a:extLst>
              <a:ext uri="{FF2B5EF4-FFF2-40B4-BE49-F238E27FC236}">
                <a16:creationId xmlns:a16="http://schemas.microsoft.com/office/drawing/2014/main" id="{247317FF-6963-46A2-A772-E5A1162BFC4E}"/>
              </a:ext>
            </a:extLst>
          </p:cNvPr>
          <p:cNvPicPr>
            <a:picLocks noChangeAspect="1"/>
          </p:cNvPicPr>
          <p:nvPr/>
        </p:nvPicPr>
        <p:blipFill>
          <a:blip r:embed="rId4"/>
          <a:stretch>
            <a:fillRect/>
          </a:stretch>
        </p:blipFill>
        <p:spPr>
          <a:xfrm>
            <a:off x="4572000" y="2192329"/>
            <a:ext cx="3946467" cy="2571750"/>
          </a:xfrm>
          <a:prstGeom prst="rect">
            <a:avLst/>
          </a:prstGeom>
        </p:spPr>
      </p:pic>
      <p:sp>
        <p:nvSpPr>
          <p:cNvPr id="6" name="文本框 5">
            <a:extLst>
              <a:ext uri="{FF2B5EF4-FFF2-40B4-BE49-F238E27FC236}">
                <a16:creationId xmlns:a16="http://schemas.microsoft.com/office/drawing/2014/main" id="{FFC0E975-ED91-4FCC-A194-5C66AEE3464C}"/>
              </a:ext>
            </a:extLst>
          </p:cNvPr>
          <p:cNvSpPr txBox="1"/>
          <p:nvPr/>
        </p:nvSpPr>
        <p:spPr>
          <a:xfrm>
            <a:off x="1884719" y="3324316"/>
            <a:ext cx="1401346" cy="307777"/>
          </a:xfrm>
          <a:prstGeom prst="rect">
            <a:avLst/>
          </a:prstGeom>
          <a:noFill/>
        </p:spPr>
        <p:txBody>
          <a:bodyPr wrap="none" rtlCol="0">
            <a:spAutoFit/>
          </a:bodyPr>
          <a:lstStyle/>
          <a:p>
            <a:r>
              <a:rPr lang="en-US" altLang="zh-CN" dirty="0" err="1">
                <a:solidFill>
                  <a:srgbClr val="FF0000"/>
                </a:solidFill>
                <a:latin typeface="+mn-lt"/>
              </a:rPr>
              <a:t>S</a:t>
            </a:r>
            <a:r>
              <a:rPr lang="en-US" altLang="zh-CN" baseline="-25000" dirty="0" err="1">
                <a:solidFill>
                  <a:srgbClr val="FF0000"/>
                </a:solidFill>
                <a:latin typeface="+mn-lt"/>
              </a:rPr>
              <a:t>max</a:t>
            </a:r>
            <a:r>
              <a:rPr lang="en-US" altLang="zh-CN" dirty="0">
                <a:solidFill>
                  <a:srgbClr val="FF0000"/>
                </a:solidFill>
                <a:latin typeface="+mn-lt"/>
              </a:rPr>
              <a:t>=56.3 MPa</a:t>
            </a:r>
            <a:endParaRPr lang="zh-CN" altLang="en-US" dirty="0">
              <a:solidFill>
                <a:srgbClr val="FF0000"/>
              </a:solidFill>
              <a:latin typeface="+mn-lt"/>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Tree>
    <p:extLst>
      <p:ext uri="{BB962C8B-B14F-4D97-AF65-F5344CB8AC3E}">
        <p14:creationId xmlns:p14="http://schemas.microsoft.com/office/powerpoint/2010/main" val="3073246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7"/>
          <p:cNvSpPr txBox="1">
            <a:spLocks noGrp="1"/>
          </p:cNvSpPr>
          <p:nvPr>
            <p:ph type="title"/>
          </p:nvPr>
        </p:nvSpPr>
        <p:spPr>
          <a:xfrm>
            <a:off x="729450" y="602650"/>
            <a:ext cx="835359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a:latin typeface="+mn-lt"/>
              </a:rPr>
              <a:t>FW </a:t>
            </a:r>
            <a:r>
              <a:rPr lang="en" sz="2000" dirty="0">
                <a:latin typeface="+mn-lt"/>
              </a:rPr>
              <a:t>Thermal/Stress Analysis: </a:t>
            </a:r>
            <a:r>
              <a:rPr lang="en-US" sz="2000" dirty="0">
                <a:latin typeface="+mn-lt"/>
              </a:rPr>
              <a:t>under water pressure &amp; heat flux</a:t>
            </a:r>
            <a:endParaRPr sz="2000" dirty="0">
              <a:latin typeface="+mn-lt"/>
            </a:endParaRPr>
          </a:p>
        </p:txBody>
      </p:sp>
      <p:sp>
        <p:nvSpPr>
          <p:cNvPr id="10" name="文本框 9">
            <a:extLst>
              <a:ext uri="{FF2B5EF4-FFF2-40B4-BE49-F238E27FC236}">
                <a16:creationId xmlns:a16="http://schemas.microsoft.com/office/drawing/2014/main" id="{FEF65D5C-D1E0-40BA-B7BD-AAE3D72ED894}"/>
              </a:ext>
            </a:extLst>
          </p:cNvPr>
          <p:cNvSpPr txBox="1"/>
          <p:nvPr/>
        </p:nvSpPr>
        <p:spPr>
          <a:xfrm>
            <a:off x="212651" y="1228207"/>
            <a:ext cx="8870389" cy="604461"/>
          </a:xfrm>
          <a:prstGeom prst="rect">
            <a:avLst/>
          </a:prstGeom>
          <a:noFill/>
        </p:spPr>
        <p:txBody>
          <a:bodyPr wrap="square" rtlCol="0">
            <a:spAutoFit/>
          </a:bodyPr>
          <a:lstStyle/>
          <a:p>
            <a:pPr>
              <a:lnSpc>
                <a:spcPts val="2100"/>
              </a:lnSpc>
            </a:pPr>
            <a:r>
              <a:rPr lang="en-US" altLang="zh-CN" dirty="0">
                <a:latin typeface="+mn-lt"/>
              </a:rPr>
              <a:t>Boundary condition:  water pressure, heat flux derived from fluid-solid coupling analysis</a:t>
            </a:r>
            <a:endParaRPr lang="en-US" altLang="zh-CN" baseline="30000" dirty="0">
              <a:latin typeface="+mn-lt"/>
            </a:endParaRPr>
          </a:p>
          <a:p>
            <a:pPr>
              <a:lnSpc>
                <a:spcPts val="2100"/>
              </a:lnSpc>
            </a:pPr>
            <a:r>
              <a:rPr lang="en-US" altLang="zh-CN" dirty="0">
                <a:latin typeface="+mn-lt"/>
              </a:rPr>
              <a:t>The maximum shear stress is below the limiting stress value of 320 MPa at the first wall temperatures</a:t>
            </a:r>
          </a:p>
        </p:txBody>
      </p:sp>
      <p:sp>
        <p:nvSpPr>
          <p:cNvPr id="24" name="文本框 23">
            <a:extLst>
              <a:ext uri="{FF2B5EF4-FFF2-40B4-BE49-F238E27FC236}">
                <a16:creationId xmlns:a16="http://schemas.microsoft.com/office/drawing/2014/main" id="{6535FEF8-FD0C-448D-80E3-8D956311E289}"/>
              </a:ext>
            </a:extLst>
          </p:cNvPr>
          <p:cNvSpPr txBox="1"/>
          <p:nvPr/>
        </p:nvSpPr>
        <p:spPr>
          <a:xfrm>
            <a:off x="1808778" y="4148775"/>
            <a:ext cx="922047" cy="246221"/>
          </a:xfrm>
          <a:prstGeom prst="rect">
            <a:avLst/>
          </a:prstGeom>
          <a:noFill/>
        </p:spPr>
        <p:txBody>
          <a:bodyPr wrap="none" rtlCol="0">
            <a:spAutoFit/>
          </a:bodyPr>
          <a:lstStyle/>
          <a:p>
            <a:r>
              <a:rPr lang="en-US" altLang="zh-CN" sz="1000" dirty="0">
                <a:latin typeface="+mn-lt"/>
              </a:rPr>
              <a:t>Shear Stress</a:t>
            </a:r>
            <a:endParaRPr lang="zh-CN" altLang="en-US" sz="1000" dirty="0">
              <a:latin typeface="+mn-lt"/>
            </a:endParaRPr>
          </a:p>
        </p:txBody>
      </p:sp>
      <p:sp>
        <p:nvSpPr>
          <p:cNvPr id="25" name="文本框 24">
            <a:extLst>
              <a:ext uri="{FF2B5EF4-FFF2-40B4-BE49-F238E27FC236}">
                <a16:creationId xmlns:a16="http://schemas.microsoft.com/office/drawing/2014/main" id="{A4DFC62C-E775-46DE-A9EF-D3446815B793}"/>
              </a:ext>
            </a:extLst>
          </p:cNvPr>
          <p:cNvSpPr txBox="1"/>
          <p:nvPr/>
        </p:nvSpPr>
        <p:spPr>
          <a:xfrm>
            <a:off x="4572000" y="4163751"/>
            <a:ext cx="1277914" cy="246221"/>
          </a:xfrm>
          <a:prstGeom prst="rect">
            <a:avLst/>
          </a:prstGeom>
          <a:noFill/>
        </p:spPr>
        <p:txBody>
          <a:bodyPr wrap="none" rtlCol="0">
            <a:spAutoFit/>
          </a:bodyPr>
          <a:lstStyle/>
          <a:p>
            <a:r>
              <a:rPr lang="en-US" altLang="zh-CN" sz="1000" dirty="0">
                <a:latin typeface="+mn-lt"/>
              </a:rPr>
              <a:t>Total Displacement</a:t>
            </a:r>
            <a:endParaRPr lang="zh-CN" altLang="en-US" sz="1000" dirty="0">
              <a:latin typeface="+mn-lt"/>
            </a:endParaRPr>
          </a:p>
        </p:txBody>
      </p:sp>
      <p:sp>
        <p:nvSpPr>
          <p:cNvPr id="28" name="文本框 27">
            <a:extLst>
              <a:ext uri="{FF2B5EF4-FFF2-40B4-BE49-F238E27FC236}">
                <a16:creationId xmlns:a16="http://schemas.microsoft.com/office/drawing/2014/main" id="{712C6799-0DB1-41A3-AAAE-E79CF820988B}"/>
              </a:ext>
            </a:extLst>
          </p:cNvPr>
          <p:cNvSpPr txBox="1"/>
          <p:nvPr/>
        </p:nvSpPr>
        <p:spPr>
          <a:xfrm>
            <a:off x="6413176" y="4164945"/>
            <a:ext cx="1511952" cy="246221"/>
          </a:xfrm>
          <a:prstGeom prst="rect">
            <a:avLst/>
          </a:prstGeom>
          <a:noFill/>
        </p:spPr>
        <p:txBody>
          <a:bodyPr wrap="none" rtlCol="0">
            <a:spAutoFit/>
          </a:bodyPr>
          <a:lstStyle/>
          <a:p>
            <a:r>
              <a:rPr lang="en-US" altLang="zh-CN" sz="1000" dirty="0">
                <a:latin typeface="+mn-lt"/>
              </a:rPr>
              <a:t>Shear Stress On Armor</a:t>
            </a:r>
            <a:endParaRPr lang="zh-CN" altLang="en-US" sz="1000" dirty="0">
              <a:latin typeface="+mn-lt"/>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pic>
        <p:nvPicPr>
          <p:cNvPr id="17" name="Picture 16"/>
          <p:cNvPicPr/>
          <p:nvPr/>
        </p:nvPicPr>
        <p:blipFill>
          <a:blip r:embed="rId3">
            <a:extLst>
              <a:ext uri="{28A0092B-C50C-407E-A947-70E740481C1C}">
                <a14:useLocalDpi xmlns:a14="http://schemas.microsoft.com/office/drawing/2010/main" val="0"/>
              </a:ext>
            </a:extLst>
          </a:blip>
          <a:srcRect/>
          <a:stretch>
            <a:fillRect/>
          </a:stretch>
        </p:blipFill>
        <p:spPr bwMode="auto">
          <a:xfrm>
            <a:off x="844062" y="1923025"/>
            <a:ext cx="6854932" cy="2205999"/>
          </a:xfrm>
          <a:prstGeom prst="rect">
            <a:avLst/>
          </a:prstGeom>
          <a:noFill/>
          <a:ln>
            <a:noFill/>
          </a:ln>
        </p:spPr>
      </p:pic>
    </p:spTree>
    <p:extLst>
      <p:ext uri="{BB962C8B-B14F-4D97-AF65-F5344CB8AC3E}">
        <p14:creationId xmlns:p14="http://schemas.microsoft.com/office/powerpoint/2010/main" val="4088018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7"/>
          <p:cNvSpPr txBox="1">
            <a:spLocks noGrp="1"/>
          </p:cNvSpPr>
          <p:nvPr>
            <p:ph type="title"/>
          </p:nvPr>
        </p:nvSpPr>
        <p:spPr>
          <a:xfrm>
            <a:off x="729450" y="602650"/>
            <a:ext cx="835359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a:latin typeface="+mn-lt"/>
              </a:rPr>
              <a:t>FW </a:t>
            </a:r>
            <a:r>
              <a:rPr lang="en" sz="2000" dirty="0">
                <a:latin typeface="+mn-lt"/>
              </a:rPr>
              <a:t>Thermal/Stress Analysis: </a:t>
            </a:r>
            <a:r>
              <a:rPr lang="en-US" sz="2000" dirty="0">
                <a:latin typeface="+mn-lt"/>
              </a:rPr>
              <a:t>stress linearization</a:t>
            </a:r>
            <a:endParaRPr sz="2000" dirty="0">
              <a:latin typeface="+mn-lt"/>
            </a:endParaRPr>
          </a:p>
        </p:txBody>
      </p:sp>
      <p:sp>
        <p:nvSpPr>
          <p:cNvPr id="10" name="文本框 9">
            <a:extLst>
              <a:ext uri="{FF2B5EF4-FFF2-40B4-BE49-F238E27FC236}">
                <a16:creationId xmlns:a16="http://schemas.microsoft.com/office/drawing/2014/main" id="{FEF65D5C-D1E0-40BA-B7BD-AAE3D72ED894}"/>
              </a:ext>
            </a:extLst>
          </p:cNvPr>
          <p:cNvSpPr txBox="1"/>
          <p:nvPr/>
        </p:nvSpPr>
        <p:spPr>
          <a:xfrm>
            <a:off x="782790" y="1229546"/>
            <a:ext cx="7911630" cy="630942"/>
          </a:xfrm>
          <a:prstGeom prst="rect">
            <a:avLst/>
          </a:prstGeom>
          <a:noFill/>
        </p:spPr>
        <p:txBody>
          <a:bodyPr wrap="square" rtlCol="0">
            <a:spAutoFit/>
          </a:bodyPr>
          <a:lstStyle/>
          <a:p>
            <a:pPr>
              <a:lnSpc>
                <a:spcPts val="2100"/>
              </a:lnSpc>
            </a:pPr>
            <a:r>
              <a:rPr lang="en-US" altLang="zh-CN" dirty="0">
                <a:latin typeface="+mn-lt"/>
              </a:rPr>
              <a:t>The large stress region (corner) is selected to carry out stress </a:t>
            </a:r>
            <a:r>
              <a:rPr lang="en-US" altLang="zh-CN" dirty="0" smtClean="0">
                <a:latin typeface="+mn-lt"/>
              </a:rPr>
              <a:t>linearization; </a:t>
            </a:r>
            <a:r>
              <a:rPr lang="en-US" altLang="zh-CN" dirty="0">
                <a:latin typeface="+mn-lt"/>
              </a:rPr>
              <a:t>the membrane </a:t>
            </a:r>
            <a:r>
              <a:rPr lang="en-US" altLang="zh-CN" dirty="0" smtClean="0">
                <a:latin typeface="+mn-lt"/>
              </a:rPr>
              <a:t>stress,</a:t>
            </a:r>
            <a:endParaRPr lang="en-US" altLang="zh-CN" dirty="0">
              <a:latin typeface="+mn-lt"/>
            </a:endParaRPr>
          </a:p>
          <a:p>
            <a:pPr>
              <a:lnSpc>
                <a:spcPts val="2100"/>
              </a:lnSpc>
            </a:pPr>
            <a:r>
              <a:rPr lang="en-US" altLang="zh-CN" dirty="0">
                <a:latin typeface="+mn-lt"/>
              </a:rPr>
              <a:t>bending stress, </a:t>
            </a:r>
            <a:r>
              <a:rPr lang="en-US" altLang="zh-CN" dirty="0" smtClean="0">
                <a:latin typeface="+mn-lt"/>
              </a:rPr>
              <a:t>and thermal</a:t>
            </a:r>
            <a:r>
              <a:rPr lang="en-US" altLang="zh-CN" dirty="0" smtClean="0">
                <a:latin typeface="+mn-lt"/>
              </a:rPr>
              <a:t> stress are determined. </a:t>
            </a:r>
            <a:endParaRPr lang="en-US" altLang="zh-CN" dirty="0">
              <a:latin typeface="+mn-lt"/>
            </a:endParaRPr>
          </a:p>
        </p:txBody>
      </p:sp>
      <p:grpSp>
        <p:nvGrpSpPr>
          <p:cNvPr id="31" name="组合 30">
            <a:extLst>
              <a:ext uri="{FF2B5EF4-FFF2-40B4-BE49-F238E27FC236}">
                <a16:creationId xmlns:a16="http://schemas.microsoft.com/office/drawing/2014/main" id="{6EB29CC2-E61C-4848-8F10-6A71E2781E24}"/>
              </a:ext>
            </a:extLst>
          </p:cNvPr>
          <p:cNvGrpSpPr/>
          <p:nvPr/>
        </p:nvGrpSpPr>
        <p:grpSpPr>
          <a:xfrm>
            <a:off x="899164" y="1850118"/>
            <a:ext cx="7860143" cy="2951171"/>
            <a:chOff x="923554" y="1884834"/>
            <a:chExt cx="7860143" cy="2951171"/>
          </a:xfrm>
        </p:grpSpPr>
        <p:pic>
          <p:nvPicPr>
            <p:cNvPr id="3" name="图片 2">
              <a:extLst>
                <a:ext uri="{FF2B5EF4-FFF2-40B4-BE49-F238E27FC236}">
                  <a16:creationId xmlns:a16="http://schemas.microsoft.com/office/drawing/2014/main" id="{0E15D7FD-0636-42C7-AFEA-FBC827D80E67}"/>
                </a:ext>
              </a:extLst>
            </p:cNvPr>
            <p:cNvPicPr>
              <a:picLocks noChangeAspect="1"/>
            </p:cNvPicPr>
            <p:nvPr/>
          </p:nvPicPr>
          <p:blipFill>
            <a:blip r:embed="rId3"/>
            <a:stretch>
              <a:fillRect/>
            </a:stretch>
          </p:blipFill>
          <p:spPr>
            <a:xfrm>
              <a:off x="923554" y="2389275"/>
              <a:ext cx="2679737" cy="2022637"/>
            </a:xfrm>
            <a:prstGeom prst="rect">
              <a:avLst/>
            </a:prstGeom>
          </p:spPr>
        </p:pic>
        <p:cxnSp>
          <p:nvCxnSpPr>
            <p:cNvPr id="12" name="直接连接符 11">
              <a:extLst>
                <a:ext uri="{FF2B5EF4-FFF2-40B4-BE49-F238E27FC236}">
                  <a16:creationId xmlns:a16="http://schemas.microsoft.com/office/drawing/2014/main" id="{1EC34201-4E79-4A47-9AAF-3482F695557B}"/>
                </a:ext>
              </a:extLst>
            </p:cNvPr>
            <p:cNvCxnSpPr/>
            <p:nvPr/>
          </p:nvCxnSpPr>
          <p:spPr>
            <a:xfrm flipV="1">
              <a:off x="2042160" y="3147060"/>
              <a:ext cx="571500" cy="213360"/>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13" name="文本框 12">
              <a:extLst>
                <a:ext uri="{FF2B5EF4-FFF2-40B4-BE49-F238E27FC236}">
                  <a16:creationId xmlns:a16="http://schemas.microsoft.com/office/drawing/2014/main" id="{949A468C-BAF9-41B2-9AC6-0DE94D44C62D}"/>
                </a:ext>
              </a:extLst>
            </p:cNvPr>
            <p:cNvSpPr txBox="1"/>
            <p:nvPr/>
          </p:nvSpPr>
          <p:spPr>
            <a:xfrm>
              <a:off x="2674620" y="2945963"/>
              <a:ext cx="702436" cy="307777"/>
            </a:xfrm>
            <a:prstGeom prst="rect">
              <a:avLst/>
            </a:prstGeom>
            <a:noFill/>
          </p:spPr>
          <p:txBody>
            <a:bodyPr wrap="none" rtlCol="0">
              <a:spAutoFit/>
            </a:bodyPr>
            <a:lstStyle/>
            <a:p>
              <a:r>
                <a:rPr lang="en-US" altLang="zh-CN" dirty="0">
                  <a:latin typeface="+mn-lt"/>
                </a:rPr>
                <a:t>Path 1</a:t>
              </a:r>
              <a:endParaRPr lang="zh-CN" altLang="en-US" dirty="0">
                <a:latin typeface="+mn-lt"/>
              </a:endParaRPr>
            </a:p>
          </p:txBody>
        </p:sp>
        <p:grpSp>
          <p:nvGrpSpPr>
            <p:cNvPr id="23" name="组合 22">
              <a:extLst>
                <a:ext uri="{FF2B5EF4-FFF2-40B4-BE49-F238E27FC236}">
                  <a16:creationId xmlns:a16="http://schemas.microsoft.com/office/drawing/2014/main" id="{50910673-ECB2-46CB-AE75-8B2B95E98183}"/>
                </a:ext>
              </a:extLst>
            </p:cNvPr>
            <p:cNvGrpSpPr/>
            <p:nvPr/>
          </p:nvGrpSpPr>
          <p:grpSpPr>
            <a:xfrm>
              <a:off x="4944345" y="1884834"/>
              <a:ext cx="3839352" cy="2951171"/>
              <a:chOff x="4906245" y="1925007"/>
              <a:chExt cx="3839352" cy="2951171"/>
            </a:xfrm>
          </p:grpSpPr>
          <p:pic>
            <p:nvPicPr>
              <p:cNvPr id="17" name="图片 16">
                <a:extLst>
                  <a:ext uri="{FF2B5EF4-FFF2-40B4-BE49-F238E27FC236}">
                    <a16:creationId xmlns:a16="http://schemas.microsoft.com/office/drawing/2014/main" id="{258482B8-03FB-4D7F-BBEA-267FEA7FFF8A}"/>
                  </a:ext>
                </a:extLst>
              </p:cNvPr>
              <p:cNvPicPr>
                <a:picLocks noChangeAspect="1"/>
              </p:cNvPicPr>
              <p:nvPr/>
            </p:nvPicPr>
            <p:blipFill rotWithShape="1">
              <a:blip r:embed="rId4"/>
              <a:srcRect r="11082"/>
              <a:stretch/>
            </p:blipFill>
            <p:spPr>
              <a:xfrm>
                <a:off x="4906245" y="1925007"/>
                <a:ext cx="3839352" cy="2951171"/>
              </a:xfrm>
              <a:prstGeom prst="rect">
                <a:avLst/>
              </a:prstGeom>
            </p:spPr>
          </p:pic>
          <p:sp>
            <p:nvSpPr>
              <p:cNvPr id="18" name="文本框 17">
                <a:extLst>
                  <a:ext uri="{FF2B5EF4-FFF2-40B4-BE49-F238E27FC236}">
                    <a16:creationId xmlns:a16="http://schemas.microsoft.com/office/drawing/2014/main" id="{0FD4E4B0-7D1B-4AEF-A038-39F1E51AEF22}"/>
                  </a:ext>
                </a:extLst>
              </p:cNvPr>
              <p:cNvSpPr txBox="1"/>
              <p:nvPr/>
            </p:nvSpPr>
            <p:spPr>
              <a:xfrm rot="16200000">
                <a:off x="5031414" y="3277481"/>
                <a:ext cx="994183" cy="246221"/>
              </a:xfrm>
              <a:prstGeom prst="rect">
                <a:avLst/>
              </a:prstGeom>
              <a:noFill/>
            </p:spPr>
            <p:txBody>
              <a:bodyPr wrap="none" rtlCol="0">
                <a:spAutoFit/>
              </a:bodyPr>
              <a:lstStyle/>
              <a:p>
                <a:r>
                  <a:rPr lang="en-US" altLang="zh-CN" sz="1000" dirty="0">
                    <a:latin typeface="+mn-lt"/>
                  </a:rPr>
                  <a:t>Stress </a:t>
                </a:r>
                <a:r>
                  <a:rPr lang="zh-CN" altLang="en-US" sz="1000" dirty="0">
                    <a:latin typeface="+mn-lt"/>
                  </a:rPr>
                  <a:t>（</a:t>
                </a:r>
                <a:r>
                  <a:rPr lang="en-US" altLang="zh-CN" sz="1000" dirty="0">
                    <a:latin typeface="+mn-lt"/>
                  </a:rPr>
                  <a:t>Pa</a:t>
                </a:r>
                <a:r>
                  <a:rPr lang="zh-CN" altLang="en-US" sz="1000" dirty="0">
                    <a:latin typeface="+mn-lt"/>
                  </a:rPr>
                  <a:t>）</a:t>
                </a:r>
              </a:p>
            </p:txBody>
          </p:sp>
          <p:sp>
            <p:nvSpPr>
              <p:cNvPr id="19" name="文本框 18">
                <a:extLst>
                  <a:ext uri="{FF2B5EF4-FFF2-40B4-BE49-F238E27FC236}">
                    <a16:creationId xmlns:a16="http://schemas.microsoft.com/office/drawing/2014/main" id="{68714992-FF1D-4252-9CB6-43636D97E4A3}"/>
                  </a:ext>
                </a:extLst>
              </p:cNvPr>
              <p:cNvSpPr txBox="1"/>
              <p:nvPr/>
            </p:nvSpPr>
            <p:spPr>
              <a:xfrm>
                <a:off x="6848216" y="4447985"/>
                <a:ext cx="1080745" cy="246221"/>
              </a:xfrm>
              <a:prstGeom prst="rect">
                <a:avLst/>
              </a:prstGeom>
              <a:noFill/>
            </p:spPr>
            <p:txBody>
              <a:bodyPr wrap="none" rtlCol="0">
                <a:spAutoFit/>
              </a:bodyPr>
              <a:lstStyle/>
              <a:p>
                <a:r>
                  <a:rPr lang="en-US" altLang="zh-CN" sz="1000" dirty="0">
                    <a:latin typeface="+mn-lt"/>
                  </a:rPr>
                  <a:t>Distance </a:t>
                </a:r>
                <a:r>
                  <a:rPr lang="zh-CN" altLang="en-US" sz="1000" dirty="0">
                    <a:latin typeface="+mn-lt"/>
                  </a:rPr>
                  <a:t>（</a:t>
                </a:r>
                <a:r>
                  <a:rPr lang="en-US" altLang="zh-CN" sz="1000" dirty="0">
                    <a:latin typeface="+mn-lt"/>
                  </a:rPr>
                  <a:t>m</a:t>
                </a:r>
                <a:r>
                  <a:rPr lang="zh-CN" altLang="en-US" sz="1000" dirty="0">
                    <a:latin typeface="+mn-lt"/>
                  </a:rPr>
                  <a:t>）</a:t>
                </a:r>
              </a:p>
            </p:txBody>
          </p:sp>
          <p:sp>
            <p:nvSpPr>
              <p:cNvPr id="21" name="文本框 20">
                <a:extLst>
                  <a:ext uri="{FF2B5EF4-FFF2-40B4-BE49-F238E27FC236}">
                    <a16:creationId xmlns:a16="http://schemas.microsoft.com/office/drawing/2014/main" id="{1951CF2C-EA54-464D-9D83-AEB550808E89}"/>
                  </a:ext>
                </a:extLst>
              </p:cNvPr>
              <p:cNvSpPr txBox="1"/>
              <p:nvPr/>
            </p:nvSpPr>
            <p:spPr>
              <a:xfrm>
                <a:off x="5979536" y="2110660"/>
                <a:ext cx="397866" cy="215444"/>
              </a:xfrm>
              <a:prstGeom prst="rect">
                <a:avLst/>
              </a:prstGeom>
              <a:noFill/>
            </p:spPr>
            <p:txBody>
              <a:bodyPr wrap="none" rtlCol="0">
                <a:spAutoFit/>
              </a:bodyPr>
              <a:lstStyle/>
              <a:p>
                <a:r>
                  <a:rPr lang="en-US" altLang="zh-CN" sz="800" dirty="0">
                    <a:latin typeface="+mn-lt"/>
                  </a:rPr>
                  <a:t>×10</a:t>
                </a:r>
                <a:r>
                  <a:rPr lang="en-US" altLang="zh-CN" sz="800" baseline="30000" dirty="0">
                    <a:latin typeface="+mn-lt"/>
                  </a:rPr>
                  <a:t>5</a:t>
                </a:r>
                <a:endParaRPr lang="zh-CN" altLang="en-US" sz="800" baseline="30000" dirty="0">
                  <a:latin typeface="+mn-lt"/>
                </a:endParaRPr>
              </a:p>
            </p:txBody>
          </p:sp>
          <p:sp>
            <p:nvSpPr>
              <p:cNvPr id="29" name="文本框 28">
                <a:extLst>
                  <a:ext uri="{FF2B5EF4-FFF2-40B4-BE49-F238E27FC236}">
                    <a16:creationId xmlns:a16="http://schemas.microsoft.com/office/drawing/2014/main" id="{83676841-1E4E-4F4A-B904-50EDF36B4577}"/>
                  </a:ext>
                </a:extLst>
              </p:cNvPr>
              <p:cNvSpPr txBox="1"/>
              <p:nvPr/>
            </p:nvSpPr>
            <p:spPr>
              <a:xfrm>
                <a:off x="8296435" y="4201764"/>
                <a:ext cx="420308" cy="215444"/>
              </a:xfrm>
              <a:prstGeom prst="rect">
                <a:avLst/>
              </a:prstGeom>
              <a:noFill/>
            </p:spPr>
            <p:txBody>
              <a:bodyPr wrap="none" rtlCol="0">
                <a:spAutoFit/>
              </a:bodyPr>
              <a:lstStyle/>
              <a:p>
                <a:r>
                  <a:rPr lang="en-US" altLang="zh-CN" sz="800" dirty="0">
                    <a:latin typeface="+mn-lt"/>
                  </a:rPr>
                  <a:t>×10</a:t>
                </a:r>
                <a:r>
                  <a:rPr lang="en-US" altLang="zh-CN" sz="800" baseline="30000" dirty="0">
                    <a:latin typeface="+mn-lt"/>
                  </a:rPr>
                  <a:t>-2</a:t>
                </a:r>
                <a:endParaRPr lang="zh-CN" altLang="en-US" sz="800" baseline="30000" dirty="0">
                  <a:latin typeface="+mn-lt"/>
                </a:endParaRPr>
              </a:p>
            </p:txBody>
          </p:sp>
        </p:grpSp>
        <p:sp>
          <p:nvSpPr>
            <p:cNvPr id="30" name="箭头: 右 29">
              <a:extLst>
                <a:ext uri="{FF2B5EF4-FFF2-40B4-BE49-F238E27FC236}">
                  <a16:creationId xmlns:a16="http://schemas.microsoft.com/office/drawing/2014/main" id="{7D421F53-3E12-4990-A6EF-0A03418EA5E9}"/>
                </a:ext>
              </a:extLst>
            </p:cNvPr>
            <p:cNvSpPr/>
            <p:nvPr/>
          </p:nvSpPr>
          <p:spPr>
            <a:xfrm>
              <a:off x="3784614" y="3253740"/>
              <a:ext cx="978408" cy="484632"/>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8" name="文本框 287">
            <a:extLst>
              <a:ext uri="{FF2B5EF4-FFF2-40B4-BE49-F238E27FC236}">
                <a16:creationId xmlns:a16="http://schemas.microsoft.com/office/drawing/2014/main" id="{F76A0F63-D1C1-4942-B5DD-568041FCAF5F}"/>
              </a:ext>
            </a:extLst>
          </p:cNvPr>
          <p:cNvSpPr txBox="1"/>
          <p:nvPr/>
        </p:nvSpPr>
        <p:spPr>
          <a:xfrm>
            <a:off x="899164" y="4540850"/>
            <a:ext cx="2731838" cy="307777"/>
          </a:xfrm>
          <a:prstGeom prst="rect">
            <a:avLst/>
          </a:prstGeom>
          <a:noFill/>
        </p:spPr>
        <p:txBody>
          <a:bodyPr wrap="none" rtlCol="0">
            <a:spAutoFit/>
          </a:bodyPr>
          <a:lstStyle/>
          <a:p>
            <a:r>
              <a:rPr lang="en-US" altLang="zh-CN" dirty="0">
                <a:latin typeface="+mn-lt"/>
              </a:rPr>
              <a:t>The Path of Stress Linearization</a:t>
            </a:r>
            <a:endParaRPr lang="zh-CN" altLang="en-US" dirty="0">
              <a:latin typeface="+mn-lt"/>
            </a:endParaRPr>
          </a:p>
        </p:txBody>
      </p:sp>
      <p:sp>
        <p:nvSpPr>
          <p:cNvPr id="34" name="文本框 33">
            <a:extLst>
              <a:ext uri="{FF2B5EF4-FFF2-40B4-BE49-F238E27FC236}">
                <a16:creationId xmlns:a16="http://schemas.microsoft.com/office/drawing/2014/main" id="{F266256A-2B21-4D53-9277-0E70C59BAED8}"/>
              </a:ext>
            </a:extLst>
          </p:cNvPr>
          <p:cNvSpPr txBox="1"/>
          <p:nvPr/>
        </p:nvSpPr>
        <p:spPr>
          <a:xfrm>
            <a:off x="6234479" y="4801289"/>
            <a:ext cx="1757212" cy="307777"/>
          </a:xfrm>
          <a:prstGeom prst="rect">
            <a:avLst/>
          </a:prstGeom>
          <a:noFill/>
        </p:spPr>
        <p:txBody>
          <a:bodyPr wrap="none" rtlCol="0">
            <a:spAutoFit/>
          </a:bodyPr>
          <a:lstStyle/>
          <a:p>
            <a:r>
              <a:rPr lang="en-US" altLang="zh-CN" dirty="0">
                <a:latin typeface="+mn-lt"/>
              </a:rPr>
              <a:t>Stress Linearization</a:t>
            </a:r>
            <a:endParaRPr lang="zh-CN" altLang="en-US" dirty="0">
              <a:latin typeface="+mn-lt"/>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Tree>
    <p:extLst>
      <p:ext uri="{BB962C8B-B14F-4D97-AF65-F5344CB8AC3E}">
        <p14:creationId xmlns:p14="http://schemas.microsoft.com/office/powerpoint/2010/main" val="156471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31"/>
          <p:cNvSpPr txBox="1">
            <a:spLocks noGrp="1"/>
          </p:cNvSpPr>
          <p:nvPr>
            <p:ph type="title"/>
          </p:nvPr>
        </p:nvSpPr>
        <p:spPr>
          <a:xfrm>
            <a:off x="729450" y="5849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mj-lt"/>
              </a:rPr>
              <a:t>Blanket Temperature Distribution</a:t>
            </a:r>
            <a:endParaRPr dirty="0">
              <a:latin typeface="+mj-lt"/>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graphicFrame>
        <p:nvGraphicFramePr>
          <p:cNvPr id="3" name="Table 2"/>
          <p:cNvGraphicFramePr>
            <a:graphicFrameLocks noGrp="1"/>
          </p:cNvGraphicFramePr>
          <p:nvPr>
            <p:extLst>
              <p:ext uri="{D42A27DB-BD31-4B8C-83A1-F6EECF244321}">
                <p14:modId xmlns:p14="http://schemas.microsoft.com/office/powerpoint/2010/main" val="1001378027"/>
              </p:ext>
            </p:extLst>
          </p:nvPr>
        </p:nvGraphicFramePr>
        <p:xfrm>
          <a:off x="65576" y="2015901"/>
          <a:ext cx="4928457" cy="1862076"/>
        </p:xfrm>
        <a:graphic>
          <a:graphicData uri="http://schemas.openxmlformats.org/drawingml/2006/table">
            <a:tbl>
              <a:tblPr bandRow="1">
                <a:tableStyleId>{BDBED569-4797-4DF1-A0F4-6AAB3CD982D8}</a:tableStyleId>
              </a:tblPr>
              <a:tblGrid>
                <a:gridCol w="1642819">
                  <a:extLst>
                    <a:ext uri="{9D8B030D-6E8A-4147-A177-3AD203B41FA5}">
                      <a16:colId xmlns:a16="http://schemas.microsoft.com/office/drawing/2014/main" val="71330804"/>
                    </a:ext>
                  </a:extLst>
                </a:gridCol>
                <a:gridCol w="1642819">
                  <a:extLst>
                    <a:ext uri="{9D8B030D-6E8A-4147-A177-3AD203B41FA5}">
                      <a16:colId xmlns:a16="http://schemas.microsoft.com/office/drawing/2014/main" val="1038904195"/>
                    </a:ext>
                  </a:extLst>
                </a:gridCol>
                <a:gridCol w="1642819">
                  <a:extLst>
                    <a:ext uri="{9D8B030D-6E8A-4147-A177-3AD203B41FA5}">
                      <a16:colId xmlns:a16="http://schemas.microsoft.com/office/drawing/2014/main" val="2529179701"/>
                    </a:ext>
                  </a:extLst>
                </a:gridCol>
              </a:tblGrid>
              <a:tr h="464927">
                <a:tc>
                  <a:txBody>
                    <a:bodyPr/>
                    <a:lstStyle/>
                    <a:p>
                      <a:pPr marL="0" marR="0" algn="ctr">
                        <a:lnSpc>
                          <a:spcPct val="115000"/>
                        </a:lnSpc>
                        <a:spcBef>
                          <a:spcPts val="0"/>
                        </a:spcBef>
                        <a:spcAft>
                          <a:spcPts val="0"/>
                        </a:spcAft>
                      </a:pPr>
                      <a:r>
                        <a:rPr lang="en-US" sz="1100" dirty="0">
                          <a:solidFill>
                            <a:schemeClr val="bg2"/>
                          </a:solidFill>
                          <a:effectLst/>
                        </a:rPr>
                        <a:t>Region</a:t>
                      </a:r>
                      <a:endParaRPr lang="en-US" sz="11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dirty="0">
                          <a:solidFill>
                            <a:schemeClr val="bg2"/>
                          </a:solidFill>
                          <a:effectLst/>
                        </a:rPr>
                        <a:t>Average Temperature (0 Celsius)</a:t>
                      </a:r>
                      <a:endParaRPr lang="en-US" sz="11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solidFill>
                            <a:schemeClr val="bg2"/>
                          </a:solidFill>
                          <a:effectLst/>
                        </a:rPr>
                        <a:t>Average Temperature (340 Celsius)</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73805568"/>
                  </a:ext>
                </a:extLst>
              </a:tr>
              <a:tr h="222148">
                <a:tc>
                  <a:txBody>
                    <a:bodyPr/>
                    <a:lstStyle/>
                    <a:p>
                      <a:pPr marL="0" marR="0" algn="ctr">
                        <a:lnSpc>
                          <a:spcPct val="115000"/>
                        </a:lnSpc>
                        <a:spcBef>
                          <a:spcPts val="0"/>
                        </a:spcBef>
                        <a:spcAft>
                          <a:spcPts val="0"/>
                        </a:spcAft>
                      </a:pPr>
                      <a:r>
                        <a:rPr lang="en-US" sz="1100" dirty="0">
                          <a:solidFill>
                            <a:schemeClr val="bg2"/>
                          </a:solidFill>
                          <a:effectLst/>
                        </a:rPr>
                        <a:t>955 - 959 cm</a:t>
                      </a:r>
                      <a:endParaRPr lang="en-US" sz="11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solidFill>
                            <a:schemeClr val="bg2"/>
                          </a:solidFill>
                          <a:effectLst/>
                        </a:rPr>
                        <a:t>335</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solidFill>
                            <a:schemeClr val="bg2"/>
                          </a:solidFill>
                          <a:effectLst/>
                        </a:rPr>
                        <a:t>675</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64131694"/>
                  </a:ext>
                </a:extLst>
              </a:tr>
              <a:tr h="286409">
                <a:tc>
                  <a:txBody>
                    <a:bodyPr/>
                    <a:lstStyle/>
                    <a:p>
                      <a:pPr marL="0" marR="0" algn="ctr">
                        <a:lnSpc>
                          <a:spcPct val="115000"/>
                        </a:lnSpc>
                        <a:spcBef>
                          <a:spcPts val="0"/>
                        </a:spcBef>
                        <a:spcAft>
                          <a:spcPts val="0"/>
                        </a:spcAft>
                      </a:pPr>
                      <a:r>
                        <a:rPr lang="en-US" sz="1100">
                          <a:solidFill>
                            <a:schemeClr val="bg2"/>
                          </a:solidFill>
                          <a:effectLst/>
                        </a:rPr>
                        <a:t>959 - 964 cm</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dirty="0">
                          <a:solidFill>
                            <a:schemeClr val="bg2"/>
                          </a:solidFill>
                          <a:effectLst/>
                        </a:rPr>
                        <a:t>339</a:t>
                      </a:r>
                      <a:endParaRPr lang="en-US" sz="11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solidFill>
                            <a:schemeClr val="bg2"/>
                          </a:solidFill>
                          <a:effectLst/>
                        </a:rPr>
                        <a:t>678</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48132707"/>
                  </a:ext>
                </a:extLst>
              </a:tr>
              <a:tr h="222148">
                <a:tc>
                  <a:txBody>
                    <a:bodyPr/>
                    <a:lstStyle/>
                    <a:p>
                      <a:pPr marL="0" marR="0" algn="ctr">
                        <a:lnSpc>
                          <a:spcPct val="115000"/>
                        </a:lnSpc>
                        <a:spcBef>
                          <a:spcPts val="0"/>
                        </a:spcBef>
                        <a:spcAft>
                          <a:spcPts val="0"/>
                        </a:spcAft>
                      </a:pPr>
                      <a:r>
                        <a:rPr lang="en-US" sz="1100">
                          <a:solidFill>
                            <a:schemeClr val="bg2"/>
                          </a:solidFill>
                          <a:effectLst/>
                        </a:rPr>
                        <a:t>964 - 969 cm</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dirty="0">
                          <a:solidFill>
                            <a:schemeClr val="bg2"/>
                          </a:solidFill>
                          <a:effectLst/>
                        </a:rPr>
                        <a:t>341</a:t>
                      </a:r>
                      <a:endParaRPr lang="en-US" sz="11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solidFill>
                            <a:schemeClr val="bg2"/>
                          </a:solidFill>
                          <a:effectLst/>
                        </a:rPr>
                        <a:t>679</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98092324"/>
                  </a:ext>
                </a:extLst>
              </a:tr>
              <a:tr h="222148">
                <a:tc>
                  <a:txBody>
                    <a:bodyPr/>
                    <a:lstStyle/>
                    <a:p>
                      <a:pPr marL="0" marR="0" algn="ctr">
                        <a:lnSpc>
                          <a:spcPct val="115000"/>
                        </a:lnSpc>
                        <a:spcBef>
                          <a:spcPts val="0"/>
                        </a:spcBef>
                        <a:spcAft>
                          <a:spcPts val="0"/>
                        </a:spcAft>
                      </a:pPr>
                      <a:r>
                        <a:rPr lang="en-US" sz="1100">
                          <a:solidFill>
                            <a:schemeClr val="bg2"/>
                          </a:solidFill>
                          <a:effectLst/>
                        </a:rPr>
                        <a:t>969 – 981.5 cm</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dirty="0">
                          <a:solidFill>
                            <a:schemeClr val="bg2"/>
                          </a:solidFill>
                          <a:effectLst/>
                        </a:rPr>
                        <a:t>341</a:t>
                      </a:r>
                      <a:endParaRPr lang="en-US" sz="11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solidFill>
                            <a:schemeClr val="bg2"/>
                          </a:solidFill>
                          <a:effectLst/>
                        </a:rPr>
                        <a:t>680</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49486842"/>
                  </a:ext>
                </a:extLst>
              </a:tr>
              <a:tr h="222148">
                <a:tc>
                  <a:txBody>
                    <a:bodyPr/>
                    <a:lstStyle/>
                    <a:p>
                      <a:pPr marL="0" marR="0" algn="ctr">
                        <a:lnSpc>
                          <a:spcPct val="115000"/>
                        </a:lnSpc>
                        <a:spcBef>
                          <a:spcPts val="0"/>
                        </a:spcBef>
                        <a:spcAft>
                          <a:spcPts val="0"/>
                        </a:spcAft>
                      </a:pPr>
                      <a:r>
                        <a:rPr lang="en-US" sz="1100">
                          <a:solidFill>
                            <a:schemeClr val="bg2"/>
                          </a:solidFill>
                          <a:effectLst/>
                        </a:rPr>
                        <a:t>981.5 - 991.5 cm</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dirty="0">
                          <a:solidFill>
                            <a:schemeClr val="bg2"/>
                          </a:solidFill>
                          <a:effectLst/>
                        </a:rPr>
                        <a:t>341</a:t>
                      </a:r>
                      <a:endParaRPr lang="en-US" sz="11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dirty="0">
                          <a:solidFill>
                            <a:schemeClr val="bg2"/>
                          </a:solidFill>
                          <a:effectLst/>
                        </a:rPr>
                        <a:t>679</a:t>
                      </a:r>
                      <a:endParaRPr lang="en-US" sz="11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0680454"/>
                  </a:ext>
                </a:extLst>
              </a:tr>
              <a:tr h="222148">
                <a:tc>
                  <a:txBody>
                    <a:bodyPr/>
                    <a:lstStyle/>
                    <a:p>
                      <a:pPr marL="0" marR="0" algn="ctr">
                        <a:lnSpc>
                          <a:spcPct val="115000"/>
                        </a:lnSpc>
                        <a:spcBef>
                          <a:spcPts val="0"/>
                        </a:spcBef>
                        <a:spcAft>
                          <a:spcPts val="0"/>
                        </a:spcAft>
                      </a:pPr>
                      <a:r>
                        <a:rPr lang="en-US" sz="1100">
                          <a:solidFill>
                            <a:schemeClr val="bg2"/>
                          </a:solidFill>
                          <a:effectLst/>
                        </a:rPr>
                        <a:t>991.5 - 1005 cm</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a:solidFill>
                            <a:schemeClr val="bg2"/>
                          </a:solidFill>
                          <a:effectLst/>
                        </a:rPr>
                        <a:t>340</a:t>
                      </a:r>
                      <a:endParaRPr lang="en-US" sz="110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dirty="0">
                          <a:solidFill>
                            <a:schemeClr val="bg2"/>
                          </a:solidFill>
                          <a:effectLst/>
                        </a:rPr>
                        <a:t>679</a:t>
                      </a:r>
                      <a:endParaRPr lang="en-US" sz="1100" dirty="0">
                        <a:solidFill>
                          <a:schemeClr val="bg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11426889"/>
                  </a:ext>
                </a:extLst>
              </a:tr>
            </a:tbl>
          </a:graphicData>
        </a:graphic>
      </p:graphicFrame>
      <p:pic>
        <p:nvPicPr>
          <p:cNvPr id="6" name="Picture 5">
            <a:extLst>
              <a:ext uri="{FF2B5EF4-FFF2-40B4-BE49-F238E27FC236}">
                <a16:creationId xmlns:a16="http://schemas.microsoft.com/office/drawing/2014/main" id="{71664B31-BABC-432A-AEA9-14E12D56284A}"/>
              </a:ext>
            </a:extLst>
          </p:cNvPr>
          <p:cNvPicPr>
            <a:picLocks noChangeAspect="1"/>
          </p:cNvPicPr>
          <p:nvPr/>
        </p:nvPicPr>
        <p:blipFill>
          <a:blip r:embed="rId3"/>
          <a:stretch>
            <a:fillRect/>
          </a:stretch>
        </p:blipFill>
        <p:spPr>
          <a:xfrm>
            <a:off x="5270621" y="1120150"/>
            <a:ext cx="3362325" cy="389572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0"/>
          <p:cNvSpPr txBox="1">
            <a:spLocks noGrp="1"/>
          </p:cNvSpPr>
          <p:nvPr>
            <p:ph type="title"/>
          </p:nvPr>
        </p:nvSpPr>
        <p:spPr>
          <a:xfrm>
            <a:off x="729450" y="602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Radiation </a:t>
            </a:r>
            <a:r>
              <a:rPr lang="en" dirty="0">
                <a:latin typeface="+mn-lt"/>
              </a:rPr>
              <a:t>Damage</a:t>
            </a:r>
            <a:r>
              <a:rPr lang="en" dirty="0"/>
              <a:t>: FW</a:t>
            </a:r>
            <a:endParaRPr dirty="0"/>
          </a:p>
        </p:txBody>
      </p:sp>
      <p:grpSp>
        <p:nvGrpSpPr>
          <p:cNvPr id="4" name="Google Shape;141;p19"/>
          <p:cNvGrpSpPr/>
          <p:nvPr/>
        </p:nvGrpSpPr>
        <p:grpSpPr>
          <a:xfrm>
            <a:off x="6834941" y="850230"/>
            <a:ext cx="2463600" cy="4353300"/>
            <a:chOff x="6065425" y="842700"/>
            <a:chExt cx="2463600" cy="4353300"/>
          </a:xfrm>
        </p:grpSpPr>
        <p:grpSp>
          <p:nvGrpSpPr>
            <p:cNvPr id="5" name="Google Shape;142;p19"/>
            <p:cNvGrpSpPr/>
            <p:nvPr/>
          </p:nvGrpSpPr>
          <p:grpSpPr>
            <a:xfrm>
              <a:off x="6065425" y="842700"/>
              <a:ext cx="2463600" cy="4353300"/>
              <a:chOff x="6294025" y="842700"/>
              <a:chExt cx="2463600" cy="4353300"/>
            </a:xfrm>
          </p:grpSpPr>
          <p:pic>
            <p:nvPicPr>
              <p:cNvPr id="7" name="Google Shape;143;p19"/>
              <p:cNvPicPr preferRelativeResize="0"/>
              <p:nvPr/>
            </p:nvPicPr>
            <p:blipFill>
              <a:blip r:embed="rId3">
                <a:alphaModFix/>
              </a:blip>
              <a:stretch>
                <a:fillRect/>
              </a:stretch>
            </p:blipFill>
            <p:spPr>
              <a:xfrm>
                <a:off x="6550447" y="1137850"/>
                <a:ext cx="1853904" cy="4005651"/>
              </a:xfrm>
              <a:prstGeom prst="rect">
                <a:avLst/>
              </a:prstGeom>
              <a:noFill/>
              <a:ln>
                <a:noFill/>
              </a:ln>
            </p:spPr>
          </p:pic>
          <p:sp>
            <p:nvSpPr>
              <p:cNvPr id="8" name="Google Shape;144;p19"/>
              <p:cNvSpPr txBox="1"/>
              <p:nvPr/>
            </p:nvSpPr>
            <p:spPr>
              <a:xfrm>
                <a:off x="6294025" y="2519100"/>
                <a:ext cx="406200" cy="3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Lato"/>
                    <a:ea typeface="Lato"/>
                    <a:cs typeface="Lato"/>
                    <a:sym typeface="Lato"/>
                  </a:rPr>
                  <a:t>20</a:t>
                </a:r>
                <a:endParaRPr sz="1000">
                  <a:latin typeface="Lato"/>
                  <a:ea typeface="Lato"/>
                  <a:cs typeface="Lato"/>
                  <a:sym typeface="Lato"/>
                </a:endParaRPr>
              </a:p>
            </p:txBody>
          </p:sp>
          <p:sp>
            <p:nvSpPr>
              <p:cNvPr id="9" name="Google Shape;145;p19"/>
              <p:cNvSpPr txBox="1"/>
              <p:nvPr/>
            </p:nvSpPr>
            <p:spPr>
              <a:xfrm>
                <a:off x="6294025" y="1909500"/>
                <a:ext cx="406200" cy="3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Lato"/>
                    <a:ea typeface="Lato"/>
                    <a:cs typeface="Lato"/>
                    <a:sym typeface="Lato"/>
                  </a:rPr>
                  <a:t>19</a:t>
                </a:r>
                <a:endParaRPr sz="1000">
                  <a:latin typeface="Lato"/>
                  <a:ea typeface="Lato"/>
                  <a:cs typeface="Lato"/>
                  <a:sym typeface="Lato"/>
                </a:endParaRPr>
              </a:p>
            </p:txBody>
          </p:sp>
          <p:sp>
            <p:nvSpPr>
              <p:cNvPr id="10" name="Google Shape;146;p19"/>
              <p:cNvSpPr txBox="1"/>
              <p:nvPr/>
            </p:nvSpPr>
            <p:spPr>
              <a:xfrm>
                <a:off x="6294025" y="1452300"/>
                <a:ext cx="406200" cy="3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Lato"/>
                    <a:ea typeface="Lato"/>
                    <a:cs typeface="Lato"/>
                    <a:sym typeface="Lato"/>
                  </a:rPr>
                  <a:t>6</a:t>
                </a:r>
                <a:endParaRPr sz="1000">
                  <a:latin typeface="Lato"/>
                  <a:ea typeface="Lato"/>
                  <a:cs typeface="Lato"/>
                  <a:sym typeface="Lato"/>
                </a:endParaRPr>
              </a:p>
            </p:txBody>
          </p:sp>
          <p:sp>
            <p:nvSpPr>
              <p:cNvPr id="11" name="Google Shape;147;p19"/>
              <p:cNvSpPr txBox="1"/>
              <p:nvPr/>
            </p:nvSpPr>
            <p:spPr>
              <a:xfrm>
                <a:off x="6294025" y="1071300"/>
                <a:ext cx="406200" cy="3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Lato"/>
                    <a:ea typeface="Lato"/>
                    <a:cs typeface="Lato"/>
                    <a:sym typeface="Lato"/>
                  </a:rPr>
                  <a:t>2</a:t>
                </a:r>
                <a:endParaRPr sz="1000">
                  <a:latin typeface="Lato"/>
                  <a:ea typeface="Lato"/>
                  <a:cs typeface="Lato"/>
                  <a:sym typeface="Lato"/>
                </a:endParaRPr>
              </a:p>
            </p:txBody>
          </p:sp>
          <p:sp>
            <p:nvSpPr>
              <p:cNvPr id="12" name="Google Shape;148;p19"/>
              <p:cNvSpPr txBox="1"/>
              <p:nvPr/>
            </p:nvSpPr>
            <p:spPr>
              <a:xfrm>
                <a:off x="6675025" y="842700"/>
                <a:ext cx="406200" cy="3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Lato"/>
                    <a:ea typeface="Lato"/>
                    <a:cs typeface="Lato"/>
                    <a:sym typeface="Lato"/>
                  </a:rPr>
                  <a:t>24</a:t>
                </a:r>
                <a:endParaRPr sz="1000">
                  <a:latin typeface="Lato"/>
                  <a:ea typeface="Lato"/>
                  <a:cs typeface="Lato"/>
                  <a:sym typeface="Lato"/>
                </a:endParaRPr>
              </a:p>
            </p:txBody>
          </p:sp>
          <p:sp>
            <p:nvSpPr>
              <p:cNvPr id="13" name="Google Shape;149;p19"/>
              <p:cNvSpPr txBox="1"/>
              <p:nvPr/>
            </p:nvSpPr>
            <p:spPr>
              <a:xfrm>
                <a:off x="6979825" y="918900"/>
                <a:ext cx="406200" cy="3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Lato"/>
                    <a:ea typeface="Lato"/>
                    <a:cs typeface="Lato"/>
                    <a:sym typeface="Lato"/>
                  </a:rPr>
                  <a:t>25</a:t>
                </a:r>
                <a:endParaRPr sz="1000">
                  <a:latin typeface="Lato"/>
                  <a:ea typeface="Lato"/>
                  <a:cs typeface="Lato"/>
                  <a:sym typeface="Lato"/>
                </a:endParaRPr>
              </a:p>
            </p:txBody>
          </p:sp>
          <p:sp>
            <p:nvSpPr>
              <p:cNvPr id="14" name="Google Shape;150;p19"/>
              <p:cNvSpPr txBox="1"/>
              <p:nvPr/>
            </p:nvSpPr>
            <p:spPr>
              <a:xfrm>
                <a:off x="7360825" y="1071300"/>
                <a:ext cx="406200" cy="3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Lato"/>
                    <a:ea typeface="Lato"/>
                    <a:cs typeface="Lato"/>
                    <a:sym typeface="Lato"/>
                  </a:rPr>
                  <a:t>26</a:t>
                </a:r>
                <a:endParaRPr sz="1000">
                  <a:latin typeface="Lato"/>
                  <a:ea typeface="Lato"/>
                  <a:cs typeface="Lato"/>
                  <a:sym typeface="Lato"/>
                </a:endParaRPr>
              </a:p>
            </p:txBody>
          </p:sp>
          <p:sp>
            <p:nvSpPr>
              <p:cNvPr id="15" name="Google Shape;151;p19"/>
              <p:cNvSpPr txBox="1"/>
              <p:nvPr/>
            </p:nvSpPr>
            <p:spPr>
              <a:xfrm>
                <a:off x="7741825" y="1376100"/>
                <a:ext cx="406200" cy="3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Lato"/>
                    <a:ea typeface="Lato"/>
                    <a:cs typeface="Lato"/>
                    <a:sym typeface="Lato"/>
                  </a:rPr>
                  <a:t>27</a:t>
                </a:r>
                <a:endParaRPr sz="1000">
                  <a:latin typeface="Lato"/>
                  <a:ea typeface="Lato"/>
                  <a:cs typeface="Lato"/>
                  <a:sym typeface="Lato"/>
                </a:endParaRPr>
              </a:p>
            </p:txBody>
          </p:sp>
          <p:sp>
            <p:nvSpPr>
              <p:cNvPr id="16" name="Google Shape;152;p19"/>
              <p:cNvSpPr txBox="1"/>
              <p:nvPr/>
            </p:nvSpPr>
            <p:spPr>
              <a:xfrm>
                <a:off x="8351425" y="2442900"/>
                <a:ext cx="406200" cy="3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Lato"/>
                    <a:ea typeface="Lato"/>
                    <a:cs typeface="Lato"/>
                    <a:sym typeface="Lato"/>
                  </a:rPr>
                  <a:t>29</a:t>
                </a:r>
                <a:endParaRPr sz="1000">
                  <a:latin typeface="Lato"/>
                  <a:ea typeface="Lato"/>
                  <a:cs typeface="Lato"/>
                  <a:sym typeface="Lato"/>
                </a:endParaRPr>
              </a:p>
            </p:txBody>
          </p:sp>
          <p:sp>
            <p:nvSpPr>
              <p:cNvPr id="17" name="Google Shape;153;p19"/>
              <p:cNvSpPr txBox="1"/>
              <p:nvPr/>
            </p:nvSpPr>
            <p:spPr>
              <a:xfrm>
                <a:off x="8351425" y="3052500"/>
                <a:ext cx="406200" cy="3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Lato"/>
                    <a:ea typeface="Lato"/>
                    <a:cs typeface="Lato"/>
                    <a:sym typeface="Lato"/>
                  </a:rPr>
                  <a:t>34</a:t>
                </a:r>
                <a:endParaRPr sz="1000">
                  <a:latin typeface="Lato"/>
                  <a:ea typeface="Lato"/>
                  <a:cs typeface="Lato"/>
                  <a:sym typeface="Lato"/>
                </a:endParaRPr>
              </a:p>
            </p:txBody>
          </p:sp>
          <p:sp>
            <p:nvSpPr>
              <p:cNvPr id="18" name="Google Shape;154;p19"/>
              <p:cNvSpPr txBox="1"/>
              <p:nvPr/>
            </p:nvSpPr>
            <p:spPr>
              <a:xfrm>
                <a:off x="8122825" y="3662100"/>
                <a:ext cx="406200" cy="3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Lato"/>
                    <a:ea typeface="Lato"/>
                    <a:cs typeface="Lato"/>
                    <a:sym typeface="Lato"/>
                  </a:rPr>
                  <a:t>33</a:t>
                </a:r>
                <a:endParaRPr sz="1000">
                  <a:latin typeface="Lato"/>
                  <a:ea typeface="Lato"/>
                  <a:cs typeface="Lato"/>
                  <a:sym typeface="Lato"/>
                </a:endParaRPr>
              </a:p>
            </p:txBody>
          </p:sp>
          <p:sp>
            <p:nvSpPr>
              <p:cNvPr id="19" name="Google Shape;155;p19"/>
              <p:cNvSpPr txBox="1"/>
              <p:nvPr/>
            </p:nvSpPr>
            <p:spPr>
              <a:xfrm>
                <a:off x="7818025" y="4119300"/>
                <a:ext cx="406200" cy="3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Lato"/>
                    <a:ea typeface="Lato"/>
                    <a:cs typeface="Lato"/>
                    <a:sym typeface="Lato"/>
                  </a:rPr>
                  <a:t>32</a:t>
                </a:r>
                <a:endParaRPr sz="1000">
                  <a:latin typeface="Lato"/>
                  <a:ea typeface="Lato"/>
                  <a:cs typeface="Lato"/>
                  <a:sym typeface="Lato"/>
                </a:endParaRPr>
              </a:p>
            </p:txBody>
          </p:sp>
          <p:sp>
            <p:nvSpPr>
              <p:cNvPr id="20" name="Google Shape;156;p19"/>
              <p:cNvSpPr txBox="1"/>
              <p:nvPr/>
            </p:nvSpPr>
            <p:spPr>
              <a:xfrm>
                <a:off x="7360825" y="4424100"/>
                <a:ext cx="406200" cy="3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Lato"/>
                    <a:ea typeface="Lato"/>
                    <a:cs typeface="Lato"/>
                    <a:sym typeface="Lato"/>
                  </a:rPr>
                  <a:t>31</a:t>
                </a:r>
                <a:endParaRPr sz="1000">
                  <a:latin typeface="Lato"/>
                  <a:ea typeface="Lato"/>
                  <a:cs typeface="Lato"/>
                  <a:sym typeface="Lato"/>
                </a:endParaRPr>
              </a:p>
            </p:txBody>
          </p:sp>
          <p:sp>
            <p:nvSpPr>
              <p:cNvPr id="21" name="Google Shape;157;p19"/>
              <p:cNvSpPr txBox="1"/>
              <p:nvPr/>
            </p:nvSpPr>
            <p:spPr>
              <a:xfrm>
                <a:off x="6979825" y="4576500"/>
                <a:ext cx="406200" cy="3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Lato"/>
                    <a:ea typeface="Lato"/>
                    <a:cs typeface="Lato"/>
                    <a:sym typeface="Lato"/>
                  </a:rPr>
                  <a:t>30</a:t>
                </a:r>
                <a:endParaRPr sz="1000">
                  <a:latin typeface="Lato"/>
                  <a:ea typeface="Lato"/>
                  <a:cs typeface="Lato"/>
                  <a:sym typeface="Lato"/>
                </a:endParaRPr>
              </a:p>
            </p:txBody>
          </p:sp>
          <p:sp>
            <p:nvSpPr>
              <p:cNvPr id="22" name="Google Shape;158;p19"/>
              <p:cNvSpPr txBox="1"/>
              <p:nvPr/>
            </p:nvSpPr>
            <p:spPr>
              <a:xfrm>
                <a:off x="6827425" y="4805100"/>
                <a:ext cx="406200" cy="3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Lato"/>
                    <a:ea typeface="Lato"/>
                    <a:cs typeface="Lato"/>
                    <a:sym typeface="Lato"/>
                  </a:rPr>
                  <a:t>37</a:t>
                </a:r>
                <a:endParaRPr sz="1000">
                  <a:latin typeface="Lato"/>
                  <a:ea typeface="Lato"/>
                  <a:cs typeface="Lato"/>
                  <a:sym typeface="Lato"/>
                </a:endParaRPr>
              </a:p>
            </p:txBody>
          </p:sp>
          <p:sp>
            <p:nvSpPr>
              <p:cNvPr id="23" name="Google Shape;159;p19"/>
              <p:cNvSpPr txBox="1"/>
              <p:nvPr/>
            </p:nvSpPr>
            <p:spPr>
              <a:xfrm>
                <a:off x="6294025" y="3052500"/>
                <a:ext cx="406200" cy="3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Lato"/>
                    <a:ea typeface="Lato"/>
                    <a:cs typeface="Lato"/>
                    <a:sym typeface="Lato"/>
                  </a:rPr>
                  <a:t>21</a:t>
                </a:r>
                <a:endParaRPr sz="1000">
                  <a:latin typeface="Lato"/>
                  <a:ea typeface="Lato"/>
                  <a:cs typeface="Lato"/>
                  <a:sym typeface="Lato"/>
                </a:endParaRPr>
              </a:p>
            </p:txBody>
          </p:sp>
          <p:sp>
            <p:nvSpPr>
              <p:cNvPr id="24" name="Google Shape;160;p19"/>
              <p:cNvSpPr txBox="1"/>
              <p:nvPr/>
            </p:nvSpPr>
            <p:spPr>
              <a:xfrm>
                <a:off x="6294025" y="3585900"/>
                <a:ext cx="406200" cy="3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Lato"/>
                    <a:ea typeface="Lato"/>
                    <a:cs typeface="Lato"/>
                    <a:sym typeface="Lato"/>
                  </a:rPr>
                  <a:t>22</a:t>
                </a:r>
                <a:endParaRPr sz="1000">
                  <a:latin typeface="Lato"/>
                  <a:ea typeface="Lato"/>
                  <a:cs typeface="Lato"/>
                  <a:sym typeface="Lato"/>
                </a:endParaRPr>
              </a:p>
            </p:txBody>
          </p:sp>
          <p:sp>
            <p:nvSpPr>
              <p:cNvPr id="25" name="Google Shape;161;p19"/>
              <p:cNvSpPr txBox="1"/>
              <p:nvPr/>
            </p:nvSpPr>
            <p:spPr>
              <a:xfrm>
                <a:off x="6294025" y="4195500"/>
                <a:ext cx="406200" cy="3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Lato"/>
                    <a:ea typeface="Lato"/>
                    <a:cs typeface="Lato"/>
                    <a:sym typeface="Lato"/>
                  </a:rPr>
                  <a:t>23</a:t>
                </a:r>
                <a:endParaRPr sz="1000">
                  <a:latin typeface="Lato"/>
                  <a:ea typeface="Lato"/>
                  <a:cs typeface="Lato"/>
                  <a:sym typeface="Lato"/>
                </a:endParaRPr>
              </a:p>
            </p:txBody>
          </p:sp>
          <p:sp>
            <p:nvSpPr>
              <p:cNvPr id="26" name="Google Shape;162;p19"/>
              <p:cNvSpPr txBox="1"/>
              <p:nvPr/>
            </p:nvSpPr>
            <p:spPr>
              <a:xfrm>
                <a:off x="6294025" y="4728900"/>
                <a:ext cx="406200" cy="3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Lato"/>
                    <a:ea typeface="Lato"/>
                    <a:cs typeface="Lato"/>
                    <a:sym typeface="Lato"/>
                  </a:rPr>
                  <a:t>35</a:t>
                </a:r>
                <a:endParaRPr sz="1000">
                  <a:latin typeface="Lato"/>
                  <a:ea typeface="Lato"/>
                  <a:cs typeface="Lato"/>
                  <a:sym typeface="Lato"/>
                </a:endParaRPr>
              </a:p>
            </p:txBody>
          </p:sp>
          <p:sp>
            <p:nvSpPr>
              <p:cNvPr id="27" name="Google Shape;163;p19"/>
              <p:cNvSpPr txBox="1"/>
              <p:nvPr/>
            </p:nvSpPr>
            <p:spPr>
              <a:xfrm>
                <a:off x="6560224" y="4500300"/>
                <a:ext cx="406200" cy="3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Lato"/>
                    <a:ea typeface="Lato"/>
                    <a:cs typeface="Lato"/>
                    <a:sym typeface="Lato"/>
                  </a:rPr>
                  <a:t>36</a:t>
                </a:r>
                <a:endParaRPr sz="1000">
                  <a:latin typeface="Lato"/>
                  <a:ea typeface="Lato"/>
                  <a:cs typeface="Lato"/>
                  <a:sym typeface="Lato"/>
                </a:endParaRPr>
              </a:p>
            </p:txBody>
          </p:sp>
          <p:cxnSp>
            <p:nvCxnSpPr>
              <p:cNvPr id="28" name="Google Shape;164;p19"/>
              <p:cNvCxnSpPr/>
              <p:nvPr/>
            </p:nvCxnSpPr>
            <p:spPr>
              <a:xfrm>
                <a:off x="6471625" y="3804912"/>
                <a:ext cx="112800" cy="159000"/>
              </a:xfrm>
              <a:prstGeom prst="straightConnector1">
                <a:avLst/>
              </a:prstGeom>
              <a:noFill/>
              <a:ln w="9525" cap="flat" cmpd="sng">
                <a:solidFill>
                  <a:schemeClr val="dk2"/>
                </a:solidFill>
                <a:prstDash val="solid"/>
                <a:round/>
                <a:headEnd type="none" w="med" len="med"/>
                <a:tailEnd type="none" w="med" len="med"/>
              </a:ln>
            </p:spPr>
          </p:cxnSp>
          <p:cxnSp>
            <p:nvCxnSpPr>
              <p:cNvPr id="29" name="Google Shape;165;p19"/>
              <p:cNvCxnSpPr/>
              <p:nvPr/>
            </p:nvCxnSpPr>
            <p:spPr>
              <a:xfrm>
                <a:off x="6464105" y="3271512"/>
                <a:ext cx="112800" cy="159000"/>
              </a:xfrm>
              <a:prstGeom prst="straightConnector1">
                <a:avLst/>
              </a:prstGeom>
              <a:noFill/>
              <a:ln w="9525" cap="flat" cmpd="sng">
                <a:solidFill>
                  <a:schemeClr val="dk2"/>
                </a:solidFill>
                <a:prstDash val="solid"/>
                <a:round/>
                <a:headEnd type="none" w="med" len="med"/>
                <a:tailEnd type="none" w="med" len="med"/>
              </a:ln>
            </p:spPr>
          </p:cxnSp>
          <p:cxnSp>
            <p:nvCxnSpPr>
              <p:cNvPr id="30" name="Google Shape;166;p19"/>
              <p:cNvCxnSpPr/>
              <p:nvPr/>
            </p:nvCxnSpPr>
            <p:spPr>
              <a:xfrm>
                <a:off x="6464105" y="2738112"/>
                <a:ext cx="112800" cy="159000"/>
              </a:xfrm>
              <a:prstGeom prst="straightConnector1">
                <a:avLst/>
              </a:prstGeom>
              <a:noFill/>
              <a:ln w="9525" cap="flat" cmpd="sng">
                <a:solidFill>
                  <a:schemeClr val="dk2"/>
                </a:solidFill>
                <a:prstDash val="solid"/>
                <a:round/>
                <a:headEnd type="none" w="med" len="med"/>
                <a:tailEnd type="none" w="med" len="med"/>
              </a:ln>
            </p:spPr>
          </p:cxnSp>
          <p:cxnSp>
            <p:nvCxnSpPr>
              <p:cNvPr id="31" name="Google Shape;167;p19"/>
              <p:cNvCxnSpPr/>
              <p:nvPr/>
            </p:nvCxnSpPr>
            <p:spPr>
              <a:xfrm>
                <a:off x="6464105" y="2128512"/>
                <a:ext cx="112800" cy="159000"/>
              </a:xfrm>
              <a:prstGeom prst="straightConnector1">
                <a:avLst/>
              </a:prstGeom>
              <a:noFill/>
              <a:ln w="9525" cap="flat" cmpd="sng">
                <a:solidFill>
                  <a:schemeClr val="dk2"/>
                </a:solidFill>
                <a:prstDash val="solid"/>
                <a:round/>
                <a:headEnd type="none" w="med" len="med"/>
                <a:tailEnd type="none" w="med" len="med"/>
              </a:ln>
            </p:spPr>
          </p:cxnSp>
          <p:cxnSp>
            <p:nvCxnSpPr>
              <p:cNvPr id="32" name="Google Shape;168;p19"/>
              <p:cNvCxnSpPr/>
              <p:nvPr/>
            </p:nvCxnSpPr>
            <p:spPr>
              <a:xfrm rot="10800000" flipH="1">
                <a:off x="6497125" y="1296900"/>
                <a:ext cx="79800" cy="12900"/>
              </a:xfrm>
              <a:prstGeom prst="straightConnector1">
                <a:avLst/>
              </a:prstGeom>
              <a:noFill/>
              <a:ln w="9525" cap="flat" cmpd="sng">
                <a:solidFill>
                  <a:schemeClr val="dk2"/>
                </a:solidFill>
                <a:prstDash val="solid"/>
                <a:round/>
                <a:headEnd type="none" w="med" len="med"/>
                <a:tailEnd type="none" w="med" len="med"/>
              </a:ln>
            </p:spPr>
          </p:cxnSp>
          <p:cxnSp>
            <p:nvCxnSpPr>
              <p:cNvPr id="33" name="Google Shape;169;p19"/>
              <p:cNvCxnSpPr/>
              <p:nvPr/>
            </p:nvCxnSpPr>
            <p:spPr>
              <a:xfrm rot="10800000" flipH="1">
                <a:off x="6474566" y="1525500"/>
                <a:ext cx="79800" cy="12900"/>
              </a:xfrm>
              <a:prstGeom prst="straightConnector1">
                <a:avLst/>
              </a:prstGeom>
              <a:noFill/>
              <a:ln w="9525" cap="flat" cmpd="sng">
                <a:solidFill>
                  <a:schemeClr val="dk2"/>
                </a:solidFill>
                <a:prstDash val="solid"/>
                <a:round/>
                <a:headEnd type="none" w="med" len="med"/>
                <a:tailEnd type="none" w="med" len="med"/>
              </a:ln>
            </p:spPr>
          </p:cxnSp>
          <p:cxnSp>
            <p:nvCxnSpPr>
              <p:cNvPr id="34" name="Google Shape;170;p19"/>
              <p:cNvCxnSpPr/>
              <p:nvPr/>
            </p:nvCxnSpPr>
            <p:spPr>
              <a:xfrm rot="10800000" flipH="1">
                <a:off x="6497125" y="4268700"/>
                <a:ext cx="79800" cy="12900"/>
              </a:xfrm>
              <a:prstGeom prst="straightConnector1">
                <a:avLst/>
              </a:prstGeom>
              <a:noFill/>
              <a:ln w="9525" cap="flat" cmpd="sng">
                <a:solidFill>
                  <a:schemeClr val="dk2"/>
                </a:solidFill>
                <a:prstDash val="solid"/>
                <a:round/>
                <a:headEnd type="none" w="med" len="med"/>
                <a:tailEnd type="none" w="med" len="med"/>
              </a:ln>
            </p:spPr>
          </p:cxnSp>
          <p:cxnSp>
            <p:nvCxnSpPr>
              <p:cNvPr id="35" name="Google Shape;171;p19"/>
              <p:cNvCxnSpPr/>
              <p:nvPr/>
            </p:nvCxnSpPr>
            <p:spPr>
              <a:xfrm rot="10800000" flipH="1">
                <a:off x="6497125" y="4802100"/>
                <a:ext cx="79800" cy="12900"/>
              </a:xfrm>
              <a:prstGeom prst="straightConnector1">
                <a:avLst/>
              </a:prstGeom>
              <a:noFill/>
              <a:ln w="9525" cap="flat" cmpd="sng">
                <a:solidFill>
                  <a:schemeClr val="dk2"/>
                </a:solidFill>
                <a:prstDash val="solid"/>
                <a:round/>
                <a:headEnd type="none" w="med" len="med"/>
                <a:tailEnd type="none" w="med" len="med"/>
              </a:ln>
            </p:spPr>
          </p:cxnSp>
          <p:cxnSp>
            <p:nvCxnSpPr>
              <p:cNvPr id="36" name="Google Shape;172;p19"/>
              <p:cNvCxnSpPr/>
              <p:nvPr/>
            </p:nvCxnSpPr>
            <p:spPr>
              <a:xfrm rot="10800000" flipH="1">
                <a:off x="6893164" y="5046742"/>
                <a:ext cx="79800" cy="12900"/>
              </a:xfrm>
              <a:prstGeom prst="straightConnector1">
                <a:avLst/>
              </a:prstGeom>
              <a:noFill/>
              <a:ln w="9525" cap="flat" cmpd="sng">
                <a:solidFill>
                  <a:schemeClr val="dk2"/>
                </a:solidFill>
                <a:prstDash val="solid"/>
                <a:round/>
                <a:headEnd type="none" w="med" len="med"/>
                <a:tailEnd type="none" w="med" len="med"/>
              </a:ln>
            </p:spPr>
          </p:cxnSp>
          <p:cxnSp>
            <p:nvCxnSpPr>
              <p:cNvPr id="37" name="Google Shape;173;p19"/>
              <p:cNvCxnSpPr/>
              <p:nvPr/>
            </p:nvCxnSpPr>
            <p:spPr>
              <a:xfrm rot="10800000" flipH="1">
                <a:off x="6684538" y="4718405"/>
                <a:ext cx="97500" cy="121800"/>
              </a:xfrm>
              <a:prstGeom prst="straightConnector1">
                <a:avLst/>
              </a:prstGeom>
              <a:noFill/>
              <a:ln w="9525" cap="flat" cmpd="sng">
                <a:solidFill>
                  <a:schemeClr val="dk2"/>
                </a:solidFill>
                <a:prstDash val="solid"/>
                <a:round/>
                <a:headEnd type="none" w="med" len="med"/>
                <a:tailEnd type="none" w="med" len="med"/>
              </a:ln>
            </p:spPr>
          </p:cxnSp>
          <p:cxnSp>
            <p:nvCxnSpPr>
              <p:cNvPr id="38" name="Google Shape;174;p19"/>
              <p:cNvCxnSpPr/>
              <p:nvPr/>
            </p:nvCxnSpPr>
            <p:spPr>
              <a:xfrm rot="10800000" flipH="1">
                <a:off x="6784300" y="1053286"/>
                <a:ext cx="97500" cy="121800"/>
              </a:xfrm>
              <a:prstGeom prst="straightConnector1">
                <a:avLst/>
              </a:prstGeom>
              <a:noFill/>
              <a:ln w="9525" cap="flat" cmpd="sng">
                <a:solidFill>
                  <a:schemeClr val="dk2"/>
                </a:solidFill>
                <a:prstDash val="solid"/>
                <a:round/>
                <a:headEnd type="none" w="med" len="med"/>
                <a:tailEnd type="none" w="med" len="med"/>
              </a:ln>
            </p:spPr>
          </p:cxnSp>
          <p:cxnSp>
            <p:nvCxnSpPr>
              <p:cNvPr id="39" name="Google Shape;175;p19"/>
              <p:cNvCxnSpPr/>
              <p:nvPr/>
            </p:nvCxnSpPr>
            <p:spPr>
              <a:xfrm rot="10800000" flipH="1">
                <a:off x="7127701" y="1139121"/>
                <a:ext cx="54600" cy="87600"/>
              </a:xfrm>
              <a:prstGeom prst="straightConnector1">
                <a:avLst/>
              </a:prstGeom>
              <a:noFill/>
              <a:ln w="9525" cap="flat" cmpd="sng">
                <a:solidFill>
                  <a:schemeClr val="dk2"/>
                </a:solidFill>
                <a:prstDash val="solid"/>
                <a:round/>
                <a:headEnd type="none" w="med" len="med"/>
                <a:tailEnd type="none" w="med" len="med"/>
              </a:ln>
            </p:spPr>
          </p:cxnSp>
          <p:cxnSp>
            <p:nvCxnSpPr>
              <p:cNvPr id="40" name="Google Shape;176;p19"/>
              <p:cNvCxnSpPr/>
              <p:nvPr/>
            </p:nvCxnSpPr>
            <p:spPr>
              <a:xfrm rot="10800000" flipH="1">
                <a:off x="7485139" y="1306561"/>
                <a:ext cx="54600" cy="87600"/>
              </a:xfrm>
              <a:prstGeom prst="straightConnector1">
                <a:avLst/>
              </a:prstGeom>
              <a:noFill/>
              <a:ln w="9525" cap="flat" cmpd="sng">
                <a:solidFill>
                  <a:schemeClr val="dk2"/>
                </a:solidFill>
                <a:prstDash val="solid"/>
                <a:round/>
                <a:headEnd type="none" w="med" len="med"/>
                <a:tailEnd type="none" w="med" len="med"/>
              </a:ln>
            </p:spPr>
          </p:cxnSp>
          <p:cxnSp>
            <p:nvCxnSpPr>
              <p:cNvPr id="41" name="Google Shape;177;p19"/>
              <p:cNvCxnSpPr/>
              <p:nvPr/>
            </p:nvCxnSpPr>
            <p:spPr>
              <a:xfrm rot="10800000" flipH="1">
                <a:off x="7874662" y="1596321"/>
                <a:ext cx="54600" cy="87600"/>
              </a:xfrm>
              <a:prstGeom prst="straightConnector1">
                <a:avLst/>
              </a:prstGeom>
              <a:noFill/>
              <a:ln w="9525" cap="flat" cmpd="sng">
                <a:solidFill>
                  <a:schemeClr val="dk2"/>
                </a:solidFill>
                <a:prstDash val="solid"/>
                <a:round/>
                <a:headEnd type="none" w="med" len="med"/>
                <a:tailEnd type="none" w="med" len="med"/>
              </a:ln>
            </p:spPr>
          </p:cxnSp>
          <p:cxnSp>
            <p:nvCxnSpPr>
              <p:cNvPr id="42" name="Google Shape;178;p19"/>
              <p:cNvCxnSpPr/>
              <p:nvPr/>
            </p:nvCxnSpPr>
            <p:spPr>
              <a:xfrm rot="10800000" flipH="1">
                <a:off x="8224580" y="2069563"/>
                <a:ext cx="54600" cy="87600"/>
              </a:xfrm>
              <a:prstGeom prst="straightConnector1">
                <a:avLst/>
              </a:prstGeom>
              <a:noFill/>
              <a:ln w="9525" cap="flat" cmpd="sng">
                <a:solidFill>
                  <a:schemeClr val="dk2"/>
                </a:solidFill>
                <a:prstDash val="solid"/>
                <a:round/>
                <a:headEnd type="none" w="med" len="med"/>
                <a:tailEnd type="none" w="med" len="med"/>
              </a:ln>
            </p:spPr>
          </p:cxnSp>
          <p:cxnSp>
            <p:nvCxnSpPr>
              <p:cNvPr id="43" name="Google Shape;179;p19"/>
              <p:cNvCxnSpPr/>
              <p:nvPr/>
            </p:nvCxnSpPr>
            <p:spPr>
              <a:xfrm>
                <a:off x="8348400" y="2661975"/>
                <a:ext cx="129300" cy="1200"/>
              </a:xfrm>
              <a:prstGeom prst="straightConnector1">
                <a:avLst/>
              </a:prstGeom>
              <a:noFill/>
              <a:ln w="9525" cap="flat" cmpd="sng">
                <a:solidFill>
                  <a:schemeClr val="dk2"/>
                </a:solidFill>
                <a:prstDash val="solid"/>
                <a:round/>
                <a:headEnd type="none" w="med" len="med"/>
                <a:tailEnd type="none" w="med" len="med"/>
              </a:ln>
            </p:spPr>
          </p:cxnSp>
          <p:cxnSp>
            <p:nvCxnSpPr>
              <p:cNvPr id="44" name="Google Shape;180;p19"/>
              <p:cNvCxnSpPr/>
              <p:nvPr/>
            </p:nvCxnSpPr>
            <p:spPr>
              <a:xfrm>
                <a:off x="8348400" y="3271575"/>
                <a:ext cx="129300" cy="1200"/>
              </a:xfrm>
              <a:prstGeom prst="straightConnector1">
                <a:avLst/>
              </a:prstGeom>
              <a:noFill/>
              <a:ln w="9525" cap="flat" cmpd="sng">
                <a:solidFill>
                  <a:schemeClr val="dk2"/>
                </a:solidFill>
                <a:prstDash val="solid"/>
                <a:round/>
                <a:headEnd type="none" w="med" len="med"/>
                <a:tailEnd type="none" w="med" len="med"/>
              </a:ln>
            </p:spPr>
          </p:cxnSp>
          <p:cxnSp>
            <p:nvCxnSpPr>
              <p:cNvPr id="45" name="Google Shape;181;p19"/>
              <p:cNvCxnSpPr/>
              <p:nvPr/>
            </p:nvCxnSpPr>
            <p:spPr>
              <a:xfrm>
                <a:off x="8119800" y="3881175"/>
                <a:ext cx="129300" cy="1200"/>
              </a:xfrm>
              <a:prstGeom prst="straightConnector1">
                <a:avLst/>
              </a:prstGeom>
              <a:noFill/>
              <a:ln w="9525" cap="flat" cmpd="sng">
                <a:solidFill>
                  <a:schemeClr val="dk2"/>
                </a:solidFill>
                <a:prstDash val="solid"/>
                <a:round/>
                <a:headEnd type="none" w="med" len="med"/>
                <a:tailEnd type="none" w="med" len="med"/>
              </a:ln>
            </p:spPr>
          </p:cxnSp>
          <p:cxnSp>
            <p:nvCxnSpPr>
              <p:cNvPr id="46" name="Google Shape;182;p19"/>
              <p:cNvCxnSpPr/>
              <p:nvPr/>
            </p:nvCxnSpPr>
            <p:spPr>
              <a:xfrm>
                <a:off x="7777401" y="4299774"/>
                <a:ext cx="129300" cy="1200"/>
              </a:xfrm>
              <a:prstGeom prst="straightConnector1">
                <a:avLst/>
              </a:prstGeom>
              <a:noFill/>
              <a:ln w="9525" cap="flat" cmpd="sng">
                <a:solidFill>
                  <a:schemeClr val="dk2"/>
                </a:solidFill>
                <a:prstDash val="solid"/>
                <a:round/>
                <a:headEnd type="none" w="med" len="med"/>
                <a:tailEnd type="none" w="med" len="med"/>
              </a:ln>
            </p:spPr>
          </p:cxnSp>
          <p:cxnSp>
            <p:nvCxnSpPr>
              <p:cNvPr id="47" name="Google Shape;183;p19"/>
              <p:cNvCxnSpPr/>
              <p:nvPr/>
            </p:nvCxnSpPr>
            <p:spPr>
              <a:xfrm>
                <a:off x="7357800" y="4544416"/>
                <a:ext cx="100800" cy="87900"/>
              </a:xfrm>
              <a:prstGeom prst="straightConnector1">
                <a:avLst/>
              </a:prstGeom>
              <a:noFill/>
              <a:ln w="9525" cap="flat" cmpd="sng">
                <a:solidFill>
                  <a:schemeClr val="dk2"/>
                </a:solidFill>
                <a:prstDash val="solid"/>
                <a:round/>
                <a:headEnd type="none" w="med" len="med"/>
                <a:tailEnd type="none" w="med" len="med"/>
              </a:ln>
            </p:spPr>
          </p:cxnSp>
          <p:cxnSp>
            <p:nvCxnSpPr>
              <p:cNvPr id="48" name="Google Shape;184;p19"/>
              <p:cNvCxnSpPr/>
              <p:nvPr/>
            </p:nvCxnSpPr>
            <p:spPr>
              <a:xfrm>
                <a:off x="6976800" y="4674257"/>
                <a:ext cx="100800" cy="87900"/>
              </a:xfrm>
              <a:prstGeom prst="straightConnector1">
                <a:avLst/>
              </a:prstGeom>
              <a:noFill/>
              <a:ln w="9525" cap="flat" cmpd="sng">
                <a:solidFill>
                  <a:schemeClr val="dk2"/>
                </a:solidFill>
                <a:prstDash val="solid"/>
                <a:round/>
                <a:headEnd type="none" w="med" len="med"/>
                <a:tailEnd type="none" w="med" len="med"/>
              </a:ln>
            </p:spPr>
          </p:cxnSp>
        </p:grpSp>
        <p:sp>
          <p:nvSpPr>
            <p:cNvPr id="6" name="Google Shape;185;p19"/>
            <p:cNvSpPr txBox="1"/>
            <p:nvPr/>
          </p:nvSpPr>
          <p:spPr>
            <a:xfrm>
              <a:off x="7970425" y="1833300"/>
              <a:ext cx="406200" cy="3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Lato"/>
                  <a:ea typeface="Lato"/>
                  <a:cs typeface="Lato"/>
                  <a:sym typeface="Lato"/>
                </a:rPr>
                <a:t>28</a:t>
              </a:r>
              <a:endParaRPr sz="1000">
                <a:latin typeface="Lato"/>
                <a:ea typeface="Lato"/>
                <a:cs typeface="Lato"/>
                <a:sym typeface="Lato"/>
              </a:endParaRPr>
            </a:p>
          </p:txBody>
        </p:sp>
      </p:gr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graphicFrame>
        <p:nvGraphicFramePr>
          <p:cNvPr id="3" name="Table 2"/>
          <p:cNvGraphicFramePr>
            <a:graphicFrameLocks noGrp="1"/>
          </p:cNvGraphicFramePr>
          <p:nvPr>
            <p:extLst>
              <p:ext uri="{D42A27DB-BD31-4B8C-83A1-F6EECF244321}">
                <p14:modId xmlns:p14="http://schemas.microsoft.com/office/powerpoint/2010/main" val="2553921992"/>
              </p:ext>
            </p:extLst>
          </p:nvPr>
        </p:nvGraphicFramePr>
        <p:xfrm>
          <a:off x="429651" y="1325755"/>
          <a:ext cx="5323130" cy="3644900"/>
        </p:xfrm>
        <a:graphic>
          <a:graphicData uri="http://schemas.openxmlformats.org/drawingml/2006/table">
            <a:tbl>
              <a:tblPr bandRow="1">
                <a:tableStyleId>{BDBED569-4797-4DF1-A0F4-6AAB3CD982D8}</a:tableStyleId>
              </a:tblPr>
              <a:tblGrid>
                <a:gridCol w="1064626">
                  <a:extLst>
                    <a:ext uri="{9D8B030D-6E8A-4147-A177-3AD203B41FA5}">
                      <a16:colId xmlns:a16="http://schemas.microsoft.com/office/drawing/2014/main" val="3948762649"/>
                    </a:ext>
                  </a:extLst>
                </a:gridCol>
                <a:gridCol w="1064626">
                  <a:extLst>
                    <a:ext uri="{9D8B030D-6E8A-4147-A177-3AD203B41FA5}">
                      <a16:colId xmlns:a16="http://schemas.microsoft.com/office/drawing/2014/main" val="3036308527"/>
                    </a:ext>
                  </a:extLst>
                </a:gridCol>
                <a:gridCol w="1064626">
                  <a:extLst>
                    <a:ext uri="{9D8B030D-6E8A-4147-A177-3AD203B41FA5}">
                      <a16:colId xmlns:a16="http://schemas.microsoft.com/office/drawing/2014/main" val="1598450820"/>
                    </a:ext>
                  </a:extLst>
                </a:gridCol>
                <a:gridCol w="1064626">
                  <a:extLst>
                    <a:ext uri="{9D8B030D-6E8A-4147-A177-3AD203B41FA5}">
                      <a16:colId xmlns:a16="http://schemas.microsoft.com/office/drawing/2014/main" val="2807016069"/>
                    </a:ext>
                  </a:extLst>
                </a:gridCol>
                <a:gridCol w="1064626">
                  <a:extLst>
                    <a:ext uri="{9D8B030D-6E8A-4147-A177-3AD203B41FA5}">
                      <a16:colId xmlns:a16="http://schemas.microsoft.com/office/drawing/2014/main" val="661713335"/>
                    </a:ext>
                  </a:extLst>
                </a:gridCol>
              </a:tblGrid>
              <a:tr h="296975">
                <a:tc>
                  <a:txBody>
                    <a:bodyPr/>
                    <a:lstStyle/>
                    <a:p>
                      <a:pPr algn="ctr" rtl="0" fontAlgn="ctr"/>
                      <a:r>
                        <a:rPr lang="en-US" sz="1000" u="none" strike="noStrike" dirty="0">
                          <a:solidFill>
                            <a:schemeClr val="bg2"/>
                          </a:solidFill>
                          <a:effectLst/>
                        </a:rPr>
                        <a:t>Cell</a:t>
                      </a:r>
                      <a:endParaRPr lang="en-US" sz="1000" b="0" i="0" u="none" strike="noStrike" dirty="0">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dirty="0">
                          <a:solidFill>
                            <a:schemeClr val="bg2"/>
                          </a:solidFill>
                          <a:effectLst/>
                        </a:rPr>
                        <a:t>Displacements per second</a:t>
                      </a:r>
                      <a:endParaRPr lang="en-US" sz="1000" b="0" i="0" u="none" strike="noStrike" dirty="0">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a:solidFill>
                            <a:schemeClr val="bg2"/>
                          </a:solidFill>
                          <a:effectLst/>
                        </a:rPr>
                        <a:t>Uncertainty</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a:solidFill>
                            <a:schemeClr val="bg2"/>
                          </a:solidFill>
                          <a:effectLst/>
                        </a:rPr>
                        <a:t>DPA/Year</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a:solidFill>
                            <a:schemeClr val="bg2"/>
                          </a:solidFill>
                          <a:effectLst/>
                        </a:rPr>
                        <a:t>Years to 200 DPA</a:t>
                      </a:r>
                      <a:endParaRPr lang="en-US" sz="1000" b="0" i="0" u="none" strike="noStrike">
                        <a:solidFill>
                          <a:schemeClr val="bg2"/>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935666935"/>
                  </a:ext>
                </a:extLst>
              </a:tr>
              <a:tr h="148535">
                <a:tc>
                  <a:txBody>
                    <a:bodyPr/>
                    <a:lstStyle/>
                    <a:p>
                      <a:pPr algn="ctr" rtl="0" fontAlgn="ctr"/>
                      <a:r>
                        <a:rPr lang="en-US" sz="1000" u="none" strike="noStrike">
                          <a:solidFill>
                            <a:schemeClr val="bg2"/>
                          </a:solidFill>
                          <a:effectLst/>
                        </a:rPr>
                        <a:t>24</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dirty="0">
                          <a:solidFill>
                            <a:schemeClr val="bg2"/>
                          </a:solidFill>
                          <a:effectLst/>
                        </a:rPr>
                        <a:t>3.43E+17</a:t>
                      </a:r>
                      <a:endParaRPr lang="en-US" sz="1000" b="0" i="0" u="none" strike="noStrike" dirty="0">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a:solidFill>
                            <a:schemeClr val="bg2"/>
                          </a:solidFill>
                          <a:effectLst/>
                        </a:rPr>
                        <a:t>0.0051</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a:solidFill>
                            <a:schemeClr val="bg2"/>
                          </a:solidFill>
                          <a:effectLst/>
                        </a:rPr>
                        <a:t>10.83</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a:solidFill>
                            <a:schemeClr val="bg2"/>
                          </a:solidFill>
                          <a:effectLst/>
                        </a:rPr>
                        <a:t>18.47</a:t>
                      </a:r>
                      <a:endParaRPr lang="en-US" sz="1000" b="0" i="0" u="none" strike="noStrike">
                        <a:solidFill>
                          <a:schemeClr val="bg2"/>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946163608"/>
                  </a:ext>
                </a:extLst>
              </a:tr>
              <a:tr h="148535">
                <a:tc>
                  <a:txBody>
                    <a:bodyPr/>
                    <a:lstStyle/>
                    <a:p>
                      <a:pPr algn="ctr" rtl="0" fontAlgn="ctr"/>
                      <a:r>
                        <a:rPr lang="en-US" sz="1000" u="none" strike="noStrike">
                          <a:solidFill>
                            <a:schemeClr val="bg2"/>
                          </a:solidFill>
                          <a:effectLst/>
                        </a:rPr>
                        <a:t>25</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a:solidFill>
                            <a:schemeClr val="bg2"/>
                          </a:solidFill>
                          <a:effectLst/>
                        </a:rPr>
                        <a:t>3.78E+17</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dirty="0">
                          <a:solidFill>
                            <a:schemeClr val="bg2"/>
                          </a:solidFill>
                          <a:effectLst/>
                        </a:rPr>
                        <a:t>0.0037</a:t>
                      </a:r>
                      <a:endParaRPr lang="en-US" sz="1000" b="0" i="0" u="none" strike="noStrike" dirty="0">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a:solidFill>
                            <a:schemeClr val="bg2"/>
                          </a:solidFill>
                          <a:effectLst/>
                        </a:rPr>
                        <a:t>11.92</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a:solidFill>
                            <a:schemeClr val="bg2"/>
                          </a:solidFill>
                          <a:effectLst/>
                        </a:rPr>
                        <a:t>16.78</a:t>
                      </a:r>
                      <a:endParaRPr lang="en-US" sz="1000" b="0" i="0" u="none" strike="noStrike">
                        <a:solidFill>
                          <a:schemeClr val="bg2"/>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148430676"/>
                  </a:ext>
                </a:extLst>
              </a:tr>
              <a:tr h="148535">
                <a:tc>
                  <a:txBody>
                    <a:bodyPr/>
                    <a:lstStyle/>
                    <a:p>
                      <a:pPr algn="ctr" rtl="0" fontAlgn="ctr"/>
                      <a:r>
                        <a:rPr lang="en-US" sz="1000" u="none" strike="noStrike">
                          <a:solidFill>
                            <a:schemeClr val="bg2"/>
                          </a:solidFill>
                          <a:effectLst/>
                        </a:rPr>
                        <a:t>26</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a:solidFill>
                            <a:schemeClr val="bg2"/>
                          </a:solidFill>
                          <a:effectLst/>
                        </a:rPr>
                        <a:t>3.98E+17</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dirty="0">
                          <a:solidFill>
                            <a:schemeClr val="bg2"/>
                          </a:solidFill>
                          <a:effectLst/>
                        </a:rPr>
                        <a:t>0.0034</a:t>
                      </a:r>
                      <a:endParaRPr lang="en-US" sz="1000" b="0" i="0" u="none" strike="noStrike" dirty="0">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a:solidFill>
                            <a:schemeClr val="bg2"/>
                          </a:solidFill>
                          <a:effectLst/>
                        </a:rPr>
                        <a:t>12.54</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a:solidFill>
                            <a:schemeClr val="bg2"/>
                          </a:solidFill>
                          <a:effectLst/>
                        </a:rPr>
                        <a:t>15.95</a:t>
                      </a:r>
                      <a:endParaRPr lang="en-US" sz="1000" b="0" i="0" u="none" strike="noStrike">
                        <a:solidFill>
                          <a:schemeClr val="bg2"/>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578224410"/>
                  </a:ext>
                </a:extLst>
              </a:tr>
              <a:tr h="148535">
                <a:tc>
                  <a:txBody>
                    <a:bodyPr/>
                    <a:lstStyle/>
                    <a:p>
                      <a:pPr algn="ctr" rtl="0" fontAlgn="ctr"/>
                      <a:r>
                        <a:rPr lang="en-US" sz="1000" u="none" strike="noStrike">
                          <a:solidFill>
                            <a:schemeClr val="bg2"/>
                          </a:solidFill>
                          <a:effectLst/>
                        </a:rPr>
                        <a:t>27</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a:solidFill>
                            <a:schemeClr val="bg2"/>
                          </a:solidFill>
                          <a:effectLst/>
                        </a:rPr>
                        <a:t>4.11E+17</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a:solidFill>
                            <a:schemeClr val="bg2"/>
                          </a:solidFill>
                          <a:effectLst/>
                        </a:rPr>
                        <a:t>0.0024</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dirty="0">
                          <a:solidFill>
                            <a:schemeClr val="bg2"/>
                          </a:solidFill>
                          <a:effectLst/>
                        </a:rPr>
                        <a:t>12.97</a:t>
                      </a:r>
                      <a:endParaRPr lang="en-US" sz="1000" b="0" i="0" u="none" strike="noStrike" dirty="0">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a:solidFill>
                            <a:schemeClr val="bg2"/>
                          </a:solidFill>
                          <a:effectLst/>
                        </a:rPr>
                        <a:t>15.42</a:t>
                      </a:r>
                      <a:endParaRPr lang="en-US" sz="1000" b="0" i="0" u="none" strike="noStrike">
                        <a:solidFill>
                          <a:schemeClr val="bg2"/>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631010226"/>
                  </a:ext>
                </a:extLst>
              </a:tr>
              <a:tr h="148535">
                <a:tc>
                  <a:txBody>
                    <a:bodyPr/>
                    <a:lstStyle/>
                    <a:p>
                      <a:pPr algn="ctr" rtl="0" fontAlgn="ctr"/>
                      <a:r>
                        <a:rPr lang="en-US" sz="1000" u="none" strike="noStrike">
                          <a:solidFill>
                            <a:schemeClr val="bg2"/>
                          </a:solidFill>
                          <a:effectLst/>
                        </a:rPr>
                        <a:t>28</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a:solidFill>
                            <a:schemeClr val="bg2"/>
                          </a:solidFill>
                          <a:effectLst/>
                        </a:rPr>
                        <a:t>4.34E+17</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a:solidFill>
                            <a:schemeClr val="bg2"/>
                          </a:solidFill>
                          <a:effectLst/>
                        </a:rPr>
                        <a:t>0.0025</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dirty="0">
                          <a:solidFill>
                            <a:schemeClr val="bg2"/>
                          </a:solidFill>
                          <a:effectLst/>
                        </a:rPr>
                        <a:t>13.68</a:t>
                      </a:r>
                      <a:endParaRPr lang="en-US" sz="1000" b="0" i="0" u="none" strike="noStrike" dirty="0">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a:solidFill>
                            <a:schemeClr val="bg2"/>
                          </a:solidFill>
                          <a:effectLst/>
                        </a:rPr>
                        <a:t>14.62</a:t>
                      </a:r>
                      <a:endParaRPr lang="en-US" sz="1000" b="0" i="0" u="none" strike="noStrike">
                        <a:solidFill>
                          <a:schemeClr val="bg2"/>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546573624"/>
                  </a:ext>
                </a:extLst>
              </a:tr>
              <a:tr h="148535">
                <a:tc>
                  <a:txBody>
                    <a:bodyPr/>
                    <a:lstStyle/>
                    <a:p>
                      <a:pPr algn="ctr" rtl="0" fontAlgn="ctr"/>
                      <a:r>
                        <a:rPr lang="en-US" sz="1000" u="none" strike="noStrike">
                          <a:solidFill>
                            <a:schemeClr val="bg2"/>
                          </a:solidFill>
                          <a:effectLst/>
                        </a:rPr>
                        <a:t>29</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a:solidFill>
                            <a:schemeClr val="bg2"/>
                          </a:solidFill>
                          <a:effectLst/>
                        </a:rPr>
                        <a:t>4.54E+17</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a:solidFill>
                            <a:schemeClr val="bg2"/>
                          </a:solidFill>
                          <a:effectLst/>
                        </a:rPr>
                        <a:t>0.0024</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dirty="0">
                          <a:solidFill>
                            <a:schemeClr val="bg2"/>
                          </a:solidFill>
                          <a:effectLst/>
                        </a:rPr>
                        <a:t>14.32</a:t>
                      </a:r>
                      <a:endParaRPr lang="en-US" sz="1000" b="0" i="0" u="none" strike="noStrike" dirty="0">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a:solidFill>
                            <a:schemeClr val="bg2"/>
                          </a:solidFill>
                          <a:effectLst/>
                        </a:rPr>
                        <a:t>13.97</a:t>
                      </a:r>
                      <a:endParaRPr lang="en-US" sz="1000" b="0" i="0" u="none" strike="noStrike">
                        <a:solidFill>
                          <a:schemeClr val="bg2"/>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409622716"/>
                  </a:ext>
                </a:extLst>
              </a:tr>
              <a:tr h="148535">
                <a:tc>
                  <a:txBody>
                    <a:bodyPr/>
                    <a:lstStyle/>
                    <a:p>
                      <a:pPr algn="ctr" rtl="0" fontAlgn="ctr"/>
                      <a:r>
                        <a:rPr lang="en-US" sz="1000" u="none" strike="noStrike">
                          <a:solidFill>
                            <a:schemeClr val="bg2"/>
                          </a:solidFill>
                          <a:effectLst/>
                        </a:rPr>
                        <a:t>2</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a:solidFill>
                            <a:schemeClr val="bg2"/>
                          </a:solidFill>
                          <a:effectLst/>
                        </a:rPr>
                        <a:t>3.34E+17</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a:solidFill>
                            <a:schemeClr val="bg2"/>
                          </a:solidFill>
                          <a:effectLst/>
                        </a:rPr>
                        <a:t>0.0046</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dirty="0">
                          <a:solidFill>
                            <a:schemeClr val="bg2"/>
                          </a:solidFill>
                          <a:effectLst/>
                        </a:rPr>
                        <a:t>10.53</a:t>
                      </a:r>
                      <a:endParaRPr lang="en-US" sz="1000" b="0" i="0" u="none" strike="noStrike" dirty="0">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a:solidFill>
                            <a:schemeClr val="bg2"/>
                          </a:solidFill>
                          <a:effectLst/>
                        </a:rPr>
                        <a:t>18.99</a:t>
                      </a:r>
                      <a:endParaRPr lang="en-US" sz="1000" b="0" i="0" u="none" strike="noStrike">
                        <a:solidFill>
                          <a:schemeClr val="bg2"/>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709246290"/>
                  </a:ext>
                </a:extLst>
              </a:tr>
              <a:tr h="148535">
                <a:tc>
                  <a:txBody>
                    <a:bodyPr/>
                    <a:lstStyle/>
                    <a:p>
                      <a:pPr algn="ctr" rtl="0" fontAlgn="ctr"/>
                      <a:r>
                        <a:rPr lang="en-US" sz="1000" u="none" strike="noStrike">
                          <a:solidFill>
                            <a:schemeClr val="bg2"/>
                          </a:solidFill>
                          <a:effectLst/>
                        </a:rPr>
                        <a:t>6</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a:solidFill>
                            <a:schemeClr val="bg2"/>
                          </a:solidFill>
                          <a:effectLst/>
                        </a:rPr>
                        <a:t>3.71E+17</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a:solidFill>
                            <a:schemeClr val="bg2"/>
                          </a:solidFill>
                          <a:effectLst/>
                        </a:rPr>
                        <a:t>0.0049</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dirty="0">
                          <a:solidFill>
                            <a:schemeClr val="bg2"/>
                          </a:solidFill>
                          <a:effectLst/>
                        </a:rPr>
                        <a:t>11.69</a:t>
                      </a:r>
                      <a:endParaRPr lang="en-US" sz="1000" b="0" i="0" u="none" strike="noStrike" dirty="0">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a:solidFill>
                            <a:schemeClr val="bg2"/>
                          </a:solidFill>
                          <a:effectLst/>
                        </a:rPr>
                        <a:t>17.11</a:t>
                      </a:r>
                      <a:endParaRPr lang="en-US" sz="1000" b="0" i="0" u="none" strike="noStrike">
                        <a:solidFill>
                          <a:schemeClr val="bg2"/>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742765669"/>
                  </a:ext>
                </a:extLst>
              </a:tr>
              <a:tr h="148535">
                <a:tc>
                  <a:txBody>
                    <a:bodyPr/>
                    <a:lstStyle/>
                    <a:p>
                      <a:pPr algn="ctr" rtl="0" fontAlgn="ctr"/>
                      <a:r>
                        <a:rPr lang="en-US" sz="1000" u="none" strike="noStrike">
                          <a:solidFill>
                            <a:schemeClr val="bg2"/>
                          </a:solidFill>
                          <a:effectLst/>
                        </a:rPr>
                        <a:t>19</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a:solidFill>
                            <a:schemeClr val="bg2"/>
                          </a:solidFill>
                          <a:effectLst/>
                        </a:rPr>
                        <a:t>4.14E+17</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a:solidFill>
                            <a:schemeClr val="bg2"/>
                          </a:solidFill>
                          <a:effectLst/>
                        </a:rPr>
                        <a:t>0.0034</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dirty="0">
                          <a:solidFill>
                            <a:schemeClr val="bg2"/>
                          </a:solidFill>
                          <a:effectLst/>
                        </a:rPr>
                        <a:t>13.07</a:t>
                      </a:r>
                      <a:endParaRPr lang="en-US" sz="1000" b="0" i="0" u="none" strike="noStrike" dirty="0">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a:solidFill>
                            <a:schemeClr val="bg2"/>
                          </a:solidFill>
                          <a:effectLst/>
                        </a:rPr>
                        <a:t>15.30</a:t>
                      </a:r>
                      <a:endParaRPr lang="en-US" sz="1000" b="0" i="0" u="none" strike="noStrike">
                        <a:solidFill>
                          <a:schemeClr val="bg2"/>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849416020"/>
                  </a:ext>
                </a:extLst>
              </a:tr>
              <a:tr h="148535">
                <a:tc>
                  <a:txBody>
                    <a:bodyPr/>
                    <a:lstStyle/>
                    <a:p>
                      <a:pPr algn="ctr" rtl="0" fontAlgn="ctr"/>
                      <a:r>
                        <a:rPr lang="en-US" sz="1000" u="none" strike="noStrike">
                          <a:solidFill>
                            <a:schemeClr val="bg2"/>
                          </a:solidFill>
                          <a:effectLst/>
                        </a:rPr>
                        <a:t>20</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a:solidFill>
                            <a:schemeClr val="bg2"/>
                          </a:solidFill>
                          <a:effectLst/>
                        </a:rPr>
                        <a:t>4.44E+17</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a:solidFill>
                            <a:schemeClr val="bg2"/>
                          </a:solidFill>
                          <a:effectLst/>
                        </a:rPr>
                        <a:t>0.0033</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a:solidFill>
                            <a:schemeClr val="bg2"/>
                          </a:solidFill>
                          <a:effectLst/>
                        </a:rPr>
                        <a:t>14.01</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dirty="0">
                          <a:solidFill>
                            <a:schemeClr val="bg2"/>
                          </a:solidFill>
                          <a:effectLst/>
                        </a:rPr>
                        <a:t>14.28</a:t>
                      </a:r>
                      <a:endParaRPr lang="en-US" sz="1000" b="0" i="0" u="none" strike="noStrike" dirty="0">
                        <a:solidFill>
                          <a:schemeClr val="bg2"/>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126034424"/>
                  </a:ext>
                </a:extLst>
              </a:tr>
              <a:tr h="148535">
                <a:tc>
                  <a:txBody>
                    <a:bodyPr/>
                    <a:lstStyle/>
                    <a:p>
                      <a:pPr algn="ctr" rtl="0" fontAlgn="ctr"/>
                      <a:r>
                        <a:rPr lang="en-US" sz="1000" u="none" strike="noStrike">
                          <a:solidFill>
                            <a:schemeClr val="bg2"/>
                          </a:solidFill>
                          <a:effectLst/>
                        </a:rPr>
                        <a:t>21</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a:solidFill>
                            <a:schemeClr val="bg2"/>
                          </a:solidFill>
                          <a:effectLst/>
                        </a:rPr>
                        <a:t>4.44E+17</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a:solidFill>
                            <a:schemeClr val="bg2"/>
                          </a:solidFill>
                          <a:effectLst/>
                        </a:rPr>
                        <a:t>0.0033</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a:solidFill>
                            <a:schemeClr val="bg2"/>
                          </a:solidFill>
                          <a:effectLst/>
                        </a:rPr>
                        <a:t>13.99</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dirty="0">
                          <a:solidFill>
                            <a:schemeClr val="bg2"/>
                          </a:solidFill>
                          <a:effectLst/>
                        </a:rPr>
                        <a:t>14.30</a:t>
                      </a:r>
                      <a:endParaRPr lang="en-US" sz="1000" b="0" i="0" u="none" strike="noStrike" dirty="0">
                        <a:solidFill>
                          <a:schemeClr val="bg2"/>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615181082"/>
                  </a:ext>
                </a:extLst>
              </a:tr>
              <a:tr h="148535">
                <a:tc>
                  <a:txBody>
                    <a:bodyPr/>
                    <a:lstStyle/>
                    <a:p>
                      <a:pPr algn="ctr" rtl="0" fontAlgn="ctr"/>
                      <a:r>
                        <a:rPr lang="en-US" sz="1000" u="none" strike="noStrike">
                          <a:solidFill>
                            <a:schemeClr val="bg2"/>
                          </a:solidFill>
                          <a:effectLst/>
                        </a:rPr>
                        <a:t>22</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a:solidFill>
                            <a:schemeClr val="bg2"/>
                          </a:solidFill>
                          <a:effectLst/>
                        </a:rPr>
                        <a:t>4.11E+17</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a:solidFill>
                            <a:schemeClr val="bg2"/>
                          </a:solidFill>
                          <a:effectLst/>
                        </a:rPr>
                        <a:t>0.0034</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a:solidFill>
                            <a:schemeClr val="bg2"/>
                          </a:solidFill>
                          <a:effectLst/>
                        </a:rPr>
                        <a:t>12.96</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dirty="0">
                          <a:solidFill>
                            <a:schemeClr val="bg2"/>
                          </a:solidFill>
                          <a:effectLst/>
                        </a:rPr>
                        <a:t>15.44</a:t>
                      </a:r>
                      <a:endParaRPr lang="en-US" sz="1000" b="0" i="0" u="none" strike="noStrike" dirty="0">
                        <a:solidFill>
                          <a:schemeClr val="bg2"/>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426077727"/>
                  </a:ext>
                </a:extLst>
              </a:tr>
              <a:tr h="148535">
                <a:tc>
                  <a:txBody>
                    <a:bodyPr/>
                    <a:lstStyle/>
                    <a:p>
                      <a:pPr algn="ctr" rtl="0" fontAlgn="ctr"/>
                      <a:r>
                        <a:rPr lang="en-US" sz="1000" u="none" strike="noStrike">
                          <a:solidFill>
                            <a:schemeClr val="bg2"/>
                          </a:solidFill>
                          <a:effectLst/>
                        </a:rPr>
                        <a:t>23</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a:solidFill>
                            <a:schemeClr val="bg2"/>
                          </a:solidFill>
                          <a:effectLst/>
                        </a:rPr>
                        <a:t>3.38E+17</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a:solidFill>
                            <a:schemeClr val="bg2"/>
                          </a:solidFill>
                          <a:effectLst/>
                        </a:rPr>
                        <a:t>0.0037</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a:solidFill>
                            <a:schemeClr val="bg2"/>
                          </a:solidFill>
                          <a:effectLst/>
                        </a:rPr>
                        <a:t>10.65</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dirty="0">
                          <a:solidFill>
                            <a:schemeClr val="bg2"/>
                          </a:solidFill>
                          <a:effectLst/>
                        </a:rPr>
                        <a:t>18.79</a:t>
                      </a:r>
                      <a:endParaRPr lang="en-US" sz="1000" b="0" i="0" u="none" strike="noStrike" dirty="0">
                        <a:solidFill>
                          <a:schemeClr val="bg2"/>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4026268736"/>
                  </a:ext>
                </a:extLst>
              </a:tr>
              <a:tr h="148535">
                <a:tc>
                  <a:txBody>
                    <a:bodyPr/>
                    <a:lstStyle/>
                    <a:p>
                      <a:pPr algn="ctr" rtl="0" fontAlgn="ctr"/>
                      <a:r>
                        <a:rPr lang="en-US" sz="1000" u="none" strike="noStrike">
                          <a:solidFill>
                            <a:schemeClr val="bg2"/>
                          </a:solidFill>
                          <a:effectLst/>
                        </a:rPr>
                        <a:t>30</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a:solidFill>
                            <a:schemeClr val="bg2"/>
                          </a:solidFill>
                          <a:effectLst/>
                        </a:rPr>
                        <a:t>3.72E+17</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a:solidFill>
                            <a:schemeClr val="bg2"/>
                          </a:solidFill>
                          <a:effectLst/>
                        </a:rPr>
                        <a:t>0.0036</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a:solidFill>
                            <a:schemeClr val="bg2"/>
                          </a:solidFill>
                          <a:effectLst/>
                        </a:rPr>
                        <a:t>11.73</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dirty="0">
                          <a:solidFill>
                            <a:schemeClr val="bg2"/>
                          </a:solidFill>
                          <a:effectLst/>
                        </a:rPr>
                        <a:t>17.05</a:t>
                      </a:r>
                      <a:endParaRPr lang="en-US" sz="1000" b="0" i="0" u="none" strike="noStrike" dirty="0">
                        <a:solidFill>
                          <a:schemeClr val="bg2"/>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4143294226"/>
                  </a:ext>
                </a:extLst>
              </a:tr>
              <a:tr h="148535">
                <a:tc>
                  <a:txBody>
                    <a:bodyPr/>
                    <a:lstStyle/>
                    <a:p>
                      <a:pPr algn="ctr" rtl="0" fontAlgn="ctr"/>
                      <a:r>
                        <a:rPr lang="en-US" sz="1000" u="none" strike="noStrike">
                          <a:solidFill>
                            <a:schemeClr val="bg2"/>
                          </a:solidFill>
                          <a:effectLst/>
                        </a:rPr>
                        <a:t>31</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a:solidFill>
                            <a:schemeClr val="bg2"/>
                          </a:solidFill>
                          <a:effectLst/>
                        </a:rPr>
                        <a:t>3.86E+17</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a:solidFill>
                            <a:schemeClr val="bg2"/>
                          </a:solidFill>
                          <a:effectLst/>
                        </a:rPr>
                        <a:t>0.0034</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a:solidFill>
                            <a:schemeClr val="bg2"/>
                          </a:solidFill>
                          <a:effectLst/>
                        </a:rPr>
                        <a:t>12.18</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dirty="0">
                          <a:solidFill>
                            <a:schemeClr val="bg2"/>
                          </a:solidFill>
                          <a:effectLst/>
                        </a:rPr>
                        <a:t>16.42</a:t>
                      </a:r>
                      <a:endParaRPr lang="en-US" sz="1000" b="0" i="0" u="none" strike="noStrike" dirty="0">
                        <a:solidFill>
                          <a:schemeClr val="bg2"/>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955094882"/>
                  </a:ext>
                </a:extLst>
              </a:tr>
              <a:tr h="148535">
                <a:tc>
                  <a:txBody>
                    <a:bodyPr/>
                    <a:lstStyle/>
                    <a:p>
                      <a:pPr algn="ctr" rtl="0" fontAlgn="ctr"/>
                      <a:r>
                        <a:rPr lang="en-US" sz="1000" u="none" strike="noStrike">
                          <a:solidFill>
                            <a:schemeClr val="bg2"/>
                          </a:solidFill>
                          <a:effectLst/>
                        </a:rPr>
                        <a:t>32</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a:solidFill>
                            <a:schemeClr val="bg2"/>
                          </a:solidFill>
                          <a:effectLst/>
                        </a:rPr>
                        <a:t>4.08E+17</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a:solidFill>
                            <a:schemeClr val="bg2"/>
                          </a:solidFill>
                          <a:effectLst/>
                        </a:rPr>
                        <a:t>0.0023</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a:solidFill>
                            <a:schemeClr val="bg2"/>
                          </a:solidFill>
                          <a:effectLst/>
                        </a:rPr>
                        <a:t>12.87</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dirty="0">
                          <a:solidFill>
                            <a:schemeClr val="bg2"/>
                          </a:solidFill>
                          <a:effectLst/>
                        </a:rPr>
                        <a:t>15.54</a:t>
                      </a:r>
                      <a:endParaRPr lang="en-US" sz="1000" b="0" i="0" u="none" strike="noStrike" dirty="0">
                        <a:solidFill>
                          <a:schemeClr val="bg2"/>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533743751"/>
                  </a:ext>
                </a:extLst>
              </a:tr>
              <a:tr h="148535">
                <a:tc>
                  <a:txBody>
                    <a:bodyPr/>
                    <a:lstStyle/>
                    <a:p>
                      <a:pPr algn="ctr" rtl="0" fontAlgn="ctr"/>
                      <a:r>
                        <a:rPr lang="en-US" sz="1000" u="none" strike="noStrike">
                          <a:solidFill>
                            <a:schemeClr val="bg2"/>
                          </a:solidFill>
                          <a:effectLst/>
                        </a:rPr>
                        <a:t>33</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a:solidFill>
                            <a:schemeClr val="bg2"/>
                          </a:solidFill>
                          <a:effectLst/>
                        </a:rPr>
                        <a:t>4.30E+17</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a:solidFill>
                            <a:schemeClr val="bg2"/>
                          </a:solidFill>
                          <a:effectLst/>
                        </a:rPr>
                        <a:t>0.0025</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a:solidFill>
                            <a:schemeClr val="bg2"/>
                          </a:solidFill>
                          <a:effectLst/>
                        </a:rPr>
                        <a:t>13.56</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dirty="0">
                          <a:solidFill>
                            <a:schemeClr val="bg2"/>
                          </a:solidFill>
                          <a:effectLst/>
                        </a:rPr>
                        <a:t>14.75</a:t>
                      </a:r>
                      <a:endParaRPr lang="en-US" sz="1000" b="0" i="0" u="none" strike="noStrike" dirty="0">
                        <a:solidFill>
                          <a:schemeClr val="bg2"/>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898079523"/>
                  </a:ext>
                </a:extLst>
              </a:tr>
              <a:tr h="148535">
                <a:tc>
                  <a:txBody>
                    <a:bodyPr/>
                    <a:lstStyle/>
                    <a:p>
                      <a:pPr algn="ctr" rtl="0" fontAlgn="ctr"/>
                      <a:r>
                        <a:rPr lang="en-US" sz="1000" u="none" strike="noStrike">
                          <a:solidFill>
                            <a:schemeClr val="bg2"/>
                          </a:solidFill>
                          <a:effectLst/>
                        </a:rPr>
                        <a:t>34</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a:solidFill>
                            <a:schemeClr val="bg2"/>
                          </a:solidFill>
                          <a:effectLst/>
                        </a:rPr>
                        <a:t>4.53E+17</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a:solidFill>
                            <a:schemeClr val="bg2"/>
                          </a:solidFill>
                          <a:effectLst/>
                        </a:rPr>
                        <a:t>0.0024</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a:solidFill>
                            <a:schemeClr val="bg2"/>
                          </a:solidFill>
                          <a:effectLst/>
                        </a:rPr>
                        <a:t>14.29</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dirty="0">
                          <a:solidFill>
                            <a:schemeClr val="bg2"/>
                          </a:solidFill>
                          <a:effectLst/>
                        </a:rPr>
                        <a:t>14.00</a:t>
                      </a:r>
                      <a:endParaRPr lang="en-US" sz="1000" b="0" i="0" u="none" strike="noStrike" dirty="0">
                        <a:solidFill>
                          <a:schemeClr val="bg2"/>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953989536"/>
                  </a:ext>
                </a:extLst>
              </a:tr>
              <a:tr h="148535">
                <a:tc>
                  <a:txBody>
                    <a:bodyPr/>
                    <a:lstStyle/>
                    <a:p>
                      <a:pPr algn="ctr" rtl="0" fontAlgn="ctr"/>
                      <a:r>
                        <a:rPr lang="en-US" sz="1000" u="none" strike="noStrike">
                          <a:solidFill>
                            <a:schemeClr val="bg2"/>
                          </a:solidFill>
                          <a:effectLst/>
                        </a:rPr>
                        <a:t>35</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a:solidFill>
                            <a:schemeClr val="bg2"/>
                          </a:solidFill>
                          <a:effectLst/>
                        </a:rPr>
                        <a:t>2.04E+17</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a:solidFill>
                            <a:schemeClr val="bg2"/>
                          </a:solidFill>
                          <a:effectLst/>
                        </a:rPr>
                        <a:t>0.0058</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a:solidFill>
                            <a:schemeClr val="bg2"/>
                          </a:solidFill>
                          <a:effectLst/>
                        </a:rPr>
                        <a:t>6.45</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dirty="0">
                          <a:solidFill>
                            <a:schemeClr val="bg2"/>
                          </a:solidFill>
                          <a:effectLst/>
                        </a:rPr>
                        <a:t>31.02</a:t>
                      </a:r>
                      <a:endParaRPr lang="en-US" sz="1000" b="0" i="0" u="none" strike="noStrike" dirty="0">
                        <a:solidFill>
                          <a:schemeClr val="bg2"/>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530819419"/>
                  </a:ext>
                </a:extLst>
              </a:tr>
              <a:tr h="148535">
                <a:tc>
                  <a:txBody>
                    <a:bodyPr/>
                    <a:lstStyle/>
                    <a:p>
                      <a:pPr algn="ctr" rtl="0" fontAlgn="ctr"/>
                      <a:r>
                        <a:rPr lang="en-US" sz="1000" u="none" strike="noStrike">
                          <a:solidFill>
                            <a:schemeClr val="bg2"/>
                          </a:solidFill>
                          <a:effectLst/>
                        </a:rPr>
                        <a:t>36</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a:solidFill>
                            <a:schemeClr val="bg2"/>
                          </a:solidFill>
                          <a:effectLst/>
                        </a:rPr>
                        <a:t>1.46E+18</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a:solidFill>
                            <a:schemeClr val="bg2"/>
                          </a:solidFill>
                          <a:effectLst/>
                        </a:rPr>
                        <a:t>0.0049</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a:solidFill>
                            <a:schemeClr val="bg2"/>
                          </a:solidFill>
                          <a:effectLst/>
                        </a:rPr>
                        <a:t>46.04</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dirty="0">
                          <a:solidFill>
                            <a:schemeClr val="bg2"/>
                          </a:solidFill>
                          <a:effectLst/>
                        </a:rPr>
                        <a:t>4.34</a:t>
                      </a:r>
                      <a:endParaRPr lang="en-US" sz="1000" b="0" i="0" u="none" strike="noStrike" dirty="0">
                        <a:solidFill>
                          <a:schemeClr val="bg2"/>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244836592"/>
                  </a:ext>
                </a:extLst>
              </a:tr>
              <a:tr h="148535">
                <a:tc>
                  <a:txBody>
                    <a:bodyPr/>
                    <a:lstStyle/>
                    <a:p>
                      <a:pPr algn="ctr" rtl="0" fontAlgn="ctr"/>
                      <a:r>
                        <a:rPr lang="en-US" sz="1000" u="none" strike="noStrike">
                          <a:solidFill>
                            <a:schemeClr val="bg2"/>
                          </a:solidFill>
                          <a:effectLst/>
                        </a:rPr>
                        <a:t>37</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a:solidFill>
                            <a:schemeClr val="bg2"/>
                          </a:solidFill>
                          <a:effectLst/>
                        </a:rPr>
                        <a:t>1.93E+17</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a:solidFill>
                            <a:schemeClr val="bg2"/>
                          </a:solidFill>
                          <a:effectLst/>
                        </a:rPr>
                        <a:t>0.0045</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a:solidFill>
                            <a:schemeClr val="bg2"/>
                          </a:solidFill>
                          <a:effectLst/>
                        </a:rPr>
                        <a:t>6.07</a:t>
                      </a:r>
                      <a:endParaRPr lang="en-US" sz="10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000" u="none" strike="noStrike" dirty="0">
                          <a:solidFill>
                            <a:schemeClr val="bg2"/>
                          </a:solidFill>
                          <a:effectLst/>
                        </a:rPr>
                        <a:t>32.93</a:t>
                      </a:r>
                      <a:endParaRPr lang="en-US" sz="1000" b="0" i="0" u="none" strike="noStrike" dirty="0">
                        <a:solidFill>
                          <a:schemeClr val="bg2"/>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969524928"/>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31"/>
          <p:cNvSpPr txBox="1">
            <a:spLocks noGrp="1"/>
          </p:cNvSpPr>
          <p:nvPr>
            <p:ph type="title"/>
          </p:nvPr>
        </p:nvSpPr>
        <p:spPr>
          <a:xfrm>
            <a:off x="729450" y="602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mj-lt"/>
              </a:rPr>
              <a:t>Radiation Damage: Blanket </a:t>
            </a:r>
            <a:endParaRPr dirty="0">
              <a:latin typeface="+mj-lt"/>
            </a:endParaRPr>
          </a:p>
        </p:txBody>
      </p:sp>
      <p:pic>
        <p:nvPicPr>
          <p:cNvPr id="5" name="Picture 2" descr="https://lh5.googleusercontent.com/7wgWZa9kXoRD91oJ3hJDWtteGYp-UCZ1NZqgwEqVreSD0Sl1wrzbYJ9gE9WoytV7u2jAYOmqtifXp1oiviKNY8WLmCOTF79eCReWxV11ZSTDtpTzXK9HuDuMNGpFjrJNM2yd7m3fV4s">
            <a:extLst>
              <a:ext uri="{FF2B5EF4-FFF2-40B4-BE49-F238E27FC236}">
                <a16:creationId xmlns:a16="http://schemas.microsoft.com/office/drawing/2014/main" id="{B33C9D19-DB52-44A2-BBC6-D0BEE698E2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1552" y="766319"/>
            <a:ext cx="2473177" cy="418474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graphicFrame>
        <p:nvGraphicFramePr>
          <p:cNvPr id="4" name="Table 3"/>
          <p:cNvGraphicFramePr>
            <a:graphicFrameLocks noGrp="1"/>
          </p:cNvGraphicFramePr>
          <p:nvPr>
            <p:extLst>
              <p:ext uri="{D42A27DB-BD31-4B8C-83A1-F6EECF244321}">
                <p14:modId xmlns:p14="http://schemas.microsoft.com/office/powerpoint/2010/main" val="3445485702"/>
              </p:ext>
            </p:extLst>
          </p:nvPr>
        </p:nvGraphicFramePr>
        <p:xfrm>
          <a:off x="368808" y="1463424"/>
          <a:ext cx="5370575" cy="3416293"/>
        </p:xfrm>
        <a:graphic>
          <a:graphicData uri="http://schemas.openxmlformats.org/drawingml/2006/table">
            <a:tbl>
              <a:tblPr bandRow="1">
                <a:tableStyleId>{BDBED569-4797-4DF1-A0F4-6AAB3CD982D8}</a:tableStyleId>
              </a:tblPr>
              <a:tblGrid>
                <a:gridCol w="1074115">
                  <a:extLst>
                    <a:ext uri="{9D8B030D-6E8A-4147-A177-3AD203B41FA5}">
                      <a16:colId xmlns:a16="http://schemas.microsoft.com/office/drawing/2014/main" val="2003936401"/>
                    </a:ext>
                  </a:extLst>
                </a:gridCol>
                <a:gridCol w="1074115">
                  <a:extLst>
                    <a:ext uri="{9D8B030D-6E8A-4147-A177-3AD203B41FA5}">
                      <a16:colId xmlns:a16="http://schemas.microsoft.com/office/drawing/2014/main" val="2732636641"/>
                    </a:ext>
                  </a:extLst>
                </a:gridCol>
                <a:gridCol w="1074115">
                  <a:extLst>
                    <a:ext uri="{9D8B030D-6E8A-4147-A177-3AD203B41FA5}">
                      <a16:colId xmlns:a16="http://schemas.microsoft.com/office/drawing/2014/main" val="1166719789"/>
                    </a:ext>
                  </a:extLst>
                </a:gridCol>
                <a:gridCol w="1074115">
                  <a:extLst>
                    <a:ext uri="{9D8B030D-6E8A-4147-A177-3AD203B41FA5}">
                      <a16:colId xmlns:a16="http://schemas.microsoft.com/office/drawing/2014/main" val="260358968"/>
                    </a:ext>
                  </a:extLst>
                </a:gridCol>
                <a:gridCol w="1074115">
                  <a:extLst>
                    <a:ext uri="{9D8B030D-6E8A-4147-A177-3AD203B41FA5}">
                      <a16:colId xmlns:a16="http://schemas.microsoft.com/office/drawing/2014/main" val="53193112"/>
                    </a:ext>
                  </a:extLst>
                </a:gridCol>
              </a:tblGrid>
              <a:tr h="379589">
                <a:tc>
                  <a:txBody>
                    <a:bodyPr/>
                    <a:lstStyle/>
                    <a:p>
                      <a:pPr algn="ctr" rtl="0" fontAlgn="ctr"/>
                      <a:r>
                        <a:rPr lang="en-US" sz="1200" u="none" strike="noStrike" dirty="0">
                          <a:solidFill>
                            <a:schemeClr val="bg2"/>
                          </a:solidFill>
                          <a:effectLst/>
                        </a:rPr>
                        <a:t>Cell</a:t>
                      </a:r>
                      <a:endParaRPr lang="en-US" sz="1200" b="0" i="0" u="none" strike="noStrike" dirty="0">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200" u="none" strike="noStrike">
                          <a:solidFill>
                            <a:schemeClr val="bg2"/>
                          </a:solidFill>
                          <a:effectLst/>
                        </a:rPr>
                        <a:t>Displacements per second </a:t>
                      </a:r>
                      <a:endParaRPr lang="en-US" sz="12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200" u="none" strike="noStrike">
                          <a:solidFill>
                            <a:schemeClr val="bg2"/>
                          </a:solidFill>
                          <a:effectLst/>
                        </a:rPr>
                        <a:t>Uncertainty</a:t>
                      </a:r>
                      <a:endParaRPr lang="en-US" sz="12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200" u="none" strike="noStrike">
                          <a:solidFill>
                            <a:schemeClr val="bg2"/>
                          </a:solidFill>
                          <a:effectLst/>
                        </a:rPr>
                        <a:t>DPA/Year</a:t>
                      </a:r>
                      <a:endParaRPr lang="en-US" sz="12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200" u="none" strike="noStrike">
                          <a:solidFill>
                            <a:schemeClr val="bg2"/>
                          </a:solidFill>
                          <a:effectLst/>
                        </a:rPr>
                        <a:t>Years to 200 DPA</a:t>
                      </a:r>
                      <a:endParaRPr lang="en-US" sz="1200" b="0" i="0" u="none" strike="noStrike">
                        <a:solidFill>
                          <a:schemeClr val="bg2"/>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304593493"/>
                  </a:ext>
                </a:extLst>
              </a:tr>
              <a:tr h="189794">
                <a:tc>
                  <a:txBody>
                    <a:bodyPr/>
                    <a:lstStyle/>
                    <a:p>
                      <a:pPr algn="ctr" rtl="0" fontAlgn="ctr"/>
                      <a:r>
                        <a:rPr lang="en-US" sz="1200" u="none" strike="noStrike" dirty="0">
                          <a:solidFill>
                            <a:schemeClr val="bg2"/>
                          </a:solidFill>
                          <a:effectLst/>
                        </a:rPr>
                        <a:t>58</a:t>
                      </a:r>
                      <a:endParaRPr lang="en-US" sz="1200" b="0" i="0" u="none" strike="noStrike" dirty="0">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200" u="none" strike="noStrike">
                          <a:solidFill>
                            <a:schemeClr val="bg2"/>
                          </a:solidFill>
                          <a:effectLst/>
                        </a:rPr>
                        <a:t>7.43E+16</a:t>
                      </a:r>
                      <a:endParaRPr lang="en-US" sz="12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200" u="none" strike="noStrike">
                          <a:solidFill>
                            <a:schemeClr val="bg2"/>
                          </a:solidFill>
                          <a:effectLst/>
                        </a:rPr>
                        <a:t>0.0024</a:t>
                      </a:r>
                      <a:endParaRPr lang="en-US" sz="12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200" u="none" strike="noStrike">
                          <a:solidFill>
                            <a:schemeClr val="bg2"/>
                          </a:solidFill>
                          <a:effectLst/>
                        </a:rPr>
                        <a:t>2.34</a:t>
                      </a:r>
                      <a:endParaRPr lang="en-US" sz="12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200" u="none" strike="noStrike">
                          <a:solidFill>
                            <a:schemeClr val="bg2"/>
                          </a:solidFill>
                          <a:effectLst/>
                        </a:rPr>
                        <a:t>8.53E+01</a:t>
                      </a:r>
                      <a:endParaRPr lang="en-US" sz="1200" b="0" i="0" u="none" strike="noStrike">
                        <a:solidFill>
                          <a:schemeClr val="bg2"/>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69232156"/>
                  </a:ext>
                </a:extLst>
              </a:tr>
              <a:tr h="189794">
                <a:tc>
                  <a:txBody>
                    <a:bodyPr/>
                    <a:lstStyle/>
                    <a:p>
                      <a:pPr algn="ctr" rtl="0" fontAlgn="ctr"/>
                      <a:r>
                        <a:rPr lang="en-US" sz="1200" u="none" strike="noStrike">
                          <a:solidFill>
                            <a:schemeClr val="bg2"/>
                          </a:solidFill>
                          <a:effectLst/>
                        </a:rPr>
                        <a:t>57</a:t>
                      </a:r>
                      <a:endParaRPr lang="en-US" sz="12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200" u="none" strike="noStrike" dirty="0">
                          <a:solidFill>
                            <a:schemeClr val="bg2"/>
                          </a:solidFill>
                          <a:effectLst/>
                        </a:rPr>
                        <a:t>5.19E+15</a:t>
                      </a:r>
                      <a:endParaRPr lang="en-US" sz="1200" b="0" i="0" u="none" strike="noStrike" dirty="0">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200" u="none" strike="noStrike">
                          <a:solidFill>
                            <a:schemeClr val="bg2"/>
                          </a:solidFill>
                          <a:effectLst/>
                        </a:rPr>
                        <a:t>0.0077</a:t>
                      </a:r>
                      <a:endParaRPr lang="en-US" sz="12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200" u="none" strike="noStrike">
                          <a:solidFill>
                            <a:schemeClr val="bg2"/>
                          </a:solidFill>
                          <a:effectLst/>
                        </a:rPr>
                        <a:t>0.16</a:t>
                      </a:r>
                      <a:endParaRPr lang="en-US" sz="12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200" u="none" strike="noStrike">
                          <a:solidFill>
                            <a:schemeClr val="bg2"/>
                          </a:solidFill>
                          <a:effectLst/>
                        </a:rPr>
                        <a:t>1.22E+03</a:t>
                      </a:r>
                      <a:endParaRPr lang="en-US" sz="1200" b="0" i="0" u="none" strike="noStrike">
                        <a:solidFill>
                          <a:schemeClr val="bg2"/>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454127958"/>
                  </a:ext>
                </a:extLst>
              </a:tr>
              <a:tr h="189794">
                <a:tc>
                  <a:txBody>
                    <a:bodyPr/>
                    <a:lstStyle/>
                    <a:p>
                      <a:pPr algn="ctr" rtl="0" fontAlgn="ctr"/>
                      <a:r>
                        <a:rPr lang="en-US" sz="1200" u="none" strike="noStrike">
                          <a:solidFill>
                            <a:schemeClr val="bg2"/>
                          </a:solidFill>
                          <a:effectLst/>
                        </a:rPr>
                        <a:t>56</a:t>
                      </a:r>
                      <a:endParaRPr lang="en-US" sz="12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200" u="none" strike="noStrike">
                          <a:solidFill>
                            <a:schemeClr val="bg2"/>
                          </a:solidFill>
                          <a:effectLst/>
                        </a:rPr>
                        <a:t>4.04E+14</a:t>
                      </a:r>
                      <a:endParaRPr lang="en-US" sz="12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200" u="none" strike="noStrike">
                          <a:solidFill>
                            <a:schemeClr val="bg2"/>
                          </a:solidFill>
                          <a:effectLst/>
                        </a:rPr>
                        <a:t>0.0156</a:t>
                      </a:r>
                      <a:endParaRPr lang="en-US" sz="12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200" u="none" strike="noStrike">
                          <a:solidFill>
                            <a:schemeClr val="bg2"/>
                          </a:solidFill>
                          <a:effectLst/>
                        </a:rPr>
                        <a:t>0.01</a:t>
                      </a:r>
                      <a:endParaRPr lang="en-US" sz="12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200" u="none" strike="noStrike">
                          <a:solidFill>
                            <a:schemeClr val="bg2"/>
                          </a:solidFill>
                          <a:effectLst/>
                        </a:rPr>
                        <a:t>1.57E+04</a:t>
                      </a:r>
                      <a:endParaRPr lang="en-US" sz="1200" b="0" i="0" u="none" strike="noStrike">
                        <a:solidFill>
                          <a:schemeClr val="bg2"/>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4168880848"/>
                  </a:ext>
                </a:extLst>
              </a:tr>
              <a:tr h="189794">
                <a:tc>
                  <a:txBody>
                    <a:bodyPr/>
                    <a:lstStyle/>
                    <a:p>
                      <a:pPr algn="ctr" rtl="0" fontAlgn="ctr"/>
                      <a:r>
                        <a:rPr lang="en-US" sz="1200" u="none" strike="noStrike">
                          <a:solidFill>
                            <a:schemeClr val="bg2"/>
                          </a:solidFill>
                          <a:effectLst/>
                        </a:rPr>
                        <a:t>55</a:t>
                      </a:r>
                      <a:endParaRPr lang="en-US" sz="12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200" u="none" strike="noStrike" dirty="0">
                          <a:solidFill>
                            <a:schemeClr val="bg2"/>
                          </a:solidFill>
                          <a:effectLst/>
                        </a:rPr>
                        <a:t>3.77E+13</a:t>
                      </a:r>
                      <a:endParaRPr lang="en-US" sz="1200" b="0" i="0" u="none" strike="noStrike" dirty="0">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200" u="none" strike="noStrike" dirty="0">
                          <a:solidFill>
                            <a:schemeClr val="bg2"/>
                          </a:solidFill>
                          <a:effectLst/>
                        </a:rPr>
                        <a:t>0.0384</a:t>
                      </a:r>
                      <a:endParaRPr lang="en-US" sz="1200" b="0" i="0" u="none" strike="noStrike" dirty="0">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200" u="none" strike="noStrike">
                          <a:solidFill>
                            <a:schemeClr val="bg2"/>
                          </a:solidFill>
                          <a:effectLst/>
                        </a:rPr>
                        <a:t>0.001</a:t>
                      </a:r>
                      <a:endParaRPr lang="en-US" sz="12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200" u="none" strike="noStrike">
                          <a:solidFill>
                            <a:schemeClr val="bg2"/>
                          </a:solidFill>
                          <a:effectLst/>
                        </a:rPr>
                        <a:t>1.68E+05</a:t>
                      </a:r>
                      <a:endParaRPr lang="en-US" sz="1200" b="0" i="0" u="none" strike="noStrike">
                        <a:solidFill>
                          <a:schemeClr val="bg2"/>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492242880"/>
                  </a:ext>
                </a:extLst>
              </a:tr>
              <a:tr h="189794">
                <a:tc>
                  <a:txBody>
                    <a:bodyPr/>
                    <a:lstStyle/>
                    <a:p>
                      <a:pPr algn="ctr" rtl="0" fontAlgn="ctr"/>
                      <a:r>
                        <a:rPr lang="en-US" sz="1200" u="none" strike="noStrike">
                          <a:solidFill>
                            <a:schemeClr val="bg2"/>
                          </a:solidFill>
                          <a:effectLst/>
                        </a:rPr>
                        <a:t>12</a:t>
                      </a:r>
                      <a:endParaRPr lang="en-US" sz="12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200" u="none" strike="noStrike">
                          <a:solidFill>
                            <a:schemeClr val="bg2"/>
                          </a:solidFill>
                          <a:effectLst/>
                        </a:rPr>
                        <a:t>9.06E+16</a:t>
                      </a:r>
                      <a:endParaRPr lang="en-US" sz="12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200" u="none" strike="noStrike" dirty="0">
                          <a:solidFill>
                            <a:schemeClr val="bg2"/>
                          </a:solidFill>
                          <a:effectLst/>
                        </a:rPr>
                        <a:t>0.002</a:t>
                      </a:r>
                      <a:endParaRPr lang="en-US" sz="1200" b="0" i="0" u="none" strike="noStrike" dirty="0">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200" u="none" strike="noStrike">
                          <a:solidFill>
                            <a:schemeClr val="bg2"/>
                          </a:solidFill>
                          <a:effectLst/>
                        </a:rPr>
                        <a:t>2.86</a:t>
                      </a:r>
                      <a:endParaRPr lang="en-US" sz="12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200" u="none" strike="noStrike">
                          <a:solidFill>
                            <a:schemeClr val="bg2"/>
                          </a:solidFill>
                          <a:effectLst/>
                        </a:rPr>
                        <a:t>7.00E+01</a:t>
                      </a:r>
                      <a:endParaRPr lang="en-US" sz="1200" b="0" i="0" u="none" strike="noStrike">
                        <a:solidFill>
                          <a:schemeClr val="bg2"/>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968988934"/>
                  </a:ext>
                </a:extLst>
              </a:tr>
              <a:tr h="189794">
                <a:tc>
                  <a:txBody>
                    <a:bodyPr/>
                    <a:lstStyle/>
                    <a:p>
                      <a:pPr algn="ctr" rtl="0" fontAlgn="ctr"/>
                      <a:r>
                        <a:rPr lang="en-US" sz="1200" u="none" strike="noStrike">
                          <a:solidFill>
                            <a:schemeClr val="bg2"/>
                          </a:solidFill>
                          <a:effectLst/>
                        </a:rPr>
                        <a:t>39</a:t>
                      </a:r>
                      <a:endParaRPr lang="en-US" sz="12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200" u="none" strike="noStrike">
                          <a:solidFill>
                            <a:schemeClr val="bg2"/>
                          </a:solidFill>
                          <a:effectLst/>
                        </a:rPr>
                        <a:t>7.17E+15</a:t>
                      </a:r>
                      <a:endParaRPr lang="en-US" sz="12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200" u="none" strike="noStrike" dirty="0">
                          <a:solidFill>
                            <a:schemeClr val="bg2"/>
                          </a:solidFill>
                          <a:effectLst/>
                        </a:rPr>
                        <a:t>0.0054</a:t>
                      </a:r>
                      <a:endParaRPr lang="en-US" sz="1200" b="0" i="0" u="none" strike="noStrike" dirty="0">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200" u="none" strike="noStrike">
                          <a:solidFill>
                            <a:schemeClr val="bg2"/>
                          </a:solidFill>
                          <a:effectLst/>
                        </a:rPr>
                        <a:t>0.23</a:t>
                      </a:r>
                      <a:endParaRPr lang="en-US" sz="12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200" u="none" strike="noStrike">
                          <a:solidFill>
                            <a:schemeClr val="bg2"/>
                          </a:solidFill>
                          <a:effectLst/>
                        </a:rPr>
                        <a:t>8.84E+02</a:t>
                      </a:r>
                      <a:endParaRPr lang="en-US" sz="1200" b="0" i="0" u="none" strike="noStrike">
                        <a:solidFill>
                          <a:schemeClr val="bg2"/>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815708632"/>
                  </a:ext>
                </a:extLst>
              </a:tr>
              <a:tr h="189794">
                <a:tc>
                  <a:txBody>
                    <a:bodyPr/>
                    <a:lstStyle/>
                    <a:p>
                      <a:pPr algn="ctr" rtl="0" fontAlgn="ctr"/>
                      <a:r>
                        <a:rPr lang="en-US" sz="1200" u="none" strike="noStrike">
                          <a:solidFill>
                            <a:schemeClr val="bg2"/>
                          </a:solidFill>
                          <a:effectLst/>
                        </a:rPr>
                        <a:t>48</a:t>
                      </a:r>
                      <a:endParaRPr lang="en-US" sz="12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200" u="none" strike="noStrike">
                          <a:solidFill>
                            <a:schemeClr val="bg2"/>
                          </a:solidFill>
                          <a:effectLst/>
                        </a:rPr>
                        <a:t>4.44E+14</a:t>
                      </a:r>
                      <a:endParaRPr lang="en-US" sz="12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200" u="none" strike="noStrike" dirty="0">
                          <a:solidFill>
                            <a:schemeClr val="bg2"/>
                          </a:solidFill>
                          <a:effectLst/>
                        </a:rPr>
                        <a:t>0.011</a:t>
                      </a:r>
                      <a:endParaRPr lang="en-US" sz="1200" b="0" i="0" u="none" strike="noStrike" dirty="0">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200" u="none" strike="noStrike">
                          <a:solidFill>
                            <a:schemeClr val="bg2"/>
                          </a:solidFill>
                          <a:effectLst/>
                        </a:rPr>
                        <a:t>0.01</a:t>
                      </a:r>
                      <a:endParaRPr lang="en-US" sz="12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200" u="none" strike="noStrike">
                          <a:solidFill>
                            <a:schemeClr val="bg2"/>
                          </a:solidFill>
                          <a:effectLst/>
                        </a:rPr>
                        <a:t>1.43E+04</a:t>
                      </a:r>
                      <a:endParaRPr lang="en-US" sz="1200" b="0" i="0" u="none" strike="noStrike">
                        <a:solidFill>
                          <a:schemeClr val="bg2"/>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94827205"/>
                  </a:ext>
                </a:extLst>
              </a:tr>
              <a:tr h="189794">
                <a:tc>
                  <a:txBody>
                    <a:bodyPr/>
                    <a:lstStyle/>
                    <a:p>
                      <a:pPr algn="ctr" rtl="0" fontAlgn="ctr"/>
                      <a:r>
                        <a:rPr lang="en-US" sz="1200" u="none" strike="noStrike">
                          <a:solidFill>
                            <a:schemeClr val="bg2"/>
                          </a:solidFill>
                          <a:effectLst/>
                        </a:rPr>
                        <a:t>47</a:t>
                      </a:r>
                      <a:endParaRPr lang="en-US" sz="12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200" u="none" strike="noStrike">
                          <a:solidFill>
                            <a:schemeClr val="bg2"/>
                          </a:solidFill>
                          <a:effectLst/>
                        </a:rPr>
                        <a:t>2.57E+13</a:t>
                      </a:r>
                      <a:endParaRPr lang="en-US" sz="12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200" u="none" strike="noStrike">
                          <a:solidFill>
                            <a:schemeClr val="bg2"/>
                          </a:solidFill>
                          <a:effectLst/>
                        </a:rPr>
                        <a:t>0.0276</a:t>
                      </a:r>
                      <a:endParaRPr lang="en-US" sz="12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200" u="none" strike="noStrike">
                          <a:solidFill>
                            <a:schemeClr val="bg2"/>
                          </a:solidFill>
                          <a:effectLst/>
                        </a:rPr>
                        <a:t>0.00</a:t>
                      </a:r>
                      <a:endParaRPr lang="en-US" sz="12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200" u="none" strike="noStrike">
                          <a:solidFill>
                            <a:schemeClr val="bg2"/>
                          </a:solidFill>
                          <a:effectLst/>
                        </a:rPr>
                        <a:t>2.46E+05</a:t>
                      </a:r>
                      <a:endParaRPr lang="en-US" sz="1200" b="0" i="0" u="none" strike="noStrike">
                        <a:solidFill>
                          <a:schemeClr val="bg2"/>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98949587"/>
                  </a:ext>
                </a:extLst>
              </a:tr>
              <a:tr h="189794">
                <a:tc>
                  <a:txBody>
                    <a:bodyPr/>
                    <a:lstStyle/>
                    <a:p>
                      <a:pPr algn="ctr" rtl="0" fontAlgn="ctr"/>
                      <a:r>
                        <a:rPr lang="en-US" sz="1200" u="none" strike="noStrike">
                          <a:solidFill>
                            <a:schemeClr val="bg2"/>
                          </a:solidFill>
                          <a:effectLst/>
                        </a:rPr>
                        <a:t>14</a:t>
                      </a:r>
                      <a:endParaRPr lang="en-US" sz="12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200" u="none" strike="noStrike">
                          <a:solidFill>
                            <a:schemeClr val="bg2"/>
                          </a:solidFill>
                          <a:effectLst/>
                        </a:rPr>
                        <a:t>8.38E+16</a:t>
                      </a:r>
                      <a:endParaRPr lang="en-US" sz="12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200" u="none" strike="noStrike">
                          <a:solidFill>
                            <a:schemeClr val="bg2"/>
                          </a:solidFill>
                          <a:effectLst/>
                        </a:rPr>
                        <a:t>0.0018</a:t>
                      </a:r>
                      <a:endParaRPr lang="en-US" sz="12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200" u="none" strike="noStrike" dirty="0">
                          <a:solidFill>
                            <a:schemeClr val="bg2"/>
                          </a:solidFill>
                          <a:effectLst/>
                        </a:rPr>
                        <a:t>2.64</a:t>
                      </a:r>
                      <a:endParaRPr lang="en-US" sz="1200" b="0" i="0" u="none" strike="noStrike" dirty="0">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200" u="none" strike="noStrike">
                          <a:solidFill>
                            <a:schemeClr val="bg2"/>
                          </a:solidFill>
                          <a:effectLst/>
                        </a:rPr>
                        <a:t>7.57E+01</a:t>
                      </a:r>
                      <a:endParaRPr lang="en-US" sz="1200" b="0" i="0" u="none" strike="noStrike">
                        <a:solidFill>
                          <a:schemeClr val="bg2"/>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669604198"/>
                  </a:ext>
                </a:extLst>
              </a:tr>
              <a:tr h="189794">
                <a:tc>
                  <a:txBody>
                    <a:bodyPr/>
                    <a:lstStyle/>
                    <a:p>
                      <a:pPr algn="ctr" rtl="0" fontAlgn="ctr"/>
                      <a:r>
                        <a:rPr lang="en-US" sz="1200" u="none" strike="noStrike">
                          <a:solidFill>
                            <a:schemeClr val="bg2"/>
                          </a:solidFill>
                          <a:effectLst/>
                        </a:rPr>
                        <a:t>44</a:t>
                      </a:r>
                      <a:endParaRPr lang="en-US" sz="12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200" u="none" strike="noStrike">
                          <a:solidFill>
                            <a:schemeClr val="bg2"/>
                          </a:solidFill>
                          <a:effectLst/>
                        </a:rPr>
                        <a:t>6.52E+15</a:t>
                      </a:r>
                      <a:endParaRPr lang="en-US" sz="12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200" u="none" strike="noStrike">
                          <a:solidFill>
                            <a:schemeClr val="bg2"/>
                          </a:solidFill>
                          <a:effectLst/>
                        </a:rPr>
                        <a:t>0.0051</a:t>
                      </a:r>
                      <a:endParaRPr lang="en-US" sz="12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200" u="none" strike="noStrike" dirty="0">
                          <a:solidFill>
                            <a:schemeClr val="bg2"/>
                          </a:solidFill>
                          <a:effectLst/>
                        </a:rPr>
                        <a:t>0.21</a:t>
                      </a:r>
                      <a:endParaRPr lang="en-US" sz="1200" b="0" i="0" u="none" strike="noStrike" dirty="0">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200" u="none" strike="noStrike">
                          <a:solidFill>
                            <a:schemeClr val="bg2"/>
                          </a:solidFill>
                          <a:effectLst/>
                        </a:rPr>
                        <a:t>9.73E+02</a:t>
                      </a:r>
                      <a:endParaRPr lang="en-US" sz="1200" b="0" i="0" u="none" strike="noStrike">
                        <a:solidFill>
                          <a:schemeClr val="bg2"/>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505446210"/>
                  </a:ext>
                </a:extLst>
              </a:tr>
              <a:tr h="189794">
                <a:tc>
                  <a:txBody>
                    <a:bodyPr/>
                    <a:lstStyle/>
                    <a:p>
                      <a:pPr algn="ctr" rtl="0" fontAlgn="ctr"/>
                      <a:r>
                        <a:rPr lang="en-US" sz="1200" u="none" strike="noStrike">
                          <a:solidFill>
                            <a:schemeClr val="bg2"/>
                          </a:solidFill>
                          <a:effectLst/>
                        </a:rPr>
                        <a:t>49</a:t>
                      </a:r>
                      <a:endParaRPr lang="en-US" sz="12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200" u="none" strike="noStrike">
                          <a:solidFill>
                            <a:schemeClr val="bg2"/>
                          </a:solidFill>
                          <a:effectLst/>
                        </a:rPr>
                        <a:t>3.96E+14</a:t>
                      </a:r>
                      <a:endParaRPr lang="en-US" sz="12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200" u="none" strike="noStrike">
                          <a:solidFill>
                            <a:schemeClr val="bg2"/>
                          </a:solidFill>
                          <a:effectLst/>
                        </a:rPr>
                        <a:t>0.0107</a:t>
                      </a:r>
                      <a:endParaRPr lang="en-US" sz="12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200" u="none" strike="noStrike" dirty="0">
                          <a:solidFill>
                            <a:schemeClr val="bg2"/>
                          </a:solidFill>
                          <a:effectLst/>
                        </a:rPr>
                        <a:t>0.01</a:t>
                      </a:r>
                      <a:endParaRPr lang="en-US" sz="1200" b="0" i="0" u="none" strike="noStrike" dirty="0">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200" u="none" strike="noStrike">
                          <a:solidFill>
                            <a:schemeClr val="bg2"/>
                          </a:solidFill>
                          <a:effectLst/>
                        </a:rPr>
                        <a:t>1.60E+04</a:t>
                      </a:r>
                      <a:endParaRPr lang="en-US" sz="1200" b="0" i="0" u="none" strike="noStrike">
                        <a:solidFill>
                          <a:schemeClr val="bg2"/>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785652098"/>
                  </a:ext>
                </a:extLst>
              </a:tr>
              <a:tr h="189794">
                <a:tc>
                  <a:txBody>
                    <a:bodyPr/>
                    <a:lstStyle/>
                    <a:p>
                      <a:pPr algn="ctr" rtl="0" fontAlgn="ctr"/>
                      <a:r>
                        <a:rPr lang="en-US" sz="1200" u="none" strike="noStrike">
                          <a:solidFill>
                            <a:schemeClr val="bg2"/>
                          </a:solidFill>
                          <a:effectLst/>
                        </a:rPr>
                        <a:t>50</a:t>
                      </a:r>
                      <a:endParaRPr lang="en-US" sz="12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200" u="none" strike="noStrike">
                          <a:solidFill>
                            <a:schemeClr val="bg2"/>
                          </a:solidFill>
                          <a:effectLst/>
                        </a:rPr>
                        <a:t>2.34E+13</a:t>
                      </a:r>
                      <a:endParaRPr lang="en-US" sz="12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200" u="none" strike="noStrike">
                          <a:solidFill>
                            <a:schemeClr val="bg2"/>
                          </a:solidFill>
                          <a:effectLst/>
                        </a:rPr>
                        <a:t>0.0263</a:t>
                      </a:r>
                      <a:endParaRPr lang="en-US" sz="12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200" u="none" strike="noStrike" dirty="0">
                          <a:solidFill>
                            <a:schemeClr val="bg2"/>
                          </a:solidFill>
                          <a:effectLst/>
                        </a:rPr>
                        <a:t>0.00</a:t>
                      </a:r>
                      <a:endParaRPr lang="en-US" sz="1200" b="0" i="0" u="none" strike="noStrike" dirty="0">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200" u="none" strike="noStrike">
                          <a:solidFill>
                            <a:schemeClr val="bg2"/>
                          </a:solidFill>
                          <a:effectLst/>
                        </a:rPr>
                        <a:t>2.70E+05</a:t>
                      </a:r>
                      <a:endParaRPr lang="en-US" sz="1200" b="0" i="0" u="none" strike="noStrike">
                        <a:solidFill>
                          <a:schemeClr val="bg2"/>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976725964"/>
                  </a:ext>
                </a:extLst>
              </a:tr>
              <a:tr h="189794">
                <a:tc>
                  <a:txBody>
                    <a:bodyPr/>
                    <a:lstStyle/>
                    <a:p>
                      <a:pPr algn="ctr" rtl="0" fontAlgn="ctr"/>
                      <a:r>
                        <a:rPr lang="en-US" sz="1200" u="none" strike="noStrike">
                          <a:solidFill>
                            <a:schemeClr val="bg2"/>
                          </a:solidFill>
                          <a:effectLst/>
                        </a:rPr>
                        <a:t>15</a:t>
                      </a:r>
                      <a:endParaRPr lang="en-US" sz="12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200" u="none" strike="noStrike">
                          <a:solidFill>
                            <a:schemeClr val="bg2"/>
                          </a:solidFill>
                          <a:effectLst/>
                        </a:rPr>
                        <a:t>6.26E+16</a:t>
                      </a:r>
                      <a:endParaRPr lang="en-US" sz="12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200" u="none" strike="noStrike">
                          <a:solidFill>
                            <a:schemeClr val="bg2"/>
                          </a:solidFill>
                          <a:effectLst/>
                        </a:rPr>
                        <a:t>0.0028</a:t>
                      </a:r>
                      <a:endParaRPr lang="en-US" sz="12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200" u="none" strike="noStrike" dirty="0">
                          <a:solidFill>
                            <a:schemeClr val="bg2"/>
                          </a:solidFill>
                          <a:effectLst/>
                        </a:rPr>
                        <a:t>1.97</a:t>
                      </a:r>
                      <a:endParaRPr lang="en-US" sz="1200" b="0" i="0" u="none" strike="noStrike" dirty="0">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200" u="none" strike="noStrike">
                          <a:solidFill>
                            <a:schemeClr val="bg2"/>
                          </a:solidFill>
                          <a:effectLst/>
                        </a:rPr>
                        <a:t>1.01E+02</a:t>
                      </a:r>
                      <a:endParaRPr lang="en-US" sz="1200" b="0" i="0" u="none" strike="noStrike">
                        <a:solidFill>
                          <a:schemeClr val="bg2"/>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885382166"/>
                  </a:ext>
                </a:extLst>
              </a:tr>
              <a:tr h="189794">
                <a:tc>
                  <a:txBody>
                    <a:bodyPr/>
                    <a:lstStyle/>
                    <a:p>
                      <a:pPr algn="ctr" rtl="0" fontAlgn="ctr"/>
                      <a:r>
                        <a:rPr lang="en-US" sz="1200" u="none" strike="noStrike">
                          <a:solidFill>
                            <a:schemeClr val="bg2"/>
                          </a:solidFill>
                          <a:effectLst/>
                        </a:rPr>
                        <a:t>43</a:t>
                      </a:r>
                      <a:endParaRPr lang="en-US" sz="12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200" u="none" strike="noStrike">
                          <a:solidFill>
                            <a:schemeClr val="bg2"/>
                          </a:solidFill>
                          <a:effectLst/>
                        </a:rPr>
                        <a:t>4.62E+15</a:t>
                      </a:r>
                      <a:endParaRPr lang="en-US" sz="12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200" u="none" strike="noStrike">
                          <a:solidFill>
                            <a:schemeClr val="bg2"/>
                          </a:solidFill>
                          <a:effectLst/>
                        </a:rPr>
                        <a:t>0.0088</a:t>
                      </a:r>
                      <a:endParaRPr lang="en-US" sz="12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200" u="none" strike="noStrike" dirty="0">
                          <a:solidFill>
                            <a:schemeClr val="bg2"/>
                          </a:solidFill>
                          <a:effectLst/>
                        </a:rPr>
                        <a:t>0.15</a:t>
                      </a:r>
                      <a:endParaRPr lang="en-US" sz="1200" b="0" i="0" u="none" strike="noStrike" dirty="0">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200" u="none" strike="noStrike">
                          <a:solidFill>
                            <a:schemeClr val="bg2"/>
                          </a:solidFill>
                          <a:effectLst/>
                        </a:rPr>
                        <a:t>1.37E+03</a:t>
                      </a:r>
                      <a:endParaRPr lang="en-US" sz="1200" b="0" i="0" u="none" strike="noStrike">
                        <a:solidFill>
                          <a:schemeClr val="bg2"/>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476921935"/>
                  </a:ext>
                </a:extLst>
              </a:tr>
              <a:tr h="189794">
                <a:tc>
                  <a:txBody>
                    <a:bodyPr/>
                    <a:lstStyle/>
                    <a:p>
                      <a:pPr algn="ctr" rtl="0" fontAlgn="ctr"/>
                      <a:r>
                        <a:rPr lang="en-US" sz="1200" u="none" strike="noStrike">
                          <a:solidFill>
                            <a:schemeClr val="bg2"/>
                          </a:solidFill>
                          <a:effectLst/>
                        </a:rPr>
                        <a:t>53</a:t>
                      </a:r>
                      <a:endParaRPr lang="en-US" sz="12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200" u="none" strike="noStrike">
                          <a:solidFill>
                            <a:schemeClr val="bg2"/>
                          </a:solidFill>
                          <a:effectLst/>
                        </a:rPr>
                        <a:t>4.05E+14</a:t>
                      </a:r>
                      <a:endParaRPr lang="en-US" sz="12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200" u="none" strike="noStrike">
                          <a:solidFill>
                            <a:schemeClr val="bg2"/>
                          </a:solidFill>
                          <a:effectLst/>
                        </a:rPr>
                        <a:t>0.0166</a:t>
                      </a:r>
                      <a:endParaRPr lang="en-US" sz="12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200" u="none" strike="noStrike">
                          <a:solidFill>
                            <a:schemeClr val="bg2"/>
                          </a:solidFill>
                          <a:effectLst/>
                        </a:rPr>
                        <a:t>0.01</a:t>
                      </a:r>
                      <a:endParaRPr lang="en-US" sz="12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200" u="none" strike="noStrike" dirty="0">
                          <a:solidFill>
                            <a:schemeClr val="bg2"/>
                          </a:solidFill>
                          <a:effectLst/>
                        </a:rPr>
                        <a:t>1.57E+04</a:t>
                      </a:r>
                      <a:endParaRPr lang="en-US" sz="1200" b="0" i="0" u="none" strike="noStrike" dirty="0">
                        <a:solidFill>
                          <a:schemeClr val="bg2"/>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789969666"/>
                  </a:ext>
                </a:extLst>
              </a:tr>
              <a:tr h="189794">
                <a:tc>
                  <a:txBody>
                    <a:bodyPr/>
                    <a:lstStyle/>
                    <a:p>
                      <a:pPr algn="ctr" rtl="0" fontAlgn="ctr"/>
                      <a:r>
                        <a:rPr lang="en-US" sz="1200" u="none" strike="noStrike">
                          <a:solidFill>
                            <a:schemeClr val="bg2"/>
                          </a:solidFill>
                          <a:effectLst/>
                        </a:rPr>
                        <a:t>54</a:t>
                      </a:r>
                      <a:endParaRPr lang="en-US" sz="12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200" u="none" strike="noStrike">
                          <a:solidFill>
                            <a:schemeClr val="bg2"/>
                          </a:solidFill>
                          <a:effectLst/>
                        </a:rPr>
                        <a:t>5.59E+13</a:t>
                      </a:r>
                      <a:endParaRPr lang="en-US" sz="12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200" u="none" strike="noStrike">
                          <a:solidFill>
                            <a:schemeClr val="bg2"/>
                          </a:solidFill>
                          <a:effectLst/>
                        </a:rPr>
                        <a:t>0.0374</a:t>
                      </a:r>
                      <a:endParaRPr lang="en-US" sz="12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200" u="none" strike="noStrike">
                          <a:solidFill>
                            <a:schemeClr val="bg2"/>
                          </a:solidFill>
                          <a:effectLst/>
                        </a:rPr>
                        <a:t>0.00</a:t>
                      </a:r>
                      <a:endParaRPr lang="en-US" sz="1200" b="0" i="0" u="none" strike="noStrike">
                        <a:solidFill>
                          <a:schemeClr val="bg2"/>
                        </a:solidFill>
                        <a:effectLst/>
                        <a:latin typeface="Arial" panose="020B0604020202020204" pitchFamily="34" charset="0"/>
                      </a:endParaRPr>
                    </a:p>
                  </a:txBody>
                  <a:tcPr marL="6350" marR="6350" marT="6350" marB="0" anchor="ctr"/>
                </a:tc>
                <a:tc>
                  <a:txBody>
                    <a:bodyPr/>
                    <a:lstStyle/>
                    <a:p>
                      <a:pPr algn="ctr" rtl="0" fontAlgn="ctr"/>
                      <a:r>
                        <a:rPr lang="en-US" sz="1200" u="none" strike="noStrike" dirty="0">
                          <a:solidFill>
                            <a:schemeClr val="bg2"/>
                          </a:solidFill>
                          <a:effectLst/>
                        </a:rPr>
                        <a:t>1.13E+05</a:t>
                      </a:r>
                      <a:endParaRPr lang="en-US" sz="1200" b="0" i="0" u="none" strike="noStrike" dirty="0">
                        <a:solidFill>
                          <a:schemeClr val="bg2"/>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203500482"/>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92393-EF88-450C-A7B4-BCD1E28090B0}"/>
              </a:ext>
            </a:extLst>
          </p:cNvPr>
          <p:cNvSpPr>
            <a:spLocks noGrp="1"/>
          </p:cNvSpPr>
          <p:nvPr>
            <p:ph type="title"/>
          </p:nvPr>
        </p:nvSpPr>
        <p:spPr>
          <a:xfrm>
            <a:off x="668490" y="535925"/>
            <a:ext cx="7688700" cy="535200"/>
          </a:xfrm>
        </p:spPr>
        <p:txBody>
          <a:bodyPr/>
          <a:lstStyle/>
          <a:p>
            <a:r>
              <a:rPr lang="en-US" dirty="0"/>
              <a:t>Radiation Damage</a:t>
            </a:r>
            <a:r>
              <a:rPr lang="en-US"/>
              <a:t>: Inboard </a:t>
            </a:r>
            <a:r>
              <a:rPr lang="en-US" dirty="0"/>
              <a:t>Shielding</a:t>
            </a:r>
          </a:p>
        </p:txBody>
      </p:sp>
      <p:pic>
        <p:nvPicPr>
          <p:cNvPr id="5" name="Picture 2" descr="https://lh5.googleusercontent.com/7wgWZa9kXoRD91oJ3hJDWtteGYp-UCZ1NZqgwEqVreSD0Sl1wrzbYJ9gE9WoytV7u2jAYOmqtifXp1oiviKNY8WLmCOTF79eCReWxV11ZSTDtpTzXK9HuDuMNGpFjrJNM2yd7m3fV4s">
            <a:extLst>
              <a:ext uri="{FF2B5EF4-FFF2-40B4-BE49-F238E27FC236}">
                <a16:creationId xmlns:a16="http://schemas.microsoft.com/office/drawing/2014/main" id="{BE01AE5B-390A-400C-8357-6A62B44BAC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1552" y="1071125"/>
            <a:ext cx="2473177" cy="387994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graphicFrame>
        <p:nvGraphicFramePr>
          <p:cNvPr id="6" name="Table 5"/>
          <p:cNvGraphicFramePr>
            <a:graphicFrameLocks noGrp="1"/>
          </p:cNvGraphicFramePr>
          <p:nvPr>
            <p:extLst>
              <p:ext uri="{D42A27DB-BD31-4B8C-83A1-F6EECF244321}">
                <p14:modId xmlns:p14="http://schemas.microsoft.com/office/powerpoint/2010/main" val="4022663907"/>
              </p:ext>
            </p:extLst>
          </p:nvPr>
        </p:nvGraphicFramePr>
        <p:xfrm>
          <a:off x="768350" y="1517701"/>
          <a:ext cx="5099050" cy="2990291"/>
        </p:xfrm>
        <a:graphic>
          <a:graphicData uri="http://schemas.openxmlformats.org/drawingml/2006/table">
            <a:tbl>
              <a:tblPr bandRow="1">
                <a:tableStyleId>{BDBED569-4797-4DF1-A0F4-6AAB3CD982D8}</a:tableStyleId>
              </a:tblPr>
              <a:tblGrid>
                <a:gridCol w="383494">
                  <a:extLst>
                    <a:ext uri="{9D8B030D-6E8A-4147-A177-3AD203B41FA5}">
                      <a16:colId xmlns:a16="http://schemas.microsoft.com/office/drawing/2014/main" val="873300083"/>
                    </a:ext>
                  </a:extLst>
                </a:gridCol>
                <a:gridCol w="1860656">
                  <a:extLst>
                    <a:ext uri="{9D8B030D-6E8A-4147-A177-3AD203B41FA5}">
                      <a16:colId xmlns:a16="http://schemas.microsoft.com/office/drawing/2014/main" val="1603028867"/>
                    </a:ext>
                  </a:extLst>
                </a:gridCol>
                <a:gridCol w="852209">
                  <a:extLst>
                    <a:ext uri="{9D8B030D-6E8A-4147-A177-3AD203B41FA5}">
                      <a16:colId xmlns:a16="http://schemas.microsoft.com/office/drawing/2014/main" val="2638445684"/>
                    </a:ext>
                  </a:extLst>
                </a:gridCol>
                <a:gridCol w="752785">
                  <a:extLst>
                    <a:ext uri="{9D8B030D-6E8A-4147-A177-3AD203B41FA5}">
                      <a16:colId xmlns:a16="http://schemas.microsoft.com/office/drawing/2014/main" val="1893067539"/>
                    </a:ext>
                  </a:extLst>
                </a:gridCol>
                <a:gridCol w="1249906">
                  <a:extLst>
                    <a:ext uri="{9D8B030D-6E8A-4147-A177-3AD203B41FA5}">
                      <a16:colId xmlns:a16="http://schemas.microsoft.com/office/drawing/2014/main" val="1733959601"/>
                    </a:ext>
                  </a:extLst>
                </a:gridCol>
              </a:tblGrid>
              <a:tr h="551891">
                <a:tc>
                  <a:txBody>
                    <a:bodyPr/>
                    <a:lstStyle/>
                    <a:p>
                      <a:pPr algn="ctr" fontAlgn="ctr"/>
                      <a:r>
                        <a:rPr lang="en-US" sz="1100" u="none" strike="noStrike" dirty="0">
                          <a:solidFill>
                            <a:schemeClr val="bg2"/>
                          </a:solidFill>
                          <a:effectLst/>
                        </a:rPr>
                        <a:t>Cells</a:t>
                      </a:r>
                      <a:endParaRPr lang="en-US" sz="1100" b="0" i="0" u="none" strike="noStrike" dirty="0">
                        <a:solidFill>
                          <a:schemeClr val="bg2"/>
                        </a:solidFill>
                        <a:effectLst/>
                        <a:latin typeface="Cambria" panose="02040503050406030204" pitchFamily="18" charset="0"/>
                      </a:endParaRPr>
                    </a:p>
                  </a:txBody>
                  <a:tcPr marL="6350" marR="6350" marT="6350" marB="0" anchor="ctr"/>
                </a:tc>
                <a:tc>
                  <a:txBody>
                    <a:bodyPr/>
                    <a:lstStyle/>
                    <a:p>
                      <a:pPr algn="ctr" fontAlgn="ctr"/>
                      <a:r>
                        <a:rPr lang="en-US" sz="1100" u="none" strike="noStrike" dirty="0">
                          <a:solidFill>
                            <a:schemeClr val="bg2"/>
                          </a:solidFill>
                          <a:effectLst/>
                        </a:rPr>
                        <a:t>Displacements per second </a:t>
                      </a:r>
                      <a:endParaRPr lang="en-US" sz="1100" b="0" i="0" u="none" strike="noStrike" dirty="0">
                        <a:solidFill>
                          <a:schemeClr val="bg2"/>
                        </a:solidFill>
                        <a:effectLst/>
                        <a:latin typeface="Cambria" panose="02040503050406030204" pitchFamily="18" charset="0"/>
                      </a:endParaRPr>
                    </a:p>
                  </a:txBody>
                  <a:tcPr marL="6350" marR="6350" marT="6350" marB="0" anchor="ctr"/>
                </a:tc>
                <a:tc>
                  <a:txBody>
                    <a:bodyPr/>
                    <a:lstStyle/>
                    <a:p>
                      <a:pPr algn="ctr" fontAlgn="ctr"/>
                      <a:r>
                        <a:rPr lang="en-US" sz="1100" u="none" strike="noStrike" dirty="0">
                          <a:solidFill>
                            <a:schemeClr val="bg2"/>
                          </a:solidFill>
                          <a:effectLst/>
                        </a:rPr>
                        <a:t>Uncertainty</a:t>
                      </a:r>
                      <a:endParaRPr lang="en-US" sz="1100" b="0" i="0" u="none" strike="noStrike" dirty="0">
                        <a:solidFill>
                          <a:schemeClr val="bg2"/>
                        </a:solidFill>
                        <a:effectLst/>
                        <a:latin typeface="Cambria" panose="02040503050406030204" pitchFamily="18" charset="0"/>
                      </a:endParaRPr>
                    </a:p>
                  </a:txBody>
                  <a:tcPr marL="6350" marR="6350" marT="6350" marB="0" anchor="ctr"/>
                </a:tc>
                <a:tc>
                  <a:txBody>
                    <a:bodyPr/>
                    <a:lstStyle/>
                    <a:p>
                      <a:pPr algn="ctr" fontAlgn="ctr"/>
                      <a:r>
                        <a:rPr lang="en-US" sz="1100" u="none" strike="noStrike" dirty="0">
                          <a:solidFill>
                            <a:schemeClr val="bg2"/>
                          </a:solidFill>
                          <a:effectLst/>
                        </a:rPr>
                        <a:t>DPA/Year</a:t>
                      </a:r>
                      <a:endParaRPr lang="en-US" sz="1100" b="0" i="0" u="none" strike="noStrike" dirty="0">
                        <a:solidFill>
                          <a:schemeClr val="bg2"/>
                        </a:solidFill>
                        <a:effectLst/>
                        <a:latin typeface="Cambria" panose="02040503050406030204" pitchFamily="18" charset="0"/>
                      </a:endParaRPr>
                    </a:p>
                  </a:txBody>
                  <a:tcPr marL="6350" marR="6350" marT="6350" marB="0" anchor="ctr"/>
                </a:tc>
                <a:tc>
                  <a:txBody>
                    <a:bodyPr/>
                    <a:lstStyle/>
                    <a:p>
                      <a:pPr algn="ctr" fontAlgn="ctr"/>
                      <a:r>
                        <a:rPr lang="en-US" sz="1100" u="none" strike="noStrike">
                          <a:solidFill>
                            <a:schemeClr val="bg2"/>
                          </a:solidFill>
                          <a:effectLst/>
                        </a:rPr>
                        <a:t>Years to 200 DPA</a:t>
                      </a:r>
                      <a:endParaRPr lang="en-US" sz="1100" b="0" i="0" u="none" strike="noStrike">
                        <a:solidFill>
                          <a:schemeClr val="bg2"/>
                        </a:solidFill>
                        <a:effectLst/>
                        <a:latin typeface="Cambria" panose="02040503050406030204" pitchFamily="18" charset="0"/>
                      </a:endParaRPr>
                    </a:p>
                  </a:txBody>
                  <a:tcPr marL="6350" marR="6350" marT="6350" marB="0" anchor="ctr"/>
                </a:tc>
                <a:extLst>
                  <a:ext uri="{0D108BD9-81ED-4DB2-BD59-A6C34878D82A}">
                    <a16:rowId xmlns:a16="http://schemas.microsoft.com/office/drawing/2014/main" val="550670430"/>
                  </a:ext>
                </a:extLst>
              </a:tr>
              <a:tr h="203200">
                <a:tc>
                  <a:txBody>
                    <a:bodyPr/>
                    <a:lstStyle/>
                    <a:p>
                      <a:pPr algn="ctr" fontAlgn="ctr"/>
                      <a:r>
                        <a:rPr lang="en-US" sz="1100" u="none" strike="noStrike">
                          <a:solidFill>
                            <a:schemeClr val="bg2"/>
                          </a:solidFill>
                          <a:effectLst/>
                        </a:rPr>
                        <a:t>10</a:t>
                      </a:r>
                      <a:endParaRPr lang="en-US" sz="1100" b="0" i="0" u="none" strike="noStrike">
                        <a:solidFill>
                          <a:schemeClr val="bg2"/>
                        </a:solidFill>
                        <a:effectLst/>
                        <a:latin typeface="Cambria" panose="02040503050406030204" pitchFamily="18" charset="0"/>
                      </a:endParaRPr>
                    </a:p>
                  </a:txBody>
                  <a:tcPr marL="6350" marR="6350" marT="6350" marB="0" anchor="ctr"/>
                </a:tc>
                <a:tc>
                  <a:txBody>
                    <a:bodyPr/>
                    <a:lstStyle/>
                    <a:p>
                      <a:pPr algn="ctr" fontAlgn="ctr"/>
                      <a:r>
                        <a:rPr lang="en-US" sz="1100" u="none" strike="noStrike" dirty="0">
                          <a:solidFill>
                            <a:schemeClr val="bg2"/>
                          </a:solidFill>
                          <a:effectLst/>
                        </a:rPr>
                        <a:t>6.11E+16</a:t>
                      </a:r>
                      <a:endParaRPr lang="en-US" sz="1100" b="0" i="0" u="none" strike="noStrike" dirty="0">
                        <a:solidFill>
                          <a:schemeClr val="bg2"/>
                        </a:solidFill>
                        <a:effectLst/>
                        <a:latin typeface="Cambria" panose="02040503050406030204" pitchFamily="18" charset="0"/>
                      </a:endParaRPr>
                    </a:p>
                  </a:txBody>
                  <a:tcPr marL="6350" marR="6350" marT="6350" marB="0" anchor="ctr"/>
                </a:tc>
                <a:tc>
                  <a:txBody>
                    <a:bodyPr/>
                    <a:lstStyle/>
                    <a:p>
                      <a:pPr algn="ctr" fontAlgn="ctr"/>
                      <a:r>
                        <a:rPr lang="en-US" sz="1100" u="none" strike="noStrike">
                          <a:solidFill>
                            <a:schemeClr val="bg2"/>
                          </a:solidFill>
                          <a:effectLst/>
                        </a:rPr>
                        <a:t>0.013</a:t>
                      </a:r>
                      <a:endParaRPr lang="en-US" sz="1100" b="0" i="0" u="none" strike="noStrike">
                        <a:solidFill>
                          <a:schemeClr val="bg2"/>
                        </a:solidFill>
                        <a:effectLst/>
                        <a:latin typeface="Cambria" panose="02040503050406030204" pitchFamily="18" charset="0"/>
                      </a:endParaRPr>
                    </a:p>
                  </a:txBody>
                  <a:tcPr marL="6350" marR="6350" marT="6350" marB="0" anchor="ctr"/>
                </a:tc>
                <a:tc>
                  <a:txBody>
                    <a:bodyPr/>
                    <a:lstStyle/>
                    <a:p>
                      <a:pPr algn="ctr" fontAlgn="ctr"/>
                      <a:r>
                        <a:rPr lang="en-US" sz="1100" u="none" strike="noStrike">
                          <a:solidFill>
                            <a:schemeClr val="bg2"/>
                          </a:solidFill>
                          <a:effectLst/>
                        </a:rPr>
                        <a:t>1.93</a:t>
                      </a:r>
                      <a:endParaRPr lang="en-US" sz="1100" b="0" i="0" u="none" strike="noStrike">
                        <a:solidFill>
                          <a:schemeClr val="bg2"/>
                        </a:solidFill>
                        <a:effectLst/>
                        <a:latin typeface="Cambria" panose="02040503050406030204" pitchFamily="18" charset="0"/>
                      </a:endParaRPr>
                    </a:p>
                  </a:txBody>
                  <a:tcPr marL="6350" marR="6350" marT="6350" marB="0" anchor="ctr"/>
                </a:tc>
                <a:tc>
                  <a:txBody>
                    <a:bodyPr/>
                    <a:lstStyle/>
                    <a:p>
                      <a:pPr algn="ctr" fontAlgn="ctr"/>
                      <a:r>
                        <a:rPr lang="en-US" sz="1100" u="none" strike="noStrike">
                          <a:solidFill>
                            <a:schemeClr val="bg2"/>
                          </a:solidFill>
                          <a:effectLst/>
                        </a:rPr>
                        <a:t>1.04E+02</a:t>
                      </a:r>
                      <a:endParaRPr lang="en-US" sz="1100" b="0" i="0" u="none" strike="noStrike">
                        <a:solidFill>
                          <a:schemeClr val="bg2"/>
                        </a:solidFill>
                        <a:effectLst/>
                        <a:latin typeface="Cambria" panose="02040503050406030204" pitchFamily="18" charset="0"/>
                      </a:endParaRPr>
                    </a:p>
                  </a:txBody>
                  <a:tcPr marL="6350" marR="6350" marT="6350" marB="0" anchor="ctr"/>
                </a:tc>
                <a:extLst>
                  <a:ext uri="{0D108BD9-81ED-4DB2-BD59-A6C34878D82A}">
                    <a16:rowId xmlns:a16="http://schemas.microsoft.com/office/drawing/2014/main" val="1849443357"/>
                  </a:ext>
                </a:extLst>
              </a:tr>
              <a:tr h="203200">
                <a:tc>
                  <a:txBody>
                    <a:bodyPr/>
                    <a:lstStyle/>
                    <a:p>
                      <a:pPr algn="ctr" fontAlgn="ctr"/>
                      <a:r>
                        <a:rPr lang="en-US" sz="1100" u="none" strike="noStrike">
                          <a:solidFill>
                            <a:schemeClr val="bg2"/>
                          </a:solidFill>
                          <a:effectLst/>
                        </a:rPr>
                        <a:t>11</a:t>
                      </a:r>
                      <a:endParaRPr lang="en-US" sz="1100" b="0" i="0" u="none" strike="noStrike">
                        <a:solidFill>
                          <a:schemeClr val="bg2"/>
                        </a:solidFill>
                        <a:effectLst/>
                        <a:latin typeface="Cambria" panose="02040503050406030204" pitchFamily="18" charset="0"/>
                      </a:endParaRPr>
                    </a:p>
                  </a:txBody>
                  <a:tcPr marL="6350" marR="6350" marT="6350" marB="0" anchor="ctr"/>
                </a:tc>
                <a:tc>
                  <a:txBody>
                    <a:bodyPr/>
                    <a:lstStyle/>
                    <a:p>
                      <a:pPr algn="ctr" fontAlgn="ctr"/>
                      <a:r>
                        <a:rPr lang="en-US" sz="1100" u="none" strike="noStrike" dirty="0">
                          <a:solidFill>
                            <a:schemeClr val="bg2"/>
                          </a:solidFill>
                          <a:effectLst/>
                        </a:rPr>
                        <a:t>2.06E+17</a:t>
                      </a:r>
                      <a:endParaRPr lang="en-US" sz="1100" b="0" i="0" u="none" strike="noStrike" dirty="0">
                        <a:solidFill>
                          <a:schemeClr val="bg2"/>
                        </a:solidFill>
                        <a:effectLst/>
                        <a:latin typeface="Cambria" panose="02040503050406030204" pitchFamily="18" charset="0"/>
                      </a:endParaRPr>
                    </a:p>
                  </a:txBody>
                  <a:tcPr marL="6350" marR="6350" marT="6350" marB="0" anchor="ctr"/>
                </a:tc>
                <a:tc>
                  <a:txBody>
                    <a:bodyPr/>
                    <a:lstStyle/>
                    <a:p>
                      <a:pPr algn="ctr" fontAlgn="ctr"/>
                      <a:r>
                        <a:rPr lang="en-US" sz="1100" u="none" strike="noStrike">
                          <a:solidFill>
                            <a:schemeClr val="bg2"/>
                          </a:solidFill>
                          <a:effectLst/>
                        </a:rPr>
                        <a:t>0.0029</a:t>
                      </a:r>
                      <a:endParaRPr lang="en-US" sz="1100" b="0" i="0" u="none" strike="noStrike">
                        <a:solidFill>
                          <a:schemeClr val="bg2"/>
                        </a:solidFill>
                        <a:effectLst/>
                        <a:latin typeface="Cambria" panose="02040503050406030204" pitchFamily="18" charset="0"/>
                      </a:endParaRPr>
                    </a:p>
                  </a:txBody>
                  <a:tcPr marL="6350" marR="6350" marT="6350" marB="0" anchor="ctr"/>
                </a:tc>
                <a:tc>
                  <a:txBody>
                    <a:bodyPr/>
                    <a:lstStyle/>
                    <a:p>
                      <a:pPr algn="ctr" fontAlgn="ctr"/>
                      <a:r>
                        <a:rPr lang="en-US" sz="1100" u="none" strike="noStrike">
                          <a:solidFill>
                            <a:schemeClr val="bg2"/>
                          </a:solidFill>
                          <a:effectLst/>
                        </a:rPr>
                        <a:t>6.49</a:t>
                      </a:r>
                      <a:endParaRPr lang="en-US" sz="1100" b="0" i="0" u="none" strike="noStrike">
                        <a:solidFill>
                          <a:schemeClr val="bg2"/>
                        </a:solidFill>
                        <a:effectLst/>
                        <a:latin typeface="Cambria" panose="02040503050406030204" pitchFamily="18" charset="0"/>
                      </a:endParaRPr>
                    </a:p>
                  </a:txBody>
                  <a:tcPr marL="6350" marR="6350" marT="6350" marB="0" anchor="ctr"/>
                </a:tc>
                <a:tc>
                  <a:txBody>
                    <a:bodyPr/>
                    <a:lstStyle/>
                    <a:p>
                      <a:pPr algn="ctr" fontAlgn="ctr"/>
                      <a:r>
                        <a:rPr lang="en-US" sz="1100" u="none" strike="noStrike">
                          <a:solidFill>
                            <a:schemeClr val="bg2"/>
                          </a:solidFill>
                          <a:effectLst/>
                        </a:rPr>
                        <a:t>3.08E+01</a:t>
                      </a:r>
                      <a:endParaRPr lang="en-US" sz="1100" b="0" i="0" u="none" strike="noStrike">
                        <a:solidFill>
                          <a:schemeClr val="bg2"/>
                        </a:solidFill>
                        <a:effectLst/>
                        <a:latin typeface="Cambria" panose="02040503050406030204" pitchFamily="18" charset="0"/>
                      </a:endParaRPr>
                    </a:p>
                  </a:txBody>
                  <a:tcPr marL="6350" marR="6350" marT="6350" marB="0" anchor="ctr"/>
                </a:tc>
                <a:extLst>
                  <a:ext uri="{0D108BD9-81ED-4DB2-BD59-A6C34878D82A}">
                    <a16:rowId xmlns:a16="http://schemas.microsoft.com/office/drawing/2014/main" val="2363903514"/>
                  </a:ext>
                </a:extLst>
              </a:tr>
              <a:tr h="203200">
                <a:tc>
                  <a:txBody>
                    <a:bodyPr/>
                    <a:lstStyle/>
                    <a:p>
                      <a:pPr algn="ctr" fontAlgn="ctr"/>
                      <a:r>
                        <a:rPr lang="en-US" sz="1100" u="none" strike="noStrike">
                          <a:solidFill>
                            <a:schemeClr val="bg2"/>
                          </a:solidFill>
                          <a:effectLst/>
                        </a:rPr>
                        <a:t>40</a:t>
                      </a:r>
                      <a:endParaRPr lang="en-US" sz="1100" b="0" i="0" u="none" strike="noStrike">
                        <a:solidFill>
                          <a:schemeClr val="bg2"/>
                        </a:solidFill>
                        <a:effectLst/>
                        <a:latin typeface="Cambria" panose="02040503050406030204" pitchFamily="18" charset="0"/>
                      </a:endParaRPr>
                    </a:p>
                  </a:txBody>
                  <a:tcPr marL="6350" marR="6350" marT="6350" marB="0" anchor="ctr"/>
                </a:tc>
                <a:tc>
                  <a:txBody>
                    <a:bodyPr/>
                    <a:lstStyle/>
                    <a:p>
                      <a:pPr algn="ctr" fontAlgn="ctr"/>
                      <a:r>
                        <a:rPr lang="en-US" sz="1100" u="none" strike="noStrike">
                          <a:solidFill>
                            <a:schemeClr val="bg2"/>
                          </a:solidFill>
                          <a:effectLst/>
                        </a:rPr>
                        <a:t>2.32E+16</a:t>
                      </a:r>
                      <a:endParaRPr lang="en-US" sz="1100" b="0" i="0" u="none" strike="noStrike">
                        <a:solidFill>
                          <a:schemeClr val="bg2"/>
                        </a:solidFill>
                        <a:effectLst/>
                        <a:latin typeface="Cambria" panose="02040503050406030204" pitchFamily="18" charset="0"/>
                      </a:endParaRPr>
                    </a:p>
                  </a:txBody>
                  <a:tcPr marL="6350" marR="6350" marT="6350" marB="0" anchor="ctr"/>
                </a:tc>
                <a:tc>
                  <a:txBody>
                    <a:bodyPr/>
                    <a:lstStyle/>
                    <a:p>
                      <a:pPr algn="ctr" fontAlgn="ctr"/>
                      <a:r>
                        <a:rPr lang="en-US" sz="1100" u="none" strike="noStrike" dirty="0">
                          <a:solidFill>
                            <a:schemeClr val="bg2"/>
                          </a:solidFill>
                          <a:effectLst/>
                        </a:rPr>
                        <a:t>0.0139</a:t>
                      </a:r>
                      <a:endParaRPr lang="en-US" sz="1100" b="0" i="0" u="none" strike="noStrike" dirty="0">
                        <a:solidFill>
                          <a:schemeClr val="bg2"/>
                        </a:solidFill>
                        <a:effectLst/>
                        <a:latin typeface="Cambria" panose="02040503050406030204" pitchFamily="18" charset="0"/>
                      </a:endParaRPr>
                    </a:p>
                  </a:txBody>
                  <a:tcPr marL="6350" marR="6350" marT="6350" marB="0" anchor="ctr"/>
                </a:tc>
                <a:tc>
                  <a:txBody>
                    <a:bodyPr/>
                    <a:lstStyle/>
                    <a:p>
                      <a:pPr algn="ctr" fontAlgn="ctr"/>
                      <a:r>
                        <a:rPr lang="en-US" sz="1100" u="none" strike="noStrike">
                          <a:solidFill>
                            <a:schemeClr val="bg2"/>
                          </a:solidFill>
                          <a:effectLst/>
                        </a:rPr>
                        <a:t>0.73</a:t>
                      </a:r>
                      <a:endParaRPr lang="en-US" sz="1100" b="0" i="0" u="none" strike="noStrike">
                        <a:solidFill>
                          <a:schemeClr val="bg2"/>
                        </a:solidFill>
                        <a:effectLst/>
                        <a:latin typeface="Cambria" panose="02040503050406030204" pitchFamily="18" charset="0"/>
                      </a:endParaRPr>
                    </a:p>
                  </a:txBody>
                  <a:tcPr marL="6350" marR="6350" marT="6350" marB="0" anchor="ctr"/>
                </a:tc>
                <a:tc>
                  <a:txBody>
                    <a:bodyPr/>
                    <a:lstStyle/>
                    <a:p>
                      <a:pPr algn="ctr" fontAlgn="ctr"/>
                      <a:r>
                        <a:rPr lang="en-US" sz="1100" u="none" strike="noStrike">
                          <a:solidFill>
                            <a:schemeClr val="bg2"/>
                          </a:solidFill>
                          <a:effectLst/>
                        </a:rPr>
                        <a:t>2.74E+02</a:t>
                      </a:r>
                      <a:endParaRPr lang="en-US" sz="1100" b="0" i="0" u="none" strike="noStrike">
                        <a:solidFill>
                          <a:schemeClr val="bg2"/>
                        </a:solidFill>
                        <a:effectLst/>
                        <a:latin typeface="Cambria" panose="02040503050406030204" pitchFamily="18" charset="0"/>
                      </a:endParaRPr>
                    </a:p>
                  </a:txBody>
                  <a:tcPr marL="6350" marR="6350" marT="6350" marB="0" anchor="ctr"/>
                </a:tc>
                <a:extLst>
                  <a:ext uri="{0D108BD9-81ED-4DB2-BD59-A6C34878D82A}">
                    <a16:rowId xmlns:a16="http://schemas.microsoft.com/office/drawing/2014/main" val="771609124"/>
                  </a:ext>
                </a:extLst>
              </a:tr>
              <a:tr h="203200">
                <a:tc>
                  <a:txBody>
                    <a:bodyPr/>
                    <a:lstStyle/>
                    <a:p>
                      <a:pPr algn="ctr" fontAlgn="ctr"/>
                      <a:r>
                        <a:rPr lang="en-US" sz="1100" u="none" strike="noStrike">
                          <a:solidFill>
                            <a:schemeClr val="bg2"/>
                          </a:solidFill>
                          <a:effectLst/>
                        </a:rPr>
                        <a:t>41</a:t>
                      </a:r>
                      <a:endParaRPr lang="en-US" sz="1100" b="0" i="0" u="none" strike="noStrike">
                        <a:solidFill>
                          <a:schemeClr val="bg2"/>
                        </a:solidFill>
                        <a:effectLst/>
                        <a:latin typeface="Cambria" panose="02040503050406030204" pitchFamily="18" charset="0"/>
                      </a:endParaRPr>
                    </a:p>
                  </a:txBody>
                  <a:tcPr marL="6350" marR="6350" marT="6350" marB="0" anchor="ctr"/>
                </a:tc>
                <a:tc>
                  <a:txBody>
                    <a:bodyPr/>
                    <a:lstStyle/>
                    <a:p>
                      <a:pPr algn="ctr" fontAlgn="ctr"/>
                      <a:r>
                        <a:rPr lang="en-US" sz="1100" u="none" strike="noStrike">
                          <a:solidFill>
                            <a:schemeClr val="bg2"/>
                          </a:solidFill>
                          <a:effectLst/>
                        </a:rPr>
                        <a:t>9.95E+16</a:t>
                      </a:r>
                      <a:endParaRPr lang="en-US" sz="1100" b="0" i="0" u="none" strike="noStrike">
                        <a:solidFill>
                          <a:schemeClr val="bg2"/>
                        </a:solidFill>
                        <a:effectLst/>
                        <a:latin typeface="Cambria" panose="02040503050406030204" pitchFamily="18" charset="0"/>
                      </a:endParaRPr>
                    </a:p>
                  </a:txBody>
                  <a:tcPr marL="6350" marR="6350" marT="6350" marB="0" anchor="ctr"/>
                </a:tc>
                <a:tc>
                  <a:txBody>
                    <a:bodyPr/>
                    <a:lstStyle/>
                    <a:p>
                      <a:pPr algn="ctr" fontAlgn="ctr"/>
                      <a:r>
                        <a:rPr lang="en-US" sz="1100" u="none" strike="noStrike" dirty="0">
                          <a:solidFill>
                            <a:schemeClr val="bg2"/>
                          </a:solidFill>
                          <a:effectLst/>
                        </a:rPr>
                        <a:t>0.0043</a:t>
                      </a:r>
                      <a:endParaRPr lang="en-US" sz="1100" b="0" i="0" u="none" strike="noStrike" dirty="0">
                        <a:solidFill>
                          <a:schemeClr val="bg2"/>
                        </a:solidFill>
                        <a:effectLst/>
                        <a:latin typeface="Cambria" panose="02040503050406030204" pitchFamily="18" charset="0"/>
                      </a:endParaRPr>
                    </a:p>
                  </a:txBody>
                  <a:tcPr marL="6350" marR="6350" marT="6350" marB="0" anchor="ctr"/>
                </a:tc>
                <a:tc>
                  <a:txBody>
                    <a:bodyPr/>
                    <a:lstStyle/>
                    <a:p>
                      <a:pPr algn="ctr" fontAlgn="ctr"/>
                      <a:r>
                        <a:rPr lang="en-US" sz="1100" u="none" strike="noStrike" dirty="0">
                          <a:solidFill>
                            <a:schemeClr val="bg2"/>
                          </a:solidFill>
                          <a:effectLst/>
                        </a:rPr>
                        <a:t>3.14</a:t>
                      </a:r>
                      <a:endParaRPr lang="en-US" sz="1100" b="0" i="0" u="none" strike="noStrike" dirty="0">
                        <a:solidFill>
                          <a:schemeClr val="bg2"/>
                        </a:solidFill>
                        <a:effectLst/>
                        <a:latin typeface="Cambria" panose="02040503050406030204" pitchFamily="18" charset="0"/>
                      </a:endParaRPr>
                    </a:p>
                  </a:txBody>
                  <a:tcPr marL="6350" marR="6350" marT="6350" marB="0" anchor="ctr"/>
                </a:tc>
                <a:tc>
                  <a:txBody>
                    <a:bodyPr/>
                    <a:lstStyle/>
                    <a:p>
                      <a:pPr algn="ctr" fontAlgn="ctr"/>
                      <a:r>
                        <a:rPr lang="en-US" sz="1100" u="none" strike="noStrike">
                          <a:solidFill>
                            <a:schemeClr val="bg2"/>
                          </a:solidFill>
                          <a:effectLst/>
                        </a:rPr>
                        <a:t>6.38E+01</a:t>
                      </a:r>
                      <a:endParaRPr lang="en-US" sz="1100" b="0" i="0" u="none" strike="noStrike">
                        <a:solidFill>
                          <a:schemeClr val="bg2"/>
                        </a:solidFill>
                        <a:effectLst/>
                        <a:latin typeface="Cambria" panose="02040503050406030204" pitchFamily="18" charset="0"/>
                      </a:endParaRPr>
                    </a:p>
                  </a:txBody>
                  <a:tcPr marL="6350" marR="6350" marT="6350" marB="0" anchor="ctr"/>
                </a:tc>
                <a:extLst>
                  <a:ext uri="{0D108BD9-81ED-4DB2-BD59-A6C34878D82A}">
                    <a16:rowId xmlns:a16="http://schemas.microsoft.com/office/drawing/2014/main" val="243467993"/>
                  </a:ext>
                </a:extLst>
              </a:tr>
              <a:tr h="203200">
                <a:tc>
                  <a:txBody>
                    <a:bodyPr/>
                    <a:lstStyle/>
                    <a:p>
                      <a:pPr algn="ctr" fontAlgn="ctr"/>
                      <a:r>
                        <a:rPr lang="en-US" sz="1100" u="none" strike="noStrike">
                          <a:solidFill>
                            <a:schemeClr val="bg2"/>
                          </a:solidFill>
                          <a:effectLst/>
                        </a:rPr>
                        <a:t>4</a:t>
                      </a:r>
                      <a:endParaRPr lang="en-US" sz="1100" b="0" i="0" u="none" strike="noStrike">
                        <a:solidFill>
                          <a:schemeClr val="bg2"/>
                        </a:solidFill>
                        <a:effectLst/>
                        <a:latin typeface="Cambria" panose="02040503050406030204" pitchFamily="18" charset="0"/>
                      </a:endParaRPr>
                    </a:p>
                  </a:txBody>
                  <a:tcPr marL="6350" marR="6350" marT="6350" marB="0" anchor="ctr"/>
                </a:tc>
                <a:tc>
                  <a:txBody>
                    <a:bodyPr/>
                    <a:lstStyle/>
                    <a:p>
                      <a:pPr algn="ctr" fontAlgn="ctr"/>
                      <a:r>
                        <a:rPr lang="en-US" sz="1100" u="none" strike="noStrike">
                          <a:solidFill>
                            <a:schemeClr val="bg2"/>
                          </a:solidFill>
                          <a:effectLst/>
                        </a:rPr>
                        <a:t>3.87E+16</a:t>
                      </a:r>
                      <a:endParaRPr lang="en-US" sz="1100" b="0" i="0" u="none" strike="noStrike">
                        <a:solidFill>
                          <a:schemeClr val="bg2"/>
                        </a:solidFill>
                        <a:effectLst/>
                        <a:latin typeface="Cambria" panose="02040503050406030204" pitchFamily="18" charset="0"/>
                      </a:endParaRPr>
                    </a:p>
                  </a:txBody>
                  <a:tcPr marL="6350" marR="6350" marT="6350" marB="0" anchor="ctr"/>
                </a:tc>
                <a:tc>
                  <a:txBody>
                    <a:bodyPr/>
                    <a:lstStyle/>
                    <a:p>
                      <a:pPr algn="ctr" fontAlgn="ctr"/>
                      <a:r>
                        <a:rPr lang="en-US" sz="1100" u="none" strike="noStrike">
                          <a:solidFill>
                            <a:schemeClr val="bg2"/>
                          </a:solidFill>
                          <a:effectLst/>
                        </a:rPr>
                        <a:t>0.0044</a:t>
                      </a:r>
                      <a:endParaRPr lang="en-US" sz="1100" b="0" i="0" u="none" strike="noStrike">
                        <a:solidFill>
                          <a:schemeClr val="bg2"/>
                        </a:solidFill>
                        <a:effectLst/>
                        <a:latin typeface="Cambria" panose="02040503050406030204" pitchFamily="18" charset="0"/>
                      </a:endParaRPr>
                    </a:p>
                  </a:txBody>
                  <a:tcPr marL="6350" marR="6350" marT="6350" marB="0" anchor="ctr"/>
                </a:tc>
                <a:tc>
                  <a:txBody>
                    <a:bodyPr/>
                    <a:lstStyle/>
                    <a:p>
                      <a:pPr algn="ctr" fontAlgn="ctr"/>
                      <a:r>
                        <a:rPr lang="en-US" sz="1100" u="none" strike="noStrike" dirty="0">
                          <a:solidFill>
                            <a:schemeClr val="bg2"/>
                          </a:solidFill>
                          <a:effectLst/>
                        </a:rPr>
                        <a:t>1.22</a:t>
                      </a:r>
                      <a:endParaRPr lang="en-US" sz="1100" b="0" i="0" u="none" strike="noStrike" dirty="0">
                        <a:solidFill>
                          <a:schemeClr val="bg2"/>
                        </a:solidFill>
                        <a:effectLst/>
                        <a:latin typeface="Cambria" panose="02040503050406030204" pitchFamily="18" charset="0"/>
                      </a:endParaRPr>
                    </a:p>
                  </a:txBody>
                  <a:tcPr marL="6350" marR="6350" marT="6350" marB="0" anchor="ctr"/>
                </a:tc>
                <a:tc>
                  <a:txBody>
                    <a:bodyPr/>
                    <a:lstStyle/>
                    <a:p>
                      <a:pPr algn="ctr" fontAlgn="ctr"/>
                      <a:r>
                        <a:rPr lang="en-US" sz="1100" u="none" strike="noStrike">
                          <a:solidFill>
                            <a:schemeClr val="bg2"/>
                          </a:solidFill>
                          <a:effectLst/>
                        </a:rPr>
                        <a:t>1.64E+02</a:t>
                      </a:r>
                      <a:endParaRPr lang="en-US" sz="1100" b="0" i="0" u="none" strike="noStrike">
                        <a:solidFill>
                          <a:schemeClr val="bg2"/>
                        </a:solidFill>
                        <a:effectLst/>
                        <a:latin typeface="Cambria" panose="02040503050406030204" pitchFamily="18" charset="0"/>
                      </a:endParaRPr>
                    </a:p>
                  </a:txBody>
                  <a:tcPr marL="6350" marR="6350" marT="6350" marB="0" anchor="ctr"/>
                </a:tc>
                <a:extLst>
                  <a:ext uri="{0D108BD9-81ED-4DB2-BD59-A6C34878D82A}">
                    <a16:rowId xmlns:a16="http://schemas.microsoft.com/office/drawing/2014/main" val="915028256"/>
                  </a:ext>
                </a:extLst>
              </a:tr>
              <a:tr h="203200">
                <a:tc>
                  <a:txBody>
                    <a:bodyPr/>
                    <a:lstStyle/>
                    <a:p>
                      <a:pPr algn="ctr" fontAlgn="ctr"/>
                      <a:r>
                        <a:rPr lang="en-US" sz="1100" u="none" strike="noStrike">
                          <a:solidFill>
                            <a:schemeClr val="bg2"/>
                          </a:solidFill>
                          <a:effectLst/>
                        </a:rPr>
                        <a:t>46</a:t>
                      </a:r>
                      <a:endParaRPr lang="en-US" sz="1100" b="0" i="0" u="none" strike="noStrike">
                        <a:solidFill>
                          <a:schemeClr val="bg2"/>
                        </a:solidFill>
                        <a:effectLst/>
                        <a:latin typeface="Cambria" panose="02040503050406030204" pitchFamily="18" charset="0"/>
                      </a:endParaRPr>
                    </a:p>
                  </a:txBody>
                  <a:tcPr marL="6350" marR="6350" marT="6350" marB="0" anchor="ctr"/>
                </a:tc>
                <a:tc>
                  <a:txBody>
                    <a:bodyPr/>
                    <a:lstStyle/>
                    <a:p>
                      <a:pPr algn="ctr" fontAlgn="ctr"/>
                      <a:r>
                        <a:rPr lang="en-US" sz="1100" u="none" strike="noStrike">
                          <a:solidFill>
                            <a:schemeClr val="bg2"/>
                          </a:solidFill>
                          <a:effectLst/>
                        </a:rPr>
                        <a:t>1.60E+16</a:t>
                      </a:r>
                      <a:endParaRPr lang="en-US" sz="1100" b="0" i="0" u="none" strike="noStrike">
                        <a:solidFill>
                          <a:schemeClr val="bg2"/>
                        </a:solidFill>
                        <a:effectLst/>
                        <a:latin typeface="Cambria" panose="02040503050406030204" pitchFamily="18" charset="0"/>
                      </a:endParaRPr>
                    </a:p>
                  </a:txBody>
                  <a:tcPr marL="6350" marR="6350" marT="6350" marB="0" anchor="ctr"/>
                </a:tc>
                <a:tc>
                  <a:txBody>
                    <a:bodyPr/>
                    <a:lstStyle/>
                    <a:p>
                      <a:pPr algn="ctr" fontAlgn="ctr"/>
                      <a:r>
                        <a:rPr lang="en-US" sz="1100" u="none" strike="noStrike">
                          <a:solidFill>
                            <a:schemeClr val="bg2"/>
                          </a:solidFill>
                          <a:effectLst/>
                        </a:rPr>
                        <a:t>0.0046</a:t>
                      </a:r>
                      <a:endParaRPr lang="en-US" sz="1100" b="0" i="0" u="none" strike="noStrike">
                        <a:solidFill>
                          <a:schemeClr val="bg2"/>
                        </a:solidFill>
                        <a:effectLst/>
                        <a:latin typeface="Cambria" panose="02040503050406030204" pitchFamily="18" charset="0"/>
                      </a:endParaRPr>
                    </a:p>
                  </a:txBody>
                  <a:tcPr marL="6350" marR="6350" marT="6350" marB="0" anchor="ctr"/>
                </a:tc>
                <a:tc>
                  <a:txBody>
                    <a:bodyPr/>
                    <a:lstStyle/>
                    <a:p>
                      <a:pPr algn="ctr" fontAlgn="ctr"/>
                      <a:r>
                        <a:rPr lang="en-US" sz="1100" u="none" strike="noStrike" dirty="0">
                          <a:solidFill>
                            <a:schemeClr val="bg2"/>
                          </a:solidFill>
                          <a:effectLst/>
                        </a:rPr>
                        <a:t>0.51</a:t>
                      </a:r>
                      <a:endParaRPr lang="en-US" sz="1100" b="0" i="0" u="none" strike="noStrike" dirty="0">
                        <a:solidFill>
                          <a:schemeClr val="bg2"/>
                        </a:solidFill>
                        <a:effectLst/>
                        <a:latin typeface="Cambria" panose="02040503050406030204" pitchFamily="18" charset="0"/>
                      </a:endParaRPr>
                    </a:p>
                  </a:txBody>
                  <a:tcPr marL="6350" marR="6350" marT="6350" marB="0" anchor="ctr"/>
                </a:tc>
                <a:tc>
                  <a:txBody>
                    <a:bodyPr/>
                    <a:lstStyle/>
                    <a:p>
                      <a:pPr algn="ctr" fontAlgn="ctr"/>
                      <a:r>
                        <a:rPr lang="en-US" sz="1100" u="none" strike="noStrike">
                          <a:solidFill>
                            <a:schemeClr val="bg2"/>
                          </a:solidFill>
                          <a:effectLst/>
                        </a:rPr>
                        <a:t>3.96E+02</a:t>
                      </a:r>
                      <a:endParaRPr lang="en-US" sz="1100" b="0" i="0" u="none" strike="noStrike">
                        <a:solidFill>
                          <a:schemeClr val="bg2"/>
                        </a:solidFill>
                        <a:effectLst/>
                        <a:latin typeface="Cambria" panose="02040503050406030204" pitchFamily="18" charset="0"/>
                      </a:endParaRPr>
                    </a:p>
                  </a:txBody>
                  <a:tcPr marL="6350" marR="6350" marT="6350" marB="0" anchor="ctr"/>
                </a:tc>
                <a:extLst>
                  <a:ext uri="{0D108BD9-81ED-4DB2-BD59-A6C34878D82A}">
                    <a16:rowId xmlns:a16="http://schemas.microsoft.com/office/drawing/2014/main" val="1132423388"/>
                  </a:ext>
                </a:extLst>
              </a:tr>
              <a:tr h="203200">
                <a:tc>
                  <a:txBody>
                    <a:bodyPr/>
                    <a:lstStyle/>
                    <a:p>
                      <a:pPr algn="ctr" fontAlgn="ctr"/>
                      <a:r>
                        <a:rPr lang="en-US" sz="1100" u="none" strike="noStrike">
                          <a:solidFill>
                            <a:schemeClr val="bg2"/>
                          </a:solidFill>
                          <a:effectLst/>
                        </a:rPr>
                        <a:t>51</a:t>
                      </a:r>
                      <a:endParaRPr lang="en-US" sz="1100" b="0" i="0" u="none" strike="noStrike">
                        <a:solidFill>
                          <a:schemeClr val="bg2"/>
                        </a:solidFill>
                        <a:effectLst/>
                        <a:latin typeface="Cambria" panose="02040503050406030204" pitchFamily="18" charset="0"/>
                      </a:endParaRPr>
                    </a:p>
                  </a:txBody>
                  <a:tcPr marL="6350" marR="6350" marT="6350" marB="0" anchor="ctr"/>
                </a:tc>
                <a:tc>
                  <a:txBody>
                    <a:bodyPr/>
                    <a:lstStyle/>
                    <a:p>
                      <a:pPr algn="ctr" fontAlgn="ctr"/>
                      <a:r>
                        <a:rPr lang="en-US" sz="1100" u="none" strike="noStrike">
                          <a:solidFill>
                            <a:schemeClr val="bg2"/>
                          </a:solidFill>
                          <a:effectLst/>
                        </a:rPr>
                        <a:t>9.10E+16</a:t>
                      </a:r>
                      <a:endParaRPr lang="en-US" sz="1100" b="0" i="0" u="none" strike="noStrike">
                        <a:solidFill>
                          <a:schemeClr val="bg2"/>
                        </a:solidFill>
                        <a:effectLst/>
                        <a:latin typeface="Cambria" panose="02040503050406030204" pitchFamily="18" charset="0"/>
                      </a:endParaRPr>
                    </a:p>
                  </a:txBody>
                  <a:tcPr marL="6350" marR="6350" marT="6350" marB="0" anchor="ctr"/>
                </a:tc>
                <a:tc>
                  <a:txBody>
                    <a:bodyPr/>
                    <a:lstStyle/>
                    <a:p>
                      <a:pPr algn="ctr" fontAlgn="ctr"/>
                      <a:r>
                        <a:rPr lang="en-US" sz="1100" u="none" strike="noStrike">
                          <a:solidFill>
                            <a:schemeClr val="bg2"/>
                          </a:solidFill>
                          <a:effectLst/>
                        </a:rPr>
                        <a:t>0.0073</a:t>
                      </a:r>
                      <a:endParaRPr lang="en-US" sz="1100" b="0" i="0" u="none" strike="noStrike">
                        <a:solidFill>
                          <a:schemeClr val="bg2"/>
                        </a:solidFill>
                        <a:effectLst/>
                        <a:latin typeface="Cambria" panose="02040503050406030204" pitchFamily="18" charset="0"/>
                      </a:endParaRPr>
                    </a:p>
                  </a:txBody>
                  <a:tcPr marL="6350" marR="6350" marT="6350" marB="0" anchor="ctr"/>
                </a:tc>
                <a:tc>
                  <a:txBody>
                    <a:bodyPr/>
                    <a:lstStyle/>
                    <a:p>
                      <a:pPr algn="ctr" fontAlgn="ctr"/>
                      <a:r>
                        <a:rPr lang="en-US" sz="1100" u="none" strike="noStrike">
                          <a:solidFill>
                            <a:schemeClr val="bg2"/>
                          </a:solidFill>
                          <a:effectLst/>
                        </a:rPr>
                        <a:t>2.87</a:t>
                      </a:r>
                      <a:endParaRPr lang="en-US" sz="1100" b="0" i="0" u="none" strike="noStrike">
                        <a:solidFill>
                          <a:schemeClr val="bg2"/>
                        </a:solidFill>
                        <a:effectLst/>
                        <a:latin typeface="Cambria" panose="02040503050406030204" pitchFamily="18" charset="0"/>
                      </a:endParaRPr>
                    </a:p>
                  </a:txBody>
                  <a:tcPr marL="6350" marR="6350" marT="6350" marB="0" anchor="ctr"/>
                </a:tc>
                <a:tc>
                  <a:txBody>
                    <a:bodyPr/>
                    <a:lstStyle/>
                    <a:p>
                      <a:pPr algn="ctr" fontAlgn="ctr"/>
                      <a:r>
                        <a:rPr lang="en-US" sz="1100" u="none" strike="noStrike" dirty="0">
                          <a:solidFill>
                            <a:schemeClr val="bg2"/>
                          </a:solidFill>
                          <a:effectLst/>
                        </a:rPr>
                        <a:t>6.97E+01</a:t>
                      </a:r>
                      <a:endParaRPr lang="en-US" sz="1100" b="0" i="0" u="none" strike="noStrike" dirty="0">
                        <a:solidFill>
                          <a:schemeClr val="bg2"/>
                        </a:solidFill>
                        <a:effectLst/>
                        <a:latin typeface="Cambria" panose="02040503050406030204" pitchFamily="18" charset="0"/>
                      </a:endParaRPr>
                    </a:p>
                  </a:txBody>
                  <a:tcPr marL="6350" marR="6350" marT="6350" marB="0" anchor="ctr"/>
                </a:tc>
                <a:extLst>
                  <a:ext uri="{0D108BD9-81ED-4DB2-BD59-A6C34878D82A}">
                    <a16:rowId xmlns:a16="http://schemas.microsoft.com/office/drawing/2014/main" val="299203024"/>
                  </a:ext>
                </a:extLst>
              </a:tr>
              <a:tr h="203200">
                <a:tc>
                  <a:txBody>
                    <a:bodyPr/>
                    <a:lstStyle/>
                    <a:p>
                      <a:pPr algn="ctr" fontAlgn="ctr"/>
                      <a:r>
                        <a:rPr lang="en-US" sz="1100" u="none" strike="noStrike">
                          <a:solidFill>
                            <a:schemeClr val="bg2"/>
                          </a:solidFill>
                          <a:effectLst/>
                        </a:rPr>
                        <a:t>13</a:t>
                      </a:r>
                      <a:endParaRPr lang="en-US" sz="1100" b="0" i="0" u="none" strike="noStrike">
                        <a:solidFill>
                          <a:schemeClr val="bg2"/>
                        </a:solidFill>
                        <a:effectLst/>
                        <a:latin typeface="Cambria" panose="02040503050406030204" pitchFamily="18" charset="0"/>
                      </a:endParaRPr>
                    </a:p>
                  </a:txBody>
                  <a:tcPr marL="6350" marR="6350" marT="6350" marB="0" anchor="ctr"/>
                </a:tc>
                <a:tc>
                  <a:txBody>
                    <a:bodyPr/>
                    <a:lstStyle/>
                    <a:p>
                      <a:pPr algn="ctr" fontAlgn="ctr"/>
                      <a:r>
                        <a:rPr lang="en-US" sz="1100" u="none" strike="noStrike">
                          <a:solidFill>
                            <a:schemeClr val="bg2"/>
                          </a:solidFill>
                          <a:effectLst/>
                        </a:rPr>
                        <a:t>1.90E+17</a:t>
                      </a:r>
                      <a:endParaRPr lang="en-US" sz="1100" b="0" i="0" u="none" strike="noStrike">
                        <a:solidFill>
                          <a:schemeClr val="bg2"/>
                        </a:solidFill>
                        <a:effectLst/>
                        <a:latin typeface="Cambria" panose="02040503050406030204" pitchFamily="18" charset="0"/>
                      </a:endParaRPr>
                    </a:p>
                  </a:txBody>
                  <a:tcPr marL="6350" marR="6350" marT="6350" marB="0" anchor="ctr"/>
                </a:tc>
                <a:tc>
                  <a:txBody>
                    <a:bodyPr/>
                    <a:lstStyle/>
                    <a:p>
                      <a:pPr algn="ctr" fontAlgn="ctr"/>
                      <a:r>
                        <a:rPr lang="en-US" sz="1100" u="none" strike="noStrike">
                          <a:solidFill>
                            <a:schemeClr val="bg2"/>
                          </a:solidFill>
                          <a:effectLst/>
                        </a:rPr>
                        <a:t>0.0028</a:t>
                      </a:r>
                      <a:endParaRPr lang="en-US" sz="1100" b="0" i="0" u="none" strike="noStrike">
                        <a:solidFill>
                          <a:schemeClr val="bg2"/>
                        </a:solidFill>
                        <a:effectLst/>
                        <a:latin typeface="Cambria" panose="02040503050406030204" pitchFamily="18" charset="0"/>
                      </a:endParaRPr>
                    </a:p>
                  </a:txBody>
                  <a:tcPr marL="6350" marR="6350" marT="6350" marB="0" anchor="ctr"/>
                </a:tc>
                <a:tc>
                  <a:txBody>
                    <a:bodyPr/>
                    <a:lstStyle/>
                    <a:p>
                      <a:pPr algn="ctr" fontAlgn="ctr"/>
                      <a:r>
                        <a:rPr lang="en-US" sz="1100" u="none" strike="noStrike">
                          <a:solidFill>
                            <a:schemeClr val="bg2"/>
                          </a:solidFill>
                          <a:effectLst/>
                        </a:rPr>
                        <a:t>5.98</a:t>
                      </a:r>
                      <a:endParaRPr lang="en-US" sz="1100" b="0" i="0" u="none" strike="noStrike">
                        <a:solidFill>
                          <a:schemeClr val="bg2"/>
                        </a:solidFill>
                        <a:effectLst/>
                        <a:latin typeface="Cambria" panose="02040503050406030204" pitchFamily="18" charset="0"/>
                      </a:endParaRPr>
                    </a:p>
                  </a:txBody>
                  <a:tcPr marL="6350" marR="6350" marT="6350" marB="0" anchor="ctr"/>
                </a:tc>
                <a:tc>
                  <a:txBody>
                    <a:bodyPr/>
                    <a:lstStyle/>
                    <a:p>
                      <a:pPr algn="ctr" fontAlgn="ctr"/>
                      <a:r>
                        <a:rPr lang="en-US" sz="1100" u="none" strike="noStrike" dirty="0">
                          <a:solidFill>
                            <a:schemeClr val="bg2"/>
                          </a:solidFill>
                          <a:effectLst/>
                        </a:rPr>
                        <a:t>3.35E+01</a:t>
                      </a:r>
                      <a:endParaRPr lang="en-US" sz="1100" b="0" i="0" u="none" strike="noStrike" dirty="0">
                        <a:solidFill>
                          <a:schemeClr val="bg2"/>
                        </a:solidFill>
                        <a:effectLst/>
                        <a:latin typeface="Cambria" panose="02040503050406030204" pitchFamily="18" charset="0"/>
                      </a:endParaRPr>
                    </a:p>
                  </a:txBody>
                  <a:tcPr marL="6350" marR="6350" marT="6350" marB="0" anchor="ctr"/>
                </a:tc>
                <a:extLst>
                  <a:ext uri="{0D108BD9-81ED-4DB2-BD59-A6C34878D82A}">
                    <a16:rowId xmlns:a16="http://schemas.microsoft.com/office/drawing/2014/main" val="1897944515"/>
                  </a:ext>
                </a:extLst>
              </a:tr>
              <a:tr h="203200">
                <a:tc>
                  <a:txBody>
                    <a:bodyPr/>
                    <a:lstStyle/>
                    <a:p>
                      <a:pPr algn="ctr" fontAlgn="ctr"/>
                      <a:r>
                        <a:rPr lang="en-US" sz="1100" u="none" strike="noStrike">
                          <a:solidFill>
                            <a:schemeClr val="bg2"/>
                          </a:solidFill>
                          <a:effectLst/>
                        </a:rPr>
                        <a:t>52</a:t>
                      </a:r>
                      <a:endParaRPr lang="en-US" sz="1100" b="0" i="0" u="none" strike="noStrike">
                        <a:solidFill>
                          <a:schemeClr val="bg2"/>
                        </a:solidFill>
                        <a:effectLst/>
                        <a:latin typeface="Cambria" panose="02040503050406030204" pitchFamily="18" charset="0"/>
                      </a:endParaRPr>
                    </a:p>
                  </a:txBody>
                  <a:tcPr marL="6350" marR="6350" marT="6350" marB="0" anchor="ctr"/>
                </a:tc>
                <a:tc>
                  <a:txBody>
                    <a:bodyPr/>
                    <a:lstStyle/>
                    <a:p>
                      <a:pPr algn="ctr" fontAlgn="ctr"/>
                      <a:r>
                        <a:rPr lang="en-US" sz="1100" u="none" strike="noStrike">
                          <a:solidFill>
                            <a:schemeClr val="bg2"/>
                          </a:solidFill>
                          <a:effectLst/>
                        </a:rPr>
                        <a:t>3.59E+16</a:t>
                      </a:r>
                      <a:endParaRPr lang="en-US" sz="1100" b="0" i="0" u="none" strike="noStrike">
                        <a:solidFill>
                          <a:schemeClr val="bg2"/>
                        </a:solidFill>
                        <a:effectLst/>
                        <a:latin typeface="Cambria" panose="02040503050406030204" pitchFamily="18" charset="0"/>
                      </a:endParaRPr>
                    </a:p>
                  </a:txBody>
                  <a:tcPr marL="6350" marR="6350" marT="6350" marB="0" anchor="ctr"/>
                </a:tc>
                <a:tc>
                  <a:txBody>
                    <a:bodyPr/>
                    <a:lstStyle/>
                    <a:p>
                      <a:pPr algn="ctr" fontAlgn="ctr"/>
                      <a:r>
                        <a:rPr lang="en-US" sz="1100" u="none" strike="noStrike">
                          <a:solidFill>
                            <a:schemeClr val="bg2"/>
                          </a:solidFill>
                          <a:effectLst/>
                        </a:rPr>
                        <a:t>0.0111</a:t>
                      </a:r>
                      <a:endParaRPr lang="en-US" sz="1100" b="0" i="0" u="none" strike="noStrike">
                        <a:solidFill>
                          <a:schemeClr val="bg2"/>
                        </a:solidFill>
                        <a:effectLst/>
                        <a:latin typeface="Cambria" panose="02040503050406030204" pitchFamily="18" charset="0"/>
                      </a:endParaRPr>
                    </a:p>
                  </a:txBody>
                  <a:tcPr marL="6350" marR="6350" marT="6350" marB="0" anchor="ctr"/>
                </a:tc>
                <a:tc>
                  <a:txBody>
                    <a:bodyPr/>
                    <a:lstStyle/>
                    <a:p>
                      <a:pPr algn="ctr" fontAlgn="ctr"/>
                      <a:r>
                        <a:rPr lang="en-US" sz="1100" u="none" strike="noStrike">
                          <a:solidFill>
                            <a:schemeClr val="bg2"/>
                          </a:solidFill>
                          <a:effectLst/>
                        </a:rPr>
                        <a:t>1.13</a:t>
                      </a:r>
                      <a:endParaRPr lang="en-US" sz="1100" b="0" i="0" u="none" strike="noStrike">
                        <a:solidFill>
                          <a:schemeClr val="bg2"/>
                        </a:solidFill>
                        <a:effectLst/>
                        <a:latin typeface="Cambria" panose="02040503050406030204" pitchFamily="18" charset="0"/>
                      </a:endParaRPr>
                    </a:p>
                  </a:txBody>
                  <a:tcPr marL="6350" marR="6350" marT="6350" marB="0" anchor="ctr"/>
                </a:tc>
                <a:tc>
                  <a:txBody>
                    <a:bodyPr/>
                    <a:lstStyle/>
                    <a:p>
                      <a:pPr algn="ctr" fontAlgn="ctr"/>
                      <a:r>
                        <a:rPr lang="en-US" sz="1100" u="none" strike="noStrike" dirty="0">
                          <a:solidFill>
                            <a:schemeClr val="bg2"/>
                          </a:solidFill>
                          <a:effectLst/>
                        </a:rPr>
                        <a:t>1.77E+02</a:t>
                      </a:r>
                      <a:endParaRPr lang="en-US" sz="1100" b="0" i="0" u="none" strike="noStrike" dirty="0">
                        <a:solidFill>
                          <a:schemeClr val="bg2"/>
                        </a:solidFill>
                        <a:effectLst/>
                        <a:latin typeface="Cambria" panose="02040503050406030204" pitchFamily="18" charset="0"/>
                      </a:endParaRPr>
                    </a:p>
                  </a:txBody>
                  <a:tcPr marL="6350" marR="6350" marT="6350" marB="0" anchor="ctr"/>
                </a:tc>
                <a:extLst>
                  <a:ext uri="{0D108BD9-81ED-4DB2-BD59-A6C34878D82A}">
                    <a16:rowId xmlns:a16="http://schemas.microsoft.com/office/drawing/2014/main" val="384976965"/>
                  </a:ext>
                </a:extLst>
              </a:tr>
              <a:tr h="203200">
                <a:tc>
                  <a:txBody>
                    <a:bodyPr/>
                    <a:lstStyle/>
                    <a:p>
                      <a:pPr algn="ctr" fontAlgn="ctr"/>
                      <a:r>
                        <a:rPr lang="en-US" sz="1100" u="none" strike="noStrike">
                          <a:solidFill>
                            <a:schemeClr val="bg2"/>
                          </a:solidFill>
                          <a:effectLst/>
                        </a:rPr>
                        <a:t>42</a:t>
                      </a:r>
                      <a:endParaRPr lang="en-US" sz="1100" b="0" i="0" u="none" strike="noStrike">
                        <a:solidFill>
                          <a:schemeClr val="bg2"/>
                        </a:solidFill>
                        <a:effectLst/>
                        <a:latin typeface="Cambria" panose="02040503050406030204" pitchFamily="18" charset="0"/>
                      </a:endParaRPr>
                    </a:p>
                  </a:txBody>
                  <a:tcPr marL="6350" marR="6350" marT="6350" marB="0" anchor="ctr"/>
                </a:tc>
                <a:tc>
                  <a:txBody>
                    <a:bodyPr/>
                    <a:lstStyle/>
                    <a:p>
                      <a:pPr algn="ctr" fontAlgn="ctr"/>
                      <a:r>
                        <a:rPr lang="en-US" sz="1100" u="none" strike="noStrike">
                          <a:solidFill>
                            <a:schemeClr val="bg2"/>
                          </a:solidFill>
                          <a:effectLst/>
                        </a:rPr>
                        <a:t>8.48E+16</a:t>
                      </a:r>
                      <a:endParaRPr lang="en-US" sz="1100" b="0" i="0" u="none" strike="noStrike">
                        <a:solidFill>
                          <a:schemeClr val="bg2"/>
                        </a:solidFill>
                        <a:effectLst/>
                        <a:latin typeface="Cambria" panose="02040503050406030204" pitchFamily="18" charset="0"/>
                      </a:endParaRPr>
                    </a:p>
                  </a:txBody>
                  <a:tcPr marL="6350" marR="6350" marT="6350" marB="0" anchor="ctr"/>
                </a:tc>
                <a:tc>
                  <a:txBody>
                    <a:bodyPr/>
                    <a:lstStyle/>
                    <a:p>
                      <a:pPr algn="ctr" fontAlgn="ctr"/>
                      <a:r>
                        <a:rPr lang="en-US" sz="1100" u="none" strike="noStrike">
                          <a:solidFill>
                            <a:schemeClr val="bg2"/>
                          </a:solidFill>
                          <a:effectLst/>
                        </a:rPr>
                        <a:t>0.004</a:t>
                      </a:r>
                      <a:endParaRPr lang="en-US" sz="1100" b="0" i="0" u="none" strike="noStrike">
                        <a:solidFill>
                          <a:schemeClr val="bg2"/>
                        </a:solidFill>
                        <a:effectLst/>
                        <a:latin typeface="Cambria" panose="02040503050406030204" pitchFamily="18" charset="0"/>
                      </a:endParaRPr>
                    </a:p>
                  </a:txBody>
                  <a:tcPr marL="6350" marR="6350" marT="6350" marB="0" anchor="ctr"/>
                </a:tc>
                <a:tc>
                  <a:txBody>
                    <a:bodyPr/>
                    <a:lstStyle/>
                    <a:p>
                      <a:pPr algn="ctr" fontAlgn="ctr"/>
                      <a:r>
                        <a:rPr lang="en-US" sz="1100" u="none" strike="noStrike">
                          <a:solidFill>
                            <a:schemeClr val="bg2"/>
                          </a:solidFill>
                          <a:effectLst/>
                        </a:rPr>
                        <a:t>2.67</a:t>
                      </a:r>
                      <a:endParaRPr lang="en-US" sz="1100" b="0" i="0" u="none" strike="noStrike">
                        <a:solidFill>
                          <a:schemeClr val="bg2"/>
                        </a:solidFill>
                        <a:effectLst/>
                        <a:latin typeface="Cambria" panose="02040503050406030204" pitchFamily="18" charset="0"/>
                      </a:endParaRPr>
                    </a:p>
                  </a:txBody>
                  <a:tcPr marL="6350" marR="6350" marT="6350" marB="0" anchor="ctr"/>
                </a:tc>
                <a:tc>
                  <a:txBody>
                    <a:bodyPr/>
                    <a:lstStyle/>
                    <a:p>
                      <a:pPr algn="ctr" fontAlgn="ctr"/>
                      <a:r>
                        <a:rPr lang="en-US" sz="1100" u="none" strike="noStrike" dirty="0">
                          <a:solidFill>
                            <a:schemeClr val="bg2"/>
                          </a:solidFill>
                          <a:effectLst/>
                        </a:rPr>
                        <a:t>7.48E+01</a:t>
                      </a:r>
                      <a:endParaRPr lang="en-US" sz="1100" b="0" i="0" u="none" strike="noStrike" dirty="0">
                        <a:solidFill>
                          <a:schemeClr val="bg2"/>
                        </a:solidFill>
                        <a:effectLst/>
                        <a:latin typeface="Cambria" panose="02040503050406030204" pitchFamily="18" charset="0"/>
                      </a:endParaRPr>
                    </a:p>
                  </a:txBody>
                  <a:tcPr marL="6350" marR="6350" marT="6350" marB="0" anchor="ctr"/>
                </a:tc>
                <a:extLst>
                  <a:ext uri="{0D108BD9-81ED-4DB2-BD59-A6C34878D82A}">
                    <a16:rowId xmlns:a16="http://schemas.microsoft.com/office/drawing/2014/main" val="3150304562"/>
                  </a:ext>
                </a:extLst>
              </a:tr>
              <a:tr h="203200">
                <a:tc>
                  <a:txBody>
                    <a:bodyPr/>
                    <a:lstStyle/>
                    <a:p>
                      <a:pPr algn="ctr" fontAlgn="ctr"/>
                      <a:r>
                        <a:rPr lang="en-US" sz="1100" u="none" strike="noStrike">
                          <a:solidFill>
                            <a:schemeClr val="bg2"/>
                          </a:solidFill>
                          <a:effectLst/>
                        </a:rPr>
                        <a:t>8</a:t>
                      </a:r>
                      <a:endParaRPr lang="en-US" sz="1100" b="0" i="0" u="none" strike="noStrike">
                        <a:solidFill>
                          <a:schemeClr val="bg2"/>
                        </a:solidFill>
                        <a:effectLst/>
                        <a:latin typeface="Cambria" panose="02040503050406030204" pitchFamily="18" charset="0"/>
                      </a:endParaRPr>
                    </a:p>
                  </a:txBody>
                  <a:tcPr marL="6350" marR="6350" marT="6350" marB="0" anchor="ctr"/>
                </a:tc>
                <a:tc>
                  <a:txBody>
                    <a:bodyPr/>
                    <a:lstStyle/>
                    <a:p>
                      <a:pPr algn="ctr" fontAlgn="ctr"/>
                      <a:r>
                        <a:rPr lang="en-US" sz="1100" u="none" strike="noStrike">
                          <a:solidFill>
                            <a:schemeClr val="bg2"/>
                          </a:solidFill>
                          <a:effectLst/>
                        </a:rPr>
                        <a:t>3.60E+16</a:t>
                      </a:r>
                      <a:endParaRPr lang="en-US" sz="1100" b="0" i="0" u="none" strike="noStrike">
                        <a:solidFill>
                          <a:schemeClr val="bg2"/>
                        </a:solidFill>
                        <a:effectLst/>
                        <a:latin typeface="Cambria" panose="02040503050406030204" pitchFamily="18" charset="0"/>
                      </a:endParaRPr>
                    </a:p>
                  </a:txBody>
                  <a:tcPr marL="6350" marR="6350" marT="6350" marB="0" anchor="ctr"/>
                </a:tc>
                <a:tc>
                  <a:txBody>
                    <a:bodyPr/>
                    <a:lstStyle/>
                    <a:p>
                      <a:pPr algn="ctr" fontAlgn="ctr"/>
                      <a:r>
                        <a:rPr lang="en-US" sz="1100" u="none" strike="noStrike">
                          <a:solidFill>
                            <a:schemeClr val="bg2"/>
                          </a:solidFill>
                          <a:effectLst/>
                        </a:rPr>
                        <a:t>0.004</a:t>
                      </a:r>
                      <a:endParaRPr lang="en-US" sz="1100" b="0" i="0" u="none" strike="noStrike">
                        <a:solidFill>
                          <a:schemeClr val="bg2"/>
                        </a:solidFill>
                        <a:effectLst/>
                        <a:latin typeface="Cambria" panose="02040503050406030204" pitchFamily="18" charset="0"/>
                      </a:endParaRPr>
                    </a:p>
                  </a:txBody>
                  <a:tcPr marL="6350" marR="6350" marT="6350" marB="0" anchor="ctr"/>
                </a:tc>
                <a:tc>
                  <a:txBody>
                    <a:bodyPr/>
                    <a:lstStyle/>
                    <a:p>
                      <a:pPr algn="ctr" fontAlgn="ctr"/>
                      <a:r>
                        <a:rPr lang="en-US" sz="1100" u="none" strike="noStrike">
                          <a:solidFill>
                            <a:schemeClr val="bg2"/>
                          </a:solidFill>
                          <a:effectLst/>
                        </a:rPr>
                        <a:t>1.13</a:t>
                      </a:r>
                      <a:endParaRPr lang="en-US" sz="1100" b="0" i="0" u="none" strike="noStrike">
                        <a:solidFill>
                          <a:schemeClr val="bg2"/>
                        </a:solidFill>
                        <a:effectLst/>
                        <a:latin typeface="Cambria" panose="02040503050406030204" pitchFamily="18" charset="0"/>
                      </a:endParaRPr>
                    </a:p>
                  </a:txBody>
                  <a:tcPr marL="6350" marR="6350" marT="6350" marB="0" anchor="ctr"/>
                </a:tc>
                <a:tc>
                  <a:txBody>
                    <a:bodyPr/>
                    <a:lstStyle/>
                    <a:p>
                      <a:pPr algn="ctr" fontAlgn="ctr"/>
                      <a:r>
                        <a:rPr lang="en-US" sz="1100" u="none" strike="noStrike" dirty="0">
                          <a:solidFill>
                            <a:schemeClr val="bg2"/>
                          </a:solidFill>
                          <a:effectLst/>
                        </a:rPr>
                        <a:t>1.76E+02</a:t>
                      </a:r>
                      <a:endParaRPr lang="en-US" sz="1100" b="0" i="0" u="none" strike="noStrike" dirty="0">
                        <a:solidFill>
                          <a:schemeClr val="bg2"/>
                        </a:solidFill>
                        <a:effectLst/>
                        <a:latin typeface="Cambria" panose="02040503050406030204" pitchFamily="18" charset="0"/>
                      </a:endParaRPr>
                    </a:p>
                  </a:txBody>
                  <a:tcPr marL="6350" marR="6350" marT="6350" marB="0" anchor="ctr"/>
                </a:tc>
                <a:extLst>
                  <a:ext uri="{0D108BD9-81ED-4DB2-BD59-A6C34878D82A}">
                    <a16:rowId xmlns:a16="http://schemas.microsoft.com/office/drawing/2014/main" val="1444700463"/>
                  </a:ext>
                </a:extLst>
              </a:tr>
              <a:tr h="203200">
                <a:tc>
                  <a:txBody>
                    <a:bodyPr/>
                    <a:lstStyle/>
                    <a:p>
                      <a:pPr algn="ctr" fontAlgn="ctr"/>
                      <a:r>
                        <a:rPr lang="en-US" sz="1100" u="none" strike="noStrike">
                          <a:solidFill>
                            <a:schemeClr val="bg2"/>
                          </a:solidFill>
                          <a:effectLst/>
                        </a:rPr>
                        <a:t>45</a:t>
                      </a:r>
                      <a:endParaRPr lang="en-US" sz="1100" b="0" i="0" u="none" strike="noStrike">
                        <a:solidFill>
                          <a:schemeClr val="bg2"/>
                        </a:solidFill>
                        <a:effectLst/>
                        <a:latin typeface="Cambria" panose="02040503050406030204" pitchFamily="18" charset="0"/>
                      </a:endParaRPr>
                    </a:p>
                  </a:txBody>
                  <a:tcPr marL="6350" marR="6350" marT="6350" marB="0" anchor="ctr"/>
                </a:tc>
                <a:tc>
                  <a:txBody>
                    <a:bodyPr/>
                    <a:lstStyle/>
                    <a:p>
                      <a:pPr algn="ctr" fontAlgn="ctr"/>
                      <a:r>
                        <a:rPr lang="en-US" sz="1100" u="none" strike="noStrike">
                          <a:solidFill>
                            <a:schemeClr val="bg2"/>
                          </a:solidFill>
                          <a:effectLst/>
                        </a:rPr>
                        <a:t>1.53E+16</a:t>
                      </a:r>
                      <a:endParaRPr lang="en-US" sz="1100" b="0" i="0" u="none" strike="noStrike">
                        <a:solidFill>
                          <a:schemeClr val="bg2"/>
                        </a:solidFill>
                        <a:effectLst/>
                        <a:latin typeface="Cambria" panose="02040503050406030204" pitchFamily="18" charset="0"/>
                      </a:endParaRPr>
                    </a:p>
                  </a:txBody>
                  <a:tcPr marL="6350" marR="6350" marT="6350" marB="0" anchor="ctr"/>
                </a:tc>
                <a:tc>
                  <a:txBody>
                    <a:bodyPr/>
                    <a:lstStyle/>
                    <a:p>
                      <a:pPr algn="ctr" fontAlgn="ctr"/>
                      <a:r>
                        <a:rPr lang="en-US" sz="1100" u="none" strike="noStrike">
                          <a:solidFill>
                            <a:schemeClr val="bg2"/>
                          </a:solidFill>
                          <a:effectLst/>
                        </a:rPr>
                        <a:t>0.0043</a:t>
                      </a:r>
                      <a:endParaRPr lang="en-US" sz="1100" b="0" i="0" u="none" strike="noStrike">
                        <a:solidFill>
                          <a:schemeClr val="bg2"/>
                        </a:solidFill>
                        <a:effectLst/>
                        <a:latin typeface="Cambria" panose="02040503050406030204" pitchFamily="18" charset="0"/>
                      </a:endParaRPr>
                    </a:p>
                  </a:txBody>
                  <a:tcPr marL="6350" marR="6350" marT="6350" marB="0" anchor="ctr"/>
                </a:tc>
                <a:tc>
                  <a:txBody>
                    <a:bodyPr/>
                    <a:lstStyle/>
                    <a:p>
                      <a:pPr algn="ctr" fontAlgn="ctr"/>
                      <a:r>
                        <a:rPr lang="en-US" sz="1100" u="none" strike="noStrike">
                          <a:solidFill>
                            <a:schemeClr val="bg2"/>
                          </a:solidFill>
                          <a:effectLst/>
                        </a:rPr>
                        <a:t>0.48</a:t>
                      </a:r>
                      <a:endParaRPr lang="en-US" sz="1100" b="0" i="0" u="none" strike="noStrike">
                        <a:solidFill>
                          <a:schemeClr val="bg2"/>
                        </a:solidFill>
                        <a:effectLst/>
                        <a:latin typeface="Cambria" panose="02040503050406030204" pitchFamily="18" charset="0"/>
                      </a:endParaRPr>
                    </a:p>
                  </a:txBody>
                  <a:tcPr marL="6350" marR="6350" marT="6350" marB="0" anchor="ctr"/>
                </a:tc>
                <a:tc>
                  <a:txBody>
                    <a:bodyPr/>
                    <a:lstStyle/>
                    <a:p>
                      <a:pPr algn="ctr" fontAlgn="ctr"/>
                      <a:r>
                        <a:rPr lang="en-US" sz="1100" u="none" strike="noStrike" dirty="0">
                          <a:solidFill>
                            <a:schemeClr val="bg2"/>
                          </a:solidFill>
                          <a:effectLst/>
                        </a:rPr>
                        <a:t>4.13E+02</a:t>
                      </a:r>
                      <a:endParaRPr lang="en-US" sz="1100" b="0" i="0" u="none" strike="noStrike" dirty="0">
                        <a:solidFill>
                          <a:schemeClr val="bg2"/>
                        </a:solidFill>
                        <a:effectLst/>
                        <a:latin typeface="Cambria" panose="02040503050406030204" pitchFamily="18" charset="0"/>
                      </a:endParaRPr>
                    </a:p>
                  </a:txBody>
                  <a:tcPr marL="6350" marR="6350" marT="6350" marB="0" anchor="ctr"/>
                </a:tc>
                <a:extLst>
                  <a:ext uri="{0D108BD9-81ED-4DB2-BD59-A6C34878D82A}">
                    <a16:rowId xmlns:a16="http://schemas.microsoft.com/office/drawing/2014/main" val="3960469855"/>
                  </a:ext>
                </a:extLst>
              </a:tr>
            </a:tbl>
          </a:graphicData>
        </a:graphic>
      </p:graphicFrame>
    </p:spTree>
    <p:extLst>
      <p:ext uri="{BB962C8B-B14F-4D97-AF65-F5344CB8AC3E}">
        <p14:creationId xmlns:p14="http://schemas.microsoft.com/office/powerpoint/2010/main" val="2058155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729450" y="602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n-lt"/>
              </a:rPr>
              <a:t>Tritium Breeding </a:t>
            </a:r>
            <a:endParaRPr>
              <a:latin typeface="+mn-lt"/>
            </a:endParaRPr>
          </a:p>
        </p:txBody>
      </p:sp>
      <p:pic>
        <p:nvPicPr>
          <p:cNvPr id="7" name="Picture 2" descr="https://lh5.googleusercontent.com/7wgWZa9kXoRD91oJ3hJDWtteGYp-UCZ1NZqgwEqVreSD0Sl1wrzbYJ9gE9WoytV7u2jAYOmqtifXp1oiviKNY8WLmCOTF79eCReWxV11ZSTDtpTzXK9HuDuMNGpFjrJNM2yd7m3fV4s">
            <a:extLst>
              <a:ext uri="{FF2B5EF4-FFF2-40B4-BE49-F238E27FC236}">
                <a16:creationId xmlns:a16="http://schemas.microsoft.com/office/drawing/2014/main" id="{4D0E02ED-1C32-4027-84F4-C184A333B4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0081" y="766319"/>
            <a:ext cx="2344648" cy="418474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graphicFrame>
        <p:nvGraphicFramePr>
          <p:cNvPr id="3" name="Table 2"/>
          <p:cNvGraphicFramePr>
            <a:graphicFrameLocks noGrp="1"/>
          </p:cNvGraphicFramePr>
          <p:nvPr>
            <p:extLst>
              <p:ext uri="{D42A27DB-BD31-4B8C-83A1-F6EECF244321}">
                <p14:modId xmlns:p14="http://schemas.microsoft.com/office/powerpoint/2010/main" val="2240470857"/>
              </p:ext>
            </p:extLst>
          </p:nvPr>
        </p:nvGraphicFramePr>
        <p:xfrm>
          <a:off x="1133855" y="1333546"/>
          <a:ext cx="4962145" cy="3495861"/>
        </p:xfrm>
        <a:graphic>
          <a:graphicData uri="http://schemas.openxmlformats.org/drawingml/2006/table">
            <a:tbl>
              <a:tblPr bandRow="1">
                <a:tableStyleId>{BDBED569-4797-4DF1-A0F4-6AAB3CD982D8}</a:tableStyleId>
              </a:tblPr>
              <a:tblGrid>
                <a:gridCol w="704683">
                  <a:extLst>
                    <a:ext uri="{9D8B030D-6E8A-4147-A177-3AD203B41FA5}">
                      <a16:colId xmlns:a16="http://schemas.microsoft.com/office/drawing/2014/main" val="1406416705"/>
                    </a:ext>
                  </a:extLst>
                </a:gridCol>
                <a:gridCol w="1012983">
                  <a:extLst>
                    <a:ext uri="{9D8B030D-6E8A-4147-A177-3AD203B41FA5}">
                      <a16:colId xmlns:a16="http://schemas.microsoft.com/office/drawing/2014/main" val="2619572892"/>
                    </a:ext>
                  </a:extLst>
                </a:gridCol>
                <a:gridCol w="1174472">
                  <a:extLst>
                    <a:ext uri="{9D8B030D-6E8A-4147-A177-3AD203B41FA5}">
                      <a16:colId xmlns:a16="http://schemas.microsoft.com/office/drawing/2014/main" val="2863751921"/>
                    </a:ext>
                  </a:extLst>
                </a:gridCol>
                <a:gridCol w="1101068">
                  <a:extLst>
                    <a:ext uri="{9D8B030D-6E8A-4147-A177-3AD203B41FA5}">
                      <a16:colId xmlns:a16="http://schemas.microsoft.com/office/drawing/2014/main" val="1903012057"/>
                    </a:ext>
                  </a:extLst>
                </a:gridCol>
                <a:gridCol w="968939">
                  <a:extLst>
                    <a:ext uri="{9D8B030D-6E8A-4147-A177-3AD203B41FA5}">
                      <a16:colId xmlns:a16="http://schemas.microsoft.com/office/drawing/2014/main" val="3978227073"/>
                    </a:ext>
                  </a:extLst>
                </a:gridCol>
              </a:tblGrid>
              <a:tr h="326057">
                <a:tc>
                  <a:txBody>
                    <a:bodyPr/>
                    <a:lstStyle/>
                    <a:p>
                      <a:pPr algn="ctr" rtl="0" fontAlgn="ctr"/>
                      <a:r>
                        <a:rPr lang="en-US" sz="900" b="0" i="0" u="none" strike="noStrike">
                          <a:solidFill>
                            <a:srgbClr val="1A1A1A"/>
                          </a:solidFill>
                          <a:effectLst/>
                          <a:latin typeface="Arial" panose="020B0604020202020204" pitchFamily="34" charset="0"/>
                        </a:rPr>
                        <a:t>Cell</a:t>
                      </a:r>
                    </a:p>
                  </a:txBody>
                  <a:tcPr marL="6350" marR="6350" marT="6350" marB="0" anchor="ctr"/>
                </a:tc>
                <a:tc>
                  <a:txBody>
                    <a:bodyPr/>
                    <a:lstStyle/>
                    <a:p>
                      <a:pPr algn="ctr" rtl="0" fontAlgn="ctr"/>
                      <a:r>
                        <a:rPr lang="en-US" sz="900" b="0" i="0" u="none" strike="noStrike">
                          <a:solidFill>
                            <a:srgbClr val="1A1A1A"/>
                          </a:solidFill>
                          <a:effectLst/>
                          <a:latin typeface="Arial" panose="020B0604020202020204" pitchFamily="34" charset="0"/>
                        </a:rPr>
                        <a:t>Volume [cm3]</a:t>
                      </a:r>
                    </a:p>
                  </a:txBody>
                  <a:tcPr marL="6350" marR="6350" marT="6350" marB="0" anchor="ctr"/>
                </a:tc>
                <a:tc>
                  <a:txBody>
                    <a:bodyPr/>
                    <a:lstStyle/>
                    <a:p>
                      <a:pPr algn="ctr" rtl="0" fontAlgn="ctr"/>
                      <a:r>
                        <a:rPr lang="en-US" sz="900" b="0" i="0" u="none" strike="noStrike">
                          <a:solidFill>
                            <a:srgbClr val="1A1A1A"/>
                          </a:solidFill>
                          <a:effectLst/>
                          <a:latin typeface="Arial" panose="020B0604020202020204" pitchFamily="34" charset="0"/>
                        </a:rPr>
                        <a:t>Tritium [Fm 105]</a:t>
                      </a:r>
                    </a:p>
                  </a:txBody>
                  <a:tcPr marL="6350" marR="6350" marT="6350" marB="0" anchor="ctr"/>
                </a:tc>
                <a:tc>
                  <a:txBody>
                    <a:bodyPr/>
                    <a:lstStyle/>
                    <a:p>
                      <a:pPr algn="ctr" rtl="0" fontAlgn="ctr"/>
                      <a:r>
                        <a:rPr lang="en-US" sz="900" b="0" i="0" u="none" strike="noStrike">
                          <a:solidFill>
                            <a:srgbClr val="1A1A1A"/>
                          </a:solidFill>
                          <a:effectLst/>
                          <a:latin typeface="Arial" panose="020B0604020202020204" pitchFamily="34" charset="0"/>
                        </a:rPr>
                        <a:t>Tritium/Second</a:t>
                      </a:r>
                    </a:p>
                  </a:txBody>
                  <a:tcPr marL="6350" marR="6350" marT="6350" marB="0" anchor="ctr"/>
                </a:tc>
                <a:tc>
                  <a:txBody>
                    <a:bodyPr/>
                    <a:lstStyle/>
                    <a:p>
                      <a:pPr algn="ctr" rtl="0" fontAlgn="ctr"/>
                      <a:r>
                        <a:rPr lang="en-US" sz="900" b="0" i="0" u="none" strike="noStrike">
                          <a:solidFill>
                            <a:srgbClr val="1A1A1A"/>
                          </a:solidFill>
                          <a:effectLst/>
                          <a:latin typeface="Arial" panose="020B0604020202020204" pitchFamily="34" charset="0"/>
                        </a:rPr>
                        <a:t>Uncertainty</a:t>
                      </a:r>
                    </a:p>
                  </a:txBody>
                  <a:tcPr marL="6350" marR="6350" marT="6350" marB="0" anchor="ctr"/>
                </a:tc>
                <a:extLst>
                  <a:ext uri="{0D108BD9-81ED-4DB2-BD59-A6C34878D82A}">
                    <a16:rowId xmlns:a16="http://schemas.microsoft.com/office/drawing/2014/main" val="2879920326"/>
                  </a:ext>
                </a:extLst>
              </a:tr>
              <a:tr h="163029">
                <a:tc>
                  <a:txBody>
                    <a:bodyPr/>
                    <a:lstStyle/>
                    <a:p>
                      <a:pPr algn="ctr" rtl="0" fontAlgn="ctr"/>
                      <a:r>
                        <a:rPr lang="en-US" sz="900" b="0" i="0" u="none" strike="noStrike">
                          <a:solidFill>
                            <a:srgbClr val="1A1A1A"/>
                          </a:solidFill>
                          <a:effectLst/>
                          <a:latin typeface="Arial" panose="020B0604020202020204" pitchFamily="34" charset="0"/>
                        </a:rPr>
                        <a:t>58</a:t>
                      </a:r>
                    </a:p>
                  </a:txBody>
                  <a:tcPr marL="6350" marR="6350" marT="6350" marB="0" anchor="ctr"/>
                </a:tc>
                <a:tc>
                  <a:txBody>
                    <a:bodyPr/>
                    <a:lstStyle/>
                    <a:p>
                      <a:pPr algn="ctr" rtl="0" fontAlgn="ctr"/>
                      <a:r>
                        <a:rPr lang="en-US" sz="900" b="0" i="0" u="none" strike="noStrike">
                          <a:solidFill>
                            <a:srgbClr val="1A1A1A"/>
                          </a:solidFill>
                          <a:effectLst/>
                          <a:latin typeface="Arial" panose="020B0604020202020204" pitchFamily="34" charset="0"/>
                        </a:rPr>
                        <a:t>3.83E+07</a:t>
                      </a:r>
                    </a:p>
                  </a:txBody>
                  <a:tcPr marL="6350" marR="6350" marT="6350" marB="0" anchor="ctr"/>
                </a:tc>
                <a:tc>
                  <a:txBody>
                    <a:bodyPr/>
                    <a:lstStyle/>
                    <a:p>
                      <a:pPr algn="ctr" rtl="0" fontAlgn="ctr"/>
                      <a:r>
                        <a:rPr lang="en-US" sz="900" b="0" i="0" u="none" strike="noStrike">
                          <a:solidFill>
                            <a:srgbClr val="1A1A1A"/>
                          </a:solidFill>
                          <a:effectLst/>
                          <a:latin typeface="Arial" panose="020B0604020202020204" pitchFamily="34" charset="0"/>
                        </a:rPr>
                        <a:t>3.02E+13</a:t>
                      </a:r>
                    </a:p>
                  </a:txBody>
                  <a:tcPr marL="6350" marR="6350" marT="6350" marB="0" anchor="ctr"/>
                </a:tc>
                <a:tc>
                  <a:txBody>
                    <a:bodyPr/>
                    <a:lstStyle/>
                    <a:p>
                      <a:pPr algn="ctr" rtl="0" fontAlgn="ctr"/>
                      <a:r>
                        <a:rPr lang="en-US" sz="900" b="0" i="0" u="none" strike="noStrike">
                          <a:solidFill>
                            <a:srgbClr val="1A1A1A"/>
                          </a:solidFill>
                          <a:effectLst/>
                          <a:latin typeface="Arial" panose="020B0604020202020204" pitchFamily="34" charset="0"/>
                        </a:rPr>
                        <a:t>1.27E+20</a:t>
                      </a:r>
                    </a:p>
                  </a:txBody>
                  <a:tcPr marL="6350" marR="6350" marT="6350" marB="0" anchor="ctr"/>
                </a:tc>
                <a:tc>
                  <a:txBody>
                    <a:bodyPr/>
                    <a:lstStyle/>
                    <a:p>
                      <a:pPr algn="ctr" rtl="0" fontAlgn="ctr"/>
                      <a:r>
                        <a:rPr lang="en-US" sz="900" b="0" i="0" u="none" strike="noStrike">
                          <a:solidFill>
                            <a:srgbClr val="1A1A1A"/>
                          </a:solidFill>
                          <a:effectLst/>
                          <a:latin typeface="Arial" panose="020B0604020202020204" pitchFamily="34" charset="0"/>
                        </a:rPr>
                        <a:t>0.0035</a:t>
                      </a:r>
                    </a:p>
                  </a:txBody>
                  <a:tcPr marL="6350" marR="6350" marT="6350" marB="0" anchor="ctr"/>
                </a:tc>
                <a:extLst>
                  <a:ext uri="{0D108BD9-81ED-4DB2-BD59-A6C34878D82A}">
                    <a16:rowId xmlns:a16="http://schemas.microsoft.com/office/drawing/2014/main" val="2525337839"/>
                  </a:ext>
                </a:extLst>
              </a:tr>
              <a:tr h="163029">
                <a:tc>
                  <a:txBody>
                    <a:bodyPr/>
                    <a:lstStyle/>
                    <a:p>
                      <a:pPr algn="ctr" rtl="0" fontAlgn="ctr"/>
                      <a:r>
                        <a:rPr lang="en-US" sz="900" b="0" i="0" u="none" strike="noStrike">
                          <a:solidFill>
                            <a:srgbClr val="1A1A1A"/>
                          </a:solidFill>
                          <a:effectLst/>
                          <a:latin typeface="Arial" panose="020B0604020202020204" pitchFamily="34" charset="0"/>
                        </a:rPr>
                        <a:t>57</a:t>
                      </a:r>
                    </a:p>
                  </a:txBody>
                  <a:tcPr marL="6350" marR="6350" marT="6350" marB="0" anchor="ctr"/>
                </a:tc>
                <a:tc>
                  <a:txBody>
                    <a:bodyPr/>
                    <a:lstStyle/>
                    <a:p>
                      <a:pPr algn="ctr" rtl="0" fontAlgn="ctr"/>
                      <a:r>
                        <a:rPr lang="en-US" sz="900" b="0" i="0" u="none" strike="noStrike">
                          <a:solidFill>
                            <a:srgbClr val="1A1A1A"/>
                          </a:solidFill>
                          <a:effectLst/>
                          <a:latin typeface="Arial" panose="020B0604020202020204" pitchFamily="34" charset="0"/>
                        </a:rPr>
                        <a:t>3.83E+07</a:t>
                      </a:r>
                    </a:p>
                  </a:txBody>
                  <a:tcPr marL="6350" marR="6350" marT="6350" marB="0" anchor="ctr"/>
                </a:tc>
                <a:tc>
                  <a:txBody>
                    <a:bodyPr/>
                    <a:lstStyle/>
                    <a:p>
                      <a:pPr algn="ctr" rtl="0" fontAlgn="ctr"/>
                      <a:r>
                        <a:rPr lang="en-US" sz="900" b="0" i="0" u="none" strike="noStrike">
                          <a:solidFill>
                            <a:srgbClr val="1A1A1A"/>
                          </a:solidFill>
                          <a:effectLst/>
                          <a:latin typeface="Arial" panose="020B0604020202020204" pitchFamily="34" charset="0"/>
                        </a:rPr>
                        <a:t>3.65E+12</a:t>
                      </a:r>
                    </a:p>
                  </a:txBody>
                  <a:tcPr marL="6350" marR="6350" marT="6350" marB="0" anchor="ctr"/>
                </a:tc>
                <a:tc>
                  <a:txBody>
                    <a:bodyPr/>
                    <a:lstStyle/>
                    <a:p>
                      <a:pPr algn="ctr" rtl="0" fontAlgn="ctr"/>
                      <a:r>
                        <a:rPr lang="en-US" sz="900" b="0" i="0" u="none" strike="noStrike">
                          <a:solidFill>
                            <a:srgbClr val="1A1A1A"/>
                          </a:solidFill>
                          <a:effectLst/>
                          <a:latin typeface="Arial" panose="020B0604020202020204" pitchFamily="34" charset="0"/>
                        </a:rPr>
                        <a:t>1.54E+19</a:t>
                      </a:r>
                    </a:p>
                  </a:txBody>
                  <a:tcPr marL="6350" marR="6350" marT="6350" marB="0" anchor="ctr"/>
                </a:tc>
                <a:tc>
                  <a:txBody>
                    <a:bodyPr/>
                    <a:lstStyle/>
                    <a:p>
                      <a:pPr algn="ctr" rtl="0" fontAlgn="ctr"/>
                      <a:r>
                        <a:rPr lang="en-US" sz="900" b="0" i="0" u="none" strike="noStrike">
                          <a:solidFill>
                            <a:srgbClr val="1A1A1A"/>
                          </a:solidFill>
                          <a:effectLst/>
                          <a:latin typeface="Arial" panose="020B0604020202020204" pitchFamily="34" charset="0"/>
                        </a:rPr>
                        <a:t>0.0082</a:t>
                      </a:r>
                    </a:p>
                  </a:txBody>
                  <a:tcPr marL="6350" marR="6350" marT="6350" marB="0" anchor="ctr"/>
                </a:tc>
                <a:extLst>
                  <a:ext uri="{0D108BD9-81ED-4DB2-BD59-A6C34878D82A}">
                    <a16:rowId xmlns:a16="http://schemas.microsoft.com/office/drawing/2014/main" val="2526257101"/>
                  </a:ext>
                </a:extLst>
              </a:tr>
              <a:tr h="163029">
                <a:tc>
                  <a:txBody>
                    <a:bodyPr/>
                    <a:lstStyle/>
                    <a:p>
                      <a:pPr algn="ctr" rtl="0" fontAlgn="ctr"/>
                      <a:r>
                        <a:rPr lang="en-US" sz="900" b="0" i="0" u="none" strike="noStrike">
                          <a:solidFill>
                            <a:srgbClr val="1A1A1A"/>
                          </a:solidFill>
                          <a:effectLst/>
                          <a:latin typeface="Arial" panose="020B0604020202020204" pitchFamily="34" charset="0"/>
                        </a:rPr>
                        <a:t>56</a:t>
                      </a:r>
                    </a:p>
                  </a:txBody>
                  <a:tcPr marL="6350" marR="6350" marT="6350" marB="0" anchor="ctr"/>
                </a:tc>
                <a:tc>
                  <a:txBody>
                    <a:bodyPr/>
                    <a:lstStyle/>
                    <a:p>
                      <a:pPr algn="ctr" rtl="0" fontAlgn="ctr"/>
                      <a:r>
                        <a:rPr lang="en-US" sz="900" b="0" i="0" u="none" strike="noStrike">
                          <a:solidFill>
                            <a:srgbClr val="1A1A1A"/>
                          </a:solidFill>
                          <a:effectLst/>
                          <a:latin typeface="Arial" panose="020B0604020202020204" pitchFamily="34" charset="0"/>
                        </a:rPr>
                        <a:t>3.83E+07</a:t>
                      </a:r>
                    </a:p>
                  </a:txBody>
                  <a:tcPr marL="6350" marR="6350" marT="6350" marB="0" anchor="ctr"/>
                </a:tc>
                <a:tc>
                  <a:txBody>
                    <a:bodyPr/>
                    <a:lstStyle/>
                    <a:p>
                      <a:pPr algn="ctr" rtl="0" fontAlgn="ctr"/>
                      <a:r>
                        <a:rPr lang="en-US" sz="900" b="0" i="0" u="none" strike="noStrike">
                          <a:solidFill>
                            <a:srgbClr val="1A1A1A"/>
                          </a:solidFill>
                          <a:effectLst/>
                          <a:latin typeface="Arial" panose="020B0604020202020204" pitchFamily="34" charset="0"/>
                        </a:rPr>
                        <a:t>3.43E+11</a:t>
                      </a:r>
                    </a:p>
                  </a:txBody>
                  <a:tcPr marL="6350" marR="6350" marT="6350" marB="0" anchor="ctr"/>
                </a:tc>
                <a:tc>
                  <a:txBody>
                    <a:bodyPr/>
                    <a:lstStyle/>
                    <a:p>
                      <a:pPr algn="ctr" rtl="0" fontAlgn="ctr"/>
                      <a:r>
                        <a:rPr lang="en-US" sz="900" b="0" i="0" u="none" strike="noStrike">
                          <a:solidFill>
                            <a:srgbClr val="1A1A1A"/>
                          </a:solidFill>
                          <a:effectLst/>
                          <a:latin typeface="Arial" panose="020B0604020202020204" pitchFamily="34" charset="0"/>
                        </a:rPr>
                        <a:t>1.44E+18</a:t>
                      </a:r>
                    </a:p>
                  </a:txBody>
                  <a:tcPr marL="6350" marR="6350" marT="6350" marB="0" anchor="ctr"/>
                </a:tc>
                <a:tc>
                  <a:txBody>
                    <a:bodyPr/>
                    <a:lstStyle/>
                    <a:p>
                      <a:pPr algn="ctr" rtl="0" fontAlgn="ctr"/>
                      <a:r>
                        <a:rPr lang="en-US" sz="900" b="0" i="0" u="none" strike="noStrike">
                          <a:solidFill>
                            <a:srgbClr val="1A1A1A"/>
                          </a:solidFill>
                          <a:effectLst/>
                          <a:latin typeface="Arial" panose="020B0604020202020204" pitchFamily="34" charset="0"/>
                        </a:rPr>
                        <a:t>0.0117</a:t>
                      </a:r>
                    </a:p>
                  </a:txBody>
                  <a:tcPr marL="6350" marR="6350" marT="6350" marB="0" anchor="ctr"/>
                </a:tc>
                <a:extLst>
                  <a:ext uri="{0D108BD9-81ED-4DB2-BD59-A6C34878D82A}">
                    <a16:rowId xmlns:a16="http://schemas.microsoft.com/office/drawing/2014/main" val="419460717"/>
                  </a:ext>
                </a:extLst>
              </a:tr>
              <a:tr h="163029">
                <a:tc>
                  <a:txBody>
                    <a:bodyPr/>
                    <a:lstStyle/>
                    <a:p>
                      <a:pPr algn="ctr" rtl="0" fontAlgn="ctr"/>
                      <a:r>
                        <a:rPr lang="en-US" sz="900" b="0" i="0" u="none" strike="noStrike">
                          <a:solidFill>
                            <a:srgbClr val="1A1A1A"/>
                          </a:solidFill>
                          <a:effectLst/>
                          <a:latin typeface="Arial" panose="020B0604020202020204" pitchFamily="34" charset="0"/>
                        </a:rPr>
                        <a:t>55</a:t>
                      </a:r>
                    </a:p>
                  </a:txBody>
                  <a:tcPr marL="6350" marR="6350" marT="6350" marB="0" anchor="ctr"/>
                </a:tc>
                <a:tc>
                  <a:txBody>
                    <a:bodyPr/>
                    <a:lstStyle/>
                    <a:p>
                      <a:pPr algn="ctr" rtl="0" fontAlgn="ctr"/>
                      <a:r>
                        <a:rPr lang="en-US" sz="900" b="0" i="0" u="none" strike="noStrike">
                          <a:solidFill>
                            <a:srgbClr val="1A1A1A"/>
                          </a:solidFill>
                          <a:effectLst/>
                          <a:latin typeface="Arial" panose="020B0604020202020204" pitchFamily="34" charset="0"/>
                        </a:rPr>
                        <a:t>3.83E+07</a:t>
                      </a:r>
                    </a:p>
                  </a:txBody>
                  <a:tcPr marL="6350" marR="6350" marT="6350" marB="0" anchor="ctr"/>
                </a:tc>
                <a:tc>
                  <a:txBody>
                    <a:bodyPr/>
                    <a:lstStyle/>
                    <a:p>
                      <a:pPr algn="ctr" rtl="0" fontAlgn="ctr"/>
                      <a:r>
                        <a:rPr lang="en-US" sz="900" b="0" i="0" u="none" strike="noStrike">
                          <a:solidFill>
                            <a:srgbClr val="1A1A1A"/>
                          </a:solidFill>
                          <a:effectLst/>
                          <a:latin typeface="Arial" panose="020B0604020202020204" pitchFamily="34" charset="0"/>
                        </a:rPr>
                        <a:t>3.77E+10</a:t>
                      </a:r>
                    </a:p>
                  </a:txBody>
                  <a:tcPr marL="6350" marR="6350" marT="6350" marB="0" anchor="ctr"/>
                </a:tc>
                <a:tc>
                  <a:txBody>
                    <a:bodyPr/>
                    <a:lstStyle/>
                    <a:p>
                      <a:pPr algn="ctr" rtl="0" fontAlgn="ctr"/>
                      <a:r>
                        <a:rPr lang="en-US" sz="900" b="0" i="0" u="none" strike="noStrike">
                          <a:solidFill>
                            <a:srgbClr val="1A1A1A"/>
                          </a:solidFill>
                          <a:effectLst/>
                          <a:latin typeface="Arial" panose="020B0604020202020204" pitchFamily="34" charset="0"/>
                        </a:rPr>
                        <a:t>1.59E+17</a:t>
                      </a:r>
                    </a:p>
                  </a:txBody>
                  <a:tcPr marL="6350" marR="6350" marT="6350" marB="0" anchor="ctr"/>
                </a:tc>
                <a:tc>
                  <a:txBody>
                    <a:bodyPr/>
                    <a:lstStyle/>
                    <a:p>
                      <a:pPr algn="ctr" rtl="0" fontAlgn="ctr"/>
                      <a:r>
                        <a:rPr lang="en-US" sz="900" b="0" i="0" u="none" strike="noStrike">
                          <a:solidFill>
                            <a:srgbClr val="1A1A1A"/>
                          </a:solidFill>
                          <a:effectLst/>
                          <a:latin typeface="Arial" panose="020B0604020202020204" pitchFamily="34" charset="0"/>
                        </a:rPr>
                        <a:t>0.0159</a:t>
                      </a:r>
                    </a:p>
                  </a:txBody>
                  <a:tcPr marL="6350" marR="6350" marT="6350" marB="0" anchor="ctr"/>
                </a:tc>
                <a:extLst>
                  <a:ext uri="{0D108BD9-81ED-4DB2-BD59-A6C34878D82A}">
                    <a16:rowId xmlns:a16="http://schemas.microsoft.com/office/drawing/2014/main" val="1002481569"/>
                  </a:ext>
                </a:extLst>
              </a:tr>
              <a:tr h="163029">
                <a:tc>
                  <a:txBody>
                    <a:bodyPr/>
                    <a:lstStyle/>
                    <a:p>
                      <a:pPr algn="ctr" rtl="0" fontAlgn="ctr"/>
                      <a:r>
                        <a:rPr lang="en-US" sz="900" b="0" i="0" u="none" strike="noStrike">
                          <a:solidFill>
                            <a:srgbClr val="1A1A1A"/>
                          </a:solidFill>
                          <a:effectLst/>
                          <a:latin typeface="Arial" panose="020B0604020202020204" pitchFamily="34" charset="0"/>
                        </a:rPr>
                        <a:t>12</a:t>
                      </a:r>
                    </a:p>
                  </a:txBody>
                  <a:tcPr marL="6350" marR="6350" marT="6350" marB="0" anchor="ctr"/>
                </a:tc>
                <a:tc>
                  <a:txBody>
                    <a:bodyPr/>
                    <a:lstStyle/>
                    <a:p>
                      <a:pPr algn="ctr" rtl="0" fontAlgn="ctr"/>
                      <a:r>
                        <a:rPr lang="en-US" sz="900" b="0" i="0" u="none" strike="noStrike">
                          <a:solidFill>
                            <a:srgbClr val="1A1A1A"/>
                          </a:solidFill>
                          <a:effectLst/>
                          <a:latin typeface="Arial" panose="020B0604020202020204" pitchFamily="34" charset="0"/>
                        </a:rPr>
                        <a:t>4.99E+07</a:t>
                      </a:r>
                    </a:p>
                  </a:txBody>
                  <a:tcPr marL="6350" marR="6350" marT="6350" marB="0" anchor="ctr"/>
                </a:tc>
                <a:tc>
                  <a:txBody>
                    <a:bodyPr/>
                    <a:lstStyle/>
                    <a:p>
                      <a:pPr algn="ctr" rtl="0" fontAlgn="ctr"/>
                      <a:r>
                        <a:rPr lang="en-US" sz="900" b="0" i="0" u="none" strike="noStrike">
                          <a:solidFill>
                            <a:srgbClr val="1A1A1A"/>
                          </a:solidFill>
                          <a:effectLst/>
                          <a:latin typeface="Arial" panose="020B0604020202020204" pitchFamily="34" charset="0"/>
                        </a:rPr>
                        <a:t>2.14E+13</a:t>
                      </a:r>
                    </a:p>
                  </a:txBody>
                  <a:tcPr marL="6350" marR="6350" marT="6350" marB="0" anchor="ctr"/>
                </a:tc>
                <a:tc>
                  <a:txBody>
                    <a:bodyPr/>
                    <a:lstStyle/>
                    <a:p>
                      <a:pPr algn="ctr" rtl="0" fontAlgn="ctr"/>
                      <a:r>
                        <a:rPr lang="en-US" sz="900" b="0" i="0" u="none" strike="noStrike">
                          <a:solidFill>
                            <a:srgbClr val="1A1A1A"/>
                          </a:solidFill>
                          <a:effectLst/>
                          <a:latin typeface="Arial" panose="020B0604020202020204" pitchFamily="34" charset="0"/>
                        </a:rPr>
                        <a:t>1.17E+20</a:t>
                      </a:r>
                    </a:p>
                  </a:txBody>
                  <a:tcPr marL="6350" marR="6350" marT="6350" marB="0" anchor="ctr"/>
                </a:tc>
                <a:tc>
                  <a:txBody>
                    <a:bodyPr/>
                    <a:lstStyle/>
                    <a:p>
                      <a:pPr algn="ctr" rtl="0" fontAlgn="ctr"/>
                      <a:r>
                        <a:rPr lang="en-US" sz="900" b="0" i="0" u="none" strike="noStrike">
                          <a:solidFill>
                            <a:srgbClr val="1A1A1A"/>
                          </a:solidFill>
                          <a:effectLst/>
                          <a:latin typeface="Arial" panose="020B0604020202020204" pitchFamily="34" charset="0"/>
                        </a:rPr>
                        <a:t>0.003</a:t>
                      </a:r>
                    </a:p>
                  </a:txBody>
                  <a:tcPr marL="6350" marR="6350" marT="6350" marB="0" anchor="ctr"/>
                </a:tc>
                <a:extLst>
                  <a:ext uri="{0D108BD9-81ED-4DB2-BD59-A6C34878D82A}">
                    <a16:rowId xmlns:a16="http://schemas.microsoft.com/office/drawing/2014/main" val="1750659222"/>
                  </a:ext>
                </a:extLst>
              </a:tr>
              <a:tr h="163029">
                <a:tc>
                  <a:txBody>
                    <a:bodyPr/>
                    <a:lstStyle/>
                    <a:p>
                      <a:pPr algn="ctr" rtl="0" fontAlgn="ctr"/>
                      <a:r>
                        <a:rPr lang="en-US" sz="900" b="0" i="0" u="none" strike="noStrike">
                          <a:solidFill>
                            <a:srgbClr val="1A1A1A"/>
                          </a:solidFill>
                          <a:effectLst/>
                          <a:latin typeface="Arial" panose="020B0604020202020204" pitchFamily="34" charset="0"/>
                        </a:rPr>
                        <a:t>39</a:t>
                      </a:r>
                    </a:p>
                  </a:txBody>
                  <a:tcPr marL="6350" marR="6350" marT="6350" marB="0" anchor="ctr"/>
                </a:tc>
                <a:tc>
                  <a:txBody>
                    <a:bodyPr/>
                    <a:lstStyle/>
                    <a:p>
                      <a:pPr algn="ctr" rtl="0" fontAlgn="ctr"/>
                      <a:r>
                        <a:rPr lang="en-US" sz="900" b="0" i="0" u="none" strike="noStrike">
                          <a:solidFill>
                            <a:srgbClr val="1A1A1A"/>
                          </a:solidFill>
                          <a:effectLst/>
                          <a:latin typeface="Arial" panose="020B0604020202020204" pitchFamily="34" charset="0"/>
                        </a:rPr>
                        <a:t>5.89E+07</a:t>
                      </a:r>
                    </a:p>
                  </a:txBody>
                  <a:tcPr marL="6350" marR="6350" marT="6350" marB="0" anchor="ctr"/>
                </a:tc>
                <a:tc>
                  <a:txBody>
                    <a:bodyPr/>
                    <a:lstStyle/>
                    <a:p>
                      <a:pPr algn="ctr" rtl="0" fontAlgn="ctr"/>
                      <a:r>
                        <a:rPr lang="en-US" sz="900" b="0" i="0" u="none" strike="noStrike">
                          <a:solidFill>
                            <a:srgbClr val="1A1A1A"/>
                          </a:solidFill>
                          <a:effectLst/>
                          <a:latin typeface="Arial" panose="020B0604020202020204" pitchFamily="34" charset="0"/>
                        </a:rPr>
                        <a:t>2.07E+12</a:t>
                      </a:r>
                    </a:p>
                  </a:txBody>
                  <a:tcPr marL="6350" marR="6350" marT="6350" marB="0" anchor="ctr"/>
                </a:tc>
                <a:tc>
                  <a:txBody>
                    <a:bodyPr/>
                    <a:lstStyle/>
                    <a:p>
                      <a:pPr algn="ctr" rtl="0" fontAlgn="ctr"/>
                      <a:r>
                        <a:rPr lang="en-US" sz="900" b="0" i="0" u="none" strike="noStrike">
                          <a:solidFill>
                            <a:srgbClr val="1A1A1A"/>
                          </a:solidFill>
                          <a:effectLst/>
                          <a:latin typeface="Arial" panose="020B0604020202020204" pitchFamily="34" charset="0"/>
                        </a:rPr>
                        <a:t>1.34E+19</a:t>
                      </a:r>
                    </a:p>
                  </a:txBody>
                  <a:tcPr marL="6350" marR="6350" marT="6350" marB="0" anchor="ctr"/>
                </a:tc>
                <a:tc>
                  <a:txBody>
                    <a:bodyPr/>
                    <a:lstStyle/>
                    <a:p>
                      <a:pPr algn="ctr" rtl="0" fontAlgn="ctr"/>
                      <a:r>
                        <a:rPr lang="en-US" sz="900" b="0" i="0" u="none" strike="noStrike">
                          <a:solidFill>
                            <a:srgbClr val="1A1A1A"/>
                          </a:solidFill>
                          <a:effectLst/>
                          <a:latin typeface="Arial" panose="020B0604020202020204" pitchFamily="34" charset="0"/>
                        </a:rPr>
                        <a:t>0.007</a:t>
                      </a:r>
                    </a:p>
                  </a:txBody>
                  <a:tcPr marL="6350" marR="6350" marT="6350" marB="0" anchor="ctr"/>
                </a:tc>
                <a:extLst>
                  <a:ext uri="{0D108BD9-81ED-4DB2-BD59-A6C34878D82A}">
                    <a16:rowId xmlns:a16="http://schemas.microsoft.com/office/drawing/2014/main" val="1371465353"/>
                  </a:ext>
                </a:extLst>
              </a:tr>
              <a:tr h="163029">
                <a:tc>
                  <a:txBody>
                    <a:bodyPr/>
                    <a:lstStyle/>
                    <a:p>
                      <a:pPr algn="ctr" rtl="0" fontAlgn="ctr"/>
                      <a:r>
                        <a:rPr lang="en-US" sz="900" b="0" i="0" u="none" strike="noStrike">
                          <a:solidFill>
                            <a:srgbClr val="1A1A1A"/>
                          </a:solidFill>
                          <a:effectLst/>
                          <a:latin typeface="Arial" panose="020B0604020202020204" pitchFamily="34" charset="0"/>
                        </a:rPr>
                        <a:t>48</a:t>
                      </a:r>
                    </a:p>
                  </a:txBody>
                  <a:tcPr marL="6350" marR="6350" marT="6350" marB="0" anchor="ctr"/>
                </a:tc>
                <a:tc>
                  <a:txBody>
                    <a:bodyPr/>
                    <a:lstStyle/>
                    <a:p>
                      <a:pPr algn="ctr" rtl="0" fontAlgn="ctr"/>
                      <a:r>
                        <a:rPr lang="en-US" sz="900" b="0" i="0" u="none" strike="noStrike">
                          <a:solidFill>
                            <a:srgbClr val="1A1A1A"/>
                          </a:solidFill>
                          <a:effectLst/>
                          <a:latin typeface="Arial" panose="020B0604020202020204" pitchFamily="34" charset="0"/>
                        </a:rPr>
                        <a:t>6.81E+07</a:t>
                      </a:r>
                    </a:p>
                  </a:txBody>
                  <a:tcPr marL="6350" marR="6350" marT="6350" marB="0" anchor="ctr"/>
                </a:tc>
                <a:tc>
                  <a:txBody>
                    <a:bodyPr/>
                    <a:lstStyle/>
                    <a:p>
                      <a:pPr algn="ctr" rtl="0" fontAlgn="ctr"/>
                      <a:r>
                        <a:rPr lang="en-US" sz="900" b="0" i="0" u="none" strike="noStrike">
                          <a:solidFill>
                            <a:srgbClr val="1A1A1A"/>
                          </a:solidFill>
                          <a:effectLst/>
                          <a:latin typeface="Arial" panose="020B0604020202020204" pitchFamily="34" charset="0"/>
                        </a:rPr>
                        <a:t>1.64E+11</a:t>
                      </a:r>
                    </a:p>
                  </a:txBody>
                  <a:tcPr marL="6350" marR="6350" marT="6350" marB="0" anchor="ctr"/>
                </a:tc>
                <a:tc>
                  <a:txBody>
                    <a:bodyPr/>
                    <a:lstStyle/>
                    <a:p>
                      <a:pPr algn="ctr" rtl="0" fontAlgn="ctr"/>
                      <a:r>
                        <a:rPr lang="en-US" sz="900" b="0" i="0" u="none" strike="noStrike">
                          <a:solidFill>
                            <a:srgbClr val="1A1A1A"/>
                          </a:solidFill>
                          <a:effectLst/>
                          <a:latin typeface="Arial" panose="020B0604020202020204" pitchFamily="34" charset="0"/>
                        </a:rPr>
                        <a:t>1.23E+18</a:t>
                      </a:r>
                    </a:p>
                  </a:txBody>
                  <a:tcPr marL="6350" marR="6350" marT="6350" marB="0" anchor="ctr"/>
                </a:tc>
                <a:tc>
                  <a:txBody>
                    <a:bodyPr/>
                    <a:lstStyle/>
                    <a:p>
                      <a:pPr algn="ctr" rtl="0" fontAlgn="ctr"/>
                      <a:r>
                        <a:rPr lang="en-US" sz="900" b="0" i="0" u="none" strike="noStrike">
                          <a:solidFill>
                            <a:srgbClr val="1A1A1A"/>
                          </a:solidFill>
                          <a:effectLst/>
                          <a:latin typeface="Arial" panose="020B0604020202020204" pitchFamily="34" charset="0"/>
                        </a:rPr>
                        <a:t>0.0104</a:t>
                      </a:r>
                    </a:p>
                  </a:txBody>
                  <a:tcPr marL="6350" marR="6350" marT="6350" marB="0" anchor="ctr"/>
                </a:tc>
                <a:extLst>
                  <a:ext uri="{0D108BD9-81ED-4DB2-BD59-A6C34878D82A}">
                    <a16:rowId xmlns:a16="http://schemas.microsoft.com/office/drawing/2014/main" val="2863336502"/>
                  </a:ext>
                </a:extLst>
              </a:tr>
              <a:tr h="163029">
                <a:tc>
                  <a:txBody>
                    <a:bodyPr/>
                    <a:lstStyle/>
                    <a:p>
                      <a:pPr algn="ctr" rtl="0" fontAlgn="ctr"/>
                      <a:r>
                        <a:rPr lang="en-US" sz="900" b="0" i="0" u="none" strike="noStrike">
                          <a:solidFill>
                            <a:srgbClr val="1A1A1A"/>
                          </a:solidFill>
                          <a:effectLst/>
                          <a:latin typeface="Arial" panose="020B0604020202020204" pitchFamily="34" charset="0"/>
                        </a:rPr>
                        <a:t>47</a:t>
                      </a:r>
                    </a:p>
                  </a:txBody>
                  <a:tcPr marL="6350" marR="6350" marT="6350" marB="0" anchor="ctr"/>
                </a:tc>
                <a:tc>
                  <a:txBody>
                    <a:bodyPr/>
                    <a:lstStyle/>
                    <a:p>
                      <a:pPr algn="ctr" rtl="0" fontAlgn="ctr"/>
                      <a:r>
                        <a:rPr lang="en-US" sz="900" b="0" i="0" u="none" strike="noStrike">
                          <a:solidFill>
                            <a:srgbClr val="1A1A1A"/>
                          </a:solidFill>
                          <a:effectLst/>
                          <a:latin typeface="Arial" panose="020B0604020202020204" pitchFamily="34" charset="0"/>
                        </a:rPr>
                        <a:t>7.77E+07</a:t>
                      </a:r>
                    </a:p>
                  </a:txBody>
                  <a:tcPr marL="6350" marR="6350" marT="6350" marB="0" anchor="ctr"/>
                </a:tc>
                <a:tc>
                  <a:txBody>
                    <a:bodyPr/>
                    <a:lstStyle/>
                    <a:p>
                      <a:pPr algn="ctr" rtl="0" fontAlgn="ctr"/>
                      <a:r>
                        <a:rPr lang="en-US" sz="900" b="0" i="0" u="none" strike="noStrike">
                          <a:solidFill>
                            <a:srgbClr val="1A1A1A"/>
                          </a:solidFill>
                          <a:effectLst/>
                          <a:latin typeface="Arial" panose="020B0604020202020204" pitchFamily="34" charset="0"/>
                        </a:rPr>
                        <a:t>1.17E+10</a:t>
                      </a:r>
                    </a:p>
                  </a:txBody>
                  <a:tcPr marL="6350" marR="6350" marT="6350" marB="0" anchor="ctr"/>
                </a:tc>
                <a:tc>
                  <a:txBody>
                    <a:bodyPr/>
                    <a:lstStyle/>
                    <a:p>
                      <a:pPr algn="ctr" rtl="0" fontAlgn="ctr"/>
                      <a:r>
                        <a:rPr lang="en-US" sz="900" b="0" i="0" u="none" strike="noStrike">
                          <a:solidFill>
                            <a:srgbClr val="1A1A1A"/>
                          </a:solidFill>
                          <a:effectLst/>
                          <a:latin typeface="Arial" panose="020B0604020202020204" pitchFamily="34" charset="0"/>
                        </a:rPr>
                        <a:t>9.98E+16</a:t>
                      </a:r>
                    </a:p>
                  </a:txBody>
                  <a:tcPr marL="6350" marR="6350" marT="6350" marB="0" anchor="ctr"/>
                </a:tc>
                <a:tc>
                  <a:txBody>
                    <a:bodyPr/>
                    <a:lstStyle/>
                    <a:p>
                      <a:pPr algn="ctr" rtl="0" fontAlgn="ctr"/>
                      <a:r>
                        <a:rPr lang="en-US" sz="900" b="0" i="0" u="none" strike="noStrike">
                          <a:solidFill>
                            <a:srgbClr val="1A1A1A"/>
                          </a:solidFill>
                          <a:effectLst/>
                          <a:latin typeface="Arial" panose="020B0604020202020204" pitchFamily="34" charset="0"/>
                        </a:rPr>
                        <a:t>0.0145</a:t>
                      </a:r>
                    </a:p>
                  </a:txBody>
                  <a:tcPr marL="6350" marR="6350" marT="6350" marB="0" anchor="ctr"/>
                </a:tc>
                <a:extLst>
                  <a:ext uri="{0D108BD9-81ED-4DB2-BD59-A6C34878D82A}">
                    <a16:rowId xmlns:a16="http://schemas.microsoft.com/office/drawing/2014/main" val="4125937430"/>
                  </a:ext>
                </a:extLst>
              </a:tr>
              <a:tr h="163029">
                <a:tc>
                  <a:txBody>
                    <a:bodyPr/>
                    <a:lstStyle/>
                    <a:p>
                      <a:pPr algn="ctr" rtl="0" fontAlgn="ctr"/>
                      <a:r>
                        <a:rPr lang="en-US" sz="900" b="0" i="0" u="none" strike="noStrike">
                          <a:solidFill>
                            <a:srgbClr val="1A1A1A"/>
                          </a:solidFill>
                          <a:effectLst/>
                          <a:latin typeface="Arial" panose="020B0604020202020204" pitchFamily="34" charset="0"/>
                        </a:rPr>
                        <a:t>14</a:t>
                      </a:r>
                    </a:p>
                  </a:txBody>
                  <a:tcPr marL="6350" marR="6350" marT="6350" marB="0" anchor="ctr"/>
                </a:tc>
                <a:tc>
                  <a:txBody>
                    <a:bodyPr/>
                    <a:lstStyle/>
                    <a:p>
                      <a:pPr algn="ctr" rtl="0" fontAlgn="ctr"/>
                      <a:r>
                        <a:rPr lang="en-US" sz="900" b="0" i="0" u="none" strike="noStrike">
                          <a:solidFill>
                            <a:srgbClr val="1A1A1A"/>
                          </a:solidFill>
                          <a:effectLst/>
                          <a:latin typeface="Arial" panose="020B0604020202020204" pitchFamily="34" charset="0"/>
                        </a:rPr>
                        <a:t>6.05E+07</a:t>
                      </a:r>
                    </a:p>
                  </a:txBody>
                  <a:tcPr marL="6350" marR="6350" marT="6350" marB="0" anchor="ctr"/>
                </a:tc>
                <a:tc>
                  <a:txBody>
                    <a:bodyPr/>
                    <a:lstStyle/>
                    <a:p>
                      <a:pPr algn="ctr" rtl="0" fontAlgn="ctr"/>
                      <a:r>
                        <a:rPr lang="en-US" sz="900" b="0" i="0" u="none" strike="noStrike">
                          <a:solidFill>
                            <a:srgbClr val="1A1A1A"/>
                          </a:solidFill>
                          <a:effectLst/>
                          <a:latin typeface="Arial" panose="020B0604020202020204" pitchFamily="34" charset="0"/>
                        </a:rPr>
                        <a:t>2.88E+13</a:t>
                      </a:r>
                    </a:p>
                  </a:txBody>
                  <a:tcPr marL="6350" marR="6350" marT="6350" marB="0" anchor="ctr"/>
                </a:tc>
                <a:tc>
                  <a:txBody>
                    <a:bodyPr/>
                    <a:lstStyle/>
                    <a:p>
                      <a:pPr algn="ctr" rtl="0" fontAlgn="ctr"/>
                      <a:r>
                        <a:rPr lang="en-US" sz="900" b="0" i="0" u="none" strike="noStrike">
                          <a:solidFill>
                            <a:srgbClr val="1A1A1A"/>
                          </a:solidFill>
                          <a:effectLst/>
                          <a:latin typeface="Arial" panose="020B0604020202020204" pitchFamily="34" charset="0"/>
                        </a:rPr>
                        <a:t>1.91E+20</a:t>
                      </a:r>
                    </a:p>
                  </a:txBody>
                  <a:tcPr marL="6350" marR="6350" marT="6350" marB="0" anchor="ctr"/>
                </a:tc>
                <a:tc>
                  <a:txBody>
                    <a:bodyPr/>
                    <a:lstStyle/>
                    <a:p>
                      <a:pPr algn="ctr" rtl="0" fontAlgn="ctr"/>
                      <a:r>
                        <a:rPr lang="en-US" sz="900" b="0" i="0" u="none" strike="noStrike">
                          <a:solidFill>
                            <a:srgbClr val="1A1A1A"/>
                          </a:solidFill>
                          <a:effectLst/>
                          <a:latin typeface="Arial" panose="020B0604020202020204" pitchFamily="34" charset="0"/>
                        </a:rPr>
                        <a:t>0.0028</a:t>
                      </a:r>
                    </a:p>
                  </a:txBody>
                  <a:tcPr marL="6350" marR="6350" marT="6350" marB="0" anchor="ctr"/>
                </a:tc>
                <a:extLst>
                  <a:ext uri="{0D108BD9-81ED-4DB2-BD59-A6C34878D82A}">
                    <a16:rowId xmlns:a16="http://schemas.microsoft.com/office/drawing/2014/main" val="1759359048"/>
                  </a:ext>
                </a:extLst>
              </a:tr>
              <a:tr h="163029">
                <a:tc>
                  <a:txBody>
                    <a:bodyPr/>
                    <a:lstStyle/>
                    <a:p>
                      <a:pPr algn="ctr" rtl="0" fontAlgn="ctr"/>
                      <a:r>
                        <a:rPr lang="en-US" sz="900" b="0" i="0" u="none" strike="noStrike">
                          <a:solidFill>
                            <a:srgbClr val="1A1A1A"/>
                          </a:solidFill>
                          <a:effectLst/>
                          <a:latin typeface="Arial" panose="020B0604020202020204" pitchFamily="34" charset="0"/>
                        </a:rPr>
                        <a:t>44</a:t>
                      </a:r>
                    </a:p>
                  </a:txBody>
                  <a:tcPr marL="6350" marR="6350" marT="6350" marB="0" anchor="ctr"/>
                </a:tc>
                <a:tc>
                  <a:txBody>
                    <a:bodyPr/>
                    <a:lstStyle/>
                    <a:p>
                      <a:pPr algn="ctr" rtl="0" fontAlgn="ctr"/>
                      <a:r>
                        <a:rPr lang="en-US" sz="900" b="0" i="0" u="none" strike="noStrike">
                          <a:solidFill>
                            <a:srgbClr val="1A1A1A"/>
                          </a:solidFill>
                          <a:effectLst/>
                          <a:latin typeface="Arial" panose="020B0604020202020204" pitchFamily="34" charset="0"/>
                        </a:rPr>
                        <a:t>6.97E+07</a:t>
                      </a:r>
                    </a:p>
                  </a:txBody>
                  <a:tcPr marL="6350" marR="6350" marT="6350" marB="0" anchor="ctr"/>
                </a:tc>
                <a:tc>
                  <a:txBody>
                    <a:bodyPr/>
                    <a:lstStyle/>
                    <a:p>
                      <a:pPr algn="ctr" rtl="0" fontAlgn="ctr"/>
                      <a:r>
                        <a:rPr lang="en-US" sz="900" b="0" i="0" u="none" strike="noStrike">
                          <a:solidFill>
                            <a:srgbClr val="1A1A1A"/>
                          </a:solidFill>
                          <a:effectLst/>
                          <a:latin typeface="Arial" panose="020B0604020202020204" pitchFamily="34" charset="0"/>
                        </a:rPr>
                        <a:t>2.84E+12</a:t>
                      </a:r>
                    </a:p>
                  </a:txBody>
                  <a:tcPr marL="6350" marR="6350" marT="6350" marB="0" anchor="ctr"/>
                </a:tc>
                <a:tc>
                  <a:txBody>
                    <a:bodyPr/>
                    <a:lstStyle/>
                    <a:p>
                      <a:pPr algn="ctr" rtl="0" fontAlgn="ctr"/>
                      <a:r>
                        <a:rPr lang="en-US" sz="900" b="0" i="0" u="none" strike="noStrike">
                          <a:solidFill>
                            <a:srgbClr val="1A1A1A"/>
                          </a:solidFill>
                          <a:effectLst/>
                          <a:latin typeface="Arial" panose="020B0604020202020204" pitchFamily="34" charset="0"/>
                        </a:rPr>
                        <a:t>2.18E+19</a:t>
                      </a:r>
                    </a:p>
                  </a:txBody>
                  <a:tcPr marL="6350" marR="6350" marT="6350" marB="0" anchor="ctr"/>
                </a:tc>
                <a:tc>
                  <a:txBody>
                    <a:bodyPr/>
                    <a:lstStyle/>
                    <a:p>
                      <a:pPr algn="ctr" rtl="0" fontAlgn="ctr"/>
                      <a:r>
                        <a:rPr lang="en-US" sz="900" b="0" i="0" u="none" strike="noStrike">
                          <a:solidFill>
                            <a:srgbClr val="1A1A1A"/>
                          </a:solidFill>
                          <a:effectLst/>
                          <a:latin typeface="Arial" panose="020B0604020202020204" pitchFamily="34" charset="0"/>
                        </a:rPr>
                        <a:t>0.0067</a:t>
                      </a:r>
                    </a:p>
                  </a:txBody>
                  <a:tcPr marL="6350" marR="6350" marT="6350" marB="0" anchor="ctr"/>
                </a:tc>
                <a:extLst>
                  <a:ext uri="{0D108BD9-81ED-4DB2-BD59-A6C34878D82A}">
                    <a16:rowId xmlns:a16="http://schemas.microsoft.com/office/drawing/2014/main" val="522615123"/>
                  </a:ext>
                </a:extLst>
              </a:tr>
              <a:tr h="163029">
                <a:tc>
                  <a:txBody>
                    <a:bodyPr/>
                    <a:lstStyle/>
                    <a:p>
                      <a:pPr algn="ctr" rtl="0" fontAlgn="ctr"/>
                      <a:r>
                        <a:rPr lang="en-US" sz="900" b="0" i="0" u="none" strike="noStrike">
                          <a:solidFill>
                            <a:srgbClr val="1A1A1A"/>
                          </a:solidFill>
                          <a:effectLst/>
                          <a:latin typeface="Arial" panose="020B0604020202020204" pitchFamily="34" charset="0"/>
                        </a:rPr>
                        <a:t>49</a:t>
                      </a:r>
                    </a:p>
                  </a:txBody>
                  <a:tcPr marL="6350" marR="6350" marT="6350" marB="0" anchor="ctr"/>
                </a:tc>
                <a:tc>
                  <a:txBody>
                    <a:bodyPr/>
                    <a:lstStyle/>
                    <a:p>
                      <a:pPr algn="ctr" rtl="0" fontAlgn="ctr"/>
                      <a:r>
                        <a:rPr lang="en-US" sz="900" b="0" i="0" u="none" strike="noStrike">
                          <a:solidFill>
                            <a:srgbClr val="1A1A1A"/>
                          </a:solidFill>
                          <a:effectLst/>
                          <a:latin typeface="Arial" panose="020B0604020202020204" pitchFamily="34" charset="0"/>
                        </a:rPr>
                        <a:t>7.93E+07</a:t>
                      </a:r>
                    </a:p>
                  </a:txBody>
                  <a:tcPr marL="6350" marR="6350" marT="6350" marB="0" anchor="ctr"/>
                </a:tc>
                <a:tc>
                  <a:txBody>
                    <a:bodyPr/>
                    <a:lstStyle/>
                    <a:p>
                      <a:pPr algn="ctr" rtl="0" fontAlgn="ctr"/>
                      <a:r>
                        <a:rPr lang="en-US" sz="900" b="0" i="0" u="none" strike="noStrike">
                          <a:solidFill>
                            <a:srgbClr val="1A1A1A"/>
                          </a:solidFill>
                          <a:effectLst/>
                          <a:latin typeface="Arial" panose="020B0604020202020204" pitchFamily="34" charset="0"/>
                        </a:rPr>
                        <a:t>1.97E+11</a:t>
                      </a:r>
                    </a:p>
                  </a:txBody>
                  <a:tcPr marL="6350" marR="6350" marT="6350" marB="0" anchor="ctr"/>
                </a:tc>
                <a:tc>
                  <a:txBody>
                    <a:bodyPr/>
                    <a:lstStyle/>
                    <a:p>
                      <a:pPr algn="ctr" rtl="0" fontAlgn="ctr"/>
                      <a:r>
                        <a:rPr lang="en-US" sz="900" b="0" i="0" u="none" strike="noStrike">
                          <a:solidFill>
                            <a:srgbClr val="1A1A1A"/>
                          </a:solidFill>
                          <a:effectLst/>
                          <a:latin typeface="Arial" panose="020B0604020202020204" pitchFamily="34" charset="0"/>
                        </a:rPr>
                        <a:t>1.72E+18</a:t>
                      </a:r>
                    </a:p>
                  </a:txBody>
                  <a:tcPr marL="6350" marR="6350" marT="6350" marB="0" anchor="ctr"/>
                </a:tc>
                <a:tc>
                  <a:txBody>
                    <a:bodyPr/>
                    <a:lstStyle/>
                    <a:p>
                      <a:pPr algn="ctr" rtl="0" fontAlgn="ctr"/>
                      <a:r>
                        <a:rPr lang="en-US" sz="900" b="0" i="0" u="none" strike="noStrike">
                          <a:solidFill>
                            <a:srgbClr val="1A1A1A"/>
                          </a:solidFill>
                          <a:effectLst/>
                          <a:latin typeface="Arial" panose="020B0604020202020204" pitchFamily="34" charset="0"/>
                        </a:rPr>
                        <a:t>0.0101</a:t>
                      </a:r>
                    </a:p>
                  </a:txBody>
                  <a:tcPr marL="6350" marR="6350" marT="6350" marB="0" anchor="ctr"/>
                </a:tc>
                <a:extLst>
                  <a:ext uri="{0D108BD9-81ED-4DB2-BD59-A6C34878D82A}">
                    <a16:rowId xmlns:a16="http://schemas.microsoft.com/office/drawing/2014/main" val="1684327587"/>
                  </a:ext>
                </a:extLst>
              </a:tr>
              <a:tr h="163029">
                <a:tc>
                  <a:txBody>
                    <a:bodyPr/>
                    <a:lstStyle/>
                    <a:p>
                      <a:pPr algn="ctr" rtl="0" fontAlgn="ctr"/>
                      <a:r>
                        <a:rPr lang="en-US" sz="900" b="0" i="0" u="none" strike="noStrike">
                          <a:solidFill>
                            <a:srgbClr val="1A1A1A"/>
                          </a:solidFill>
                          <a:effectLst/>
                          <a:latin typeface="Arial" panose="020B0604020202020204" pitchFamily="34" charset="0"/>
                        </a:rPr>
                        <a:t>50</a:t>
                      </a:r>
                    </a:p>
                  </a:txBody>
                  <a:tcPr marL="6350" marR="6350" marT="6350" marB="0" anchor="ctr"/>
                </a:tc>
                <a:tc>
                  <a:txBody>
                    <a:bodyPr/>
                    <a:lstStyle/>
                    <a:p>
                      <a:pPr algn="ctr" rtl="0" fontAlgn="ctr"/>
                      <a:r>
                        <a:rPr lang="en-US" sz="900" b="0" i="0" u="none" strike="noStrike">
                          <a:solidFill>
                            <a:srgbClr val="1A1A1A"/>
                          </a:solidFill>
                          <a:effectLst/>
                          <a:latin typeface="Arial" panose="020B0604020202020204" pitchFamily="34" charset="0"/>
                        </a:rPr>
                        <a:t>8.91E+07</a:t>
                      </a:r>
                    </a:p>
                  </a:txBody>
                  <a:tcPr marL="6350" marR="6350" marT="6350" marB="0" anchor="ctr"/>
                </a:tc>
                <a:tc>
                  <a:txBody>
                    <a:bodyPr/>
                    <a:lstStyle/>
                    <a:p>
                      <a:pPr algn="ctr" rtl="0" fontAlgn="ctr"/>
                      <a:r>
                        <a:rPr lang="en-US" sz="900" b="0" i="0" u="none" strike="noStrike">
                          <a:solidFill>
                            <a:srgbClr val="1A1A1A"/>
                          </a:solidFill>
                          <a:effectLst/>
                          <a:latin typeface="Arial" panose="020B0604020202020204" pitchFamily="34" charset="0"/>
                        </a:rPr>
                        <a:t>1.21E+10</a:t>
                      </a:r>
                    </a:p>
                  </a:txBody>
                  <a:tcPr marL="6350" marR="6350" marT="6350" marB="0" anchor="ctr"/>
                </a:tc>
                <a:tc>
                  <a:txBody>
                    <a:bodyPr/>
                    <a:lstStyle/>
                    <a:p>
                      <a:pPr algn="ctr" rtl="0" fontAlgn="ctr"/>
                      <a:r>
                        <a:rPr lang="en-US" sz="900" b="0" i="0" u="none" strike="noStrike">
                          <a:solidFill>
                            <a:srgbClr val="1A1A1A"/>
                          </a:solidFill>
                          <a:effectLst/>
                          <a:latin typeface="Arial" panose="020B0604020202020204" pitchFamily="34" charset="0"/>
                        </a:rPr>
                        <a:t>1.19E+17</a:t>
                      </a:r>
                    </a:p>
                  </a:txBody>
                  <a:tcPr marL="6350" marR="6350" marT="6350" marB="0" anchor="ctr"/>
                </a:tc>
                <a:tc>
                  <a:txBody>
                    <a:bodyPr/>
                    <a:lstStyle/>
                    <a:p>
                      <a:pPr algn="ctr" rtl="0" fontAlgn="ctr"/>
                      <a:r>
                        <a:rPr lang="en-US" sz="900" b="0" i="0" u="none" strike="noStrike">
                          <a:solidFill>
                            <a:srgbClr val="1A1A1A"/>
                          </a:solidFill>
                          <a:effectLst/>
                          <a:latin typeface="Arial" panose="020B0604020202020204" pitchFamily="34" charset="0"/>
                        </a:rPr>
                        <a:t>0.0141</a:t>
                      </a:r>
                    </a:p>
                  </a:txBody>
                  <a:tcPr marL="6350" marR="6350" marT="6350" marB="0" anchor="ctr"/>
                </a:tc>
                <a:extLst>
                  <a:ext uri="{0D108BD9-81ED-4DB2-BD59-A6C34878D82A}">
                    <a16:rowId xmlns:a16="http://schemas.microsoft.com/office/drawing/2014/main" val="723313580"/>
                  </a:ext>
                </a:extLst>
              </a:tr>
              <a:tr h="163029">
                <a:tc>
                  <a:txBody>
                    <a:bodyPr/>
                    <a:lstStyle/>
                    <a:p>
                      <a:pPr algn="ctr" rtl="0" fontAlgn="ctr"/>
                      <a:r>
                        <a:rPr lang="en-US" sz="900" b="0" i="0" u="none" strike="noStrike">
                          <a:solidFill>
                            <a:srgbClr val="1A1A1A"/>
                          </a:solidFill>
                          <a:effectLst/>
                          <a:latin typeface="Arial" panose="020B0604020202020204" pitchFamily="34" charset="0"/>
                        </a:rPr>
                        <a:t>15</a:t>
                      </a:r>
                    </a:p>
                  </a:txBody>
                  <a:tcPr marL="6350" marR="6350" marT="6350" marB="0" anchor="ctr"/>
                </a:tc>
                <a:tc>
                  <a:txBody>
                    <a:bodyPr/>
                    <a:lstStyle/>
                    <a:p>
                      <a:pPr algn="ctr" rtl="0" fontAlgn="ctr"/>
                      <a:r>
                        <a:rPr lang="en-US" sz="900" b="0" i="0" u="none" strike="noStrike">
                          <a:solidFill>
                            <a:srgbClr val="1A1A1A"/>
                          </a:solidFill>
                          <a:effectLst/>
                          <a:latin typeface="Arial" panose="020B0604020202020204" pitchFamily="34" charset="0"/>
                        </a:rPr>
                        <a:t>3.26E+07</a:t>
                      </a:r>
                    </a:p>
                  </a:txBody>
                  <a:tcPr marL="6350" marR="6350" marT="6350" marB="0" anchor="ctr"/>
                </a:tc>
                <a:tc>
                  <a:txBody>
                    <a:bodyPr/>
                    <a:lstStyle/>
                    <a:p>
                      <a:pPr algn="ctr" rtl="0" fontAlgn="ctr"/>
                      <a:r>
                        <a:rPr lang="en-US" sz="900" b="0" i="0" u="none" strike="noStrike">
                          <a:solidFill>
                            <a:srgbClr val="1A1A1A"/>
                          </a:solidFill>
                          <a:effectLst/>
                          <a:latin typeface="Arial" panose="020B0604020202020204" pitchFamily="34" charset="0"/>
                        </a:rPr>
                        <a:t>2.68E+13</a:t>
                      </a:r>
                    </a:p>
                  </a:txBody>
                  <a:tcPr marL="6350" marR="6350" marT="6350" marB="0" anchor="ctr"/>
                </a:tc>
                <a:tc>
                  <a:txBody>
                    <a:bodyPr/>
                    <a:lstStyle/>
                    <a:p>
                      <a:pPr algn="ctr" rtl="0" fontAlgn="ctr"/>
                      <a:r>
                        <a:rPr lang="en-US" sz="900" b="0" i="0" u="none" strike="noStrike">
                          <a:solidFill>
                            <a:srgbClr val="1A1A1A"/>
                          </a:solidFill>
                          <a:effectLst/>
                          <a:latin typeface="Arial" panose="020B0604020202020204" pitchFamily="34" charset="0"/>
                        </a:rPr>
                        <a:t>9.62E+19</a:t>
                      </a:r>
                    </a:p>
                  </a:txBody>
                  <a:tcPr marL="6350" marR="6350" marT="6350" marB="0" anchor="ctr"/>
                </a:tc>
                <a:tc>
                  <a:txBody>
                    <a:bodyPr/>
                    <a:lstStyle/>
                    <a:p>
                      <a:pPr algn="ctr" rtl="0" fontAlgn="ctr"/>
                      <a:r>
                        <a:rPr lang="en-US" sz="900" b="0" i="0" u="none" strike="noStrike">
                          <a:solidFill>
                            <a:srgbClr val="1A1A1A"/>
                          </a:solidFill>
                          <a:effectLst/>
                          <a:latin typeface="Arial" panose="020B0604020202020204" pitchFamily="34" charset="0"/>
                        </a:rPr>
                        <a:t>0.004</a:t>
                      </a:r>
                    </a:p>
                  </a:txBody>
                  <a:tcPr marL="6350" marR="6350" marT="6350" marB="0" anchor="ctr"/>
                </a:tc>
                <a:extLst>
                  <a:ext uri="{0D108BD9-81ED-4DB2-BD59-A6C34878D82A}">
                    <a16:rowId xmlns:a16="http://schemas.microsoft.com/office/drawing/2014/main" val="2413767347"/>
                  </a:ext>
                </a:extLst>
              </a:tr>
              <a:tr h="163029">
                <a:tc>
                  <a:txBody>
                    <a:bodyPr/>
                    <a:lstStyle/>
                    <a:p>
                      <a:pPr algn="ctr" rtl="0" fontAlgn="ctr"/>
                      <a:r>
                        <a:rPr lang="en-US" sz="900" b="0" i="0" u="none" strike="noStrike">
                          <a:solidFill>
                            <a:srgbClr val="1A1A1A"/>
                          </a:solidFill>
                          <a:effectLst/>
                          <a:latin typeface="Arial" panose="020B0604020202020204" pitchFamily="34" charset="0"/>
                        </a:rPr>
                        <a:t>43</a:t>
                      </a:r>
                    </a:p>
                  </a:txBody>
                  <a:tcPr marL="6350" marR="6350" marT="6350" marB="0" anchor="ctr"/>
                </a:tc>
                <a:tc>
                  <a:txBody>
                    <a:bodyPr/>
                    <a:lstStyle/>
                    <a:p>
                      <a:pPr algn="ctr" rtl="0" fontAlgn="ctr"/>
                      <a:r>
                        <a:rPr lang="en-US" sz="900" b="0" i="0" u="none" strike="noStrike">
                          <a:solidFill>
                            <a:srgbClr val="1A1A1A"/>
                          </a:solidFill>
                          <a:effectLst/>
                          <a:latin typeface="Arial" panose="020B0604020202020204" pitchFamily="34" charset="0"/>
                        </a:rPr>
                        <a:t>3.26E+07</a:t>
                      </a:r>
                    </a:p>
                  </a:txBody>
                  <a:tcPr marL="6350" marR="6350" marT="6350" marB="0" anchor="ctr"/>
                </a:tc>
                <a:tc>
                  <a:txBody>
                    <a:bodyPr/>
                    <a:lstStyle/>
                    <a:p>
                      <a:pPr algn="ctr" rtl="0" fontAlgn="ctr"/>
                      <a:r>
                        <a:rPr lang="en-US" sz="900" b="0" i="0" u="none" strike="noStrike">
                          <a:solidFill>
                            <a:srgbClr val="1A1A1A"/>
                          </a:solidFill>
                          <a:effectLst/>
                          <a:latin typeface="Arial" panose="020B0604020202020204" pitchFamily="34" charset="0"/>
                        </a:rPr>
                        <a:t>3.31E+12</a:t>
                      </a:r>
                    </a:p>
                  </a:txBody>
                  <a:tcPr marL="6350" marR="6350" marT="6350" marB="0" anchor="ctr"/>
                </a:tc>
                <a:tc>
                  <a:txBody>
                    <a:bodyPr/>
                    <a:lstStyle/>
                    <a:p>
                      <a:pPr algn="ctr" rtl="0" fontAlgn="ctr"/>
                      <a:r>
                        <a:rPr lang="en-US" sz="900" b="0" i="0" u="none" strike="noStrike">
                          <a:solidFill>
                            <a:srgbClr val="1A1A1A"/>
                          </a:solidFill>
                          <a:effectLst/>
                          <a:latin typeface="Arial" panose="020B0604020202020204" pitchFamily="34" charset="0"/>
                        </a:rPr>
                        <a:t>1.19E+19</a:t>
                      </a:r>
                    </a:p>
                  </a:txBody>
                  <a:tcPr marL="6350" marR="6350" marT="6350" marB="0" anchor="ctr"/>
                </a:tc>
                <a:tc>
                  <a:txBody>
                    <a:bodyPr/>
                    <a:lstStyle/>
                    <a:p>
                      <a:pPr algn="ctr" rtl="0" fontAlgn="ctr"/>
                      <a:r>
                        <a:rPr lang="en-US" sz="900" b="0" i="0" u="none" strike="noStrike">
                          <a:solidFill>
                            <a:srgbClr val="1A1A1A"/>
                          </a:solidFill>
                          <a:effectLst/>
                          <a:latin typeface="Arial" panose="020B0604020202020204" pitchFamily="34" charset="0"/>
                        </a:rPr>
                        <a:t>0.0092</a:t>
                      </a:r>
                    </a:p>
                  </a:txBody>
                  <a:tcPr marL="6350" marR="6350" marT="6350" marB="0" anchor="ctr"/>
                </a:tc>
                <a:extLst>
                  <a:ext uri="{0D108BD9-81ED-4DB2-BD59-A6C34878D82A}">
                    <a16:rowId xmlns:a16="http://schemas.microsoft.com/office/drawing/2014/main" val="724528302"/>
                  </a:ext>
                </a:extLst>
              </a:tr>
              <a:tr h="163029">
                <a:tc>
                  <a:txBody>
                    <a:bodyPr/>
                    <a:lstStyle/>
                    <a:p>
                      <a:pPr algn="ctr" rtl="0" fontAlgn="ctr"/>
                      <a:r>
                        <a:rPr lang="en-US" sz="900" b="0" i="0" u="none" strike="noStrike">
                          <a:solidFill>
                            <a:srgbClr val="1A1A1A"/>
                          </a:solidFill>
                          <a:effectLst/>
                          <a:latin typeface="Arial" panose="020B0604020202020204" pitchFamily="34" charset="0"/>
                        </a:rPr>
                        <a:t>53</a:t>
                      </a:r>
                    </a:p>
                  </a:txBody>
                  <a:tcPr marL="6350" marR="6350" marT="6350" marB="0" anchor="ctr"/>
                </a:tc>
                <a:tc>
                  <a:txBody>
                    <a:bodyPr/>
                    <a:lstStyle/>
                    <a:p>
                      <a:pPr algn="ctr" rtl="0" fontAlgn="ctr"/>
                      <a:r>
                        <a:rPr lang="en-US" sz="900" b="0" i="0" u="none" strike="noStrike">
                          <a:solidFill>
                            <a:srgbClr val="1A1A1A"/>
                          </a:solidFill>
                          <a:effectLst/>
                          <a:latin typeface="Arial" panose="020B0604020202020204" pitchFamily="34" charset="0"/>
                        </a:rPr>
                        <a:t>3.26E+07</a:t>
                      </a:r>
                    </a:p>
                  </a:txBody>
                  <a:tcPr marL="6350" marR="6350" marT="6350" marB="0" anchor="ctr"/>
                </a:tc>
                <a:tc>
                  <a:txBody>
                    <a:bodyPr/>
                    <a:lstStyle/>
                    <a:p>
                      <a:pPr algn="ctr" rtl="0" fontAlgn="ctr"/>
                      <a:r>
                        <a:rPr lang="en-US" sz="900" b="0" i="0" u="none" strike="noStrike">
                          <a:solidFill>
                            <a:srgbClr val="1A1A1A"/>
                          </a:solidFill>
                          <a:effectLst/>
                          <a:latin typeface="Arial" panose="020B0604020202020204" pitchFamily="34" charset="0"/>
                        </a:rPr>
                        <a:t>3.45E+11</a:t>
                      </a:r>
                    </a:p>
                  </a:txBody>
                  <a:tcPr marL="6350" marR="6350" marT="6350" marB="0" anchor="ctr"/>
                </a:tc>
                <a:tc>
                  <a:txBody>
                    <a:bodyPr/>
                    <a:lstStyle/>
                    <a:p>
                      <a:pPr algn="ctr" rtl="0" fontAlgn="ctr"/>
                      <a:r>
                        <a:rPr lang="en-US" sz="900" b="0" i="0" u="none" strike="noStrike">
                          <a:solidFill>
                            <a:srgbClr val="1A1A1A"/>
                          </a:solidFill>
                          <a:effectLst/>
                          <a:latin typeface="Arial" panose="020B0604020202020204" pitchFamily="34" charset="0"/>
                        </a:rPr>
                        <a:t>1.24E+18</a:t>
                      </a:r>
                    </a:p>
                  </a:txBody>
                  <a:tcPr marL="6350" marR="6350" marT="6350" marB="0" anchor="ctr"/>
                </a:tc>
                <a:tc>
                  <a:txBody>
                    <a:bodyPr/>
                    <a:lstStyle/>
                    <a:p>
                      <a:pPr algn="ctr" rtl="0" fontAlgn="ctr"/>
                      <a:r>
                        <a:rPr lang="en-US" sz="900" b="0" i="0" u="none" strike="noStrike">
                          <a:solidFill>
                            <a:srgbClr val="1A1A1A"/>
                          </a:solidFill>
                          <a:effectLst/>
                          <a:latin typeface="Arial" panose="020B0604020202020204" pitchFamily="34" charset="0"/>
                        </a:rPr>
                        <a:t>0.0122</a:t>
                      </a:r>
                    </a:p>
                  </a:txBody>
                  <a:tcPr marL="6350" marR="6350" marT="6350" marB="0" anchor="ctr"/>
                </a:tc>
                <a:extLst>
                  <a:ext uri="{0D108BD9-81ED-4DB2-BD59-A6C34878D82A}">
                    <a16:rowId xmlns:a16="http://schemas.microsoft.com/office/drawing/2014/main" val="1957666257"/>
                  </a:ext>
                </a:extLst>
              </a:tr>
              <a:tr h="163029">
                <a:tc>
                  <a:txBody>
                    <a:bodyPr/>
                    <a:lstStyle/>
                    <a:p>
                      <a:pPr algn="ctr" rtl="0" fontAlgn="ctr"/>
                      <a:r>
                        <a:rPr lang="en-US" sz="900" b="0" i="0" u="none" strike="noStrike">
                          <a:solidFill>
                            <a:srgbClr val="1A1A1A"/>
                          </a:solidFill>
                          <a:effectLst/>
                          <a:latin typeface="Arial" panose="020B0604020202020204" pitchFamily="34" charset="0"/>
                        </a:rPr>
                        <a:t>54</a:t>
                      </a:r>
                    </a:p>
                  </a:txBody>
                  <a:tcPr marL="6350" marR="6350" marT="6350" marB="0" anchor="ctr"/>
                </a:tc>
                <a:tc>
                  <a:txBody>
                    <a:bodyPr/>
                    <a:lstStyle/>
                    <a:p>
                      <a:pPr algn="ctr" rtl="0" fontAlgn="ctr"/>
                      <a:r>
                        <a:rPr lang="en-US" sz="900" b="0" i="0" u="none" strike="noStrike">
                          <a:solidFill>
                            <a:srgbClr val="1A1A1A"/>
                          </a:solidFill>
                          <a:effectLst/>
                          <a:latin typeface="Arial" panose="020B0604020202020204" pitchFamily="34" charset="0"/>
                        </a:rPr>
                        <a:t>3.26E+07</a:t>
                      </a:r>
                    </a:p>
                  </a:txBody>
                  <a:tcPr marL="6350" marR="6350" marT="6350" marB="0" anchor="ctr"/>
                </a:tc>
                <a:tc>
                  <a:txBody>
                    <a:bodyPr/>
                    <a:lstStyle/>
                    <a:p>
                      <a:pPr algn="ctr" rtl="0" fontAlgn="ctr"/>
                      <a:r>
                        <a:rPr lang="en-US" sz="900" b="0" i="0" u="none" strike="noStrike">
                          <a:solidFill>
                            <a:srgbClr val="1A1A1A"/>
                          </a:solidFill>
                          <a:effectLst/>
                          <a:latin typeface="Arial" panose="020B0604020202020204" pitchFamily="34" charset="0"/>
                        </a:rPr>
                        <a:t>6.60E+10</a:t>
                      </a:r>
                    </a:p>
                  </a:txBody>
                  <a:tcPr marL="6350" marR="6350" marT="6350" marB="0" anchor="ctr"/>
                </a:tc>
                <a:tc>
                  <a:txBody>
                    <a:bodyPr/>
                    <a:lstStyle/>
                    <a:p>
                      <a:pPr algn="ctr" rtl="0" fontAlgn="ctr"/>
                      <a:r>
                        <a:rPr lang="en-US" sz="900" b="0" i="0" u="none" strike="noStrike">
                          <a:solidFill>
                            <a:srgbClr val="1A1A1A"/>
                          </a:solidFill>
                          <a:effectLst/>
                          <a:latin typeface="Arial" panose="020B0604020202020204" pitchFamily="34" charset="0"/>
                        </a:rPr>
                        <a:t>2.37E+17</a:t>
                      </a:r>
                    </a:p>
                  </a:txBody>
                  <a:tcPr marL="6350" marR="6350" marT="6350" marB="0" anchor="ctr"/>
                </a:tc>
                <a:tc>
                  <a:txBody>
                    <a:bodyPr/>
                    <a:lstStyle/>
                    <a:p>
                      <a:pPr algn="ctr" rtl="0" fontAlgn="ctr"/>
                      <a:r>
                        <a:rPr lang="en-US" sz="900" b="0" i="0" u="none" strike="noStrike">
                          <a:solidFill>
                            <a:srgbClr val="1A1A1A"/>
                          </a:solidFill>
                          <a:effectLst/>
                          <a:latin typeface="Arial" panose="020B0604020202020204" pitchFamily="34" charset="0"/>
                        </a:rPr>
                        <a:t>0.0161</a:t>
                      </a:r>
                    </a:p>
                  </a:txBody>
                  <a:tcPr marL="6350" marR="6350" marT="6350" marB="0" anchor="ctr"/>
                </a:tc>
                <a:extLst>
                  <a:ext uri="{0D108BD9-81ED-4DB2-BD59-A6C34878D82A}">
                    <a16:rowId xmlns:a16="http://schemas.microsoft.com/office/drawing/2014/main" val="761024555"/>
                  </a:ext>
                </a:extLst>
              </a:tr>
              <a:tr h="163029">
                <a:tc>
                  <a:txBody>
                    <a:bodyPr/>
                    <a:lstStyle/>
                    <a:p>
                      <a:pPr algn="ctr" rtl="0" fontAlgn="ctr"/>
                      <a:r>
                        <a:rPr lang="en-US" sz="900" b="0" i="0" u="none" strike="noStrike">
                          <a:solidFill>
                            <a:srgbClr val="1A1A1A"/>
                          </a:solidFill>
                          <a:effectLst/>
                          <a:latin typeface="Arial" panose="020B0604020202020204" pitchFamily="34" charset="0"/>
                        </a:rPr>
                        <a:t>Total</a:t>
                      </a:r>
                    </a:p>
                  </a:txBody>
                  <a:tcPr marL="6350" marR="6350" marT="6350" marB="0" anchor="ctr"/>
                </a:tc>
                <a:tc>
                  <a:txBody>
                    <a:bodyPr/>
                    <a:lstStyle/>
                    <a:p>
                      <a:pPr algn="l" fontAlgn="t"/>
                      <a:r>
                        <a:rPr lang="en-US" sz="1800" b="0" i="0" u="none" strike="noStrike">
                          <a:solidFill>
                            <a:srgbClr val="000000"/>
                          </a:solidFill>
                          <a:effectLst/>
                          <a:latin typeface="Arial" panose="020B0604020202020204" pitchFamily="34" charset="0"/>
                        </a:rPr>
                        <a:t> </a:t>
                      </a:r>
                    </a:p>
                  </a:txBody>
                  <a:tcPr marL="6350" marR="6350" marT="6350" marB="0"/>
                </a:tc>
                <a:tc>
                  <a:txBody>
                    <a:bodyPr/>
                    <a:lstStyle/>
                    <a:p>
                      <a:pPr algn="l" fontAlgn="t"/>
                      <a:r>
                        <a:rPr lang="en-US" sz="1800" b="0" i="0" u="none" strike="noStrike">
                          <a:solidFill>
                            <a:srgbClr val="000000"/>
                          </a:solidFill>
                          <a:effectLst/>
                          <a:latin typeface="Arial" panose="020B0604020202020204" pitchFamily="34" charset="0"/>
                        </a:rPr>
                        <a:t> </a:t>
                      </a:r>
                    </a:p>
                  </a:txBody>
                  <a:tcPr marL="6350" marR="6350" marT="6350" marB="0"/>
                </a:tc>
                <a:tc>
                  <a:txBody>
                    <a:bodyPr/>
                    <a:lstStyle/>
                    <a:p>
                      <a:pPr algn="ctr" rtl="0" fontAlgn="ctr"/>
                      <a:r>
                        <a:rPr lang="en-US" sz="900" b="0" i="0" u="none" strike="noStrike">
                          <a:solidFill>
                            <a:srgbClr val="1A1A1A"/>
                          </a:solidFill>
                          <a:effectLst/>
                          <a:latin typeface="Arial" panose="020B0604020202020204" pitchFamily="34" charset="0"/>
                        </a:rPr>
                        <a:t>6.60E+20</a:t>
                      </a:r>
                    </a:p>
                  </a:txBody>
                  <a:tcPr marL="6350" marR="6350" marT="6350" marB="0" anchor="ctr"/>
                </a:tc>
                <a:tc>
                  <a:txBody>
                    <a:bodyPr/>
                    <a:lstStyle/>
                    <a:p>
                      <a:pPr algn="ctr" rtl="0" fontAlgn="ctr"/>
                      <a:r>
                        <a:rPr lang="en-US" sz="900" b="0" i="0" u="none" strike="noStrike" dirty="0">
                          <a:solidFill>
                            <a:srgbClr val="1A1A1A"/>
                          </a:solidFill>
                          <a:effectLst/>
                          <a:latin typeface="Arial" panose="020B0604020202020204" pitchFamily="34" charset="0"/>
                        </a:rPr>
                        <a:t>0.041</a:t>
                      </a:r>
                    </a:p>
                  </a:txBody>
                  <a:tcPr marL="6350" marR="6350" marT="6350" marB="0" anchor="ctr"/>
                </a:tc>
                <a:extLst>
                  <a:ext uri="{0D108BD9-81ED-4DB2-BD59-A6C34878D82A}">
                    <a16:rowId xmlns:a16="http://schemas.microsoft.com/office/drawing/2014/main" val="68816469"/>
                  </a:ext>
                </a:extLst>
              </a:tr>
              <a:tr h="163029">
                <a:tc>
                  <a:txBody>
                    <a:bodyPr/>
                    <a:lstStyle/>
                    <a:p>
                      <a:pPr algn="l" fontAlgn="t"/>
                      <a:r>
                        <a:rPr lang="en-US" sz="1800" b="0" i="0" u="none" strike="noStrike">
                          <a:solidFill>
                            <a:srgbClr val="000000"/>
                          </a:solidFill>
                          <a:effectLst/>
                          <a:latin typeface="Arial" panose="020B0604020202020204" pitchFamily="34" charset="0"/>
                        </a:rPr>
                        <a:t> </a:t>
                      </a:r>
                    </a:p>
                  </a:txBody>
                  <a:tcPr marL="6350" marR="6350" marT="6350" marB="0"/>
                </a:tc>
                <a:tc>
                  <a:txBody>
                    <a:bodyPr/>
                    <a:lstStyle/>
                    <a:p>
                      <a:pPr algn="l" fontAlgn="t"/>
                      <a:r>
                        <a:rPr lang="en-US" sz="1800" b="0" i="0" u="none" strike="noStrike">
                          <a:solidFill>
                            <a:srgbClr val="000000"/>
                          </a:solidFill>
                          <a:effectLst/>
                          <a:latin typeface="Arial" panose="020B0604020202020204" pitchFamily="34" charset="0"/>
                        </a:rPr>
                        <a:t> </a:t>
                      </a:r>
                    </a:p>
                  </a:txBody>
                  <a:tcPr marL="6350" marR="6350" marT="6350" marB="0"/>
                </a:tc>
                <a:tc>
                  <a:txBody>
                    <a:bodyPr/>
                    <a:lstStyle/>
                    <a:p>
                      <a:pPr algn="ctr" rtl="0" fontAlgn="ctr"/>
                      <a:r>
                        <a:rPr lang="en-US" sz="900" b="0" i="0" u="none" strike="noStrike" dirty="0">
                          <a:solidFill>
                            <a:srgbClr val="1A1A1A"/>
                          </a:solidFill>
                          <a:effectLst/>
                          <a:latin typeface="Arial" panose="020B0604020202020204" pitchFamily="34" charset="0"/>
                        </a:rPr>
                        <a:t>TBR</a:t>
                      </a:r>
                    </a:p>
                  </a:txBody>
                  <a:tcPr marL="6350" marR="6350" marT="6350" marB="0" anchor="ctr"/>
                </a:tc>
                <a:tc>
                  <a:txBody>
                    <a:bodyPr/>
                    <a:lstStyle/>
                    <a:p>
                      <a:pPr algn="ctr" rtl="0" fontAlgn="ctr"/>
                      <a:r>
                        <a:rPr lang="en-US" sz="900" b="0" i="0" u="none" strike="noStrike">
                          <a:solidFill>
                            <a:srgbClr val="1A1A1A"/>
                          </a:solidFill>
                          <a:effectLst/>
                          <a:latin typeface="Arial" panose="020B0604020202020204" pitchFamily="34" charset="0"/>
                        </a:rPr>
                        <a:t>1.239</a:t>
                      </a:r>
                    </a:p>
                  </a:txBody>
                  <a:tcPr marL="6350" marR="6350" marT="6350" marB="0" anchor="ctr"/>
                </a:tc>
                <a:tc>
                  <a:txBody>
                    <a:bodyPr/>
                    <a:lstStyle/>
                    <a:p>
                      <a:pPr algn="ctr" rtl="0" fontAlgn="ctr"/>
                      <a:r>
                        <a:rPr lang="en-US" sz="900" b="0" i="0" u="none" strike="noStrike" dirty="0">
                          <a:solidFill>
                            <a:srgbClr val="1A1A1A"/>
                          </a:solidFill>
                          <a:effectLst/>
                          <a:latin typeface="Arial" panose="020B0604020202020204" pitchFamily="34" charset="0"/>
                        </a:rPr>
                        <a:t>0.041</a:t>
                      </a:r>
                    </a:p>
                  </a:txBody>
                  <a:tcPr marL="6350" marR="6350" marT="6350" marB="0" anchor="ctr"/>
                </a:tc>
                <a:extLst>
                  <a:ext uri="{0D108BD9-81ED-4DB2-BD59-A6C34878D82A}">
                    <a16:rowId xmlns:a16="http://schemas.microsoft.com/office/drawing/2014/main" val="4167127255"/>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3"/>
          <p:cNvSpPr txBox="1">
            <a:spLocks noGrp="1"/>
          </p:cNvSpPr>
          <p:nvPr>
            <p:ph type="title"/>
          </p:nvPr>
        </p:nvSpPr>
        <p:spPr>
          <a:xfrm>
            <a:off x="729450" y="575125"/>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mj-lt"/>
              </a:rPr>
              <a:t>Tritium Breeding </a:t>
            </a:r>
            <a:endParaRPr dirty="0">
              <a:latin typeface="+mj-lt"/>
            </a:endParaRPr>
          </a:p>
        </p:txBody>
      </p:sp>
      <p:pic>
        <p:nvPicPr>
          <p:cNvPr id="5" name="Picture 2" descr="https://lh5.googleusercontent.com/7wgWZa9kXoRD91oJ3hJDWtteGYp-UCZ1NZqgwEqVreSD0Sl1wrzbYJ9gE9WoytV7u2jAYOmqtifXp1oiviKNY8WLmCOTF79eCReWxV11ZSTDtpTzXK9HuDuMNGpFjrJNM2yd7m3fV4s">
            <a:extLst>
              <a:ext uri="{FF2B5EF4-FFF2-40B4-BE49-F238E27FC236}">
                <a16:creationId xmlns:a16="http://schemas.microsoft.com/office/drawing/2014/main" id="{BC4A0968-7495-49E2-B704-C731EB46CF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1552" y="766319"/>
            <a:ext cx="2473177" cy="418474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182880" y="1382751"/>
            <a:ext cx="6211824" cy="33671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729450" y="602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mn-lt"/>
              </a:rPr>
              <a:t>Background</a:t>
            </a:r>
            <a:endParaRPr dirty="0">
              <a:latin typeface="+mn-lt"/>
            </a:endParaRPr>
          </a:p>
        </p:txBody>
      </p:sp>
      <p:sp>
        <p:nvSpPr>
          <p:cNvPr id="105" name="Google Shape;105;p14"/>
          <p:cNvSpPr txBox="1"/>
          <p:nvPr/>
        </p:nvSpPr>
        <p:spPr>
          <a:xfrm>
            <a:off x="618125" y="1259150"/>
            <a:ext cx="7953388" cy="3534958"/>
          </a:xfrm>
          <a:prstGeom prst="rect">
            <a:avLst/>
          </a:prstGeom>
          <a:noFill/>
          <a:ln>
            <a:noFill/>
          </a:ln>
        </p:spPr>
        <p:txBody>
          <a:bodyPr spcFirstLastPara="1" wrap="square" lIns="91425" tIns="91425" rIns="91425" bIns="91425" anchor="t" anchorCtr="0">
            <a:noAutofit/>
          </a:bodyPr>
          <a:lstStyle/>
          <a:p>
            <a:pPr>
              <a:spcAft>
                <a:spcPts val="1600"/>
              </a:spcAft>
              <a:buSzPts val="1100"/>
            </a:pPr>
            <a:r>
              <a:rPr lang="en-US" dirty="0">
                <a:latin typeface="+mn-lt"/>
              </a:rPr>
              <a:t>Pursuit of sustainable fusion energy began with plans for experimental power reactors once the deuterium-tritium fusion interaction was more closely studied in the later years of the 1970's</a:t>
            </a:r>
          </a:p>
          <a:p>
            <a:pPr>
              <a:spcAft>
                <a:spcPts val="1600"/>
              </a:spcAft>
              <a:buSzPts val="1100"/>
            </a:pPr>
            <a:r>
              <a:rPr lang="en-US" dirty="0"/>
              <a:t>1980</a:t>
            </a:r>
          </a:p>
          <a:p>
            <a:pPr>
              <a:spcAft>
                <a:spcPts val="1600"/>
              </a:spcAft>
              <a:buSzPts val="1100"/>
            </a:pPr>
            <a:endParaRPr lang="en-US" dirty="0"/>
          </a:p>
          <a:p>
            <a:pPr>
              <a:spcAft>
                <a:spcPts val="1600"/>
              </a:spcAft>
              <a:buSzPts val="1100"/>
            </a:pPr>
            <a:r>
              <a:rPr lang="en-US" dirty="0"/>
              <a:t>1990</a:t>
            </a:r>
          </a:p>
          <a:p>
            <a:pPr>
              <a:spcAft>
                <a:spcPts val="1600"/>
              </a:spcAft>
              <a:buSzPts val="1100"/>
            </a:pPr>
            <a:endParaRPr lang="en-US" dirty="0"/>
          </a:p>
          <a:p>
            <a:pPr>
              <a:spcAft>
                <a:spcPts val="1600"/>
              </a:spcAft>
              <a:buSzPts val="1100"/>
            </a:pPr>
            <a:r>
              <a:rPr lang="en-US" dirty="0"/>
              <a:t>2000</a:t>
            </a:r>
          </a:p>
          <a:p>
            <a:pPr>
              <a:spcAft>
                <a:spcPts val="1600"/>
              </a:spcAft>
              <a:buSzPts val="1100"/>
            </a:pPr>
            <a:endParaRPr lang="en-US" dirty="0"/>
          </a:p>
          <a:p>
            <a:pPr>
              <a:spcAft>
                <a:spcPts val="1600"/>
              </a:spcAft>
              <a:buSzPts val="1100"/>
            </a:pPr>
            <a:r>
              <a:rPr lang="en-US" dirty="0"/>
              <a:t>2010</a:t>
            </a: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
        <p:nvSpPr>
          <p:cNvPr id="3" name="Oval 2">
            <a:extLst>
              <a:ext uri="{FF2B5EF4-FFF2-40B4-BE49-F238E27FC236}">
                <a16:creationId xmlns:a16="http://schemas.microsoft.com/office/drawing/2014/main" id="{6A4AEFA1-5F45-4689-BDB5-CD8657E1CC70}"/>
              </a:ext>
            </a:extLst>
          </p:cNvPr>
          <p:cNvSpPr/>
          <p:nvPr/>
        </p:nvSpPr>
        <p:spPr>
          <a:xfrm flipH="1">
            <a:off x="901702" y="2248605"/>
            <a:ext cx="45154" cy="46568"/>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C189E23B-DDD8-4B5A-A6DC-749A1749D406}"/>
              </a:ext>
            </a:extLst>
          </p:cNvPr>
          <p:cNvSpPr/>
          <p:nvPr/>
        </p:nvSpPr>
        <p:spPr>
          <a:xfrm flipH="1">
            <a:off x="901702" y="2389716"/>
            <a:ext cx="45154" cy="46568"/>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9BDCC91-2104-4264-B631-AD1B04F0B71C}"/>
              </a:ext>
            </a:extLst>
          </p:cNvPr>
          <p:cNvSpPr/>
          <p:nvPr/>
        </p:nvSpPr>
        <p:spPr>
          <a:xfrm flipH="1">
            <a:off x="901702" y="2530827"/>
            <a:ext cx="45154" cy="46568"/>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533AAD7-A88B-4BAB-96EE-E3CEB83945C2}"/>
              </a:ext>
            </a:extLst>
          </p:cNvPr>
          <p:cNvSpPr/>
          <p:nvPr/>
        </p:nvSpPr>
        <p:spPr>
          <a:xfrm flipH="1">
            <a:off x="901702" y="2671938"/>
            <a:ext cx="45154" cy="46568"/>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1703561-D2DC-4D0F-A4A3-467E70B07074}"/>
              </a:ext>
            </a:extLst>
          </p:cNvPr>
          <p:cNvSpPr/>
          <p:nvPr/>
        </p:nvSpPr>
        <p:spPr>
          <a:xfrm flipH="1">
            <a:off x="901702" y="3074105"/>
            <a:ext cx="45154" cy="46568"/>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503FFA9-418E-4F98-AF96-CF9367FEF71B}"/>
              </a:ext>
            </a:extLst>
          </p:cNvPr>
          <p:cNvSpPr/>
          <p:nvPr/>
        </p:nvSpPr>
        <p:spPr>
          <a:xfrm flipH="1">
            <a:off x="901701" y="3208161"/>
            <a:ext cx="45154" cy="46568"/>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A98A153-1F76-4E96-97A4-C7B4B84D221D}"/>
              </a:ext>
            </a:extLst>
          </p:cNvPr>
          <p:cNvSpPr/>
          <p:nvPr/>
        </p:nvSpPr>
        <p:spPr>
          <a:xfrm flipH="1">
            <a:off x="901701" y="3349271"/>
            <a:ext cx="45154" cy="46568"/>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DC10058-53F4-4D51-968E-C4847DA538DC}"/>
              </a:ext>
            </a:extLst>
          </p:cNvPr>
          <p:cNvSpPr/>
          <p:nvPr/>
        </p:nvSpPr>
        <p:spPr>
          <a:xfrm flipH="1">
            <a:off x="901701" y="3511549"/>
            <a:ext cx="45154" cy="46568"/>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FA6CD5F-37E0-49D7-A6D4-D91CF580C68D}"/>
              </a:ext>
            </a:extLst>
          </p:cNvPr>
          <p:cNvSpPr/>
          <p:nvPr/>
        </p:nvSpPr>
        <p:spPr>
          <a:xfrm flipH="1">
            <a:off x="901701" y="3892549"/>
            <a:ext cx="45154" cy="46568"/>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D36FA5D-8061-42ED-A80E-739D83918C9E}"/>
              </a:ext>
            </a:extLst>
          </p:cNvPr>
          <p:cNvSpPr/>
          <p:nvPr/>
        </p:nvSpPr>
        <p:spPr>
          <a:xfrm flipH="1">
            <a:off x="901701" y="4033660"/>
            <a:ext cx="45154" cy="46568"/>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08FC525-FE5D-4A28-9958-6B4A2A27347F}"/>
              </a:ext>
            </a:extLst>
          </p:cNvPr>
          <p:cNvSpPr/>
          <p:nvPr/>
        </p:nvSpPr>
        <p:spPr>
          <a:xfrm flipH="1">
            <a:off x="901702" y="4188883"/>
            <a:ext cx="45154" cy="46568"/>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F49E09A-EB0A-42B9-8F0D-C67C5E30F574}"/>
              </a:ext>
            </a:extLst>
          </p:cNvPr>
          <p:cNvSpPr/>
          <p:nvPr/>
        </p:nvSpPr>
        <p:spPr>
          <a:xfrm flipH="1">
            <a:off x="901702" y="4329994"/>
            <a:ext cx="45154" cy="46568"/>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B20661D-4BE2-4F9E-9698-DDB05CC18FF2}"/>
              </a:ext>
            </a:extLst>
          </p:cNvPr>
          <p:cNvSpPr txBox="1"/>
          <p:nvPr/>
        </p:nvSpPr>
        <p:spPr>
          <a:xfrm>
            <a:off x="1637595" y="1895120"/>
            <a:ext cx="6905976" cy="307777"/>
          </a:xfrm>
          <a:prstGeom prst="rect">
            <a:avLst/>
          </a:prstGeom>
        </p:spPr>
        <p:style>
          <a:lnRef idx="3">
            <a:schemeClr val="lt1"/>
          </a:lnRef>
          <a:fillRef idx="1">
            <a:schemeClr val="dk1"/>
          </a:fillRef>
          <a:effectRef idx="1">
            <a:schemeClr val="dk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First plasma achieved in a tokamak reactor using magnetic confinement in JET (UK)</a:t>
            </a:r>
          </a:p>
        </p:txBody>
      </p:sp>
      <p:cxnSp>
        <p:nvCxnSpPr>
          <p:cNvPr id="17" name="Straight Arrow Connector 16">
            <a:extLst>
              <a:ext uri="{FF2B5EF4-FFF2-40B4-BE49-F238E27FC236}">
                <a16:creationId xmlns:a16="http://schemas.microsoft.com/office/drawing/2014/main" id="{B160023A-09EB-41AE-A68E-37F3634D0511}"/>
              </a:ext>
            </a:extLst>
          </p:cNvPr>
          <p:cNvCxnSpPr/>
          <p:nvPr/>
        </p:nvCxnSpPr>
        <p:spPr>
          <a:xfrm flipH="1">
            <a:off x="1203325" y="2035173"/>
            <a:ext cx="2821" cy="244124"/>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1CFE602-3DB8-433B-ABD4-4F05707E78E8}"/>
              </a:ext>
            </a:extLst>
          </p:cNvPr>
          <p:cNvCxnSpPr>
            <a:cxnSpLocks/>
          </p:cNvCxnSpPr>
          <p:nvPr/>
        </p:nvCxnSpPr>
        <p:spPr>
          <a:xfrm>
            <a:off x="1199092" y="2028117"/>
            <a:ext cx="342901" cy="4235"/>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F201497-189A-4D97-A62B-CB09884EFC87}"/>
              </a:ext>
            </a:extLst>
          </p:cNvPr>
          <p:cNvCxnSpPr/>
          <p:nvPr/>
        </p:nvCxnSpPr>
        <p:spPr>
          <a:xfrm flipH="1" flipV="1">
            <a:off x="1028701" y="2274006"/>
            <a:ext cx="172155" cy="28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A596B3D-F94D-4D4B-89C5-83EF1E8D276E}"/>
              </a:ext>
            </a:extLst>
          </p:cNvPr>
          <p:cNvSpPr txBox="1"/>
          <p:nvPr/>
        </p:nvSpPr>
        <p:spPr>
          <a:xfrm>
            <a:off x="1648179" y="3203928"/>
            <a:ext cx="6905978" cy="523220"/>
          </a:xfrm>
          <a:prstGeom prst="rect">
            <a:avLst/>
          </a:prstGeom>
        </p:spPr>
        <p:style>
          <a:lnRef idx="3">
            <a:schemeClr val="lt1"/>
          </a:lnRef>
          <a:fillRef idx="1">
            <a:schemeClr val="dk1"/>
          </a:fillRef>
          <a:effectRef idx="1">
            <a:schemeClr val="dk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First instances of deuterium-tritium plasma making for a higher standard of power output alongside a more stable operation become standard</a:t>
            </a:r>
          </a:p>
        </p:txBody>
      </p:sp>
      <p:sp>
        <p:nvSpPr>
          <p:cNvPr id="25" name="TextBox 24">
            <a:extLst>
              <a:ext uri="{FF2B5EF4-FFF2-40B4-BE49-F238E27FC236}">
                <a16:creationId xmlns:a16="http://schemas.microsoft.com/office/drawing/2014/main" id="{8D423CA7-60AE-41FC-8251-0E96AEB3F6D5}"/>
              </a:ext>
            </a:extLst>
          </p:cNvPr>
          <p:cNvSpPr txBox="1"/>
          <p:nvPr/>
        </p:nvSpPr>
        <p:spPr>
          <a:xfrm>
            <a:off x="1646415" y="3794830"/>
            <a:ext cx="6898920" cy="537331"/>
          </a:xfrm>
          <a:prstGeom prst="rect">
            <a:avLst/>
          </a:prstGeom>
        </p:spPr>
        <p:style>
          <a:lnRef idx="3">
            <a:schemeClr val="lt1"/>
          </a:lnRef>
          <a:fillRef idx="1">
            <a:schemeClr val="dk1"/>
          </a:fillRef>
          <a:effectRef idx="1">
            <a:schemeClr val="dk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Timetable for the future of the fusion DEMO project presented in 2004 to IAEA for construction to begin in 2024 and end 2033 looking to generate marketable power</a:t>
            </a:r>
          </a:p>
        </p:txBody>
      </p:sp>
      <p:sp>
        <p:nvSpPr>
          <p:cNvPr id="4" name="TextBox 3">
            <a:extLst>
              <a:ext uri="{FF2B5EF4-FFF2-40B4-BE49-F238E27FC236}">
                <a16:creationId xmlns:a16="http://schemas.microsoft.com/office/drawing/2014/main" id="{BD855CDF-8588-46DA-8F31-064FC5FADB9D}"/>
              </a:ext>
            </a:extLst>
          </p:cNvPr>
          <p:cNvSpPr txBox="1"/>
          <p:nvPr/>
        </p:nvSpPr>
        <p:spPr>
          <a:xfrm>
            <a:off x="1641122" y="4389262"/>
            <a:ext cx="6913032" cy="307777"/>
          </a:xfrm>
          <a:prstGeom prst="rect">
            <a:avLst/>
          </a:prstGeom>
        </p:spPr>
        <p:style>
          <a:lnRef idx="3">
            <a:schemeClr val="lt1"/>
          </a:lnRef>
          <a:fillRef idx="1">
            <a:schemeClr val="dk1"/>
          </a:fillRef>
          <a:effectRef idx="1">
            <a:schemeClr val="dk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Start of building construction for ITER project in 2010 after agreement in 2006</a:t>
            </a:r>
          </a:p>
        </p:txBody>
      </p:sp>
      <p:cxnSp>
        <p:nvCxnSpPr>
          <p:cNvPr id="19" name="Straight Arrow Connector 18">
            <a:extLst>
              <a:ext uri="{FF2B5EF4-FFF2-40B4-BE49-F238E27FC236}">
                <a16:creationId xmlns:a16="http://schemas.microsoft.com/office/drawing/2014/main" id="{0E276E4F-6E39-413A-ABDC-63B8D1E0BB8A}"/>
              </a:ext>
            </a:extLst>
          </p:cNvPr>
          <p:cNvCxnSpPr/>
          <p:nvPr/>
        </p:nvCxnSpPr>
        <p:spPr>
          <a:xfrm flipH="1">
            <a:off x="1206854" y="4606924"/>
            <a:ext cx="355598" cy="42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0C75B11-32BD-47E7-9338-8B1DCACF241E}"/>
              </a:ext>
            </a:extLst>
          </p:cNvPr>
          <p:cNvSpPr txBox="1"/>
          <p:nvPr/>
        </p:nvSpPr>
        <p:spPr>
          <a:xfrm>
            <a:off x="1637595" y="2254955"/>
            <a:ext cx="6905976" cy="307777"/>
          </a:xfrm>
          <a:prstGeom prst="rect">
            <a:avLst/>
          </a:prstGeom>
        </p:spPr>
        <p:style>
          <a:lnRef idx="3">
            <a:schemeClr val="lt1"/>
          </a:lnRef>
          <a:fillRef idx="1">
            <a:schemeClr val="dk1"/>
          </a:fillRef>
          <a:effectRef idx="1">
            <a:schemeClr val="dk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Plans for the International Thermonuclear Experimental Reactor were set into motion </a:t>
            </a:r>
          </a:p>
        </p:txBody>
      </p:sp>
      <p:cxnSp>
        <p:nvCxnSpPr>
          <p:cNvPr id="22" name="Straight Arrow Connector 21">
            <a:extLst>
              <a:ext uri="{FF2B5EF4-FFF2-40B4-BE49-F238E27FC236}">
                <a16:creationId xmlns:a16="http://schemas.microsoft.com/office/drawing/2014/main" id="{A475B5F6-7646-423E-86A7-580367DFAC09}"/>
              </a:ext>
            </a:extLst>
          </p:cNvPr>
          <p:cNvCxnSpPr/>
          <p:nvPr/>
        </p:nvCxnSpPr>
        <p:spPr>
          <a:xfrm flipH="1" flipV="1">
            <a:off x="1028700" y="2365729"/>
            <a:ext cx="524932" cy="28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71FAF86-488B-4ACE-88C8-1E55B5F63102}"/>
              </a:ext>
            </a:extLst>
          </p:cNvPr>
          <p:cNvSpPr txBox="1"/>
          <p:nvPr/>
        </p:nvSpPr>
        <p:spPr>
          <a:xfrm>
            <a:off x="1635832" y="2613024"/>
            <a:ext cx="6905976" cy="523220"/>
          </a:xfrm>
          <a:prstGeom prst="rect">
            <a:avLst/>
          </a:prstGeom>
        </p:spPr>
        <p:style>
          <a:lnRef idx="3">
            <a:schemeClr val="lt1"/>
          </a:lnRef>
          <a:fillRef idx="1">
            <a:schemeClr val="dk1"/>
          </a:fillRef>
          <a:effectRef idx="1">
            <a:schemeClr val="dk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JET Tokomak continues to produce record breaking amounts of power while its magnetic confinement design becomes the standard for future projects</a:t>
            </a:r>
          </a:p>
        </p:txBody>
      </p:sp>
      <p:cxnSp>
        <p:nvCxnSpPr>
          <p:cNvPr id="24" name="Straight Arrow Connector 23">
            <a:extLst>
              <a:ext uri="{FF2B5EF4-FFF2-40B4-BE49-F238E27FC236}">
                <a16:creationId xmlns:a16="http://schemas.microsoft.com/office/drawing/2014/main" id="{72A7B928-0A0B-4845-B012-760DF3813083}"/>
              </a:ext>
            </a:extLst>
          </p:cNvPr>
          <p:cNvCxnSpPr/>
          <p:nvPr/>
        </p:nvCxnSpPr>
        <p:spPr>
          <a:xfrm flipH="1" flipV="1">
            <a:off x="1032228" y="2722033"/>
            <a:ext cx="517879" cy="28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3E2D48F-2077-4AE5-BA3C-18B14FD6E805}"/>
              </a:ext>
            </a:extLst>
          </p:cNvPr>
          <p:cNvCxnSpPr/>
          <p:nvPr/>
        </p:nvCxnSpPr>
        <p:spPr>
          <a:xfrm flipH="1">
            <a:off x="1071033" y="4090105"/>
            <a:ext cx="475545" cy="42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D373EF5-C9EF-4CFF-B128-1C98B35AE75B}"/>
              </a:ext>
            </a:extLst>
          </p:cNvPr>
          <p:cNvCxnSpPr/>
          <p:nvPr/>
        </p:nvCxnSpPr>
        <p:spPr>
          <a:xfrm flipH="1">
            <a:off x="1072798" y="3520368"/>
            <a:ext cx="468488" cy="42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43822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34"/>
          <p:cNvSpPr txBox="1">
            <a:spLocks noGrp="1"/>
          </p:cNvSpPr>
          <p:nvPr>
            <p:ph type="title"/>
          </p:nvPr>
        </p:nvSpPr>
        <p:spPr>
          <a:xfrm>
            <a:off x="729450" y="602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mj-lt"/>
              </a:rPr>
              <a:t>Conclusion</a:t>
            </a:r>
            <a:endParaRPr dirty="0">
              <a:latin typeface="+mj-lt"/>
            </a:endParaRPr>
          </a:p>
        </p:txBody>
      </p:sp>
      <p:sp>
        <p:nvSpPr>
          <p:cNvPr id="348" name="Google Shape;348;p34"/>
          <p:cNvSpPr txBox="1">
            <a:spLocks noGrp="1"/>
          </p:cNvSpPr>
          <p:nvPr>
            <p:ph type="body" idx="1"/>
          </p:nvPr>
        </p:nvSpPr>
        <p:spPr>
          <a:xfrm>
            <a:off x="729450" y="1373550"/>
            <a:ext cx="7688700" cy="2966400"/>
          </a:xfrm>
          <a:prstGeom prst="rect">
            <a:avLst/>
          </a:prstGeom>
        </p:spPr>
        <p:txBody>
          <a:bodyPr spcFirstLastPara="1" wrap="square" lIns="91425" tIns="91425" rIns="91425" bIns="91425" anchor="t" anchorCtr="0">
            <a:noAutofit/>
          </a:bodyPr>
          <a:lstStyle/>
          <a:p>
            <a:pPr marL="146050" indent="0">
              <a:buNone/>
            </a:pPr>
            <a:r>
              <a:rPr lang="en-US" dirty="0"/>
              <a:t>The crucial design criteria posed by the project have been met by the design of the tritium breeding blanket and coolant system design. </a:t>
            </a:r>
          </a:p>
          <a:p>
            <a:r>
              <a:rPr lang="en-US" dirty="0"/>
              <a:t>The lifetime of the magnets systems for the inboard and outboard toroidal magnets system are 72 and 1557 respectively. This is an adequate operational lifetime for a fusion reactor or any power plant. </a:t>
            </a:r>
          </a:p>
          <a:p>
            <a:r>
              <a:rPr lang="en-US" dirty="0"/>
              <a:t>The nuclear heating due to neutron and photon heating and coolant system design was such that the temperature of the breeding material was within the operational window defined by the literature. </a:t>
            </a:r>
          </a:p>
          <a:p>
            <a:r>
              <a:rPr lang="en-US" dirty="0"/>
              <a:t>The components such as the first wall and shielding all had adequate lifetimes to ensure the continuous operation of the reactor with minimal interruptions.  </a:t>
            </a:r>
          </a:p>
          <a:p>
            <a:r>
              <a:rPr lang="en-US" dirty="0"/>
              <a:t>The tritium breeding ratio was sufficiently high to generate the tritium needed for the operation of a fusion reactor. </a:t>
            </a:r>
          </a:p>
          <a:p>
            <a:pPr marL="457200" lvl="0" indent="-311150" algn="l" rtl="0">
              <a:spcBef>
                <a:spcPts val="0"/>
              </a:spcBef>
              <a:spcAft>
                <a:spcPts val="0"/>
              </a:spcAft>
              <a:buSzPts val="1300"/>
              <a:buChar char="●"/>
            </a:pPr>
            <a:endParaRPr dirty="0">
              <a:latin typeface="+mn-lt"/>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5"/>
          <p:cNvSpPr txBox="1">
            <a:spLocks noGrp="1"/>
          </p:cNvSpPr>
          <p:nvPr>
            <p:ph type="title"/>
          </p:nvPr>
        </p:nvSpPr>
        <p:spPr>
          <a:xfrm>
            <a:off x="729450" y="602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 </a:t>
            </a:r>
            <a:endParaRPr/>
          </a:p>
        </p:txBody>
      </p:sp>
      <p:sp>
        <p:nvSpPr>
          <p:cNvPr id="354" name="Google Shape;354;p35"/>
          <p:cNvSpPr txBox="1">
            <a:spLocks noGrp="1"/>
          </p:cNvSpPr>
          <p:nvPr>
            <p:ph type="body" idx="1"/>
          </p:nvPr>
        </p:nvSpPr>
        <p:spPr>
          <a:xfrm>
            <a:off x="729450" y="1373550"/>
            <a:ext cx="7688700" cy="2966400"/>
          </a:xfrm>
          <a:prstGeom prst="rect">
            <a:avLst/>
          </a:prstGeom>
        </p:spPr>
        <p:txBody>
          <a:bodyPr spcFirstLastPara="1" wrap="square" lIns="91425" tIns="91425" rIns="91425" bIns="91425" anchor="t" anchorCtr="0">
            <a:noAutofit/>
          </a:bodyPr>
          <a:lstStyle/>
          <a:p>
            <a:pPr marL="342900" indent="-342900">
              <a:spcAft>
                <a:spcPts val="1600"/>
              </a:spcAft>
              <a:buFont typeface="+mj-lt"/>
              <a:buAutoNum type="arabicPeriod"/>
            </a:pPr>
            <a:r>
              <a:rPr lang="en-US" dirty="0"/>
              <a:t>W. M. STACEY et al, “Resolution of Fission And Fusion Technology Integration Issues: An Upgraded Design Concept For The Subcritical Advanced Burner Reactor” Nuclear Technology, 2014.</a:t>
            </a:r>
          </a:p>
          <a:p>
            <a:pPr marL="342900" indent="-342900">
              <a:spcAft>
                <a:spcPts val="1600"/>
              </a:spcAft>
              <a:buFont typeface="+mj-lt"/>
              <a:buAutoNum type="arabicPeriod"/>
            </a:pPr>
            <a:r>
              <a:rPr lang="en-US" altLang="zh-CN" dirty="0"/>
              <a:t>S Liu, Y Pu, X Cheng, et al. Conceptual design of a water cooled breeder blanket for CFETR[J], Fusion Engineering and Design, 2014, 89: 1380-1385</a:t>
            </a:r>
            <a:endParaRPr lang="en-US" dirty="0"/>
          </a:p>
          <a:p>
            <a:pPr marL="342900" lvl="0" indent="-342900">
              <a:spcAft>
                <a:spcPts val="1600"/>
              </a:spcAft>
              <a:buFont typeface="+mj-lt"/>
              <a:buAutoNum type="arabicPeriod"/>
            </a:pPr>
            <a:r>
              <a:rPr lang="en-US" dirty="0"/>
              <a:t>STACEY </a:t>
            </a:r>
            <a:r>
              <a:rPr lang="en-US" i="1" dirty="0"/>
              <a:t>Fusion: An Introduction to the Physics and Technology of Magnetic Confinement Fusion </a:t>
            </a:r>
            <a:r>
              <a:rPr lang="en-US" dirty="0"/>
              <a:t>Wiley New York (2010)</a:t>
            </a:r>
          </a:p>
          <a:p>
            <a:pPr marL="342900" lvl="0" indent="-342900">
              <a:spcAft>
                <a:spcPts val="1600"/>
              </a:spcAft>
              <a:buFont typeface="+mj-lt"/>
              <a:buAutoNum type="arabicPeriod"/>
            </a:pPr>
            <a:r>
              <a:rPr lang="en-US" dirty="0"/>
              <a:t>FERNANDEZ ET AL.  “Reduced Activation Ferritic/Martensitic Steel Eurofer´97 as Possible Structural Material for Fusion Devices, Metallurgical Characterization on As-Received Condition and after Simulated Service Conditions” IAEA (2004)</a:t>
            </a:r>
          </a:p>
          <a:p>
            <a:pPr marL="342900" lvl="0" indent="-342900">
              <a:spcAft>
                <a:spcPts val="1600"/>
              </a:spcAft>
              <a:buAutoNum type="arabicPeriod"/>
            </a:pPr>
            <a:endParaRPr i="1" dirty="0"/>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729450" y="602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mn-lt"/>
              </a:rPr>
              <a:t>State Of The Art</a:t>
            </a:r>
            <a:endParaRPr dirty="0">
              <a:latin typeface="+mn-lt"/>
            </a:endParaRPr>
          </a:p>
        </p:txBody>
      </p:sp>
      <p:sp>
        <p:nvSpPr>
          <p:cNvPr id="105" name="Google Shape;105;p14"/>
          <p:cNvSpPr txBox="1"/>
          <p:nvPr/>
        </p:nvSpPr>
        <p:spPr>
          <a:xfrm>
            <a:off x="618125" y="1259150"/>
            <a:ext cx="7650000" cy="3358570"/>
          </a:xfrm>
          <a:prstGeom prst="rect">
            <a:avLst/>
          </a:prstGeom>
          <a:noFill/>
          <a:ln>
            <a:noFill/>
          </a:ln>
        </p:spPr>
        <p:txBody>
          <a:bodyPr spcFirstLastPara="1" wrap="square" lIns="91425" tIns="91425" rIns="91425" bIns="91425" anchor="t" anchorCtr="0">
            <a:noAutofit/>
          </a:bodyPr>
          <a:lstStyle/>
          <a:p>
            <a:pPr>
              <a:lnSpc>
                <a:spcPct val="115000"/>
              </a:lnSpc>
              <a:spcAft>
                <a:spcPts val="1600"/>
              </a:spcAft>
              <a:buSzPts val="1100"/>
            </a:pPr>
            <a:r>
              <a:rPr lang="en-US" dirty="0">
                <a:latin typeface="+mn-lt"/>
              </a:rPr>
              <a:t>Advancing design of the latest models of fusion reactors focuses on certain main components:</a:t>
            </a:r>
          </a:p>
          <a:p>
            <a:pPr>
              <a:lnSpc>
                <a:spcPct val="114999"/>
              </a:lnSpc>
              <a:buSzPts val="1100"/>
            </a:pPr>
            <a:r>
              <a:rPr lang="en-US" u="sng" dirty="0">
                <a:solidFill>
                  <a:schemeClr val="accent6">
                    <a:lumMod val="10000"/>
                  </a:schemeClr>
                </a:solidFill>
                <a:latin typeface="+mn-lt"/>
              </a:rPr>
              <a:t>Tritium Breeding Blanket</a:t>
            </a:r>
          </a:p>
          <a:p>
            <a:pPr marL="285750" indent="-285750">
              <a:lnSpc>
                <a:spcPct val="114999"/>
              </a:lnSpc>
              <a:buSzPts val="1100"/>
              <a:buChar char="•"/>
            </a:pPr>
            <a:r>
              <a:rPr lang="en-US" dirty="0">
                <a:latin typeface="+mn-lt"/>
              </a:rPr>
              <a:t>The amount of tritium used in ratio to the amount of tritium produced by a breeding material is the Tritium Breeding Ratio (TBR) and is of high importance in making fusion viable</a:t>
            </a:r>
          </a:p>
          <a:p>
            <a:pPr marL="285750" indent="-285750">
              <a:lnSpc>
                <a:spcPct val="114999"/>
              </a:lnSpc>
              <a:buSzPts val="1100"/>
              <a:buChar char="•"/>
            </a:pPr>
            <a:r>
              <a:rPr lang="en-US" dirty="0">
                <a:latin typeface="+mn-lt"/>
              </a:rPr>
              <a:t>Lithium composites makes a strong tritium producer, and here will be in a ceramic mixture</a:t>
            </a:r>
          </a:p>
          <a:p>
            <a:pPr>
              <a:lnSpc>
                <a:spcPct val="114999"/>
              </a:lnSpc>
              <a:buSzPts val="1100"/>
            </a:pPr>
            <a:endParaRPr lang="en-US" dirty="0">
              <a:latin typeface="+mn-lt"/>
            </a:endParaRPr>
          </a:p>
          <a:p>
            <a:pPr>
              <a:lnSpc>
                <a:spcPct val="114999"/>
              </a:lnSpc>
              <a:buSzPts val="1100"/>
            </a:pPr>
            <a:r>
              <a:rPr lang="en-US" u="sng" dirty="0">
                <a:latin typeface="+mn-lt"/>
              </a:rPr>
              <a:t>Shielding Materials</a:t>
            </a:r>
          </a:p>
          <a:p>
            <a:pPr marL="285750" indent="-285750">
              <a:lnSpc>
                <a:spcPct val="114999"/>
              </a:lnSpc>
              <a:buSzPts val="1100"/>
              <a:buFont typeface="Arial" panose="020B0604020202020204" pitchFamily="34" charset="0"/>
              <a:buChar char="•"/>
            </a:pPr>
            <a:r>
              <a:rPr lang="en-US" dirty="0">
                <a:latin typeface="+mn-lt"/>
              </a:rPr>
              <a:t>Radiation resistant materials are necessary to durability, and have been researched to reveal </a:t>
            </a:r>
            <a:r>
              <a:rPr lang="en-US" dirty="0" err="1">
                <a:latin typeface="+mn-lt"/>
              </a:rPr>
              <a:t>Eurofer</a:t>
            </a:r>
            <a:r>
              <a:rPr lang="en-US" dirty="0">
                <a:latin typeface="+mn-lt"/>
              </a:rPr>
              <a:t> 97, or ODS Steel, as the best choice among others (Be, W)</a:t>
            </a:r>
          </a:p>
          <a:p>
            <a:pPr>
              <a:lnSpc>
                <a:spcPct val="114999"/>
              </a:lnSpc>
              <a:buSzPts val="1100"/>
            </a:pPr>
            <a:endParaRPr lang="en-US" u="sng" dirty="0">
              <a:latin typeface="+mn-lt"/>
            </a:endParaRPr>
          </a:p>
          <a:p>
            <a:pPr>
              <a:lnSpc>
                <a:spcPct val="114999"/>
              </a:lnSpc>
            </a:pPr>
            <a:r>
              <a:rPr lang="en-US" u="sng" dirty="0">
                <a:latin typeface="+mn-lt"/>
              </a:rPr>
              <a:t>Coolant</a:t>
            </a:r>
          </a:p>
          <a:p>
            <a:pPr marL="285750" indent="-285750">
              <a:lnSpc>
                <a:spcPct val="114999"/>
              </a:lnSpc>
              <a:buFont typeface="Arial" panose="020B0604020202020204" pitchFamily="34" charset="0"/>
              <a:buChar char="•"/>
            </a:pPr>
            <a:r>
              <a:rPr lang="en-US" dirty="0">
                <a:latin typeface="+mn-lt"/>
              </a:rPr>
              <a:t>Among coolant options explored, water provides the most stable heat transfer</a:t>
            </a: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3108158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729450" y="602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mn-lt"/>
              </a:rPr>
              <a:t>Motivation</a:t>
            </a:r>
            <a:endParaRPr dirty="0">
              <a:latin typeface="+mn-lt"/>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
        <p:nvSpPr>
          <p:cNvPr id="5" name="Slide Number Placeholder 1"/>
          <p:cNvSpPr txBox="1">
            <a:spLocks/>
          </p:cNvSpPr>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1pPr>
            <a:lvl2pPr marR="0" lvl="1"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2pPr>
            <a:lvl3pPr marR="0" lvl="2"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3pPr>
            <a:lvl4pPr marR="0" lvl="3"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4pPr>
            <a:lvl5pPr marR="0" lvl="4"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5pPr>
            <a:lvl6pPr marR="0" lvl="5"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6pPr>
            <a:lvl7pPr marR="0" lvl="6"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7pPr>
            <a:lvl8pPr marR="0" lvl="7"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8pPr>
            <a:lvl9pPr marR="0" lvl="8"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9pPr>
          </a:lstStyle>
          <a:p>
            <a:fld id="{00000000-1234-1234-1234-123412341234}" type="slidenum">
              <a:rPr lang="en" smtClean="0"/>
              <a:pPr/>
              <a:t>5</a:t>
            </a:fld>
            <a:endParaRPr lang="en"/>
          </a:p>
        </p:txBody>
      </p:sp>
      <p:sp>
        <p:nvSpPr>
          <p:cNvPr id="8" name="Oval 7"/>
          <p:cNvSpPr/>
          <p:nvPr/>
        </p:nvSpPr>
        <p:spPr>
          <a:xfrm>
            <a:off x="3099305" y="2178122"/>
            <a:ext cx="2950634" cy="283877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359650" y="2560304"/>
            <a:ext cx="2428299" cy="2074414"/>
          </a:xfrm>
          <a:prstGeom prst="rect">
            <a:avLst/>
          </a:prstGeom>
          <a:noFill/>
        </p:spPr>
        <p:txBody>
          <a:bodyPr wrap="square" rtlCol="0">
            <a:spAutoFit/>
          </a:bodyPr>
          <a:lstStyle/>
          <a:p>
            <a:pPr lvl="0" algn="ctr">
              <a:lnSpc>
                <a:spcPct val="115000"/>
              </a:lnSpc>
              <a:spcAft>
                <a:spcPts val="1600"/>
              </a:spcAft>
              <a:buSzPts val="1100"/>
            </a:pPr>
            <a:r>
              <a:rPr lang="en-US" dirty="0"/>
              <a:t>Fusion reactors are inherently safe. Any malfunctions in the reactor will cause the plasma to cool and the reactions to cease. No meltdowns or runaway reactions will occur. </a:t>
            </a:r>
          </a:p>
        </p:txBody>
      </p:sp>
      <p:sp>
        <p:nvSpPr>
          <p:cNvPr id="14" name="Oval 13"/>
          <p:cNvSpPr/>
          <p:nvPr/>
        </p:nvSpPr>
        <p:spPr>
          <a:xfrm>
            <a:off x="108010" y="1486504"/>
            <a:ext cx="2950634" cy="283877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072518" y="1486504"/>
            <a:ext cx="2950634" cy="283877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674531" y="1744806"/>
            <a:ext cx="1746607" cy="2322174"/>
          </a:xfrm>
          <a:prstGeom prst="rect">
            <a:avLst/>
          </a:prstGeom>
          <a:noFill/>
        </p:spPr>
        <p:txBody>
          <a:bodyPr wrap="square" rtlCol="0">
            <a:spAutoFit/>
          </a:bodyPr>
          <a:lstStyle/>
          <a:p>
            <a:pPr lvl="0" algn="ctr">
              <a:lnSpc>
                <a:spcPct val="115000"/>
              </a:lnSpc>
              <a:spcAft>
                <a:spcPts val="1600"/>
              </a:spcAft>
              <a:buSzPts val="1100"/>
            </a:pPr>
            <a:r>
              <a:rPr lang="en-US" dirty="0"/>
              <a:t>Fuel for fusion is abundant in the form of deuterium that can be found in water, while tritium can be produced by the lithium/neutron reaction that will occur in the core. </a:t>
            </a:r>
          </a:p>
        </p:txBody>
      </p:sp>
      <p:sp>
        <p:nvSpPr>
          <p:cNvPr id="10" name="TextBox 9"/>
          <p:cNvSpPr txBox="1"/>
          <p:nvPr/>
        </p:nvSpPr>
        <p:spPr>
          <a:xfrm>
            <a:off x="461990" y="1828718"/>
            <a:ext cx="2242673" cy="2322174"/>
          </a:xfrm>
          <a:prstGeom prst="rect">
            <a:avLst/>
          </a:prstGeom>
          <a:noFill/>
        </p:spPr>
        <p:txBody>
          <a:bodyPr wrap="square" rtlCol="0">
            <a:spAutoFit/>
          </a:bodyPr>
          <a:lstStyle/>
          <a:p>
            <a:pPr lvl="0" algn="ctr">
              <a:lnSpc>
                <a:spcPct val="115000"/>
              </a:lnSpc>
              <a:spcAft>
                <a:spcPts val="1600"/>
              </a:spcAft>
              <a:buSzPts val="1100"/>
            </a:pPr>
            <a:r>
              <a:rPr lang="en-US" dirty="0"/>
              <a:t>Fusion energy is clean. It produces no greenhouse gases, only helium and a high energy neutron. Additionally, there are no dangerous fission products that are associated with most nuclear reactors. </a:t>
            </a:r>
          </a:p>
        </p:txBody>
      </p:sp>
    </p:spTree>
    <p:extLst>
      <p:ext uri="{BB962C8B-B14F-4D97-AF65-F5344CB8AC3E}">
        <p14:creationId xmlns:p14="http://schemas.microsoft.com/office/powerpoint/2010/main" val="3737588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450" y="617610"/>
            <a:ext cx="7688700" cy="535200"/>
          </a:xfrm>
        </p:spPr>
        <p:txBody>
          <a:bodyPr/>
          <a:lstStyle/>
          <a:p>
            <a:r>
              <a:rPr lang="en-US" dirty="0">
                <a:latin typeface="+mj-lt"/>
              </a:rPr>
              <a:t>Scope</a:t>
            </a:r>
          </a:p>
        </p:txBody>
      </p:sp>
      <p:sp>
        <p:nvSpPr>
          <p:cNvPr id="3" name="Text Placeholder 2"/>
          <p:cNvSpPr>
            <a:spLocks noGrp="1"/>
          </p:cNvSpPr>
          <p:nvPr>
            <p:ph type="body" idx="1"/>
          </p:nvPr>
        </p:nvSpPr>
        <p:spPr>
          <a:xfrm>
            <a:off x="729450" y="1335640"/>
            <a:ext cx="7688700" cy="3004335"/>
          </a:xfrm>
        </p:spPr>
        <p:txBody>
          <a:bodyPr/>
          <a:lstStyle/>
          <a:p>
            <a:r>
              <a:rPr lang="en-US" dirty="0">
                <a:solidFill>
                  <a:schemeClr val="bg2"/>
                </a:solidFill>
                <a:latin typeface="+mn-lt"/>
              </a:rPr>
              <a:t>This project will only be to design a water cooled ceramic breeder blanket and will not consider other methods of cooling or breeding.  </a:t>
            </a:r>
          </a:p>
          <a:p>
            <a:r>
              <a:rPr lang="en-US" dirty="0">
                <a:solidFill>
                  <a:schemeClr val="bg2"/>
                </a:solidFill>
                <a:latin typeface="+mn-lt"/>
              </a:rPr>
              <a:t>The neutronics modeling in MCNP will not consist of a detailed blanket module design. For simplicity the TBM will be treated as a homogenous mixture. </a:t>
            </a:r>
          </a:p>
          <a:p>
            <a:r>
              <a:rPr lang="en-US" dirty="0">
                <a:solidFill>
                  <a:schemeClr val="bg2"/>
                </a:solidFill>
                <a:latin typeface="+mn-lt"/>
              </a:rPr>
              <a:t>The tritium recovery system and external coolant systems will not be considered; however, the blanket modules will be designed with anticipation of their eventual removal and replacement.</a:t>
            </a:r>
          </a:p>
          <a:p>
            <a:r>
              <a:rPr lang="en-US" dirty="0">
                <a:solidFill>
                  <a:schemeClr val="bg2"/>
                </a:solidFill>
                <a:latin typeface="+mn-lt"/>
              </a:rPr>
              <a:t>Component lifetimes will not take into account damage created from transient plasma disruptions. The system will be assumed at steady-state.</a:t>
            </a:r>
          </a:p>
          <a:p>
            <a:r>
              <a:rPr lang="en-US" dirty="0">
                <a:solidFill>
                  <a:schemeClr val="bg2"/>
                </a:solidFill>
                <a:latin typeface="+mn-lt"/>
              </a:rPr>
              <a:t>Divertor lifetime will not consider charged particle flux from the convergence of magnetic field lines.</a:t>
            </a:r>
          </a:p>
          <a:p>
            <a:r>
              <a:rPr lang="en-US" dirty="0">
                <a:solidFill>
                  <a:schemeClr val="bg2"/>
                </a:solidFill>
                <a:latin typeface="+mn-lt"/>
              </a:rPr>
              <a:t>ANSYS will be used to simulate thermal/stress analysis, considering the cell with the maximum heat flux as determined by MCNP.</a:t>
            </a:r>
          </a:p>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1761326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729450" y="602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mn-lt"/>
              </a:rPr>
              <a:t>Design Basis</a:t>
            </a:r>
            <a:endParaRPr dirty="0">
              <a:latin typeface="+mn-lt"/>
            </a:endParaRPr>
          </a:p>
        </p:txBody>
      </p:sp>
      <p:sp>
        <p:nvSpPr>
          <p:cNvPr id="105" name="Google Shape;105;p14"/>
          <p:cNvSpPr txBox="1"/>
          <p:nvPr/>
        </p:nvSpPr>
        <p:spPr>
          <a:xfrm>
            <a:off x="618125" y="1259150"/>
            <a:ext cx="7650000" cy="335857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rgbClr val="000000"/>
              </a:buClr>
              <a:buSzPts val="1100"/>
              <a:buFont typeface="Arial"/>
              <a:buNone/>
            </a:pPr>
            <a:endParaRPr dirty="0">
              <a:latin typeface="+mn-lt"/>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128044" y="1159004"/>
            <a:ext cx="4572910" cy="3308511"/>
          </a:xfrm>
          <a:prstGeom prst="rect">
            <a:avLst/>
          </a:prstGeom>
        </p:spPr>
      </p:pic>
      <p:sp>
        <p:nvSpPr>
          <p:cNvPr id="4" name="Rectangle 3"/>
          <p:cNvSpPr/>
          <p:nvPr/>
        </p:nvSpPr>
        <p:spPr>
          <a:xfrm>
            <a:off x="465234" y="4638874"/>
            <a:ext cx="3369833" cy="307777"/>
          </a:xfrm>
          <a:prstGeom prst="rect">
            <a:avLst/>
          </a:prstGeom>
        </p:spPr>
        <p:txBody>
          <a:bodyPr wrap="none">
            <a:spAutoFit/>
          </a:bodyPr>
          <a:lstStyle/>
          <a:p>
            <a:r>
              <a:rPr lang="en-US" dirty="0"/>
              <a:t>Subcritical Advanced Burner Reactor [1]</a:t>
            </a:r>
          </a:p>
        </p:txBody>
      </p:sp>
      <p:pic>
        <p:nvPicPr>
          <p:cNvPr id="7" name="图片 3">
            <a:extLst>
              <a:ext uri="{FF2B5EF4-FFF2-40B4-BE49-F238E27FC236}">
                <a16:creationId xmlns:a16="http://schemas.microsoft.com/office/drawing/2014/main" id="{B8B22D55-D09C-48BB-8CB1-915736117806}"/>
              </a:ext>
            </a:extLst>
          </p:cNvPr>
          <p:cNvPicPr/>
          <p:nvPr/>
        </p:nvPicPr>
        <p:blipFill>
          <a:blip r:embed="rId4"/>
          <a:stretch>
            <a:fillRect/>
          </a:stretch>
        </p:blipFill>
        <p:spPr>
          <a:xfrm>
            <a:off x="5377671" y="1768242"/>
            <a:ext cx="3040479" cy="2264496"/>
          </a:xfrm>
          <a:prstGeom prst="rect">
            <a:avLst/>
          </a:prstGeom>
        </p:spPr>
      </p:pic>
      <p:sp>
        <p:nvSpPr>
          <p:cNvPr id="3" name="TextBox 2">
            <a:extLst>
              <a:ext uri="{FF2B5EF4-FFF2-40B4-BE49-F238E27FC236}">
                <a16:creationId xmlns:a16="http://schemas.microsoft.com/office/drawing/2014/main" id="{C5FB7CFB-41B8-4CFA-81C0-6C15BBDE7200}"/>
              </a:ext>
            </a:extLst>
          </p:cNvPr>
          <p:cNvSpPr txBox="1"/>
          <p:nvPr/>
        </p:nvSpPr>
        <p:spPr>
          <a:xfrm>
            <a:off x="5530398" y="4577319"/>
            <a:ext cx="3227808" cy="738664"/>
          </a:xfrm>
          <a:prstGeom prst="rect">
            <a:avLst/>
          </a:prstGeom>
          <a:noFill/>
        </p:spPr>
        <p:txBody>
          <a:bodyPr wrap="square" rtlCol="0">
            <a:spAutoFit/>
          </a:bodyPr>
          <a:lstStyle/>
          <a:p>
            <a:r>
              <a:rPr lang="en-US" altLang="zh-CN" dirty="0"/>
              <a:t>Conceptual Design of a Water Cooled Breeder Blanket [2]</a:t>
            </a:r>
          </a:p>
          <a:p>
            <a:endParaRPr lang="en-US" dirty="0"/>
          </a:p>
        </p:txBody>
      </p:sp>
    </p:spTree>
    <p:extLst>
      <p:ext uri="{BB962C8B-B14F-4D97-AF65-F5344CB8AC3E}">
        <p14:creationId xmlns:p14="http://schemas.microsoft.com/office/powerpoint/2010/main" val="1342874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title"/>
          </p:nvPr>
        </p:nvSpPr>
        <p:spPr>
          <a:xfrm>
            <a:off x="729450" y="602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mj-lt"/>
              </a:rPr>
              <a:t>Success Metrics </a:t>
            </a:r>
            <a:endParaRPr dirty="0">
              <a:latin typeface="+mj-lt"/>
            </a:endParaRPr>
          </a:p>
        </p:txBody>
      </p:sp>
      <p:sp>
        <p:nvSpPr>
          <p:cNvPr id="111" name="Google Shape;111;p15"/>
          <p:cNvSpPr txBox="1">
            <a:spLocks noGrp="1"/>
          </p:cNvSpPr>
          <p:nvPr>
            <p:ph type="body" idx="1"/>
          </p:nvPr>
        </p:nvSpPr>
        <p:spPr>
          <a:xfrm>
            <a:off x="729450" y="1373550"/>
            <a:ext cx="7688700" cy="29664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dirty="0">
                <a:latin typeface="+mn-lt"/>
              </a:rPr>
              <a:t>TBR ≥1.15</a:t>
            </a:r>
            <a:endParaRPr dirty="0">
              <a:latin typeface="+mn-lt"/>
            </a:endParaRPr>
          </a:p>
          <a:p>
            <a:pPr marL="457200" lvl="0" indent="-311150" algn="l" rtl="0">
              <a:spcBef>
                <a:spcPts val="0"/>
              </a:spcBef>
              <a:spcAft>
                <a:spcPts val="0"/>
              </a:spcAft>
              <a:buSzPts val="1300"/>
              <a:buChar char="●"/>
            </a:pPr>
            <a:r>
              <a:rPr lang="en" dirty="0">
                <a:latin typeface="+mn-lt"/>
              </a:rPr>
              <a:t>Radiation Damage</a:t>
            </a:r>
            <a:endParaRPr dirty="0">
              <a:latin typeface="+mn-lt"/>
            </a:endParaRPr>
          </a:p>
          <a:p>
            <a:pPr marL="914400" lvl="1" indent="-298450" algn="l" rtl="0">
              <a:spcBef>
                <a:spcPts val="0"/>
              </a:spcBef>
              <a:spcAft>
                <a:spcPts val="0"/>
              </a:spcAft>
              <a:buSzPts val="1100"/>
              <a:buChar char="○"/>
            </a:pPr>
            <a:r>
              <a:rPr lang="en" dirty="0">
                <a:latin typeface="+mn-lt"/>
              </a:rPr>
              <a:t>Limits</a:t>
            </a:r>
            <a:endParaRPr dirty="0">
              <a:latin typeface="+mn-lt"/>
            </a:endParaRPr>
          </a:p>
          <a:p>
            <a:pPr marL="1371600" lvl="2" indent="-298450" algn="l" rtl="0">
              <a:spcBef>
                <a:spcPts val="0"/>
              </a:spcBef>
              <a:spcAft>
                <a:spcPts val="0"/>
              </a:spcAft>
              <a:buSzPts val="1100"/>
              <a:buChar char="■"/>
            </a:pPr>
            <a:r>
              <a:rPr lang="en" dirty="0">
                <a:latin typeface="+mn-lt"/>
              </a:rPr>
              <a:t>Magnets - 2x10</a:t>
            </a:r>
            <a:r>
              <a:rPr lang="en" baseline="30000" dirty="0">
                <a:latin typeface="+mn-lt"/>
              </a:rPr>
              <a:t>22</a:t>
            </a:r>
            <a:r>
              <a:rPr lang="en" dirty="0">
                <a:latin typeface="+mn-lt"/>
              </a:rPr>
              <a:t> &gt;1 </a:t>
            </a:r>
            <a:r>
              <a:rPr lang="en-US" dirty="0">
                <a:latin typeface="+mn-lt"/>
              </a:rPr>
              <a:t>MeV </a:t>
            </a:r>
            <a:r>
              <a:rPr lang="en" dirty="0">
                <a:latin typeface="+mn-lt"/>
              </a:rPr>
              <a:t>[n / m</a:t>
            </a:r>
            <a:r>
              <a:rPr lang="en" baseline="30000" dirty="0">
                <a:latin typeface="+mn-lt"/>
              </a:rPr>
              <a:t>2</a:t>
            </a:r>
            <a:r>
              <a:rPr lang="en" dirty="0">
                <a:latin typeface="+mn-lt"/>
              </a:rPr>
              <a:t>][3]</a:t>
            </a:r>
            <a:endParaRPr baseline="30000" dirty="0">
              <a:latin typeface="+mn-lt"/>
            </a:endParaRPr>
          </a:p>
          <a:p>
            <a:pPr marL="1371600" lvl="2" indent="-298450" algn="l" rtl="0">
              <a:spcBef>
                <a:spcPts val="0"/>
              </a:spcBef>
              <a:spcAft>
                <a:spcPts val="0"/>
              </a:spcAft>
              <a:buSzPts val="1100"/>
              <a:buChar char="■"/>
            </a:pPr>
            <a:r>
              <a:rPr lang="en" dirty="0">
                <a:latin typeface="+mn-lt"/>
              </a:rPr>
              <a:t>Blanket Structure - 200 dpa</a:t>
            </a:r>
            <a:endParaRPr dirty="0">
              <a:latin typeface="+mn-lt"/>
            </a:endParaRPr>
          </a:p>
          <a:p>
            <a:pPr marL="1828800" lvl="3" indent="-298450" algn="l" rtl="0">
              <a:spcBef>
                <a:spcPts val="0"/>
              </a:spcBef>
              <a:spcAft>
                <a:spcPts val="0"/>
              </a:spcAft>
              <a:buSzPts val="1100"/>
              <a:buChar char="●"/>
            </a:pPr>
            <a:r>
              <a:rPr lang="en" dirty="0">
                <a:latin typeface="+mn-lt"/>
              </a:rPr>
              <a:t>Significant Li Burnup will not occur within the lifetime of the reactor.</a:t>
            </a:r>
            <a:endParaRPr dirty="0">
              <a:latin typeface="+mn-lt"/>
            </a:endParaRPr>
          </a:p>
          <a:p>
            <a:pPr marL="1371600" lvl="2" indent="-298450" algn="l" rtl="0">
              <a:spcBef>
                <a:spcPts val="0"/>
              </a:spcBef>
              <a:spcAft>
                <a:spcPts val="0"/>
              </a:spcAft>
              <a:buSzPts val="1100"/>
              <a:buChar char="■"/>
            </a:pPr>
            <a:r>
              <a:rPr lang="en-US" dirty="0">
                <a:latin typeface="+mn-lt"/>
              </a:rPr>
              <a:t>Graphite </a:t>
            </a:r>
            <a:r>
              <a:rPr lang="en" dirty="0">
                <a:latin typeface="+mn-lt"/>
              </a:rPr>
              <a:t>Shielding - N/A</a:t>
            </a:r>
            <a:endParaRPr dirty="0">
              <a:latin typeface="+mn-lt"/>
            </a:endParaRPr>
          </a:p>
          <a:p>
            <a:pPr marL="1371600" lvl="2" indent="-298450" algn="l" rtl="0">
              <a:spcBef>
                <a:spcPts val="0"/>
              </a:spcBef>
              <a:spcAft>
                <a:spcPts val="0"/>
              </a:spcAft>
              <a:buSzPts val="1100"/>
              <a:buChar char="■"/>
            </a:pPr>
            <a:r>
              <a:rPr lang="en" dirty="0">
                <a:latin typeface="+mn-lt"/>
              </a:rPr>
              <a:t>First Wall - 200 dpa</a:t>
            </a:r>
            <a:endParaRPr dirty="0">
              <a:latin typeface="+mn-lt"/>
            </a:endParaRPr>
          </a:p>
          <a:p>
            <a:pPr marL="457200" lvl="0" indent="-311150" algn="l" rtl="0">
              <a:spcBef>
                <a:spcPts val="0"/>
              </a:spcBef>
              <a:spcAft>
                <a:spcPts val="0"/>
              </a:spcAft>
              <a:buSzPts val="1300"/>
              <a:buChar char="●"/>
            </a:pPr>
            <a:r>
              <a:rPr lang="en" dirty="0">
                <a:latin typeface="+mn-lt"/>
              </a:rPr>
              <a:t>Lifetime</a:t>
            </a:r>
            <a:endParaRPr dirty="0">
              <a:latin typeface="+mn-lt"/>
            </a:endParaRPr>
          </a:p>
          <a:p>
            <a:pPr marL="914400" lvl="1" indent="-298450" algn="l" rtl="0">
              <a:spcBef>
                <a:spcPts val="0"/>
              </a:spcBef>
              <a:spcAft>
                <a:spcPts val="0"/>
              </a:spcAft>
              <a:buSzPts val="1100"/>
              <a:buChar char="○"/>
            </a:pPr>
            <a:r>
              <a:rPr lang="en" dirty="0">
                <a:latin typeface="+mn-lt"/>
              </a:rPr>
              <a:t>First Wall: &gt;20 Effective Full Power Years</a:t>
            </a:r>
            <a:endParaRPr dirty="0">
              <a:latin typeface="+mn-lt"/>
            </a:endParaRPr>
          </a:p>
          <a:p>
            <a:pPr marL="914400" lvl="1" indent="-298450" algn="l" rtl="0">
              <a:spcBef>
                <a:spcPts val="0"/>
              </a:spcBef>
              <a:spcAft>
                <a:spcPts val="0"/>
              </a:spcAft>
              <a:buSzPts val="1100"/>
              <a:buChar char="○"/>
            </a:pPr>
            <a:r>
              <a:rPr lang="en" dirty="0">
                <a:latin typeface="+mn-lt"/>
              </a:rPr>
              <a:t>Blanket: &gt;20Yr</a:t>
            </a:r>
            <a:endParaRPr dirty="0">
              <a:latin typeface="+mn-lt"/>
            </a:endParaRPr>
          </a:p>
          <a:p>
            <a:pPr marL="457200" lvl="0" indent="-311150" algn="l" rtl="0">
              <a:spcBef>
                <a:spcPts val="0"/>
              </a:spcBef>
              <a:spcAft>
                <a:spcPts val="0"/>
              </a:spcAft>
              <a:buSzPts val="1300"/>
              <a:buChar char="●"/>
            </a:pPr>
            <a:r>
              <a:rPr lang="en" dirty="0">
                <a:latin typeface="+mn-lt"/>
              </a:rPr>
              <a:t>Temperature distribution within Li</a:t>
            </a:r>
            <a:r>
              <a:rPr lang="en" baseline="-25000" dirty="0">
                <a:latin typeface="+mn-lt"/>
              </a:rPr>
              <a:t>4</a:t>
            </a:r>
            <a:r>
              <a:rPr lang="en" dirty="0">
                <a:latin typeface="+mn-lt"/>
              </a:rPr>
              <a:t>SiO</a:t>
            </a:r>
            <a:r>
              <a:rPr lang="en" baseline="-25000" dirty="0">
                <a:latin typeface="+mn-lt"/>
              </a:rPr>
              <a:t>4</a:t>
            </a:r>
            <a:r>
              <a:rPr lang="en" dirty="0">
                <a:latin typeface="+mn-lt"/>
              </a:rPr>
              <a:t> operational parameters.</a:t>
            </a:r>
            <a:endParaRPr dirty="0">
              <a:latin typeface="+mn-lt"/>
            </a:endParaRPr>
          </a:p>
          <a:p>
            <a:pPr marL="914400" lvl="1" indent="-298450" algn="l" rtl="0">
              <a:spcBef>
                <a:spcPts val="0"/>
              </a:spcBef>
              <a:spcAft>
                <a:spcPts val="0"/>
              </a:spcAft>
              <a:buSzPts val="1100"/>
              <a:buChar char="○"/>
            </a:pPr>
            <a:r>
              <a:rPr lang="en" dirty="0">
                <a:latin typeface="+mn-lt"/>
              </a:rPr>
              <a:t>325 to 925 degrees celsius </a:t>
            </a:r>
            <a:endParaRPr dirty="0">
              <a:latin typeface="+mn-lt"/>
            </a:endParaRPr>
          </a:p>
          <a:p>
            <a:pPr marL="0" lvl="0" indent="0" algn="l" rtl="0">
              <a:spcBef>
                <a:spcPts val="1600"/>
              </a:spcBef>
              <a:spcAft>
                <a:spcPts val="1600"/>
              </a:spcAft>
              <a:buNone/>
            </a:pPr>
            <a:endParaRPr dirty="0"/>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6"/>
          <p:cNvSpPr txBox="1">
            <a:spLocks noGrp="1"/>
          </p:cNvSpPr>
          <p:nvPr>
            <p:ph type="title"/>
          </p:nvPr>
        </p:nvSpPr>
        <p:spPr>
          <a:xfrm>
            <a:off x="729450" y="602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mj-lt"/>
              </a:rPr>
              <a:t>Test Blanket Module Design</a:t>
            </a:r>
            <a:endParaRPr dirty="0">
              <a:latin typeface="+mj-lt"/>
            </a:endParaRPr>
          </a:p>
        </p:txBody>
      </p:sp>
      <p:sp>
        <p:nvSpPr>
          <p:cNvPr id="117" name="Google Shape;117;p16"/>
          <p:cNvSpPr txBox="1">
            <a:spLocks noGrp="1"/>
          </p:cNvSpPr>
          <p:nvPr>
            <p:ph type="body" idx="1"/>
          </p:nvPr>
        </p:nvSpPr>
        <p:spPr>
          <a:xfrm>
            <a:off x="729450" y="1373550"/>
            <a:ext cx="7688700" cy="296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0000"/>
                </a:solidFill>
                <a:latin typeface="+mn-lt"/>
              </a:rPr>
              <a:t>Red </a:t>
            </a:r>
            <a:r>
              <a:rPr lang="en" dirty="0">
                <a:solidFill>
                  <a:srgbClr val="000000"/>
                </a:solidFill>
                <a:latin typeface="+mn-lt"/>
              </a:rPr>
              <a:t>- Graphite Shield</a:t>
            </a:r>
            <a:endParaRPr dirty="0">
              <a:solidFill>
                <a:srgbClr val="000000"/>
              </a:solidFill>
              <a:latin typeface="+mn-lt"/>
            </a:endParaRPr>
          </a:p>
          <a:p>
            <a:pPr marL="0" lvl="0" indent="0" algn="l" rtl="0">
              <a:spcBef>
                <a:spcPts val="1600"/>
              </a:spcBef>
              <a:spcAft>
                <a:spcPts val="0"/>
              </a:spcAft>
              <a:buNone/>
            </a:pPr>
            <a:r>
              <a:rPr lang="en" dirty="0">
                <a:solidFill>
                  <a:srgbClr val="00FF00"/>
                </a:solidFill>
                <a:latin typeface="+mn-lt"/>
              </a:rPr>
              <a:t>Green </a:t>
            </a:r>
            <a:r>
              <a:rPr lang="en" dirty="0">
                <a:solidFill>
                  <a:srgbClr val="000000"/>
                </a:solidFill>
                <a:latin typeface="+mn-lt"/>
              </a:rPr>
              <a:t>- ODS Steel</a:t>
            </a:r>
            <a:endParaRPr dirty="0">
              <a:solidFill>
                <a:srgbClr val="000000"/>
              </a:solidFill>
              <a:latin typeface="+mn-lt"/>
            </a:endParaRPr>
          </a:p>
          <a:p>
            <a:pPr marL="0" lvl="0" indent="0" algn="l" rtl="0">
              <a:spcBef>
                <a:spcPts val="1600"/>
              </a:spcBef>
              <a:spcAft>
                <a:spcPts val="0"/>
              </a:spcAft>
              <a:buNone/>
            </a:pPr>
            <a:r>
              <a:rPr lang="en" dirty="0">
                <a:solidFill>
                  <a:srgbClr val="0000FF"/>
                </a:solidFill>
                <a:latin typeface="+mn-lt"/>
              </a:rPr>
              <a:t>Blue </a:t>
            </a:r>
            <a:r>
              <a:rPr lang="en" dirty="0">
                <a:solidFill>
                  <a:srgbClr val="000000"/>
                </a:solidFill>
                <a:latin typeface="+mn-lt"/>
              </a:rPr>
              <a:t>- Homogenous Breeding Blanket</a:t>
            </a:r>
            <a:endParaRPr dirty="0">
              <a:solidFill>
                <a:srgbClr val="000000"/>
              </a:solidFill>
              <a:latin typeface="+mn-lt"/>
            </a:endParaRPr>
          </a:p>
          <a:p>
            <a:pPr marL="0" lvl="0" indent="0" algn="l" rtl="0">
              <a:spcBef>
                <a:spcPts val="1600"/>
              </a:spcBef>
              <a:spcAft>
                <a:spcPts val="0"/>
              </a:spcAft>
              <a:buNone/>
            </a:pPr>
            <a:r>
              <a:rPr lang="en" dirty="0">
                <a:solidFill>
                  <a:srgbClr val="000000"/>
                </a:solidFill>
                <a:latin typeface="+mn-lt"/>
              </a:rPr>
              <a:t>a = 50 cm</a:t>
            </a:r>
            <a:endParaRPr dirty="0">
              <a:solidFill>
                <a:srgbClr val="000000"/>
              </a:solidFill>
              <a:latin typeface="+mn-lt"/>
            </a:endParaRPr>
          </a:p>
          <a:p>
            <a:pPr marL="0" lvl="0" indent="0" algn="l" rtl="0">
              <a:spcBef>
                <a:spcPts val="1600"/>
              </a:spcBef>
              <a:spcAft>
                <a:spcPts val="0"/>
              </a:spcAft>
              <a:buNone/>
            </a:pPr>
            <a:r>
              <a:rPr lang="en" dirty="0">
                <a:solidFill>
                  <a:srgbClr val="000000"/>
                </a:solidFill>
                <a:latin typeface="+mn-lt"/>
              </a:rPr>
              <a:t>b = 5 cm</a:t>
            </a:r>
            <a:endParaRPr dirty="0">
              <a:solidFill>
                <a:srgbClr val="000000"/>
              </a:solidFill>
              <a:latin typeface="+mn-lt"/>
            </a:endParaRPr>
          </a:p>
          <a:p>
            <a:pPr marL="0" lvl="0" indent="0" algn="l" rtl="0">
              <a:spcBef>
                <a:spcPts val="1600"/>
              </a:spcBef>
              <a:spcAft>
                <a:spcPts val="0"/>
              </a:spcAft>
              <a:buNone/>
            </a:pPr>
            <a:r>
              <a:rPr lang="en" dirty="0">
                <a:solidFill>
                  <a:srgbClr val="000000"/>
                </a:solidFill>
                <a:latin typeface="+mn-lt"/>
              </a:rPr>
              <a:t>c = 300 cm</a:t>
            </a:r>
            <a:endParaRPr dirty="0">
              <a:solidFill>
                <a:srgbClr val="000000"/>
              </a:solidFill>
              <a:latin typeface="+mn-lt"/>
            </a:endParaRPr>
          </a:p>
          <a:p>
            <a:pPr marL="0" lvl="0" indent="0" algn="l" rtl="0">
              <a:spcBef>
                <a:spcPts val="1600"/>
              </a:spcBef>
              <a:spcAft>
                <a:spcPts val="1600"/>
              </a:spcAft>
              <a:buNone/>
            </a:pPr>
            <a:r>
              <a:rPr lang="en" dirty="0">
                <a:solidFill>
                  <a:srgbClr val="000000"/>
                </a:solidFill>
                <a:latin typeface="+mn-lt"/>
              </a:rPr>
              <a:t>d = 100 cm</a:t>
            </a:r>
            <a:endParaRPr dirty="0">
              <a:solidFill>
                <a:srgbClr val="000000"/>
              </a:solidFill>
              <a:latin typeface="+mn-lt"/>
            </a:endParaRPr>
          </a:p>
        </p:txBody>
      </p:sp>
      <p:pic>
        <p:nvPicPr>
          <p:cNvPr id="118" name="Google Shape;118;p16"/>
          <p:cNvPicPr preferRelativeResize="0"/>
          <p:nvPr/>
        </p:nvPicPr>
        <p:blipFill>
          <a:blip r:embed="rId3">
            <a:alphaModFix/>
          </a:blip>
          <a:stretch>
            <a:fillRect/>
          </a:stretch>
        </p:blipFill>
        <p:spPr>
          <a:xfrm>
            <a:off x="5580600" y="1031525"/>
            <a:ext cx="2203950" cy="3831286"/>
          </a:xfrm>
          <a:prstGeom prst="rect">
            <a:avLst/>
          </a:prstGeom>
          <a:noFill/>
          <a:ln>
            <a:noFill/>
          </a:ln>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466</TotalTime>
  <Words>2304</Words>
  <Application>Microsoft Office PowerPoint</Application>
  <PresentationFormat>On-screen Show (16:9)</PresentationFormat>
  <Paragraphs>1031</Paragraphs>
  <Slides>31</Slides>
  <Notes>29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宋体</vt:lpstr>
      <vt:lpstr>Arial</vt:lpstr>
      <vt:lpstr>Cambria Math</vt:lpstr>
      <vt:lpstr>Times New Roman</vt:lpstr>
      <vt:lpstr>Roboto Medium</vt:lpstr>
      <vt:lpstr>Lato</vt:lpstr>
      <vt:lpstr>Roboto</vt:lpstr>
      <vt:lpstr>Raleway</vt:lpstr>
      <vt:lpstr>Cambria</vt:lpstr>
      <vt:lpstr>Streamline</vt:lpstr>
      <vt:lpstr>Nuclear Technology of the GT Fusion DEMO Reactor </vt:lpstr>
      <vt:lpstr>Objectives</vt:lpstr>
      <vt:lpstr>Background</vt:lpstr>
      <vt:lpstr>State Of The Art</vt:lpstr>
      <vt:lpstr>Motivation</vt:lpstr>
      <vt:lpstr>Scope</vt:lpstr>
      <vt:lpstr>Design Basis</vt:lpstr>
      <vt:lpstr>Success Metrics </vt:lpstr>
      <vt:lpstr>Test Blanket Module Design</vt:lpstr>
      <vt:lpstr>Tokamak Design </vt:lpstr>
      <vt:lpstr>Coolant System Design </vt:lpstr>
      <vt:lpstr>Homogenous Material Composition </vt:lpstr>
      <vt:lpstr>Calculation of Critical Values Using MCNP6 Results</vt:lpstr>
      <vt:lpstr>Flux On First Wall/Vacuum Vessel</vt:lpstr>
      <vt:lpstr>Neutron and Photon Flux Distribution</vt:lpstr>
      <vt:lpstr>Flux at Magnet Systems </vt:lpstr>
      <vt:lpstr>Heating of the First Wall </vt:lpstr>
      <vt:lpstr>Heating of the Blanket  </vt:lpstr>
      <vt:lpstr>Heating Map of the Blanket  </vt:lpstr>
      <vt:lpstr>FW Fluid-solid coupling analysis: temp calculation</vt:lpstr>
      <vt:lpstr>FW Thermal/Stress Analysis: under water pressure</vt:lpstr>
      <vt:lpstr>FW Thermal/Stress Analysis: under water pressure &amp; heat flux</vt:lpstr>
      <vt:lpstr>FW Thermal/Stress Analysis: stress linearization</vt:lpstr>
      <vt:lpstr>Blanket Temperature Distribution</vt:lpstr>
      <vt:lpstr>Radiation Damage: FW</vt:lpstr>
      <vt:lpstr>Radiation Damage: Blanket </vt:lpstr>
      <vt:lpstr>Radiation Damage: Inboard Shielding</vt:lpstr>
      <vt:lpstr>Tritium Breeding </vt:lpstr>
      <vt:lpstr>Tritium Breeding </vt:lpstr>
      <vt:lpstr>Conclusion</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Nuclear Technology of the GT Fusion DEMO Reactor</dc:title>
  <dc:creator>Rosenstrom, Andrew R</dc:creator>
  <cp:lastModifiedBy>Rosenstrom, Andrew R</cp:lastModifiedBy>
  <cp:revision>323</cp:revision>
  <dcterms:modified xsi:type="dcterms:W3CDTF">2019-04-25T12:48:59Z</dcterms:modified>
</cp:coreProperties>
</file>