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9144000"/>
  <p:notesSz cx="6858000" cy="9144000"/>
  <p:embeddedFontLst>
    <p:embeddedFont>
      <p:font typeface="Roboto Slab"/>
      <p:regular r:id="rId21"/>
      <p:bold r:id="rId22"/>
    </p:embeddedFont>
    <p:embeddedFont>
      <p:font typeface="Robo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RobotoSlab-bold.fntdata"/><Relationship Id="rId21" Type="http://schemas.openxmlformats.org/officeDocument/2006/relationships/font" Target="fonts/RobotoSlab-regular.fntdata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3dba4bf84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73dba4bf84_0_1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3dba4bf84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73dba4bf84_0_1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73dba4bf84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73dba4bf84_0_1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3dba4bf84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73dba4bf84_0_1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73dba4bf84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73dba4bf84_0_1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73dba4bf84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73dba4bf84_0_1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73dba4bf84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73dba4bf84_0_1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3dba4bf8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73dba4bf8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3dba4bf8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73dba4bf84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3dba4bf8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73dba4bf84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3dba4bf8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73dba4bf84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3dba4bf84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73dba4bf84_0_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3dba4bf84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73dba4bf84_0_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3dba4bf84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73dba4bf84_0_1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623594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623095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/>
          <p:nvPr>
            <p:ph idx="2" type="pic"/>
          </p:nvPr>
        </p:nvSpPr>
        <p:spPr>
          <a:xfrm>
            <a:off x="3887391" y="987430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7" name="Google Shape;27;p4"/>
          <p:cNvSpPr txBox="1"/>
          <p:nvPr>
            <p:ph idx="10" type="dt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623888" y="1709743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623888" y="4589468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0" type="dt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1" type="ftr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7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3" type="body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7"/>
          <p:cNvSpPr txBox="1"/>
          <p:nvPr>
            <p:ph idx="4" type="body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0" type="dt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1" type="ftr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0" type="dt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idx="10" type="dt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3887391" y="987430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4" name="Google Shape;64;p10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Relationship Id="rId4" Type="http://schemas.openxmlformats.org/officeDocument/2006/relationships/image" Target="../media/image3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Relationship Id="rId4" Type="http://schemas.openxmlformats.org/officeDocument/2006/relationships/image" Target="../media/image31.png"/><Relationship Id="rId5" Type="http://schemas.openxmlformats.org/officeDocument/2006/relationships/image" Target="../media/image30.png"/><Relationship Id="rId6" Type="http://schemas.openxmlformats.org/officeDocument/2006/relationships/image" Target="../media/image2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4.jpg"/><Relationship Id="rId13" Type="http://schemas.openxmlformats.org/officeDocument/2006/relationships/image" Target="../media/image14.jpg"/><Relationship Id="rId1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3.jpg"/><Relationship Id="rId4" Type="http://schemas.openxmlformats.org/officeDocument/2006/relationships/image" Target="../media/image2.jpg"/><Relationship Id="rId9" Type="http://schemas.openxmlformats.org/officeDocument/2006/relationships/image" Target="../media/image1.png"/><Relationship Id="rId15" Type="http://schemas.openxmlformats.org/officeDocument/2006/relationships/image" Target="../media/image11.jpg"/><Relationship Id="rId14" Type="http://schemas.openxmlformats.org/officeDocument/2006/relationships/image" Target="../media/image10.jpg"/><Relationship Id="rId17" Type="http://schemas.openxmlformats.org/officeDocument/2006/relationships/image" Target="../media/image8.png"/><Relationship Id="rId16" Type="http://schemas.openxmlformats.org/officeDocument/2006/relationships/image" Target="../media/image7.png"/><Relationship Id="rId5" Type="http://schemas.openxmlformats.org/officeDocument/2006/relationships/image" Target="../media/image9.png"/><Relationship Id="rId19" Type="http://schemas.openxmlformats.org/officeDocument/2006/relationships/image" Target="../media/image28.png"/><Relationship Id="rId6" Type="http://schemas.openxmlformats.org/officeDocument/2006/relationships/image" Target="../media/image3.png"/><Relationship Id="rId18" Type="http://schemas.openxmlformats.org/officeDocument/2006/relationships/image" Target="../media/image16.png"/><Relationship Id="rId7" Type="http://schemas.openxmlformats.org/officeDocument/2006/relationships/image" Target="../media/image13.png"/><Relationship Id="rId8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png"/><Relationship Id="rId10" Type="http://schemas.openxmlformats.org/officeDocument/2006/relationships/image" Target="../media/image23.png"/><Relationship Id="rId13" Type="http://schemas.openxmlformats.org/officeDocument/2006/relationships/image" Target="../media/image20.png"/><Relationship Id="rId1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5" Type="http://schemas.openxmlformats.org/officeDocument/2006/relationships/image" Target="../media/image27.png"/><Relationship Id="rId14" Type="http://schemas.openxmlformats.org/officeDocument/2006/relationships/image" Target="../media/image26.png"/><Relationship Id="rId5" Type="http://schemas.openxmlformats.org/officeDocument/2006/relationships/image" Target="../media/image19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2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Relationship Id="rId4" Type="http://schemas.openxmlformats.org/officeDocument/2006/relationships/image" Target="../media/image10.jp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3.png"/><Relationship Id="rId8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3925232" y="1891653"/>
            <a:ext cx="4795025" cy="19389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4E"/>
              </a:buClr>
              <a:buSzPts val="4200"/>
              <a:buFont typeface="Arial"/>
              <a:buNone/>
            </a:pPr>
            <a:r>
              <a:rPr b="1" lang="en-US" sz="3600">
                <a:solidFill>
                  <a:srgbClr val="002A4E"/>
                </a:solidFill>
              </a:rPr>
              <a:t>Thrust Area 1 Overview: Computer &amp; Engineering Sciences for Nonproliferation</a:t>
            </a:r>
            <a:endParaRPr sz="3600"/>
          </a:p>
        </p:txBody>
      </p:sp>
      <p:sp>
        <p:nvSpPr>
          <p:cNvPr id="85" name="Google Shape;85;p13"/>
          <p:cNvSpPr txBox="1"/>
          <p:nvPr/>
        </p:nvSpPr>
        <p:spPr>
          <a:xfrm>
            <a:off x="3925232" y="3830645"/>
            <a:ext cx="4598793" cy="16848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Paul Wilson, UW-Madison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November 5, 2019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2"/>
          <p:cNvSpPr txBox="1"/>
          <p:nvPr>
            <p:ph type="title"/>
          </p:nvPr>
        </p:nvSpPr>
        <p:spPr>
          <a:xfrm>
            <a:off x="1378150" y="103875"/>
            <a:ext cx="7728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A4E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02A4E"/>
                </a:solidFill>
                <a:latin typeface="Arial"/>
                <a:ea typeface="Arial"/>
                <a:cs typeface="Arial"/>
                <a:sym typeface="Arial"/>
              </a:rPr>
              <a:t>Fundamental Advances in Data Science Algorithms</a:t>
            </a:r>
            <a:endParaRPr sz="3600">
              <a:solidFill>
                <a:srgbClr val="002A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2"/>
          <p:cNvSpPr txBox="1"/>
          <p:nvPr>
            <p:ph idx="1" type="body"/>
          </p:nvPr>
        </p:nvSpPr>
        <p:spPr>
          <a:xfrm>
            <a:off x="1378143" y="1504078"/>
            <a:ext cx="77658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Leverage ongoing improvements in machine learning algorithms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Reducing the quantity of labeled data needed for robust analysis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Nonlinear kernel machines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Interactive machine learning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Assessing data quality and value of information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3"/>
          <p:cNvSpPr txBox="1"/>
          <p:nvPr>
            <p:ph type="title"/>
          </p:nvPr>
        </p:nvSpPr>
        <p:spPr>
          <a:xfrm>
            <a:off x="1378150" y="103875"/>
            <a:ext cx="7728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A4E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02A4E"/>
                </a:solidFill>
                <a:latin typeface="Arial"/>
                <a:ea typeface="Arial"/>
                <a:cs typeface="Arial"/>
                <a:sym typeface="Arial"/>
              </a:rPr>
              <a:t>Incorporation of Ad-hoc Data Streams</a:t>
            </a:r>
            <a:endParaRPr sz="3600">
              <a:solidFill>
                <a:srgbClr val="002A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3"/>
          <p:cNvSpPr txBox="1"/>
          <p:nvPr>
            <p:ph idx="1" type="body"/>
          </p:nvPr>
        </p:nvSpPr>
        <p:spPr>
          <a:xfrm>
            <a:off x="1378143" y="1504078"/>
            <a:ext cx="77658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New sensor platforms are being deployed every day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Best example: Smartphones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Growing scope of measurements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High volumes of heterogeneous data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Intermittent and uncalibrated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Build on existing software platforms for real-time streaming of novel data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4"/>
          <p:cNvSpPr txBox="1"/>
          <p:nvPr>
            <p:ph type="title"/>
          </p:nvPr>
        </p:nvSpPr>
        <p:spPr>
          <a:xfrm>
            <a:off x="1378150" y="103875"/>
            <a:ext cx="7728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A4E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02A4E"/>
                </a:solidFill>
                <a:latin typeface="Arial"/>
                <a:ea typeface="Arial"/>
                <a:cs typeface="Arial"/>
                <a:sym typeface="Arial"/>
              </a:rPr>
              <a:t>Machine-guided Learning and </a:t>
            </a:r>
            <a:endParaRPr b="1" sz="3600">
              <a:solidFill>
                <a:srgbClr val="002A4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A4E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02A4E"/>
                </a:solidFill>
                <a:latin typeface="Arial"/>
                <a:ea typeface="Arial"/>
                <a:cs typeface="Arial"/>
                <a:sym typeface="Arial"/>
              </a:rPr>
              <a:t>Data Collection</a:t>
            </a:r>
            <a:endParaRPr sz="3600">
              <a:solidFill>
                <a:srgbClr val="002A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4"/>
          <p:cNvSpPr txBox="1"/>
          <p:nvPr>
            <p:ph idx="1" type="body"/>
          </p:nvPr>
        </p:nvSpPr>
        <p:spPr>
          <a:xfrm>
            <a:off x="1378143" y="1504078"/>
            <a:ext cx="77658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Overarching theme to guide consortium developments at various levels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Identify most valuable data to incorporate into machine learning  framework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Individual data objects to be labeled by “expensive” labeling processes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Select among possible additional data streams in resource-constrained environments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0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Update goal of robot swarm for remote data collection 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5"/>
          <p:cNvSpPr txBox="1"/>
          <p:nvPr>
            <p:ph type="title"/>
          </p:nvPr>
        </p:nvSpPr>
        <p:spPr>
          <a:xfrm>
            <a:off x="1378150" y="103875"/>
            <a:ext cx="7728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A4E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02A4E"/>
                </a:solidFill>
                <a:latin typeface="Arial"/>
                <a:ea typeface="Arial"/>
                <a:cs typeface="Arial"/>
                <a:sym typeface="Arial"/>
              </a:rPr>
              <a:t>Cross-Consortium Engagement</a:t>
            </a:r>
            <a:endParaRPr sz="3600">
              <a:solidFill>
                <a:srgbClr val="002A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2376" y="1243013"/>
            <a:ext cx="7659300" cy="431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6"/>
          <p:cNvSpPr txBox="1"/>
          <p:nvPr>
            <p:ph type="title"/>
          </p:nvPr>
        </p:nvSpPr>
        <p:spPr>
          <a:xfrm>
            <a:off x="1378139" y="103873"/>
            <a:ext cx="7765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A4E"/>
              </a:buClr>
              <a:buSzPts val="3600"/>
              <a:buFont typeface="Arial"/>
              <a:buNone/>
            </a:pPr>
            <a:r>
              <a:rPr b="1" lang="en-US" sz="1600">
                <a:solidFill>
                  <a:srgbClr val="002A4E"/>
                </a:solidFill>
                <a:latin typeface="Arial"/>
                <a:ea typeface="Arial"/>
                <a:cs typeface="Arial"/>
                <a:sym typeface="Arial"/>
              </a:rPr>
              <a:t>Sample Project</a:t>
            </a:r>
            <a:endParaRPr b="1" sz="1600">
              <a:solidFill>
                <a:srgbClr val="002A4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A4E"/>
              </a:buClr>
              <a:buSzPts val="3600"/>
              <a:buFont typeface="Arial"/>
              <a:buNone/>
            </a:pPr>
            <a:r>
              <a:rPr b="1" lang="en-US" sz="3300">
                <a:solidFill>
                  <a:srgbClr val="002A4E"/>
                </a:solidFill>
                <a:latin typeface="Arial"/>
                <a:ea typeface="Arial"/>
                <a:cs typeface="Arial"/>
                <a:sym typeface="Arial"/>
              </a:rPr>
              <a:t>Behavior Inference from Integrated Fuel Cycle System Models</a:t>
            </a:r>
            <a:endParaRPr sz="3300">
              <a:solidFill>
                <a:srgbClr val="002A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6"/>
          <p:cNvSpPr txBox="1"/>
          <p:nvPr>
            <p:ph idx="1" type="body"/>
          </p:nvPr>
        </p:nvSpPr>
        <p:spPr>
          <a:xfrm>
            <a:off x="1378143" y="1504078"/>
            <a:ext cx="77658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Identify material diversion pathways in complete nuclear fuel cycles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Simulate signatures of material composition and flow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Various machine learning techniques applied to simulated signals to infer behavior of facility agents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SzPts val="2400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Collaboration with MTV on facility modeling/signatures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7"/>
          <p:cNvSpPr txBox="1"/>
          <p:nvPr>
            <p:ph type="title"/>
          </p:nvPr>
        </p:nvSpPr>
        <p:spPr>
          <a:xfrm>
            <a:off x="1378139" y="103873"/>
            <a:ext cx="7765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A4E"/>
              </a:buClr>
              <a:buSzPts val="3600"/>
              <a:buFont typeface="Arial"/>
              <a:buNone/>
            </a:pPr>
            <a:r>
              <a:rPr b="1" lang="en-US" sz="1600">
                <a:solidFill>
                  <a:srgbClr val="002A4E"/>
                </a:solidFill>
                <a:latin typeface="Arial"/>
                <a:ea typeface="Arial"/>
                <a:cs typeface="Arial"/>
                <a:sym typeface="Arial"/>
              </a:rPr>
              <a:t>Sample Project</a:t>
            </a:r>
            <a:endParaRPr b="1" sz="1600">
              <a:solidFill>
                <a:srgbClr val="002A4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300">
                <a:solidFill>
                  <a:srgbClr val="002A4E"/>
                </a:solidFill>
                <a:latin typeface="Arial"/>
                <a:ea typeface="Arial"/>
                <a:cs typeface="Arial"/>
                <a:sym typeface="Arial"/>
              </a:rPr>
              <a:t>Online Monitoring of Chemical Separation Processes</a:t>
            </a:r>
            <a:endParaRPr b="1" sz="3300">
              <a:solidFill>
                <a:srgbClr val="002A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7"/>
          <p:cNvSpPr txBox="1"/>
          <p:nvPr>
            <p:ph idx="1" type="body"/>
          </p:nvPr>
        </p:nvSpPr>
        <p:spPr>
          <a:xfrm>
            <a:off x="1378143" y="1504078"/>
            <a:ext cx="77658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Spectroscopy measures ensemble signatures of all chemical species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Some signatures may overlap, preventing quantitative identification of  the composition of all species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Molecular modeling and simulation can provide speciation profiles and simulated signatures for UQ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6701" y="1618276"/>
            <a:ext cx="1187125" cy="2081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6975" y="4245175"/>
            <a:ext cx="3443885" cy="2401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58951" y="4330275"/>
            <a:ext cx="2963026" cy="2316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8"/>
          <p:cNvSpPr txBox="1"/>
          <p:nvPr>
            <p:ph type="title"/>
          </p:nvPr>
        </p:nvSpPr>
        <p:spPr>
          <a:xfrm>
            <a:off x="1378139" y="103873"/>
            <a:ext cx="7765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A4E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02A4E"/>
                </a:solidFill>
                <a:latin typeface="Arial"/>
                <a:ea typeface="Arial"/>
                <a:cs typeface="Arial"/>
                <a:sym typeface="Arial"/>
              </a:rPr>
              <a:t>Thrust 1 Speakers</a:t>
            </a:r>
            <a:endParaRPr>
              <a:solidFill>
                <a:srgbClr val="002A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8"/>
          <p:cNvSpPr txBox="1"/>
          <p:nvPr>
            <p:ph idx="1" type="body"/>
          </p:nvPr>
        </p:nvSpPr>
        <p:spPr>
          <a:xfrm>
            <a:off x="1378143" y="1504078"/>
            <a:ext cx="77658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Wesley Gillis, Georgia Tech*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Pavel Tsvetkov, Texas A&amp;M University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Paul Whitney, Pacific Northwest National Laboratory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Milton Garces, University of Hawaii at Manoa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David Peters, Sandia National Laboratories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www.me.gatech.edu/sites/default/files/GeorgiaTechLogo-CMYK-tech-gold.jpg" id="90" name="Google Shape;9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12402" y="589718"/>
            <a:ext cx="2159112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brand.osu.edu/assets/uploads/clearspace-stacked.png" id="91" name="Google Shape;91;p14"/>
          <p:cNvPicPr preferRelativeResize="0"/>
          <p:nvPr/>
        </p:nvPicPr>
        <p:blipFill rotWithShape="1">
          <a:blip r:embed="rId5">
            <a:alphaModFix/>
          </a:blip>
          <a:srcRect b="23381" l="38746" r="38747" t="22936"/>
          <a:stretch/>
        </p:blipFill>
        <p:spPr>
          <a:xfrm>
            <a:off x="7976005" y="1473918"/>
            <a:ext cx="657225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vpcomm.umich.edu/assets/brand/home/logo.png" id="92" name="Google Shape;92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57750" y="1473918"/>
            <a:ext cx="43300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7">
            <a:alphaModFix/>
          </a:blip>
          <a:srcRect b="53462" l="32564" r="62013" t="14172"/>
          <a:stretch/>
        </p:blipFill>
        <p:spPr>
          <a:xfrm>
            <a:off x="5067885" y="1473918"/>
            <a:ext cx="845818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dentity.unc.edu/files/2019/01/centered_logo.png" id="94" name="Google Shape;94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034800" y="1473918"/>
            <a:ext cx="597159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5.pbrc.hawaii.edu/logos/manoaseal_transparent.png" id="95" name="Google Shape;95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076017" y="664993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10">
            <a:alphaModFix/>
          </a:blip>
          <a:srcRect b="11185" l="6759" r="6415" t="2513"/>
          <a:stretch/>
        </p:blipFill>
        <p:spPr>
          <a:xfrm>
            <a:off x="5917714" y="664993"/>
            <a:ext cx="390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7">
            <a:alphaModFix/>
          </a:blip>
          <a:srcRect b="54010" l="83202" r="9969" t="14589"/>
          <a:stretch/>
        </p:blipFill>
        <p:spPr>
          <a:xfrm>
            <a:off x="6804048" y="731892"/>
            <a:ext cx="776428" cy="323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11">
            <a:alphaModFix/>
          </a:blip>
          <a:srcRect b="0" l="0" r="77303" t="0"/>
          <a:stretch/>
        </p:blipFill>
        <p:spPr>
          <a:xfrm>
            <a:off x="8153493" y="2282843"/>
            <a:ext cx="302250" cy="45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 rotWithShape="1">
          <a:blip r:embed="rId12">
            <a:alphaModFix/>
          </a:blip>
          <a:srcRect b="14754" l="6267" r="6575" t="14907"/>
          <a:stretch/>
        </p:blipFill>
        <p:spPr>
          <a:xfrm>
            <a:off x="4933036" y="2282843"/>
            <a:ext cx="566531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 rotWithShape="1">
          <a:blip r:embed="rId7">
            <a:alphaModFix/>
          </a:blip>
          <a:srcRect b="46403" l="75432" r="19050" t="14589"/>
          <a:stretch/>
        </p:blipFill>
        <p:spPr>
          <a:xfrm>
            <a:off x="7121744" y="2282843"/>
            <a:ext cx="714054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 rotWithShape="1">
          <a:blip r:embed="rId7">
            <a:alphaModFix/>
          </a:blip>
          <a:srcRect b="60915" l="92362" r="2444" t="12514"/>
          <a:stretch/>
        </p:blipFill>
        <p:spPr>
          <a:xfrm>
            <a:off x="5817261" y="2282843"/>
            <a:ext cx="986789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468206" y="3091768"/>
            <a:ext cx="601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nside.anl.gov/resources/standards/images/logos/ANL_H_White.jpg" id="103" name="Google Shape;103;p14"/>
          <p:cNvPicPr preferRelativeResize="0"/>
          <p:nvPr/>
        </p:nvPicPr>
        <p:blipFill rotWithShape="1">
          <a:blip r:embed="rId14">
            <a:alphaModFix/>
          </a:blip>
          <a:srcRect b="14335" l="6669" r="6432" t="12971"/>
          <a:stretch/>
        </p:blipFill>
        <p:spPr>
          <a:xfrm>
            <a:off x="3920561" y="3091768"/>
            <a:ext cx="1184148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www.exascaleproject.org/wp-content/uploads/2016/12/brookhaven-national-laboratory-logo.jpg" id="104" name="Google Shape;104;p1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432903" y="3091768"/>
            <a:ext cx="1238864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nl.gov/wp-content/uploads/2019/02/Innovation_Tagline-Centered-575x488.png" id="105" name="Google Shape;105;p1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8035263" y="3091768"/>
            <a:ext cx="538709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s Alamos National Laboratory" id="106" name="Google Shape;106;p14"/>
          <p:cNvPicPr preferRelativeResize="0"/>
          <p:nvPr/>
        </p:nvPicPr>
        <p:blipFill rotWithShape="1">
          <a:blip r:embed="rId17">
            <a:alphaModFix/>
          </a:blip>
          <a:srcRect b="15402" l="0" r="0" t="6421"/>
          <a:stretch/>
        </p:blipFill>
        <p:spPr>
          <a:xfrm>
            <a:off x="5380504" y="3900693"/>
            <a:ext cx="978215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/>
          <p:cNvPicPr preferRelativeResize="0"/>
          <p:nvPr/>
        </p:nvPicPr>
        <p:blipFill rotWithShape="1">
          <a:blip r:embed="rId7">
            <a:alphaModFix/>
          </a:blip>
          <a:srcRect b="7156" l="32986" r="60425" t="63888"/>
          <a:stretch/>
        </p:blipFill>
        <p:spPr>
          <a:xfrm>
            <a:off x="3920561" y="3900693"/>
            <a:ext cx="1148605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/>
          <p:cNvPicPr preferRelativeResize="0"/>
          <p:nvPr/>
        </p:nvPicPr>
        <p:blipFill rotWithShape="1">
          <a:blip r:embed="rId7">
            <a:alphaModFix/>
          </a:blip>
          <a:srcRect b="2515" l="42054" r="52196" t="64264"/>
          <a:stretch/>
        </p:blipFill>
        <p:spPr>
          <a:xfrm>
            <a:off x="6670057" y="3900693"/>
            <a:ext cx="873456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logo site:*.pnnl.gov" id="109" name="Google Shape;109;p14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7854851" y="3900693"/>
            <a:ext cx="899532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/>
          <p:cNvPicPr preferRelativeResize="0"/>
          <p:nvPr/>
        </p:nvPicPr>
        <p:blipFill rotWithShape="1">
          <a:blip r:embed="rId7">
            <a:alphaModFix/>
          </a:blip>
          <a:srcRect b="4494" l="16676" r="77526" t="69672"/>
          <a:stretch/>
        </p:blipFill>
        <p:spPr>
          <a:xfrm>
            <a:off x="5104709" y="4709618"/>
            <a:ext cx="1132608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PPL Logo" id="111" name="Google Shape;111;p14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3920561" y="4709618"/>
            <a:ext cx="831273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/>
          <p:nvPr>
            <p:ph type="title"/>
          </p:nvPr>
        </p:nvSpPr>
        <p:spPr>
          <a:xfrm>
            <a:off x="1378139" y="103873"/>
            <a:ext cx="7765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A4E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02A4E"/>
                </a:solidFill>
                <a:latin typeface="Arial"/>
                <a:ea typeface="Arial"/>
                <a:cs typeface="Arial"/>
                <a:sym typeface="Arial"/>
              </a:rPr>
              <a:t>Overview</a:t>
            </a:r>
            <a:endParaRPr>
              <a:solidFill>
                <a:srgbClr val="002A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5"/>
          <p:cNvSpPr txBox="1"/>
          <p:nvPr>
            <p:ph idx="1" type="body"/>
          </p:nvPr>
        </p:nvSpPr>
        <p:spPr>
          <a:xfrm>
            <a:off x="1378150" y="1504076"/>
            <a:ext cx="7765800" cy="27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6700" lvl="0" marL="228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Background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-266700" lvl="0" marL="228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Collaborators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-266700" lvl="0" marL="228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Research subtopics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-266700" lvl="0" marL="228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Cross-cutting projects</a:t>
            </a:r>
            <a:endParaRPr sz="3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3000">
              <a:solidFill>
                <a:srgbClr val="000000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50800" lvl="0" marL="2286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/>
          <p:nvPr>
            <p:ph type="title"/>
          </p:nvPr>
        </p:nvSpPr>
        <p:spPr>
          <a:xfrm>
            <a:off x="1378139" y="103873"/>
            <a:ext cx="7765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A4E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02A4E"/>
                </a:solidFill>
                <a:latin typeface="Arial"/>
                <a:ea typeface="Arial"/>
                <a:cs typeface="Arial"/>
                <a:sym typeface="Arial"/>
              </a:rPr>
              <a:t>Background - Motivation</a:t>
            </a:r>
            <a:endParaRPr>
              <a:solidFill>
                <a:srgbClr val="002A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6"/>
          <p:cNvSpPr txBox="1"/>
          <p:nvPr>
            <p:ph idx="1" type="body"/>
          </p:nvPr>
        </p:nvSpPr>
        <p:spPr>
          <a:xfrm>
            <a:off x="1378150" y="1504074"/>
            <a:ext cx="7765800" cy="40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Machine learning is becoming ubiquitous across industry sectors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Abundance of data across many modes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Improved algorithms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Powerful computing hardware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/>
          <p:nvPr>
            <p:ph type="title"/>
          </p:nvPr>
        </p:nvSpPr>
        <p:spPr>
          <a:xfrm>
            <a:off x="1378139" y="103873"/>
            <a:ext cx="7765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A4E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02A4E"/>
                </a:solidFill>
                <a:latin typeface="Arial"/>
                <a:ea typeface="Arial"/>
                <a:cs typeface="Arial"/>
                <a:sym typeface="Arial"/>
              </a:rPr>
              <a:t>Background - Challenges</a:t>
            </a:r>
            <a:endParaRPr>
              <a:solidFill>
                <a:srgbClr val="002A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7"/>
          <p:cNvSpPr txBox="1"/>
          <p:nvPr>
            <p:ph idx="1" type="body"/>
          </p:nvPr>
        </p:nvSpPr>
        <p:spPr>
          <a:xfrm>
            <a:off x="1378150" y="1504074"/>
            <a:ext cx="7765800" cy="40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Obstacles to applications in nuclear non-proliferation applications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Different incentives for algorithm development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Limited access to relevant data streams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Small community of experts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>
            <p:ph type="title"/>
          </p:nvPr>
        </p:nvSpPr>
        <p:spPr>
          <a:xfrm>
            <a:off x="1378139" y="103873"/>
            <a:ext cx="7765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A4E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02A4E"/>
                </a:solidFill>
                <a:latin typeface="Arial"/>
                <a:ea typeface="Arial"/>
                <a:cs typeface="Arial"/>
                <a:sym typeface="Arial"/>
              </a:rPr>
              <a:t>University Collaborators</a:t>
            </a:r>
            <a:endParaRPr>
              <a:solidFill>
                <a:srgbClr val="002A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450" y="1271787"/>
            <a:ext cx="1172175" cy="15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30303" y="3450213"/>
            <a:ext cx="1509625" cy="15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68027" y="3451695"/>
            <a:ext cx="1172175" cy="1509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8632" y="3453188"/>
            <a:ext cx="997018" cy="15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84010" y="1271734"/>
            <a:ext cx="916496" cy="15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230029" y="3450221"/>
            <a:ext cx="1208903" cy="15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959960" y="1268775"/>
            <a:ext cx="1509625" cy="15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/>
          <p:cNvPicPr preferRelativeResize="0"/>
          <p:nvPr/>
        </p:nvPicPr>
        <p:blipFill rotWithShape="1">
          <a:blip r:embed="rId11">
            <a:alphaModFix/>
          </a:blip>
          <a:srcRect b="0" l="12516" r="12531" t="0"/>
          <a:stretch/>
        </p:blipFill>
        <p:spPr>
          <a:xfrm>
            <a:off x="7729038" y="1272150"/>
            <a:ext cx="1131550" cy="150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8"/>
          <p:cNvPicPr preferRelativeResize="0"/>
          <p:nvPr/>
        </p:nvPicPr>
        <p:blipFill rotWithShape="1">
          <a:blip r:embed="rId12">
            <a:alphaModFix/>
          </a:blip>
          <a:srcRect b="0" l="0" r="25777" t="0"/>
          <a:stretch/>
        </p:blipFill>
        <p:spPr>
          <a:xfrm>
            <a:off x="1505751" y="3454663"/>
            <a:ext cx="1172175" cy="15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685078" y="1268813"/>
            <a:ext cx="1371127" cy="15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729033" y="3453570"/>
            <a:ext cx="1131546" cy="150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8"/>
          <p:cNvPicPr preferRelativeResize="0"/>
          <p:nvPr/>
        </p:nvPicPr>
        <p:blipFill rotWithShape="1">
          <a:blip r:embed="rId15">
            <a:alphaModFix/>
          </a:blip>
          <a:srcRect b="0" l="27903" r="17831" t="0"/>
          <a:stretch/>
        </p:blipFill>
        <p:spPr>
          <a:xfrm>
            <a:off x="3315658" y="1268800"/>
            <a:ext cx="1208900" cy="15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8"/>
          <p:cNvSpPr txBox="1"/>
          <p:nvPr/>
        </p:nvSpPr>
        <p:spPr>
          <a:xfrm>
            <a:off x="1549213" y="2678575"/>
            <a:ext cx="1642800" cy="5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Aurora Clark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Washington State U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8"/>
          <p:cNvSpPr txBox="1"/>
          <p:nvPr/>
        </p:nvSpPr>
        <p:spPr>
          <a:xfrm>
            <a:off x="106225" y="2678580"/>
            <a:ext cx="1509600" cy="5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Larry Carin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Duke U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8"/>
          <p:cNvSpPr txBox="1"/>
          <p:nvPr/>
        </p:nvSpPr>
        <p:spPr>
          <a:xfrm>
            <a:off x="3165300" y="2678580"/>
            <a:ext cx="1509600" cy="5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Anna Erickson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GA Tech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8"/>
          <p:cNvSpPr txBox="1"/>
          <p:nvPr/>
        </p:nvSpPr>
        <p:spPr>
          <a:xfrm>
            <a:off x="4430050" y="2678580"/>
            <a:ext cx="1509600" cy="5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John Fisher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MIT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8"/>
          <p:cNvSpPr txBox="1"/>
          <p:nvPr/>
        </p:nvSpPr>
        <p:spPr>
          <a:xfrm>
            <a:off x="6029375" y="2678580"/>
            <a:ext cx="1509600" cy="5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Milton Garces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U. Hawai’i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8"/>
          <p:cNvSpPr txBox="1"/>
          <p:nvPr/>
        </p:nvSpPr>
        <p:spPr>
          <a:xfrm>
            <a:off x="7540013" y="2678580"/>
            <a:ext cx="1509600" cy="5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Al Hero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U. Michigan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8"/>
          <p:cNvSpPr txBox="1"/>
          <p:nvPr/>
        </p:nvSpPr>
        <p:spPr>
          <a:xfrm>
            <a:off x="-37662" y="4877655"/>
            <a:ext cx="1509600" cy="5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Jon How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MIT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8"/>
          <p:cNvSpPr txBox="1"/>
          <p:nvPr/>
        </p:nvSpPr>
        <p:spPr>
          <a:xfrm>
            <a:off x="1174175" y="4877650"/>
            <a:ext cx="1835400" cy="5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Rob Nowak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U. Wisconsin-</a:t>
            </a:r>
            <a:br>
              <a:rPr lang="en-US">
                <a:latin typeface="Calibri"/>
                <a:ea typeface="Calibri"/>
                <a:cs typeface="Calibri"/>
                <a:sym typeface="Calibri"/>
              </a:rPr>
            </a:br>
            <a:r>
              <a:rPr lang="en-US">
                <a:latin typeface="Calibri"/>
                <a:ea typeface="Calibri"/>
                <a:cs typeface="Calibri"/>
                <a:sym typeface="Calibri"/>
              </a:rPr>
              <a:t>Madison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8"/>
          <p:cNvSpPr txBox="1"/>
          <p:nvPr/>
        </p:nvSpPr>
        <p:spPr>
          <a:xfrm>
            <a:off x="2799313" y="4912430"/>
            <a:ext cx="1509600" cy="5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Jon Rogers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GA Tech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8"/>
          <p:cNvSpPr txBox="1"/>
          <p:nvPr/>
        </p:nvSpPr>
        <p:spPr>
          <a:xfrm>
            <a:off x="4430300" y="4912430"/>
            <a:ext cx="1509600" cy="5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Jen Shafer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Colorado School of Mines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8"/>
          <p:cNvSpPr txBox="1"/>
          <p:nvPr/>
        </p:nvSpPr>
        <p:spPr>
          <a:xfrm>
            <a:off x="6079663" y="4912430"/>
            <a:ext cx="1509600" cy="5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Pavel Tsvetkov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Texas A&amp;M U.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8"/>
          <p:cNvSpPr txBox="1"/>
          <p:nvPr/>
        </p:nvSpPr>
        <p:spPr>
          <a:xfrm>
            <a:off x="7360650" y="4877650"/>
            <a:ext cx="1835400" cy="5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Paul Wilson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U. Wisconsin-</a:t>
            </a:r>
            <a:br>
              <a:rPr lang="en-US">
                <a:latin typeface="Calibri"/>
                <a:ea typeface="Calibri"/>
                <a:cs typeface="Calibri"/>
                <a:sym typeface="Calibri"/>
              </a:rPr>
            </a:br>
            <a:r>
              <a:rPr lang="en-US">
                <a:latin typeface="Calibri"/>
                <a:ea typeface="Calibri"/>
                <a:cs typeface="Calibri"/>
                <a:sym typeface="Calibri"/>
              </a:rPr>
              <a:t>Madison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"/>
          <p:cNvSpPr txBox="1"/>
          <p:nvPr>
            <p:ph type="title"/>
          </p:nvPr>
        </p:nvSpPr>
        <p:spPr>
          <a:xfrm>
            <a:off x="1378139" y="103873"/>
            <a:ext cx="7765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A4E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02A4E"/>
                </a:solidFill>
                <a:latin typeface="Arial"/>
                <a:ea typeface="Arial"/>
                <a:cs typeface="Arial"/>
                <a:sym typeface="Arial"/>
              </a:rPr>
              <a:t>National Laboratory Partners</a:t>
            </a:r>
            <a:endParaRPr>
              <a:solidFill>
                <a:srgbClr val="002A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inside.anl.gov/resources/standards/images/logos/ANL_H_White.jpg" id="164" name="Google Shape;164;p19"/>
          <p:cNvPicPr preferRelativeResize="0"/>
          <p:nvPr/>
        </p:nvPicPr>
        <p:blipFill rotWithShape="1">
          <a:blip r:embed="rId4">
            <a:alphaModFix/>
          </a:blip>
          <a:srcRect b="14335" l="6664" r="6439" t="12968"/>
          <a:stretch/>
        </p:blipFill>
        <p:spPr>
          <a:xfrm>
            <a:off x="393950" y="1974250"/>
            <a:ext cx="1927860" cy="9113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nl.gov/wp-content/uploads/2019/02/Innovation_Tagline-Centered-575x488.png" id="165" name="Google Shape;165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28588" y="2077922"/>
            <a:ext cx="877049" cy="9113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s Alamos National Laboratory" id="166" name="Google Shape;166;p19"/>
          <p:cNvPicPr preferRelativeResize="0"/>
          <p:nvPr/>
        </p:nvPicPr>
        <p:blipFill rotWithShape="1">
          <a:blip r:embed="rId6">
            <a:alphaModFix/>
          </a:blip>
          <a:srcRect b="15408" l="0" r="0" t="6418"/>
          <a:stretch/>
        </p:blipFill>
        <p:spPr>
          <a:xfrm>
            <a:off x="7053711" y="2077931"/>
            <a:ext cx="1592590" cy="911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9"/>
          <p:cNvPicPr preferRelativeResize="0"/>
          <p:nvPr/>
        </p:nvPicPr>
        <p:blipFill rotWithShape="1">
          <a:blip r:embed="rId7">
            <a:alphaModFix/>
          </a:blip>
          <a:srcRect b="7154" l="32985" r="60425" t="63889"/>
          <a:stretch/>
        </p:blipFill>
        <p:spPr>
          <a:xfrm>
            <a:off x="4646289" y="2077931"/>
            <a:ext cx="1869992" cy="911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9"/>
          <p:cNvPicPr preferRelativeResize="0"/>
          <p:nvPr/>
        </p:nvPicPr>
        <p:blipFill rotWithShape="1">
          <a:blip r:embed="rId7">
            <a:alphaModFix/>
          </a:blip>
          <a:srcRect b="2514" l="42055" r="52195" t="64263"/>
          <a:stretch/>
        </p:blipFill>
        <p:spPr>
          <a:xfrm>
            <a:off x="1789046" y="3547807"/>
            <a:ext cx="1422035" cy="9113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logo site:*.pnnl.gov" id="169" name="Google Shape;169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717958" y="3547807"/>
            <a:ext cx="1464490" cy="911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9"/>
          <p:cNvPicPr preferRelativeResize="0"/>
          <p:nvPr/>
        </p:nvPicPr>
        <p:blipFill rotWithShape="1">
          <a:blip r:embed="rId7">
            <a:alphaModFix/>
          </a:blip>
          <a:srcRect b="4495" l="16676" r="77526" t="69671"/>
          <a:stretch/>
        </p:blipFill>
        <p:spPr>
          <a:xfrm>
            <a:off x="5538190" y="3547798"/>
            <a:ext cx="1843947" cy="911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0"/>
          <p:cNvSpPr txBox="1"/>
          <p:nvPr>
            <p:ph type="title"/>
          </p:nvPr>
        </p:nvSpPr>
        <p:spPr>
          <a:xfrm>
            <a:off x="1378139" y="103873"/>
            <a:ext cx="7765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A4E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002A4E"/>
                </a:solidFill>
                <a:latin typeface="Arial"/>
                <a:ea typeface="Arial"/>
                <a:cs typeface="Arial"/>
                <a:sym typeface="Arial"/>
              </a:rPr>
              <a:t>Framework for Rapid Evaluation of Novel Algorithms &amp; Data Streams</a:t>
            </a:r>
            <a:endParaRPr>
              <a:solidFill>
                <a:srgbClr val="002A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0"/>
          <p:cNvSpPr/>
          <p:nvPr/>
        </p:nvSpPr>
        <p:spPr>
          <a:xfrm>
            <a:off x="2239700" y="2278225"/>
            <a:ext cx="5073600" cy="2792100"/>
          </a:xfrm>
          <a:prstGeom prst="roundRect">
            <a:avLst>
              <a:gd fmla="val 16667" name="adj"/>
            </a:avLst>
          </a:prstGeom>
          <a:solidFill>
            <a:srgbClr val="E7E6E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Common testing framework</a:t>
            </a:r>
            <a:endParaRPr sz="2400"/>
          </a:p>
        </p:txBody>
      </p:sp>
      <p:sp>
        <p:nvSpPr>
          <p:cNvPr id="177" name="Google Shape;177;p20"/>
          <p:cNvSpPr/>
          <p:nvPr/>
        </p:nvSpPr>
        <p:spPr>
          <a:xfrm>
            <a:off x="1677650" y="3232997"/>
            <a:ext cx="1514700" cy="36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61C00"/>
          </a:solidFill>
          <a:ln cap="flat" cmpd="sng" w="952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0"/>
          <p:cNvSpPr/>
          <p:nvPr/>
        </p:nvSpPr>
        <p:spPr>
          <a:xfrm>
            <a:off x="1677650" y="3666006"/>
            <a:ext cx="1514700" cy="36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0"/>
          <p:cNvSpPr/>
          <p:nvPr/>
        </p:nvSpPr>
        <p:spPr>
          <a:xfrm>
            <a:off x="1677650" y="4099016"/>
            <a:ext cx="1514700" cy="36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0"/>
          <p:cNvSpPr/>
          <p:nvPr/>
        </p:nvSpPr>
        <p:spPr>
          <a:xfrm>
            <a:off x="1677650" y="4532025"/>
            <a:ext cx="1514700" cy="36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61C00"/>
          </a:solidFill>
          <a:ln cap="flat" cmpd="sng" w="952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0"/>
          <p:cNvSpPr/>
          <p:nvPr/>
        </p:nvSpPr>
        <p:spPr>
          <a:xfrm flipH="1">
            <a:off x="6305550" y="3232997"/>
            <a:ext cx="1514700" cy="36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0"/>
          <p:cNvSpPr/>
          <p:nvPr/>
        </p:nvSpPr>
        <p:spPr>
          <a:xfrm flipH="1">
            <a:off x="6305550" y="3666006"/>
            <a:ext cx="1514700" cy="36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0"/>
          <p:cNvSpPr/>
          <p:nvPr/>
        </p:nvSpPr>
        <p:spPr>
          <a:xfrm flipH="1">
            <a:off x="6305550" y="4099016"/>
            <a:ext cx="1514700" cy="36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0"/>
          <p:cNvSpPr/>
          <p:nvPr/>
        </p:nvSpPr>
        <p:spPr>
          <a:xfrm flipH="1">
            <a:off x="6305550" y="4532025"/>
            <a:ext cx="1514700" cy="36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0"/>
          <p:cNvSpPr txBox="1"/>
          <p:nvPr/>
        </p:nvSpPr>
        <p:spPr>
          <a:xfrm>
            <a:off x="-76200" y="3004400"/>
            <a:ext cx="1618500" cy="14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A61C00"/>
                </a:solidFill>
              </a:rPr>
              <a:t>Algorithms</a:t>
            </a:r>
            <a:endParaRPr b="1" sz="2000" u="sng">
              <a:solidFill>
                <a:srgbClr val="A61C00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Existing</a:t>
            </a:r>
            <a:endParaRPr sz="20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&amp;</a:t>
            </a:r>
            <a:endParaRPr sz="20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Novel</a:t>
            </a:r>
            <a:endParaRPr sz="2000"/>
          </a:p>
        </p:txBody>
      </p:sp>
      <p:sp>
        <p:nvSpPr>
          <p:cNvPr id="186" name="Google Shape;186;p20"/>
          <p:cNvSpPr txBox="1"/>
          <p:nvPr/>
        </p:nvSpPr>
        <p:spPr>
          <a:xfrm>
            <a:off x="7860475" y="3004625"/>
            <a:ext cx="1711200" cy="17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38761D"/>
                </a:solidFill>
              </a:rPr>
              <a:t>Data Streams</a:t>
            </a:r>
            <a:endParaRPr b="1" sz="2000" u="sng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Existing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&amp;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Novel</a:t>
            </a:r>
            <a:endParaRPr sz="2000"/>
          </a:p>
        </p:txBody>
      </p:sp>
      <p:sp>
        <p:nvSpPr>
          <p:cNvPr id="187" name="Google Shape;187;p20"/>
          <p:cNvSpPr/>
          <p:nvPr/>
        </p:nvSpPr>
        <p:spPr>
          <a:xfrm>
            <a:off x="3977800" y="4431200"/>
            <a:ext cx="1618500" cy="1035900"/>
          </a:xfrm>
          <a:prstGeom prst="downArrowCallout">
            <a:avLst>
              <a:gd fmla="val 14142" name="adj1"/>
              <a:gd fmla="val 16672" name="adj2"/>
              <a:gd fmla="val 25000" name="adj3"/>
              <a:gd fmla="val 16475" name="adj4"/>
            </a:avLst>
          </a:prstGeom>
          <a:solidFill>
            <a:srgbClr val="002A4E"/>
          </a:solidFill>
          <a:ln cap="flat" cmpd="sng" w="9525">
            <a:solidFill>
              <a:srgbClr val="002A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0"/>
          <p:cNvSpPr/>
          <p:nvPr/>
        </p:nvSpPr>
        <p:spPr>
          <a:xfrm>
            <a:off x="3977800" y="3983525"/>
            <a:ext cx="1618500" cy="1035900"/>
          </a:xfrm>
          <a:prstGeom prst="downArrowCallout">
            <a:avLst>
              <a:gd fmla="val 12840" name="adj1"/>
              <a:gd fmla="val 4497" name="adj2"/>
              <a:gd fmla="val 0" name="adj3"/>
              <a:gd fmla="val 16907" name="adj4"/>
            </a:avLst>
          </a:prstGeom>
          <a:solidFill>
            <a:srgbClr val="FFFFFF"/>
          </a:solidFill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0"/>
          <p:cNvSpPr/>
          <p:nvPr/>
        </p:nvSpPr>
        <p:spPr>
          <a:xfrm>
            <a:off x="3977800" y="3049775"/>
            <a:ext cx="1618500" cy="1492500"/>
          </a:xfrm>
          <a:prstGeom prst="downArrowCallout">
            <a:avLst>
              <a:gd fmla="val 12840" name="adj1"/>
              <a:gd fmla="val 4497" name="adj2"/>
              <a:gd fmla="val 0" name="adj3"/>
              <a:gd fmla="val 11701" name="adj4"/>
            </a:avLst>
          </a:prstGeom>
          <a:solidFill>
            <a:srgbClr val="FFFFFF"/>
          </a:solidFill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0"/>
          <p:cNvSpPr/>
          <p:nvPr/>
        </p:nvSpPr>
        <p:spPr>
          <a:xfrm>
            <a:off x="3977800" y="3527025"/>
            <a:ext cx="1618500" cy="1492500"/>
          </a:xfrm>
          <a:prstGeom prst="downArrowCallout">
            <a:avLst>
              <a:gd fmla="val 12840" name="adj1"/>
              <a:gd fmla="val 4497" name="adj2"/>
              <a:gd fmla="val 0" name="adj3"/>
              <a:gd fmla="val 11701" name="adj4"/>
            </a:avLst>
          </a:prstGeom>
          <a:solidFill>
            <a:srgbClr val="002A4E"/>
          </a:solidFill>
          <a:ln cap="flat" cmpd="sng" w="9525">
            <a:solidFill>
              <a:srgbClr val="002A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0"/>
          <p:cNvSpPr/>
          <p:nvPr/>
        </p:nvSpPr>
        <p:spPr>
          <a:xfrm flipH="1">
            <a:off x="6305550" y="2799988"/>
            <a:ext cx="1514700" cy="36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0"/>
          <p:cNvSpPr/>
          <p:nvPr/>
        </p:nvSpPr>
        <p:spPr>
          <a:xfrm>
            <a:off x="1677650" y="2799988"/>
            <a:ext cx="1514700" cy="36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61C00"/>
          </a:solidFill>
          <a:ln cap="flat" cmpd="sng" w="952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0"/>
          <p:cNvSpPr txBox="1"/>
          <p:nvPr/>
        </p:nvSpPr>
        <p:spPr>
          <a:xfrm>
            <a:off x="152400" y="1137600"/>
            <a:ext cx="8991600" cy="10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Historical challenge with connecting academic </a:t>
            </a:r>
            <a:br>
              <a:rPr lang="en-US" sz="2400">
                <a:solidFill>
                  <a:schemeClr val="dk1"/>
                </a:solidFill>
              </a:rPr>
            </a:br>
            <a:r>
              <a:rPr lang="en-US" sz="2400">
                <a:solidFill>
                  <a:schemeClr val="dk1"/>
                </a:solidFill>
              </a:rPr>
              <a:t>data analytics experts with relevant data sets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1"/>
          <p:cNvSpPr txBox="1"/>
          <p:nvPr>
            <p:ph type="title"/>
          </p:nvPr>
        </p:nvSpPr>
        <p:spPr>
          <a:xfrm>
            <a:off x="1378150" y="103875"/>
            <a:ext cx="7728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A4E"/>
              </a:buClr>
              <a:buSzPts val="3600"/>
              <a:buFont typeface="Arial"/>
              <a:buNone/>
            </a:pPr>
            <a:r>
              <a:rPr b="1" lang="en-US" sz="3300">
                <a:solidFill>
                  <a:srgbClr val="002A4E"/>
                </a:solidFill>
                <a:latin typeface="Arial"/>
                <a:ea typeface="Arial"/>
                <a:cs typeface="Arial"/>
                <a:sym typeface="Arial"/>
              </a:rPr>
              <a:t>Challenges at the Interface Between Algorithms &amp; Data Streams</a:t>
            </a:r>
            <a:endParaRPr sz="3300">
              <a:solidFill>
                <a:srgbClr val="002A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1"/>
          <p:cNvSpPr txBox="1"/>
          <p:nvPr>
            <p:ph idx="1" type="body"/>
          </p:nvPr>
        </p:nvSpPr>
        <p:spPr>
          <a:xfrm>
            <a:off x="1378143" y="1504078"/>
            <a:ext cx="77658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Varying spatio-temporal resolution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Noisy data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Limited sample size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Uncalibrated sensors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Incompatible data types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Goals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Timeliness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Uncertainty quantification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000000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50800" lvl="0" marL="228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