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1" r:id="rId6"/>
    <p:sldId id="267" r:id="rId7"/>
    <p:sldId id="268" r:id="rId8"/>
    <p:sldId id="271" r:id="rId9"/>
    <p:sldId id="283" r:id="rId10"/>
    <p:sldId id="281" r:id="rId11"/>
    <p:sldId id="280" r:id="rId12"/>
    <p:sldId id="284" r:id="rId13"/>
    <p:sldId id="273" r:id="rId14"/>
    <p:sldId id="269" r:id="rId15"/>
    <p:sldId id="276" r:id="rId16"/>
    <p:sldId id="278" r:id="rId17"/>
    <p:sldId id="28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6395" autoAdjust="0"/>
  </p:normalViewPr>
  <p:slideViewPr>
    <p:cSldViewPr snapToGrid="0">
      <p:cViewPr varScale="1">
        <p:scale>
          <a:sx n="63" d="100"/>
          <a:sy n="63" d="100"/>
        </p:scale>
        <p:origin x="1482"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A4462-F927-46AB-A3AA-2C40138B859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181720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4462-F927-46AB-A3AA-2C40138B859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236524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4462-F927-46AB-A3AA-2C40138B859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160505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4462-F927-46AB-A3AA-2C40138B859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72821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A4462-F927-46AB-A3AA-2C40138B859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208977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A4462-F927-46AB-A3AA-2C40138B8591}"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312356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A4462-F927-46AB-A3AA-2C40138B8591}"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54593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A4462-F927-46AB-A3AA-2C40138B8591}"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162597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A4462-F927-46AB-A3AA-2C40138B8591}"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330046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A4462-F927-46AB-A3AA-2C40138B8591}"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328134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A4462-F927-46AB-A3AA-2C40138B8591}"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351356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A4462-F927-46AB-A3AA-2C40138B8591}" type="datetimeFigureOut">
              <a:rPr lang="en-US" smtClean="0"/>
              <a:t>11/5/2019</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0A642-4B15-494B-8278-00D151D2C158}" type="slidenum">
              <a:rPr lang="en-US" smtClean="0"/>
              <a:t>‹#›</a:t>
            </a:fld>
            <a:endParaRPr lang="en-US"/>
          </a:p>
        </p:txBody>
      </p:sp>
    </p:spTree>
    <p:extLst>
      <p:ext uri="{BB962C8B-B14F-4D97-AF65-F5344CB8AC3E}">
        <p14:creationId xmlns:p14="http://schemas.microsoft.com/office/powerpoint/2010/main" val="115192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science/article/pii/S0022311519301163" TargetMode="Externa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0E95FB-AFDA-C24E-BDC1-87184FFF62A0}"/>
              </a:ext>
            </a:extLst>
          </p:cNvPr>
          <p:cNvSpPr txBox="1">
            <a:spLocks/>
          </p:cNvSpPr>
          <p:nvPr/>
        </p:nvSpPr>
        <p:spPr>
          <a:xfrm>
            <a:off x="3925232" y="1891653"/>
            <a:ext cx="4795025" cy="1938992"/>
          </a:xfrm>
          <a:prstGeom prst="rect">
            <a:avLst/>
          </a:prstGeom>
        </p:spPr>
        <p:txBody>
          <a:bodyPr wrap="square" anchor="b" anchorCtr="0">
            <a:normAutofit/>
          </a:bodyPr>
          <a:lstStyle>
            <a:lvl1pPr algn="l" defTabSz="342900" rtl="0" eaLnBrk="1" latinLnBrk="0" hangingPunct="1">
              <a:lnSpc>
                <a:spcPts val="4800"/>
              </a:lnSpc>
              <a:spcBef>
                <a:spcPct val="0"/>
              </a:spcBef>
              <a:buNone/>
              <a:defRPr sz="4200" b="1" kern="1200"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defRPr/>
            </a:pPr>
            <a:r>
              <a:rPr lang="en-US" dirty="0">
                <a:solidFill>
                  <a:srgbClr val="002A4E"/>
                </a:solidFill>
                <a:latin typeface="Arial" panose="020B0604020202020204" pitchFamily="34" charset="0"/>
                <a:cs typeface="Arial" panose="020B0604020202020204" pitchFamily="34" charset="0"/>
              </a:rPr>
              <a:t>Thrust Area 2: Advanced Manufacturing</a:t>
            </a:r>
          </a:p>
        </p:txBody>
      </p:sp>
      <p:sp>
        <p:nvSpPr>
          <p:cNvPr id="5" name="Subtitle 2">
            <a:extLst>
              <a:ext uri="{FF2B5EF4-FFF2-40B4-BE49-F238E27FC236}">
                <a16:creationId xmlns:a16="http://schemas.microsoft.com/office/drawing/2014/main" id="{B7E66134-3B68-CA46-9583-81F439EB81A2}"/>
              </a:ext>
            </a:extLst>
          </p:cNvPr>
          <p:cNvSpPr txBox="1">
            <a:spLocks/>
          </p:cNvSpPr>
          <p:nvPr/>
        </p:nvSpPr>
        <p:spPr>
          <a:xfrm>
            <a:off x="3925232" y="3830645"/>
            <a:ext cx="4598793" cy="1684868"/>
          </a:xfrm>
          <a:prstGeom prst="rect">
            <a:avLst/>
          </a:prstGeom>
        </p:spPr>
        <p:txBody>
          <a:bodyPr>
            <a:noAutofit/>
          </a:bodyPr>
          <a:lstStyle>
            <a:lvl1pPr marL="0" indent="0" algn="l" defTabSz="342900" rtl="0" eaLnBrk="1" latinLnBrk="0" hangingPunct="1">
              <a:lnSpc>
                <a:spcPts val="3600"/>
              </a:lnSpc>
              <a:spcBef>
                <a:spcPct val="20000"/>
              </a:spcBef>
              <a:buFont typeface="Arial"/>
              <a:buNone/>
              <a:defRPr sz="3000" b="0" kern="1200" cap="none" spc="0" baseline="0">
                <a:solidFill>
                  <a:schemeClr val="tx1">
                    <a:lumMod val="50000"/>
                    <a:lumOff val="50000"/>
                  </a:schemeClr>
                </a:solidFill>
                <a:latin typeface="Roboto Condensed Light" pitchFamily="2" charset="0"/>
                <a:ea typeface="Roboto Condensed Light" pitchFamily="2" charset="0"/>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defRPr/>
            </a:pPr>
            <a:r>
              <a:rPr lang="en-US" dirty="0">
                <a:solidFill>
                  <a:schemeClr val="tx1"/>
                </a:solidFill>
                <a:latin typeface="Georgia" panose="02040502050405020303" pitchFamily="18" charset="0"/>
                <a:ea typeface="Roboto Slab" pitchFamily="2" charset="0"/>
                <a:cs typeface="Roboto Condensed Light" panose="020B0604020202020204" charset="0"/>
              </a:rPr>
              <a:t>Steven Biegalski</a:t>
            </a:r>
          </a:p>
          <a:p>
            <a:pPr>
              <a:defRPr/>
            </a:pPr>
            <a:r>
              <a:rPr lang="en-US" dirty="0">
                <a:solidFill>
                  <a:schemeClr val="tx1"/>
                </a:solidFill>
                <a:latin typeface="Georgia" panose="02040502050405020303" pitchFamily="18" charset="0"/>
                <a:ea typeface="Roboto Slab" pitchFamily="2" charset="0"/>
                <a:cs typeface="Roboto Condensed Light" panose="020B0604020202020204" charset="0"/>
              </a:rPr>
              <a:t>November 5, 2019</a:t>
            </a:r>
          </a:p>
        </p:txBody>
      </p:sp>
    </p:spTree>
    <p:extLst>
      <p:ext uri="{BB962C8B-B14F-4D97-AF65-F5344CB8AC3E}">
        <p14:creationId xmlns:p14="http://schemas.microsoft.com/office/powerpoint/2010/main" val="2218253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99072" y="103873"/>
            <a:ext cx="7944929" cy="1325563"/>
          </a:xfrm>
        </p:spPr>
        <p:txBody>
          <a:bodyPr>
            <a:normAutofit/>
          </a:bodyPr>
          <a:lstStyle/>
          <a:p>
            <a:r>
              <a:rPr lang="en-US" sz="3600" b="1" dirty="0">
                <a:solidFill>
                  <a:srgbClr val="002A4E"/>
                </a:solidFill>
                <a:latin typeface="Arial" panose="020B0604020202020204" pitchFamily="34" charset="0"/>
                <a:ea typeface="Roboto" panose="02000000000000000000" pitchFamily="2" charset="0"/>
                <a:cs typeface="Arial" panose="020B0604020202020204" pitchFamily="34" charset="0"/>
              </a:rPr>
              <a:t>Maker Communities - Jariwala (GT)</a:t>
            </a:r>
            <a:endParaRPr lang="en-US" dirty="0">
              <a:solidFill>
                <a:srgbClr val="002A4E"/>
              </a:solidFill>
              <a:latin typeface="Arial" panose="020B0604020202020204" pitchFamily="34" charset="0"/>
              <a:cs typeface="Arial" panose="020B0604020202020204" pitchFamily="34" charset="0"/>
            </a:endParaRPr>
          </a:p>
        </p:txBody>
      </p:sp>
      <p:sp>
        <p:nvSpPr>
          <p:cNvPr id="6" name="Content Placeholder 4"/>
          <p:cNvSpPr>
            <a:spLocks noGrp="1"/>
          </p:cNvSpPr>
          <p:nvPr>
            <p:ph idx="1"/>
          </p:nvPr>
        </p:nvSpPr>
        <p:spPr>
          <a:xfrm>
            <a:off x="1378143" y="1504078"/>
            <a:ext cx="7765861" cy="4351338"/>
          </a:xfrm>
        </p:spPr>
        <p:txBody>
          <a:bodyPr>
            <a:normAutofit/>
          </a:bodyPr>
          <a:lstStyle/>
          <a:p>
            <a:pPr>
              <a:lnSpc>
                <a:spcPct val="120000"/>
              </a:lnSpc>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627" b="12482"/>
          <a:stretch/>
        </p:blipFill>
        <p:spPr>
          <a:xfrm>
            <a:off x="405928" y="1318379"/>
            <a:ext cx="8471996" cy="4229814"/>
          </a:xfrm>
          <a:prstGeom prst="rect">
            <a:avLst/>
          </a:prstGeom>
        </p:spPr>
      </p:pic>
    </p:spTree>
    <p:extLst>
      <p:ext uri="{BB962C8B-B14F-4D97-AF65-F5344CB8AC3E}">
        <p14:creationId xmlns:p14="http://schemas.microsoft.com/office/powerpoint/2010/main" val="405348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139" y="103873"/>
            <a:ext cx="7765862" cy="1325563"/>
          </a:xfrm>
        </p:spPr>
        <p:txBody>
          <a:bodyPr/>
          <a:lstStyle/>
          <a:p>
            <a:r>
              <a:rPr lang="en-US" dirty="0">
                <a:solidFill>
                  <a:srgbClr val="002A4E"/>
                </a:solidFill>
                <a:latin typeface="Arial" panose="020B0604020202020204" pitchFamily="34" charset="0"/>
                <a:cs typeface="Arial" panose="020B0604020202020204" pitchFamily="34" charset="0"/>
              </a:rPr>
              <a:t>Cross-Cutting Projects</a:t>
            </a:r>
          </a:p>
        </p:txBody>
      </p:sp>
      <p:sp>
        <p:nvSpPr>
          <p:cNvPr id="6" name="Content Placeholder 4"/>
          <p:cNvSpPr>
            <a:spLocks noGrp="1"/>
          </p:cNvSpPr>
          <p:nvPr>
            <p:ph idx="1"/>
          </p:nvPr>
        </p:nvSpPr>
        <p:spPr>
          <a:xfrm>
            <a:off x="696656" y="1297044"/>
            <a:ext cx="7765861" cy="4351338"/>
          </a:xfrm>
        </p:spPr>
        <p:txBody>
          <a:bodyPr>
            <a:normAutofit/>
          </a:bodyPr>
          <a:lstStyle/>
          <a:p>
            <a:pPr marL="0" indent="0">
              <a:buNone/>
            </a:pPr>
            <a:r>
              <a:rPr lang="en-US" dirty="0"/>
              <a:t>Advanced Manufacturing for nonproliferation efforts will be aligned into four discrete projects that align with the objectives mentioned above.  All the projects include the subtopic areas of additive manufacturing, micro-manufacturing, and maker-communities.</a:t>
            </a:r>
          </a:p>
          <a:p>
            <a:pPr marL="457200" indent="-457200" defTabSz="457200">
              <a:lnSpc>
                <a:spcPct val="100000"/>
              </a:lnSpc>
              <a:spcBef>
                <a:spcPts val="0"/>
              </a:spcBef>
              <a:buFont typeface="+mj-lt"/>
              <a:buAutoNum type="arabicPeriod"/>
            </a:pPr>
            <a:r>
              <a:rPr lang="en-US" sz="2400" dirty="0">
                <a:latin typeface="Arial" panose="020B0604020202020204" pitchFamily="34" charset="0"/>
                <a:ea typeface="Roboto" panose="02000000000000000000" pitchFamily="2" charset="0"/>
                <a:cs typeface="Arial" panose="020B0604020202020204" pitchFamily="34" charset="0"/>
              </a:rPr>
              <a:t>Identification of Advanced Manufacturing Techniques and Key Properties </a:t>
            </a:r>
          </a:p>
          <a:p>
            <a:pPr marL="457200" indent="-457200" defTabSz="457200">
              <a:lnSpc>
                <a:spcPct val="100000"/>
              </a:lnSpc>
              <a:spcBef>
                <a:spcPts val="0"/>
              </a:spcBef>
              <a:buFont typeface="+mj-lt"/>
              <a:buAutoNum type="arabicPeriod"/>
            </a:pPr>
            <a:r>
              <a:rPr lang="en-US" sz="2400" dirty="0">
                <a:latin typeface="Arial" panose="020B0604020202020204" pitchFamily="34" charset="0"/>
                <a:ea typeface="Roboto" panose="02000000000000000000" pitchFamily="2" charset="0"/>
                <a:cs typeface="Arial" panose="020B0604020202020204" pitchFamily="34" charset="0"/>
              </a:rPr>
              <a:t>Physical Signatures</a:t>
            </a:r>
          </a:p>
          <a:p>
            <a:pPr marL="457200" indent="-457200" defTabSz="457200">
              <a:lnSpc>
                <a:spcPct val="100000"/>
              </a:lnSpc>
              <a:spcBef>
                <a:spcPts val="0"/>
              </a:spcBef>
              <a:buFont typeface="+mj-lt"/>
              <a:buAutoNum type="arabicPeriod"/>
            </a:pPr>
            <a:r>
              <a:rPr lang="en-US" sz="2400" dirty="0">
                <a:latin typeface="Arial" panose="020B0604020202020204" pitchFamily="34" charset="0"/>
                <a:ea typeface="Roboto" panose="02000000000000000000" pitchFamily="2" charset="0"/>
                <a:cs typeface="Arial" panose="020B0604020202020204" pitchFamily="34" charset="0"/>
              </a:rPr>
              <a:t>Digital and Electronic Signatures</a:t>
            </a:r>
          </a:p>
          <a:p>
            <a:pPr marL="457200" indent="-457200" defTabSz="457200">
              <a:lnSpc>
                <a:spcPct val="100000"/>
              </a:lnSpc>
              <a:spcBef>
                <a:spcPts val="0"/>
              </a:spcBef>
              <a:buFont typeface="+mj-lt"/>
              <a:buAutoNum type="arabicPeriod"/>
            </a:pPr>
            <a:r>
              <a:rPr lang="en-US" sz="2400" dirty="0">
                <a:latin typeface="Arial" panose="020B0604020202020204" pitchFamily="34" charset="0"/>
                <a:ea typeface="Roboto" panose="02000000000000000000" pitchFamily="2" charset="0"/>
                <a:cs typeface="Arial" panose="020B0604020202020204" pitchFamily="34" charset="0"/>
              </a:rPr>
              <a:t>Side Channel Signatures</a:t>
            </a:r>
          </a:p>
          <a:p>
            <a:pPr marL="0" indent="0">
              <a:buNone/>
            </a:pPr>
            <a:endParaRPr lang="en-US" sz="2400" dirty="0">
              <a:solidFill>
                <a:prstClr val="black"/>
              </a:solidFill>
              <a:latin typeface="Roboto "/>
              <a:ea typeface="Roboto Slab" pitchFamily="2" charset="0"/>
              <a:cs typeface="Roboto" panose="02000000000000000000" pitchFamily="2" charset="0"/>
            </a:endParaRPr>
          </a:p>
          <a:p>
            <a:pPr marL="0" indent="0">
              <a:buNone/>
            </a:pPr>
            <a:endParaRPr lang="en-US" sz="2400" dirty="0">
              <a:solidFill>
                <a:prstClr val="black"/>
              </a:solidFill>
              <a:latin typeface="Roboto Slab" pitchFamily="2" charset="0"/>
              <a:ea typeface="Roboto Slab"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20071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7300" y="373756"/>
            <a:ext cx="7886700" cy="1325563"/>
          </a:xfrm>
        </p:spPr>
        <p:txBody>
          <a:bodyPr/>
          <a:lstStyle/>
          <a:p>
            <a:r>
              <a:rPr lang="en-US" dirty="0">
                <a:solidFill>
                  <a:srgbClr val="002A4E"/>
                </a:solidFill>
                <a:latin typeface="Arial" panose="020B0604020202020204" pitchFamily="34" charset="0"/>
                <a:cs typeface="Arial" panose="020B0604020202020204" pitchFamily="34" charset="0"/>
              </a:rPr>
              <a:t>Big Data &amp; Machine Learning – Biegalski (GT)</a:t>
            </a:r>
          </a:p>
        </p:txBody>
      </p:sp>
      <p:sp>
        <p:nvSpPr>
          <p:cNvPr id="6" name="Content Placeholder 4"/>
          <p:cNvSpPr>
            <a:spLocks noGrp="1"/>
          </p:cNvSpPr>
          <p:nvPr>
            <p:ph sz="half" idx="1"/>
          </p:nvPr>
        </p:nvSpPr>
        <p:spPr/>
        <p:txBody>
          <a:bodyPr>
            <a:normAutofit fontScale="70000" lnSpcReduction="20000"/>
          </a:bodyPr>
          <a:lstStyle/>
          <a:p>
            <a:r>
              <a:rPr lang="en-US" dirty="0"/>
              <a:t>Advanced manufacturing systems are heavily instrumented to provide quality control data.</a:t>
            </a:r>
          </a:p>
          <a:p>
            <a:r>
              <a:rPr lang="en-US" dirty="0"/>
              <a:t>Quality Control data provide information on the manufacturing process.</a:t>
            </a:r>
          </a:p>
          <a:p>
            <a:r>
              <a:rPr lang="en-US" dirty="0"/>
              <a:t>The combination of these data may provide unique signatures on the activities conducted and items being manufactured.</a:t>
            </a:r>
          </a:p>
          <a:p>
            <a:r>
              <a:rPr lang="en-US" dirty="0"/>
              <a:t>Machine learning algorithms will be utilized by ETI to identify the importance of each data channel and to identify unique signatures.</a:t>
            </a:r>
          </a:p>
          <a:p>
            <a:endParaRPr lang="en-US" dirty="0"/>
          </a:p>
        </p:txBody>
      </p:sp>
      <p:pic>
        <p:nvPicPr>
          <p:cNvPr id="1026" name="Picture 2" descr="https://miro.medium.com/max/848/1*M9le42saJxWlOYyYvhKtPA.jpeg"/>
          <p:cNvPicPr>
            <a:picLocks noChangeAspect="1" noChangeArrowheads="1"/>
          </p:cNvPicPr>
          <p:nvPr/>
        </p:nvPicPr>
        <p:blipFill rotWithShape="1">
          <a:blip r:embed="rId2">
            <a:extLst>
              <a:ext uri="{28A0092B-C50C-407E-A947-70E740481C1C}">
                <a14:useLocalDpi xmlns:a14="http://schemas.microsoft.com/office/drawing/2010/main" val="0"/>
              </a:ext>
            </a:extLst>
          </a:blip>
          <a:srcRect l="20178" r="16165"/>
          <a:stretch/>
        </p:blipFill>
        <p:spPr bwMode="auto">
          <a:xfrm>
            <a:off x="5053700" y="2006780"/>
            <a:ext cx="3771124" cy="296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6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14963"/>
            <a:ext cx="7886700" cy="1325563"/>
          </a:xfrm>
        </p:spPr>
        <p:txBody>
          <a:bodyPr/>
          <a:lstStyle/>
          <a:p>
            <a:r>
              <a:rPr lang="en-US" dirty="0"/>
              <a:t>Conclusions</a:t>
            </a:r>
          </a:p>
        </p:txBody>
      </p:sp>
      <p:sp>
        <p:nvSpPr>
          <p:cNvPr id="3" name="Content Placeholder 2"/>
          <p:cNvSpPr>
            <a:spLocks noGrp="1"/>
          </p:cNvSpPr>
          <p:nvPr>
            <p:ph sz="half" idx="1"/>
          </p:nvPr>
        </p:nvSpPr>
        <p:spPr>
          <a:xfrm>
            <a:off x="611397" y="1601338"/>
            <a:ext cx="3886200" cy="4351338"/>
          </a:xfrm>
        </p:spPr>
        <p:txBody>
          <a:bodyPr>
            <a:normAutofit fontScale="85000" lnSpcReduction="20000"/>
          </a:bodyPr>
          <a:lstStyle/>
          <a:p>
            <a:r>
              <a:rPr lang="en-US" dirty="0"/>
              <a:t>Advanced Manufacturing for Nonproliferation, is represented by material scientists, nuclear engineers and specialists in maker communities to address the most pressing needs in enabling technologies to determine unique signatures resulting from use of advanced manufacturing.  </a:t>
            </a:r>
          </a:p>
          <a:p>
            <a:r>
              <a:rPr lang="en-US" dirty="0"/>
              <a:t>Results will be a foundation for policy formulation to address these concerns. </a:t>
            </a:r>
          </a:p>
          <a:p>
            <a:endParaRPr lang="en-US" dirty="0"/>
          </a:p>
        </p:txBody>
      </p:sp>
      <p:pic>
        <p:nvPicPr>
          <p:cNvPr id="5" name="Picture 4"/>
          <p:cNvPicPr>
            <a:picLocks noChangeAspect="1"/>
          </p:cNvPicPr>
          <p:nvPr/>
        </p:nvPicPr>
        <p:blipFill>
          <a:blip r:embed="rId2"/>
          <a:stretch>
            <a:fillRect/>
          </a:stretch>
        </p:blipFill>
        <p:spPr>
          <a:xfrm>
            <a:off x="5123059" y="2341239"/>
            <a:ext cx="3562401" cy="1878989"/>
          </a:xfrm>
          <a:prstGeom prst="rect">
            <a:avLst/>
          </a:prstGeom>
        </p:spPr>
      </p:pic>
    </p:spTree>
    <p:extLst>
      <p:ext uri="{BB962C8B-B14F-4D97-AF65-F5344CB8AC3E}">
        <p14:creationId xmlns:p14="http://schemas.microsoft.com/office/powerpoint/2010/main" val="25834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7300" y="373756"/>
            <a:ext cx="7886700" cy="1325563"/>
          </a:xfrm>
        </p:spPr>
        <p:txBody>
          <a:bodyPr/>
          <a:lstStyle/>
          <a:p>
            <a:r>
              <a:rPr lang="en-US" dirty="0" smtClean="0">
                <a:solidFill>
                  <a:srgbClr val="002A4E"/>
                </a:solidFill>
                <a:latin typeface="Arial" panose="020B0604020202020204" pitchFamily="34" charset="0"/>
                <a:cs typeface="Arial" panose="020B0604020202020204" pitchFamily="34" charset="0"/>
              </a:rPr>
              <a:t>Thrust 2</a:t>
            </a:r>
            <a:endParaRPr lang="en-US" dirty="0">
              <a:solidFill>
                <a:srgbClr val="002A4E"/>
              </a:solidFill>
              <a:latin typeface="Arial" panose="020B0604020202020204" pitchFamily="34" charset="0"/>
              <a:cs typeface="Arial" panose="020B0604020202020204" pitchFamily="34" charset="0"/>
            </a:endParaRPr>
          </a:p>
        </p:txBody>
      </p:sp>
      <p:sp>
        <p:nvSpPr>
          <p:cNvPr id="6" name="Content Placeholder 4"/>
          <p:cNvSpPr>
            <a:spLocks noGrp="1"/>
          </p:cNvSpPr>
          <p:nvPr>
            <p:ph sz="half" idx="1"/>
          </p:nvPr>
        </p:nvSpPr>
        <p:spPr>
          <a:xfrm>
            <a:off x="628650" y="1825625"/>
            <a:ext cx="8301990" cy="4351338"/>
          </a:xfrm>
        </p:spPr>
        <p:txBody>
          <a:bodyPr>
            <a:normAutofit/>
          </a:bodyPr>
          <a:lstStyle/>
          <a:p>
            <a:r>
              <a:rPr lang="en-US" dirty="0" smtClean="0"/>
              <a:t>William Smith, Washington State University</a:t>
            </a:r>
          </a:p>
          <a:p>
            <a:r>
              <a:rPr lang="en-US" dirty="0" smtClean="0"/>
              <a:t>Dan Thoma, University of Wisconsin – Madison</a:t>
            </a:r>
          </a:p>
          <a:p>
            <a:r>
              <a:rPr lang="en-US" dirty="0" smtClean="0"/>
              <a:t>Rachel </a:t>
            </a:r>
            <a:r>
              <a:rPr lang="en-US" dirty="0" err="1" smtClean="0"/>
              <a:t>Connick</a:t>
            </a:r>
            <a:r>
              <a:rPr lang="en-US" dirty="0" smtClean="0"/>
              <a:t>, Massachusetts Institute of Technology</a:t>
            </a:r>
          </a:p>
          <a:p>
            <a:r>
              <a:rPr lang="en-US" dirty="0" smtClean="0"/>
              <a:t>Philip Bingham, Oak Ridge National Laboratory</a:t>
            </a:r>
            <a:endParaRPr lang="en-US" dirty="0"/>
          </a:p>
        </p:txBody>
      </p:sp>
    </p:spTree>
    <p:extLst>
      <p:ext uri="{BB962C8B-B14F-4D97-AF65-F5344CB8AC3E}">
        <p14:creationId xmlns:p14="http://schemas.microsoft.com/office/powerpoint/2010/main" val="86050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139" y="103873"/>
            <a:ext cx="7765862" cy="1325563"/>
          </a:xfrm>
        </p:spPr>
        <p:txBody>
          <a:bodyPr/>
          <a:lstStyle/>
          <a:p>
            <a:r>
              <a:rPr lang="en-US" sz="3600" b="1" dirty="0">
                <a:solidFill>
                  <a:srgbClr val="002A4E"/>
                </a:solidFill>
                <a:latin typeface="Arial" panose="020B0604020202020204" pitchFamily="34" charset="0"/>
                <a:ea typeface="Roboto" panose="02000000000000000000" pitchFamily="2" charset="0"/>
                <a:cs typeface="Arial" panose="020B0604020202020204" pitchFamily="34" charset="0"/>
              </a:rPr>
              <a:t>Outline</a:t>
            </a:r>
            <a:endParaRPr lang="en-US" dirty="0">
              <a:solidFill>
                <a:srgbClr val="002A4E"/>
              </a:solidFill>
              <a:latin typeface="Arial" panose="020B0604020202020204" pitchFamily="34" charset="0"/>
              <a:cs typeface="Arial" panose="020B0604020202020204" pitchFamily="34" charset="0"/>
            </a:endParaRPr>
          </a:p>
        </p:txBody>
      </p:sp>
      <p:sp>
        <p:nvSpPr>
          <p:cNvPr id="6" name="Content Placeholder 4"/>
          <p:cNvSpPr>
            <a:spLocks noGrp="1"/>
          </p:cNvSpPr>
          <p:nvPr>
            <p:ph idx="1"/>
          </p:nvPr>
        </p:nvSpPr>
        <p:spPr>
          <a:xfrm>
            <a:off x="1378143" y="1504078"/>
            <a:ext cx="7765861" cy="4351338"/>
          </a:xfrm>
        </p:spPr>
        <p:txBody>
          <a:bodyPr/>
          <a:lstStyle/>
          <a:p>
            <a:pPr marL="0" indent="0">
              <a:buNone/>
            </a:pPr>
            <a:r>
              <a:rPr lang="en-US" sz="2400" dirty="0">
                <a:latin typeface="Arial" panose="020B0604020202020204" pitchFamily="34" charset="0"/>
                <a:ea typeface="Roboto" panose="02000000000000000000" pitchFamily="2" charset="0"/>
                <a:cs typeface="Arial" panose="020B0604020202020204" pitchFamily="34" charset="0"/>
              </a:rPr>
              <a:t>Contributors</a:t>
            </a:r>
          </a:p>
          <a:p>
            <a:pPr marL="0" indent="0">
              <a:buNone/>
            </a:pPr>
            <a:r>
              <a:rPr lang="en-US" sz="2400" dirty="0">
                <a:latin typeface="Arial" panose="020B0604020202020204" pitchFamily="34" charset="0"/>
                <a:ea typeface="Roboto" panose="02000000000000000000" pitchFamily="2" charset="0"/>
                <a:cs typeface="Arial" panose="020B0604020202020204" pitchFamily="34" charset="0"/>
              </a:rPr>
              <a:t>Background</a:t>
            </a:r>
          </a:p>
          <a:p>
            <a:pPr marL="0" indent="0">
              <a:buNone/>
            </a:pPr>
            <a:r>
              <a:rPr lang="en-US" sz="2400" dirty="0">
                <a:latin typeface="Arial" panose="020B0604020202020204" pitchFamily="34" charset="0"/>
                <a:ea typeface="Roboto" panose="02000000000000000000" pitchFamily="2" charset="0"/>
                <a:cs typeface="Arial" panose="020B0604020202020204" pitchFamily="34" charset="0"/>
              </a:rPr>
              <a:t>Additive Manufacturing</a:t>
            </a:r>
          </a:p>
          <a:p>
            <a:pPr marL="0" indent="0">
              <a:buNone/>
            </a:pPr>
            <a:r>
              <a:rPr lang="en-US" sz="2400" dirty="0">
                <a:latin typeface="Arial" panose="020B0604020202020204" pitchFamily="34" charset="0"/>
                <a:ea typeface="Roboto" panose="02000000000000000000" pitchFamily="2" charset="0"/>
                <a:cs typeface="Arial" panose="020B0604020202020204" pitchFamily="34" charset="0"/>
              </a:rPr>
              <a:t>Micro-Manufacturing</a:t>
            </a:r>
          </a:p>
          <a:p>
            <a:pPr marL="0" indent="0">
              <a:buNone/>
            </a:pPr>
            <a:r>
              <a:rPr lang="en-US" sz="2400" dirty="0">
                <a:latin typeface="Arial" panose="020B0604020202020204" pitchFamily="34" charset="0"/>
                <a:ea typeface="Roboto" panose="02000000000000000000" pitchFamily="2" charset="0"/>
                <a:cs typeface="Arial" panose="020B0604020202020204" pitchFamily="34" charset="0"/>
              </a:rPr>
              <a:t>Maker-Communities</a:t>
            </a:r>
          </a:p>
          <a:p>
            <a:pPr marL="0" indent="0">
              <a:buNone/>
            </a:pPr>
            <a:r>
              <a:rPr lang="en-US" sz="2400" dirty="0">
                <a:latin typeface="Arial" panose="020B0604020202020204" pitchFamily="34" charset="0"/>
                <a:ea typeface="Roboto" panose="02000000000000000000" pitchFamily="2" charset="0"/>
                <a:cs typeface="Arial" panose="020B0604020202020204" pitchFamily="34" charset="0"/>
              </a:rPr>
              <a:t>Conclusions</a:t>
            </a:r>
          </a:p>
          <a:p>
            <a:pPr marL="0" indent="0">
              <a:buNone/>
            </a:pPr>
            <a:endParaRPr lang="en-US" sz="2400" dirty="0">
              <a:solidFill>
                <a:prstClr val="black"/>
              </a:solidFill>
              <a:latin typeface="Roboto "/>
              <a:ea typeface="Roboto Slab" pitchFamily="2" charset="0"/>
              <a:cs typeface="Roboto" panose="02000000000000000000" pitchFamily="2" charset="0"/>
            </a:endParaRPr>
          </a:p>
          <a:p>
            <a:pPr marL="0" indent="0">
              <a:buNone/>
            </a:pPr>
            <a:endParaRPr lang="en-US" sz="2400" dirty="0">
              <a:solidFill>
                <a:prstClr val="black"/>
              </a:solidFill>
              <a:latin typeface="Roboto Slab" pitchFamily="2" charset="0"/>
              <a:ea typeface="Roboto Slab" pitchFamily="2" charset="0"/>
              <a:cs typeface="Roboto" panose="02000000000000000000" pitchFamily="2" charset="0"/>
            </a:endParaRPr>
          </a:p>
          <a:p>
            <a:endParaRPr lang="en-US" dirty="0"/>
          </a:p>
        </p:txBody>
      </p:sp>
      <p:pic>
        <p:nvPicPr>
          <p:cNvPr id="4" name="Picture 2" descr="Image result for advanced manufacturing pilot faci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6479" y="1504078"/>
            <a:ext cx="3883286" cy="266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139" y="103873"/>
            <a:ext cx="7765862" cy="1325563"/>
          </a:xfrm>
        </p:spPr>
        <p:txBody>
          <a:bodyPr/>
          <a:lstStyle/>
          <a:p>
            <a:r>
              <a:rPr lang="en-US" sz="3600" b="1" dirty="0">
                <a:solidFill>
                  <a:srgbClr val="002A4E"/>
                </a:solidFill>
                <a:latin typeface="Arial" panose="020B0604020202020204" pitchFamily="34" charset="0"/>
                <a:cs typeface="Arial" panose="020B0604020202020204" pitchFamily="34" charset="0"/>
              </a:rPr>
              <a:t>Contributors to Thrust 2: Advanced Manufacturing</a:t>
            </a:r>
            <a:endParaRPr lang="en-US" dirty="0">
              <a:solidFill>
                <a:srgbClr val="002A4E"/>
              </a:solidFill>
              <a:latin typeface="Arial" panose="020B0604020202020204" pitchFamily="34" charset="0"/>
              <a:cs typeface="Arial" panose="020B0604020202020204" pitchFamily="34" charset="0"/>
            </a:endParaRPr>
          </a:p>
        </p:txBody>
      </p:sp>
      <p:sp>
        <p:nvSpPr>
          <p:cNvPr id="7" name="TextBox 6"/>
          <p:cNvSpPr txBox="1"/>
          <p:nvPr/>
        </p:nvSpPr>
        <p:spPr>
          <a:xfrm>
            <a:off x="272199" y="1729925"/>
            <a:ext cx="3127651" cy="2793072"/>
          </a:xfrm>
          <a:prstGeom prst="rect">
            <a:avLst/>
          </a:prstGeom>
          <a:noFill/>
        </p:spPr>
        <p:txBody>
          <a:bodyPr wrap="none" rtlCol="0">
            <a:spAutoFit/>
          </a:bodyPr>
          <a:lstStyle/>
          <a:p>
            <a:r>
              <a:rPr lang="en-US" sz="1350" u="sng" dirty="0"/>
              <a:t>Universities:</a:t>
            </a:r>
          </a:p>
          <a:p>
            <a:pPr marL="257175" indent="-257175">
              <a:buAutoNum type="arabicParenR"/>
            </a:pPr>
            <a:r>
              <a:rPr lang="en-US" sz="1350" dirty="0"/>
              <a:t>University of Texas</a:t>
            </a:r>
          </a:p>
          <a:p>
            <a:pPr marL="257175" indent="-257175">
              <a:buAutoNum type="arabicParenR"/>
            </a:pPr>
            <a:r>
              <a:rPr lang="en-US" sz="1350" dirty="0"/>
              <a:t>University of Wisconsin</a:t>
            </a:r>
          </a:p>
          <a:p>
            <a:pPr marL="257175" indent="-257175">
              <a:buAutoNum type="arabicParenR"/>
            </a:pPr>
            <a:r>
              <a:rPr lang="en-US" sz="1350" dirty="0"/>
              <a:t>Massachusetts Institute of Technology</a:t>
            </a:r>
          </a:p>
          <a:p>
            <a:pPr marL="257175" indent="-257175">
              <a:buAutoNum type="arabicParenR"/>
            </a:pPr>
            <a:r>
              <a:rPr lang="en-US" sz="1350" dirty="0"/>
              <a:t>Washington State University</a:t>
            </a:r>
          </a:p>
          <a:p>
            <a:pPr marL="257175" indent="-257175">
              <a:buAutoNum type="arabicParenR"/>
            </a:pPr>
            <a:r>
              <a:rPr lang="en-US" sz="1350" dirty="0"/>
              <a:t>Texas A&amp;M University</a:t>
            </a:r>
          </a:p>
          <a:p>
            <a:pPr marL="257175" indent="-257175">
              <a:buAutoNum type="arabicParenR"/>
            </a:pPr>
            <a:r>
              <a:rPr lang="en-US" sz="1350" dirty="0"/>
              <a:t>Georgia Institute of Technology</a:t>
            </a:r>
          </a:p>
          <a:p>
            <a:endParaRPr lang="en-US" sz="1350" dirty="0"/>
          </a:p>
          <a:p>
            <a:r>
              <a:rPr lang="en-US" sz="1350" u="sng" dirty="0"/>
              <a:t>National Laboratories:</a:t>
            </a:r>
          </a:p>
          <a:p>
            <a:pPr marL="257175" indent="-257175">
              <a:buAutoNum type="arabicParenR"/>
            </a:pPr>
            <a:r>
              <a:rPr lang="en-US" sz="1350" dirty="0"/>
              <a:t>Oak Ridge National Laboratory</a:t>
            </a:r>
          </a:p>
          <a:p>
            <a:pPr marL="257175" indent="-257175">
              <a:buAutoNum type="arabicParenR"/>
            </a:pPr>
            <a:r>
              <a:rPr lang="en-US" sz="1350" dirty="0"/>
              <a:t>Sandia National Laboratories</a:t>
            </a:r>
          </a:p>
          <a:p>
            <a:pPr marL="257175" indent="-257175">
              <a:buAutoNum type="arabicParenR"/>
            </a:pPr>
            <a:r>
              <a:rPr lang="en-US" sz="1350" dirty="0"/>
              <a:t>Los Alamos National Laboratory</a:t>
            </a:r>
          </a:p>
          <a:p>
            <a:pPr marL="257175" indent="-257175">
              <a:buAutoNum type="arabicParenR"/>
            </a:pPr>
            <a:endParaRPr lang="en-US" sz="1350" dirty="0"/>
          </a:p>
        </p:txBody>
      </p:sp>
      <p:sp>
        <p:nvSpPr>
          <p:cNvPr id="3" name="TextBox 2"/>
          <p:cNvSpPr txBox="1"/>
          <p:nvPr/>
        </p:nvSpPr>
        <p:spPr>
          <a:xfrm>
            <a:off x="1138687" y="5219575"/>
            <a:ext cx="6789038" cy="369332"/>
          </a:xfrm>
          <a:prstGeom prst="rect">
            <a:avLst/>
          </a:prstGeom>
          <a:noFill/>
        </p:spPr>
        <p:txBody>
          <a:bodyPr wrap="none" rtlCol="0">
            <a:spAutoFit/>
          </a:bodyPr>
          <a:lstStyle/>
          <a:p>
            <a:r>
              <a:rPr lang="en-US" dirty="0"/>
              <a:t>Note: The subtopic area of micro-reactors was removed from Thrust 2.</a:t>
            </a:r>
          </a:p>
        </p:txBody>
      </p:sp>
      <p:graphicFrame>
        <p:nvGraphicFramePr>
          <p:cNvPr id="4" name="Table 3"/>
          <p:cNvGraphicFramePr>
            <a:graphicFrameLocks noGrp="1"/>
          </p:cNvGraphicFramePr>
          <p:nvPr>
            <p:extLst>
              <p:ext uri="{D42A27DB-BD31-4B8C-83A1-F6EECF244321}">
                <p14:modId xmlns:p14="http://schemas.microsoft.com/office/powerpoint/2010/main" val="2890463050"/>
              </p:ext>
            </p:extLst>
          </p:nvPr>
        </p:nvGraphicFramePr>
        <p:xfrm>
          <a:off x="3399850" y="1326128"/>
          <a:ext cx="5666512" cy="3779520"/>
        </p:xfrm>
        <a:graphic>
          <a:graphicData uri="http://schemas.openxmlformats.org/drawingml/2006/table">
            <a:tbl>
              <a:tblPr firstRow="1" bandRow="1">
                <a:tableStyleId>{5C22544A-7EE6-4342-B048-85BDC9FD1C3A}</a:tableStyleId>
              </a:tblPr>
              <a:tblGrid>
                <a:gridCol w="1285336">
                  <a:extLst>
                    <a:ext uri="{9D8B030D-6E8A-4147-A177-3AD203B41FA5}">
                      <a16:colId xmlns:a16="http://schemas.microsoft.com/office/drawing/2014/main" val="3914520459"/>
                    </a:ext>
                  </a:extLst>
                </a:gridCol>
                <a:gridCol w="1698361">
                  <a:extLst>
                    <a:ext uri="{9D8B030D-6E8A-4147-A177-3AD203B41FA5}">
                      <a16:colId xmlns:a16="http://schemas.microsoft.com/office/drawing/2014/main" val="3764747300"/>
                    </a:ext>
                  </a:extLst>
                </a:gridCol>
                <a:gridCol w="1717700">
                  <a:extLst>
                    <a:ext uri="{9D8B030D-6E8A-4147-A177-3AD203B41FA5}">
                      <a16:colId xmlns:a16="http://schemas.microsoft.com/office/drawing/2014/main" val="3178153267"/>
                    </a:ext>
                  </a:extLst>
                </a:gridCol>
                <a:gridCol w="965115">
                  <a:extLst>
                    <a:ext uri="{9D8B030D-6E8A-4147-A177-3AD203B41FA5}">
                      <a16:colId xmlns:a16="http://schemas.microsoft.com/office/drawing/2014/main" val="1244832944"/>
                    </a:ext>
                  </a:extLst>
                </a:gridCol>
              </a:tblGrid>
              <a:tr h="370840">
                <a:tc>
                  <a:txBody>
                    <a:bodyPr/>
                    <a:lstStyle/>
                    <a:p>
                      <a:r>
                        <a:rPr lang="en-US" sz="1400" dirty="0"/>
                        <a:t>Subtopic Area</a:t>
                      </a:r>
                    </a:p>
                  </a:txBody>
                  <a:tcPr/>
                </a:tc>
                <a:tc>
                  <a:txBody>
                    <a:bodyPr/>
                    <a:lstStyle/>
                    <a:p>
                      <a:r>
                        <a:rPr lang="en-US" sz="1400" dirty="0"/>
                        <a:t>Consortium</a:t>
                      </a:r>
                      <a:r>
                        <a:rPr lang="en-US" sz="1400" baseline="0" dirty="0"/>
                        <a:t> Members</a:t>
                      </a:r>
                      <a:endParaRPr lang="en-US" sz="1400" dirty="0"/>
                    </a:p>
                  </a:txBody>
                  <a:tcPr/>
                </a:tc>
                <a:tc>
                  <a:txBody>
                    <a:bodyPr/>
                    <a:lstStyle/>
                    <a:p>
                      <a:r>
                        <a:rPr lang="en-US" sz="1400" dirty="0"/>
                        <a:t>National Lab Collaborators</a:t>
                      </a:r>
                    </a:p>
                  </a:txBody>
                  <a:tcPr/>
                </a:tc>
                <a:tc>
                  <a:txBody>
                    <a:bodyPr/>
                    <a:lstStyle/>
                    <a:p>
                      <a:r>
                        <a:rPr lang="en-US" sz="1400" dirty="0"/>
                        <a:t>Students</a:t>
                      </a:r>
                    </a:p>
                  </a:txBody>
                  <a:tcPr/>
                </a:tc>
                <a:extLst>
                  <a:ext uri="{0D108BD9-81ED-4DB2-BD59-A6C34878D82A}">
                    <a16:rowId xmlns:a16="http://schemas.microsoft.com/office/drawing/2014/main" val="1832804382"/>
                  </a:ext>
                </a:extLst>
              </a:tr>
              <a:tr h="370840">
                <a:tc>
                  <a:txBody>
                    <a:bodyPr/>
                    <a:lstStyle/>
                    <a:p>
                      <a:r>
                        <a:rPr lang="en-US" sz="1400" dirty="0"/>
                        <a:t>Additive Manufacturing</a:t>
                      </a:r>
                    </a:p>
                  </a:txBody>
                  <a:tcPr/>
                </a:tc>
                <a:tc>
                  <a:txBody>
                    <a:bodyPr/>
                    <a:lstStyle/>
                    <a:p>
                      <a:r>
                        <a:rPr lang="en-US" sz="1400" dirty="0"/>
                        <a:t>J. Beaman (UT)</a:t>
                      </a:r>
                    </a:p>
                    <a:p>
                      <a:r>
                        <a:rPr lang="en-US" sz="1400" baseline="0" dirty="0"/>
                        <a:t>D. Haas (UT)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a:t>
                      </a:r>
                      <a:r>
                        <a:rPr lang="en-US" sz="1400" baseline="0" dirty="0"/>
                        <a:t> Biegalski (GT)</a:t>
                      </a:r>
                    </a:p>
                    <a:p>
                      <a:r>
                        <a:rPr lang="en-US" sz="1400" baseline="0" dirty="0"/>
                        <a:t>M. Short (MIT)</a:t>
                      </a:r>
                    </a:p>
                    <a:p>
                      <a:r>
                        <a:rPr lang="en-US" sz="1400" baseline="0" dirty="0"/>
                        <a:t>B. Clowers (WSU)</a:t>
                      </a:r>
                    </a:p>
                    <a:p>
                      <a:r>
                        <a:rPr lang="en-US" sz="1400" baseline="0" dirty="0"/>
                        <a:t>P. Tsvetkov (TAMU)</a:t>
                      </a:r>
                    </a:p>
                  </a:txBody>
                  <a:tcPr/>
                </a:tc>
                <a:tc>
                  <a:txBody>
                    <a:bodyPr/>
                    <a:lstStyle/>
                    <a:p>
                      <a:r>
                        <a:rPr lang="en-US" sz="1400" dirty="0"/>
                        <a:t>K.</a:t>
                      </a:r>
                      <a:r>
                        <a:rPr lang="en-US" sz="1400" baseline="0" dirty="0"/>
                        <a:t> Terrani (ORNL)</a:t>
                      </a:r>
                    </a:p>
                    <a:p>
                      <a:pPr marL="0" indent="0">
                        <a:buNone/>
                      </a:pPr>
                      <a:r>
                        <a:rPr lang="en-US" sz="1400" baseline="0" dirty="0"/>
                        <a:t>A. Roach (SNL)</a:t>
                      </a:r>
                    </a:p>
                    <a:p>
                      <a:pPr marL="0" indent="0">
                        <a:buNone/>
                      </a:pPr>
                      <a:r>
                        <a:rPr lang="en-US" sz="1400" dirty="0"/>
                        <a:t>N. </a:t>
                      </a:r>
                      <a:r>
                        <a:rPr lang="en-US" sz="1400" dirty="0" err="1"/>
                        <a:t>Leathe</a:t>
                      </a:r>
                      <a:r>
                        <a:rPr lang="en-US" sz="1400" dirty="0"/>
                        <a:t> (SNL)</a:t>
                      </a:r>
                    </a:p>
                    <a:p>
                      <a:pPr marL="0" indent="0">
                        <a:buNone/>
                      </a:pPr>
                      <a:r>
                        <a:rPr lang="en-US" sz="1400" dirty="0"/>
                        <a:t>D. Korzekwa (LANL)</a:t>
                      </a:r>
                    </a:p>
                    <a:p>
                      <a:pPr marL="0" indent="0">
                        <a:buNone/>
                      </a:pPr>
                      <a:r>
                        <a:rPr lang="en-US" sz="1400" dirty="0"/>
                        <a:t>P.</a:t>
                      </a:r>
                      <a:r>
                        <a:rPr lang="en-US" sz="1400" baseline="0" dirty="0"/>
                        <a:t> Dunn (LANL)</a:t>
                      </a:r>
                      <a:endParaRPr lang="en-US" sz="1400" dirty="0"/>
                    </a:p>
                  </a:txBody>
                  <a:tcPr/>
                </a:tc>
                <a:tc>
                  <a:txBody>
                    <a:bodyPr/>
                    <a:lstStyle/>
                    <a:p>
                      <a:pPr algn="ctr"/>
                      <a:r>
                        <a:rPr lang="en-US" sz="1400" dirty="0"/>
                        <a:t>4</a:t>
                      </a:r>
                    </a:p>
                  </a:txBody>
                  <a:tcPr/>
                </a:tc>
                <a:extLst>
                  <a:ext uri="{0D108BD9-81ED-4DB2-BD59-A6C34878D82A}">
                    <a16:rowId xmlns:a16="http://schemas.microsoft.com/office/drawing/2014/main" val="1098461452"/>
                  </a:ext>
                </a:extLst>
              </a:tr>
              <a:tr h="370840">
                <a:tc>
                  <a:txBody>
                    <a:bodyPr/>
                    <a:lstStyle/>
                    <a:p>
                      <a:r>
                        <a:rPr lang="en-US" sz="1400" dirty="0"/>
                        <a:t>Micro-manufacturing</a:t>
                      </a:r>
                    </a:p>
                  </a:txBody>
                  <a:tcPr/>
                </a:tc>
                <a:tc>
                  <a:txBody>
                    <a:bodyPr/>
                    <a:lstStyle/>
                    <a:p>
                      <a:r>
                        <a:rPr lang="en-US" sz="1400" dirty="0"/>
                        <a:t>J. Beaman (UT) </a:t>
                      </a:r>
                    </a:p>
                    <a:p>
                      <a:r>
                        <a:rPr lang="en-US" sz="1400" dirty="0"/>
                        <a:t>D. Haas</a:t>
                      </a:r>
                      <a:r>
                        <a:rPr lang="en-US" sz="1400" baseline="0" dirty="0"/>
                        <a:t> (UT)</a:t>
                      </a:r>
                    </a:p>
                    <a:p>
                      <a:pPr marL="0" indent="0">
                        <a:buNone/>
                      </a:pPr>
                      <a:r>
                        <a:rPr lang="en-US" sz="1400" baseline="0" dirty="0"/>
                        <a:t>A. Jariwala (GT)</a:t>
                      </a:r>
                    </a:p>
                    <a:p>
                      <a:pPr marL="0" indent="0">
                        <a:buNone/>
                      </a:pPr>
                      <a:r>
                        <a:rPr lang="en-US" sz="1400" baseline="0" dirty="0"/>
                        <a:t>B. Clowers (WSU)</a:t>
                      </a:r>
                    </a:p>
                    <a:p>
                      <a:pPr marL="0" indent="0">
                        <a:buNone/>
                      </a:pPr>
                      <a:r>
                        <a:rPr lang="en-US" sz="1400" baseline="0" dirty="0"/>
                        <a:t>P. Tsvetkov (TAMU)</a:t>
                      </a:r>
                      <a:endParaRPr lang="en-US" sz="1400" dirty="0"/>
                    </a:p>
                  </a:txBody>
                  <a:tcPr/>
                </a:tc>
                <a:tc>
                  <a:txBody>
                    <a:bodyPr/>
                    <a:lstStyle/>
                    <a:p>
                      <a:r>
                        <a:rPr lang="en-US" sz="1400" dirty="0"/>
                        <a:t>K. Terrani</a:t>
                      </a:r>
                      <a:r>
                        <a:rPr lang="en-US" sz="1400" baseline="0" dirty="0"/>
                        <a:t> (ORNL)</a:t>
                      </a:r>
                    </a:p>
                    <a:p>
                      <a:pPr marL="0" indent="0">
                        <a:buNone/>
                      </a:pPr>
                      <a:r>
                        <a:rPr lang="en-US" sz="1400" baseline="0" dirty="0"/>
                        <a:t>A. Roach (SNL)</a:t>
                      </a:r>
                    </a:p>
                    <a:p>
                      <a:pPr marL="0" indent="0">
                        <a:buNone/>
                      </a:pPr>
                      <a:r>
                        <a:rPr lang="en-US" sz="1400" baseline="0" dirty="0"/>
                        <a:t>N. </a:t>
                      </a:r>
                      <a:r>
                        <a:rPr lang="en-US" sz="1400" baseline="0" dirty="0" err="1"/>
                        <a:t>Leathe</a:t>
                      </a:r>
                      <a:r>
                        <a:rPr lang="en-US" sz="1400" baseline="0" dirty="0"/>
                        <a:t> (SNL)</a:t>
                      </a:r>
                    </a:p>
                    <a:p>
                      <a:pPr marL="0" indent="0">
                        <a:buNone/>
                      </a:pPr>
                      <a:r>
                        <a:rPr lang="en-US" sz="1400" baseline="0" dirty="0"/>
                        <a:t>D. Korzekwa (LANL)</a:t>
                      </a:r>
                    </a:p>
                    <a:p>
                      <a:pPr marL="0" indent="0">
                        <a:buNone/>
                      </a:pPr>
                      <a:r>
                        <a:rPr lang="en-US" sz="1400" baseline="0" dirty="0"/>
                        <a:t>P. Dunn (LANL)</a:t>
                      </a:r>
                      <a:endParaRPr lang="en-US" sz="1400" dirty="0"/>
                    </a:p>
                  </a:txBody>
                  <a:tcPr/>
                </a:tc>
                <a:tc>
                  <a:txBody>
                    <a:bodyPr/>
                    <a:lstStyle/>
                    <a:p>
                      <a:pPr algn="ctr"/>
                      <a:r>
                        <a:rPr lang="en-US" sz="1400" dirty="0"/>
                        <a:t>3</a:t>
                      </a:r>
                    </a:p>
                  </a:txBody>
                  <a:tcPr/>
                </a:tc>
                <a:extLst>
                  <a:ext uri="{0D108BD9-81ED-4DB2-BD59-A6C34878D82A}">
                    <a16:rowId xmlns:a16="http://schemas.microsoft.com/office/drawing/2014/main" val="2365962569"/>
                  </a:ext>
                </a:extLst>
              </a:tr>
              <a:tr h="370840">
                <a:tc>
                  <a:txBody>
                    <a:bodyPr/>
                    <a:lstStyle/>
                    <a:p>
                      <a:r>
                        <a:rPr lang="en-US" sz="1400" dirty="0"/>
                        <a:t>Maker-communities</a:t>
                      </a:r>
                    </a:p>
                  </a:txBody>
                  <a:tcPr/>
                </a:tc>
                <a:tc>
                  <a:txBody>
                    <a:bodyPr/>
                    <a:lstStyle/>
                    <a:p>
                      <a:pPr marL="0" indent="0">
                        <a:buNone/>
                      </a:pPr>
                      <a:r>
                        <a:rPr lang="en-US" sz="1400" dirty="0"/>
                        <a:t>A. Jariwala</a:t>
                      </a:r>
                      <a:r>
                        <a:rPr lang="en-US" sz="1400" baseline="0" dirty="0"/>
                        <a:t> (GT)</a:t>
                      </a:r>
                    </a:p>
                    <a:p>
                      <a:pPr marL="0" indent="0">
                        <a:buNone/>
                      </a:pPr>
                      <a:r>
                        <a:rPr lang="en-US" sz="1400" baseline="0" dirty="0"/>
                        <a:t>M. Garces (UK)</a:t>
                      </a:r>
                    </a:p>
                    <a:p>
                      <a:pPr marL="0" indent="0">
                        <a:buNone/>
                      </a:pPr>
                      <a:r>
                        <a:rPr lang="en-US" sz="1400" baseline="0" dirty="0"/>
                        <a:t>P. Tsvetkov (TAMU)</a:t>
                      </a:r>
                      <a:endParaRPr lang="en-US" sz="1400" dirty="0"/>
                    </a:p>
                  </a:txBody>
                  <a:tcPr/>
                </a:tc>
                <a:tc>
                  <a:txBody>
                    <a:bodyPr/>
                    <a:lstStyle/>
                    <a:p>
                      <a:r>
                        <a:rPr lang="en-US" sz="1400" dirty="0"/>
                        <a:t>K. Dayman (ORNL)</a:t>
                      </a:r>
                    </a:p>
                  </a:txBody>
                  <a:tcPr/>
                </a:tc>
                <a:tc>
                  <a:txBody>
                    <a:bodyPr/>
                    <a:lstStyle/>
                    <a:p>
                      <a:pPr algn="ctr"/>
                      <a:r>
                        <a:rPr lang="en-US" sz="1400" dirty="0"/>
                        <a:t>2</a:t>
                      </a:r>
                    </a:p>
                  </a:txBody>
                  <a:tcPr/>
                </a:tc>
                <a:extLst>
                  <a:ext uri="{0D108BD9-81ED-4DB2-BD59-A6C34878D82A}">
                    <a16:rowId xmlns:a16="http://schemas.microsoft.com/office/drawing/2014/main" val="2906842905"/>
                  </a:ext>
                </a:extLst>
              </a:tr>
            </a:tbl>
          </a:graphicData>
        </a:graphic>
      </p:graphicFrame>
    </p:spTree>
    <p:extLst>
      <p:ext uri="{BB962C8B-B14F-4D97-AF65-F5344CB8AC3E}">
        <p14:creationId xmlns:p14="http://schemas.microsoft.com/office/powerpoint/2010/main" val="10597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139" y="103873"/>
            <a:ext cx="7765862" cy="1325563"/>
          </a:xfrm>
        </p:spPr>
        <p:txBody>
          <a:bodyPr/>
          <a:lstStyle/>
          <a:p>
            <a:r>
              <a:rPr lang="en-US" sz="3600" b="1" dirty="0">
                <a:solidFill>
                  <a:srgbClr val="002A4E"/>
                </a:solidFill>
                <a:latin typeface="Arial" panose="020B0604020202020204" pitchFamily="34" charset="0"/>
                <a:ea typeface="Roboto" panose="02000000000000000000" pitchFamily="2" charset="0"/>
                <a:cs typeface="Arial" panose="020B0604020202020204" pitchFamily="34" charset="0"/>
              </a:rPr>
              <a:t>Additive Manufacturing</a:t>
            </a:r>
            <a:endParaRPr lang="en-US" dirty="0">
              <a:solidFill>
                <a:srgbClr val="002A4E"/>
              </a:solidFill>
              <a:latin typeface="Arial" panose="020B0604020202020204" pitchFamily="34" charset="0"/>
              <a:cs typeface="Arial" panose="020B0604020202020204" pitchFamily="34" charset="0"/>
            </a:endParaRPr>
          </a:p>
        </p:txBody>
      </p:sp>
      <p:sp>
        <p:nvSpPr>
          <p:cNvPr id="6" name="Content Placeholder 4"/>
          <p:cNvSpPr>
            <a:spLocks noGrp="1"/>
          </p:cNvSpPr>
          <p:nvPr>
            <p:ph idx="1"/>
          </p:nvPr>
        </p:nvSpPr>
        <p:spPr>
          <a:xfrm>
            <a:off x="1378143" y="1504078"/>
            <a:ext cx="7765861" cy="4351338"/>
          </a:xfrm>
        </p:spPr>
        <p:txBody>
          <a:bodyPr>
            <a:normAutofit/>
          </a:bodyPr>
          <a:lstStyle/>
          <a:p>
            <a:pPr marL="0" indent="0">
              <a:buNone/>
            </a:pPr>
            <a:endParaRPr lang="en-US" sz="2400" dirty="0">
              <a:solidFill>
                <a:prstClr val="black"/>
              </a:solidFill>
              <a:latin typeface="Roboto "/>
              <a:ea typeface="Roboto Slab" pitchFamily="2" charset="0"/>
              <a:cs typeface="Roboto" panose="02000000000000000000" pitchFamily="2" charset="0"/>
            </a:endParaRPr>
          </a:p>
          <a:p>
            <a:pPr marL="0" indent="0">
              <a:buNone/>
            </a:pPr>
            <a:endParaRPr lang="en-US" sz="2400" dirty="0">
              <a:solidFill>
                <a:prstClr val="black"/>
              </a:solidFill>
              <a:latin typeface="Roboto Slab" pitchFamily="2" charset="0"/>
              <a:ea typeface="Roboto Slab" pitchFamily="2" charset="0"/>
              <a:cs typeface="Roboto" panose="02000000000000000000" pitchFamily="2" charset="0"/>
            </a:endParaRPr>
          </a:p>
          <a:p>
            <a:endParaRPr lang="en-US" dirty="0"/>
          </a:p>
        </p:txBody>
      </p:sp>
      <p:sp>
        <p:nvSpPr>
          <p:cNvPr id="4" name="Content Placeholder 2"/>
          <p:cNvSpPr txBox="1">
            <a:spLocks/>
          </p:cNvSpPr>
          <p:nvPr/>
        </p:nvSpPr>
        <p:spPr>
          <a:xfrm>
            <a:off x="479180" y="1254125"/>
            <a:ext cx="78867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Advanced manufacturing methods that may be utilized for nuclear proliferation will be evaluated and identified. </a:t>
            </a:r>
          </a:p>
          <a:p>
            <a:r>
              <a:rPr lang="en-US" dirty="0"/>
              <a:t>Assessment will include a focus on technologies capable of utilizing specific materials including special nuclear materials, high explosives, and byproducts of the nuclear fuel cycle. </a:t>
            </a:r>
          </a:p>
          <a:p>
            <a:r>
              <a:rPr lang="en-US" dirty="0"/>
              <a:t>Electronics for advanced manufacturing technologies will include robotic systems, control systems, and chip sets. </a:t>
            </a:r>
          </a:p>
          <a:p>
            <a:r>
              <a:rPr lang="en-US" dirty="0"/>
              <a:t>Extrusion methods for energetic materials will be evaluated for their ability to make precise shapes. </a:t>
            </a:r>
          </a:p>
          <a:p>
            <a:r>
              <a:rPr lang="en-US" dirty="0"/>
              <a:t>High precision metal-based additive manufacturing and micro-manufacturing systems are considered for their ability to produce specific enrichment technologies and other key nuclear components. </a:t>
            </a:r>
          </a:p>
        </p:txBody>
      </p:sp>
    </p:spTree>
    <p:extLst>
      <p:ext uri="{BB962C8B-B14F-4D97-AF65-F5344CB8AC3E}">
        <p14:creationId xmlns:p14="http://schemas.microsoft.com/office/powerpoint/2010/main" val="366942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139" y="103873"/>
            <a:ext cx="7765862" cy="1325563"/>
          </a:xfrm>
        </p:spPr>
        <p:txBody>
          <a:bodyPr/>
          <a:lstStyle/>
          <a:p>
            <a:r>
              <a:rPr lang="en-US" sz="3600" b="1" dirty="0">
                <a:solidFill>
                  <a:srgbClr val="002A4E"/>
                </a:solidFill>
                <a:latin typeface="Arial" panose="020B0604020202020204" pitchFamily="34" charset="0"/>
                <a:ea typeface="Roboto" panose="02000000000000000000" pitchFamily="2" charset="0"/>
                <a:cs typeface="Arial" panose="020B0604020202020204" pitchFamily="34" charset="0"/>
              </a:rPr>
              <a:t>Additive Manufacturing  - Thoma (UW-Madison)</a:t>
            </a:r>
            <a:endParaRPr lang="en-US" dirty="0">
              <a:solidFill>
                <a:srgbClr val="002A4E"/>
              </a:solidFill>
              <a:latin typeface="Arial" panose="020B0604020202020204" pitchFamily="34" charset="0"/>
              <a:cs typeface="Arial" panose="020B0604020202020204" pitchFamily="34" charset="0"/>
            </a:endParaRPr>
          </a:p>
        </p:txBody>
      </p:sp>
      <p:sp>
        <p:nvSpPr>
          <p:cNvPr id="6" name="Content Placeholder 4"/>
          <p:cNvSpPr>
            <a:spLocks noGrp="1"/>
          </p:cNvSpPr>
          <p:nvPr>
            <p:ph idx="1"/>
          </p:nvPr>
        </p:nvSpPr>
        <p:spPr>
          <a:xfrm>
            <a:off x="417360" y="1274120"/>
            <a:ext cx="5358379" cy="4574373"/>
          </a:xfrm>
        </p:spPr>
        <p:txBody>
          <a:bodyPr>
            <a:normAutofit fontScale="92500" lnSpcReduction="20000"/>
          </a:bodyPr>
          <a:lstStyle/>
          <a:p>
            <a:pPr marL="0" indent="0">
              <a:buNone/>
            </a:pPr>
            <a:r>
              <a:rPr lang="en-US" sz="2400" dirty="0">
                <a:latin typeface="Arial" panose="020B0604020202020204" pitchFamily="34" charset="0"/>
                <a:ea typeface="Roboto" panose="02000000000000000000" pitchFamily="2" charset="0"/>
                <a:cs typeface="Arial" panose="020B0604020202020204" pitchFamily="34" charset="0"/>
              </a:rPr>
              <a:t>Definition of key research cross-cuts that align with specific objectives of the thrust</a:t>
            </a:r>
          </a:p>
          <a:p>
            <a:pPr marL="0" indent="0">
              <a:buNone/>
            </a:pPr>
            <a:endParaRPr lang="en-US" sz="2400" dirty="0">
              <a:latin typeface="Arial" panose="020B0604020202020204" pitchFamily="34" charset="0"/>
              <a:ea typeface="Roboto" panose="02000000000000000000" pitchFamily="2" charset="0"/>
              <a:cs typeface="Arial" panose="020B0604020202020204" pitchFamily="34" charset="0"/>
            </a:endParaRPr>
          </a:p>
          <a:p>
            <a:pPr defTabSz="457200">
              <a:lnSpc>
                <a:spcPct val="100000"/>
              </a:lnSpc>
              <a:spcBef>
                <a:spcPts val="0"/>
              </a:spcBef>
            </a:pPr>
            <a:r>
              <a:rPr lang="en-US" sz="2400" dirty="0">
                <a:latin typeface="Arial" panose="020B0604020202020204" pitchFamily="34" charset="0"/>
                <a:ea typeface="Roboto" panose="02000000000000000000" pitchFamily="2" charset="0"/>
                <a:cs typeface="Arial" panose="020B0604020202020204" pitchFamily="34" charset="0"/>
              </a:rPr>
              <a:t>Advanced Manufacturing Signatures</a:t>
            </a:r>
          </a:p>
          <a:p>
            <a:pPr lvl="1" defTabSz="457200">
              <a:lnSpc>
                <a:spcPct val="100000"/>
              </a:lnSpc>
              <a:spcBef>
                <a:spcPts val="0"/>
              </a:spcBef>
            </a:pPr>
            <a:r>
              <a:rPr lang="en-US" sz="2000" dirty="0">
                <a:latin typeface="Arial" panose="020B0604020202020204" pitchFamily="34" charset="0"/>
                <a:ea typeface="Roboto" panose="02000000000000000000" pitchFamily="2" charset="0"/>
                <a:cs typeface="Arial" panose="020B0604020202020204" pitchFamily="34" charset="0"/>
              </a:rPr>
              <a:t>Predictive additive manufacturing</a:t>
            </a:r>
          </a:p>
          <a:p>
            <a:pPr lvl="1" defTabSz="457200">
              <a:lnSpc>
                <a:spcPct val="100000"/>
              </a:lnSpc>
              <a:spcBef>
                <a:spcPts val="0"/>
              </a:spcBef>
            </a:pPr>
            <a:r>
              <a:rPr lang="en-US" sz="2000" dirty="0">
                <a:latin typeface="Arial" panose="020B0604020202020204" pitchFamily="34" charset="0"/>
                <a:ea typeface="Roboto" panose="02000000000000000000" pitchFamily="2" charset="0"/>
                <a:cs typeface="Arial" panose="020B0604020202020204" pitchFamily="34" charset="0"/>
              </a:rPr>
              <a:t>Understand unique processing-structure-property relationships</a:t>
            </a:r>
          </a:p>
          <a:p>
            <a:pPr lvl="1" defTabSz="457200">
              <a:lnSpc>
                <a:spcPct val="100000"/>
              </a:lnSpc>
              <a:spcBef>
                <a:spcPts val="0"/>
              </a:spcBef>
            </a:pPr>
            <a:r>
              <a:rPr lang="en-US" sz="2000" dirty="0">
                <a:latin typeface="Arial" panose="020B0604020202020204" pitchFamily="34" charset="0"/>
                <a:ea typeface="Roboto" panose="02000000000000000000" pitchFamily="2" charset="0"/>
                <a:cs typeface="Arial" panose="020B0604020202020204" pitchFamily="34" charset="0"/>
              </a:rPr>
              <a:t>Define signatures with high-throughput experiments</a:t>
            </a:r>
          </a:p>
          <a:p>
            <a:pPr defTabSz="457200">
              <a:lnSpc>
                <a:spcPct val="100000"/>
              </a:lnSpc>
              <a:spcBef>
                <a:spcPts val="0"/>
              </a:spcBef>
            </a:pPr>
            <a:endParaRPr lang="en-US" sz="2400" dirty="0">
              <a:latin typeface="Arial" panose="020B0604020202020204" pitchFamily="34" charset="0"/>
              <a:ea typeface="Roboto" panose="02000000000000000000" pitchFamily="2" charset="0"/>
              <a:cs typeface="Arial" panose="020B0604020202020204" pitchFamily="34" charset="0"/>
            </a:endParaRPr>
          </a:p>
          <a:p>
            <a:pPr defTabSz="457200">
              <a:lnSpc>
                <a:spcPct val="100000"/>
              </a:lnSpc>
              <a:spcBef>
                <a:spcPts val="0"/>
              </a:spcBef>
            </a:pPr>
            <a:r>
              <a:rPr lang="en-US" sz="2400" dirty="0">
                <a:latin typeface="Arial" panose="020B0604020202020204" pitchFamily="34" charset="0"/>
                <a:ea typeface="Roboto" panose="02000000000000000000" pitchFamily="2" charset="0"/>
                <a:cs typeface="Arial" panose="020B0604020202020204" pitchFamily="34" charset="0"/>
              </a:rPr>
              <a:t>Key Research </a:t>
            </a:r>
          </a:p>
          <a:p>
            <a:pPr lvl="1" defTabSz="457200">
              <a:lnSpc>
                <a:spcPct val="100000"/>
              </a:lnSpc>
              <a:spcBef>
                <a:spcPts val="0"/>
              </a:spcBef>
            </a:pPr>
            <a:r>
              <a:rPr lang="en-US" sz="2000" dirty="0">
                <a:latin typeface="Arial" panose="020B0604020202020204" pitchFamily="34" charset="0"/>
                <a:ea typeface="Roboto" panose="02000000000000000000" pitchFamily="2" charset="0"/>
                <a:cs typeface="Arial" panose="020B0604020202020204" pitchFamily="34" charset="0"/>
              </a:rPr>
              <a:t>Novel properties and performance</a:t>
            </a:r>
          </a:p>
          <a:p>
            <a:pPr lvl="1" defTabSz="457200">
              <a:lnSpc>
                <a:spcPct val="100000"/>
              </a:lnSpc>
              <a:spcBef>
                <a:spcPts val="0"/>
              </a:spcBef>
            </a:pPr>
            <a:r>
              <a:rPr lang="en-US" sz="2000" dirty="0">
                <a:latin typeface="Arial" panose="020B0604020202020204" pitchFamily="34" charset="0"/>
                <a:ea typeface="Roboto" panose="02000000000000000000" pitchFamily="2" charset="0"/>
                <a:cs typeface="Arial" panose="020B0604020202020204" pitchFamily="34" charset="0"/>
              </a:rPr>
              <a:t>Physical signatures at the </a:t>
            </a:r>
            <a:r>
              <a:rPr lang="en-US" sz="2000" dirty="0" err="1">
                <a:latin typeface="Arial" panose="020B0604020202020204" pitchFamily="34" charset="0"/>
                <a:ea typeface="Roboto" panose="02000000000000000000" pitchFamily="2" charset="0"/>
                <a:cs typeface="Arial" panose="020B0604020202020204" pitchFamily="34" charset="0"/>
              </a:rPr>
              <a:t>mesoscale</a:t>
            </a:r>
            <a:endParaRPr lang="en-US" sz="2000" dirty="0">
              <a:latin typeface="Arial" panose="020B0604020202020204" pitchFamily="34" charset="0"/>
              <a:ea typeface="Roboto" panose="02000000000000000000" pitchFamily="2" charset="0"/>
              <a:cs typeface="Arial" panose="020B0604020202020204" pitchFamily="34" charset="0"/>
            </a:endParaRPr>
          </a:p>
          <a:p>
            <a:pPr lvl="1" defTabSz="457200">
              <a:lnSpc>
                <a:spcPct val="100000"/>
              </a:lnSpc>
              <a:spcBef>
                <a:spcPts val="0"/>
              </a:spcBef>
            </a:pPr>
            <a:r>
              <a:rPr lang="en-US" sz="2000" dirty="0">
                <a:latin typeface="Arial" panose="020B0604020202020204" pitchFamily="34" charset="0"/>
                <a:ea typeface="Roboto" panose="02000000000000000000" pitchFamily="2" charset="0"/>
                <a:cs typeface="Arial" panose="020B0604020202020204" pitchFamily="34" charset="0"/>
              </a:rPr>
              <a:t>High-throughput experiment signatures</a:t>
            </a:r>
          </a:p>
          <a:p>
            <a:pPr lvl="2" defTabSz="457200">
              <a:lnSpc>
                <a:spcPct val="100000"/>
              </a:lnSpc>
              <a:spcBef>
                <a:spcPts val="0"/>
              </a:spcBef>
            </a:pPr>
            <a:r>
              <a:rPr lang="en-US" sz="1600" dirty="0">
                <a:latin typeface="Arial" panose="020B0604020202020204" pitchFamily="34" charset="0"/>
                <a:ea typeface="Roboto" panose="02000000000000000000" pitchFamily="2" charset="0"/>
                <a:cs typeface="Arial" panose="020B0604020202020204" pitchFamily="34" charset="0"/>
              </a:rPr>
              <a:t>Energy</a:t>
            </a:r>
          </a:p>
          <a:p>
            <a:pPr lvl="2" defTabSz="457200">
              <a:lnSpc>
                <a:spcPct val="100000"/>
              </a:lnSpc>
              <a:spcBef>
                <a:spcPts val="0"/>
              </a:spcBef>
            </a:pPr>
            <a:r>
              <a:rPr lang="en-US" sz="1600" dirty="0">
                <a:latin typeface="Arial" panose="020B0604020202020204" pitchFamily="34" charset="0"/>
                <a:ea typeface="Roboto" panose="02000000000000000000" pitchFamily="2" charset="0"/>
                <a:cs typeface="Arial" panose="020B0604020202020204" pitchFamily="34" charset="0"/>
              </a:rPr>
              <a:t>Optical</a:t>
            </a:r>
          </a:p>
          <a:p>
            <a:pPr lvl="2" defTabSz="457200">
              <a:lnSpc>
                <a:spcPct val="100000"/>
              </a:lnSpc>
              <a:spcBef>
                <a:spcPts val="0"/>
              </a:spcBef>
            </a:pPr>
            <a:r>
              <a:rPr lang="en-US" sz="1600" dirty="0">
                <a:latin typeface="Arial" panose="020B0604020202020204" pitchFamily="34" charset="0"/>
                <a:ea typeface="Roboto" panose="02000000000000000000" pitchFamily="2" charset="0"/>
                <a:cs typeface="Arial" panose="020B0604020202020204" pitchFamily="34" charset="0"/>
              </a:rPr>
              <a:t>Acoustic</a:t>
            </a:r>
            <a:endParaRPr lang="en-US" sz="1400" dirty="0">
              <a:latin typeface="Arial" panose="020B0604020202020204" pitchFamily="34" charset="0"/>
              <a:ea typeface="Roboto" panose="02000000000000000000" pitchFamily="2" charset="0"/>
              <a:cs typeface="Arial" panose="020B0604020202020204" pitchFamily="34" charset="0"/>
            </a:endParaRPr>
          </a:p>
          <a:p>
            <a:pPr marL="0" indent="0" defTabSz="457200">
              <a:lnSpc>
                <a:spcPct val="100000"/>
              </a:lnSpc>
              <a:spcBef>
                <a:spcPts val="0"/>
              </a:spcBef>
              <a:buNone/>
            </a:pPr>
            <a:endParaRPr lang="en-US" sz="2400" dirty="0">
              <a:latin typeface="Arial" panose="020B0604020202020204" pitchFamily="34" charset="0"/>
              <a:ea typeface="Roboto" panose="02000000000000000000" pitchFamily="2" charset="0"/>
              <a:cs typeface="Arial" panose="020B0604020202020204" pitchFamily="34" charset="0"/>
            </a:endParaRPr>
          </a:p>
          <a:p>
            <a:pPr marL="0" indent="0">
              <a:buNone/>
            </a:pPr>
            <a:endParaRPr lang="en-US" sz="2400" dirty="0">
              <a:solidFill>
                <a:prstClr val="black"/>
              </a:solidFill>
              <a:latin typeface="Roboto "/>
              <a:ea typeface="Roboto Slab" pitchFamily="2" charset="0"/>
              <a:cs typeface="Roboto" panose="02000000000000000000" pitchFamily="2" charset="0"/>
            </a:endParaRPr>
          </a:p>
          <a:p>
            <a:pPr marL="0" indent="0">
              <a:buNone/>
            </a:pPr>
            <a:endParaRPr lang="en-US" sz="2400" dirty="0">
              <a:solidFill>
                <a:prstClr val="black"/>
              </a:solidFill>
              <a:latin typeface="Roboto Slab" pitchFamily="2" charset="0"/>
              <a:ea typeface="Roboto Slab" pitchFamily="2" charset="0"/>
              <a:cs typeface="Roboto" panose="02000000000000000000" pitchFamily="2" charset="0"/>
            </a:endParaRPr>
          </a:p>
          <a:p>
            <a:endParaRPr lang="en-US" dirty="0"/>
          </a:p>
        </p:txBody>
      </p:sp>
      <p:pic>
        <p:nvPicPr>
          <p:cNvPr id="2" name="Picture 1" descr="graphical-abstract_v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5104" y="1005742"/>
            <a:ext cx="2633689" cy="4289296"/>
          </a:xfrm>
          <a:prstGeom prst="rect">
            <a:avLst/>
          </a:prstGeom>
        </p:spPr>
      </p:pic>
      <p:sp>
        <p:nvSpPr>
          <p:cNvPr id="3" name="TextBox 2"/>
          <p:cNvSpPr txBox="1"/>
          <p:nvPr/>
        </p:nvSpPr>
        <p:spPr>
          <a:xfrm>
            <a:off x="5804770" y="5190643"/>
            <a:ext cx="3452175" cy="483466"/>
          </a:xfrm>
          <a:prstGeom prst="rect">
            <a:avLst/>
          </a:prstGeom>
          <a:noFill/>
        </p:spPr>
        <p:txBody>
          <a:bodyPr wrap="square" rtlCol="0">
            <a:spAutoFit/>
          </a:bodyPr>
          <a:lstStyle/>
          <a:p>
            <a:pPr>
              <a:lnSpc>
                <a:spcPts val="1500"/>
              </a:lnSpc>
            </a:pPr>
            <a:r>
              <a:rPr lang="en-US" sz="1500" dirty="0"/>
              <a:t>Physical </a:t>
            </a:r>
            <a:r>
              <a:rPr lang="en-US" sz="1500" dirty="0" err="1"/>
              <a:t>mesocale</a:t>
            </a:r>
            <a:r>
              <a:rPr lang="en-US" sz="1500" dirty="0"/>
              <a:t> features that enhance radiation tolerance in stainless steel</a:t>
            </a:r>
          </a:p>
        </p:txBody>
      </p:sp>
    </p:spTree>
    <p:extLst>
      <p:ext uri="{BB962C8B-B14F-4D97-AF65-F5344CB8AC3E}">
        <p14:creationId xmlns:p14="http://schemas.microsoft.com/office/powerpoint/2010/main" val="159733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91D857-6F5B-48C1-A84A-DBFC125C354B}"/>
              </a:ext>
            </a:extLst>
          </p:cNvPr>
          <p:cNvPicPr>
            <a:picLocks noChangeAspect="1"/>
          </p:cNvPicPr>
          <p:nvPr/>
        </p:nvPicPr>
        <p:blipFill>
          <a:blip r:embed="rId2"/>
          <a:stretch>
            <a:fillRect/>
          </a:stretch>
        </p:blipFill>
        <p:spPr>
          <a:xfrm>
            <a:off x="4541716" y="1398694"/>
            <a:ext cx="4326329" cy="3247200"/>
          </a:xfrm>
          <a:prstGeom prst="rect">
            <a:avLst/>
          </a:prstGeom>
        </p:spPr>
      </p:pic>
      <p:sp>
        <p:nvSpPr>
          <p:cNvPr id="3" name="TextBox 2">
            <a:extLst>
              <a:ext uri="{FF2B5EF4-FFF2-40B4-BE49-F238E27FC236}">
                <a16:creationId xmlns:a16="http://schemas.microsoft.com/office/drawing/2014/main" id="{8E79DABF-D76C-4025-808F-7D0E75E0E17C}"/>
              </a:ext>
            </a:extLst>
          </p:cNvPr>
          <p:cNvSpPr txBox="1"/>
          <p:nvPr/>
        </p:nvSpPr>
        <p:spPr>
          <a:xfrm>
            <a:off x="455368" y="1702814"/>
            <a:ext cx="4033217" cy="3465051"/>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US" sz="1350" dirty="0">
                <a:latin typeface="Calibri (Body)"/>
              </a:rPr>
              <a:t>Using rapid, sensitive techniques (Flash DSC, transient grating spectroscopy (TGS)) to determine whether materials have been irradiated, and how much</a:t>
            </a:r>
          </a:p>
          <a:p>
            <a:pPr marL="214313" indent="-214313">
              <a:spcAft>
                <a:spcPts val="450"/>
              </a:spcAft>
              <a:buFont typeface="Arial" panose="020B0604020202020204" pitchFamily="34" charset="0"/>
              <a:buChar char="•"/>
            </a:pPr>
            <a:r>
              <a:rPr lang="en-US" sz="1350" dirty="0">
                <a:latin typeface="Calibri (Body)"/>
              </a:rPr>
              <a:t>Tiny amounts of radiation damage leave thermal and energetic signatures in materials</a:t>
            </a:r>
          </a:p>
          <a:p>
            <a:pPr marL="214313" indent="-214313">
              <a:spcAft>
                <a:spcPts val="450"/>
              </a:spcAft>
              <a:buFont typeface="Arial" panose="020B0604020202020204" pitchFamily="34" charset="0"/>
              <a:buChar char="•"/>
            </a:pPr>
            <a:r>
              <a:rPr lang="en-US" sz="1350" dirty="0">
                <a:latin typeface="Calibri (Body)"/>
              </a:rPr>
              <a:t>Flash DSC allows the energetic signature of tiny amounts of material (1ng – 1</a:t>
            </a:r>
            <a:r>
              <a:rPr lang="el-GR" sz="1350" dirty="0">
                <a:latin typeface="Calibri (Body)"/>
                <a:cs typeface="Times" panose="02020603050405020304" pitchFamily="18" charset="0"/>
              </a:rPr>
              <a:t>μ</a:t>
            </a:r>
            <a:r>
              <a:rPr lang="en-US" sz="1350" dirty="0">
                <a:latin typeface="Calibri (Body)"/>
              </a:rPr>
              <a:t>g) to be measured</a:t>
            </a:r>
          </a:p>
          <a:p>
            <a:pPr marL="557213" lvl="1" indent="-214313">
              <a:spcAft>
                <a:spcPts val="450"/>
              </a:spcAft>
              <a:buFont typeface="Arial" panose="020B0604020202020204" pitchFamily="34" charset="0"/>
              <a:buChar char="•"/>
            </a:pPr>
            <a:r>
              <a:rPr lang="en-US" sz="1350" dirty="0">
                <a:latin typeface="Calibri (Body)"/>
              </a:rPr>
              <a:t>Preliminary results using normal DSC show sensitivity to less than one weapon’s worth of 5% </a:t>
            </a:r>
            <a:r>
              <a:rPr lang="en-US" sz="1350" baseline="30000" dirty="0">
                <a:latin typeface="Calibri (Body)"/>
              </a:rPr>
              <a:t>235</a:t>
            </a:r>
            <a:r>
              <a:rPr lang="en-US" sz="1350" dirty="0">
                <a:latin typeface="Calibri (Body)"/>
              </a:rPr>
              <a:t>U enrichment</a:t>
            </a:r>
          </a:p>
          <a:p>
            <a:pPr marL="214313" indent="-214313">
              <a:spcAft>
                <a:spcPts val="450"/>
              </a:spcAft>
              <a:buFont typeface="Arial" panose="020B0604020202020204" pitchFamily="34" charset="0"/>
              <a:buChar char="•"/>
            </a:pPr>
            <a:r>
              <a:rPr lang="en-US" sz="1350" dirty="0">
                <a:latin typeface="Calibri (Body)"/>
              </a:rPr>
              <a:t>TGS can sense &lt;</a:t>
            </a:r>
            <a:r>
              <a:rPr lang="en-US" sz="1350" dirty="0" err="1">
                <a:latin typeface="Calibri (Body)"/>
              </a:rPr>
              <a:t>mDPA</a:t>
            </a:r>
            <a:r>
              <a:rPr lang="en-US" sz="1350" dirty="0">
                <a:latin typeface="Calibri (Body)"/>
              </a:rPr>
              <a:t> of damage via changes in thermal diffusivity – see S. E. Ferry et al. </a:t>
            </a:r>
            <a:r>
              <a:rPr lang="en-US" sz="1350" i="1" dirty="0">
                <a:latin typeface="Calibri (Body)"/>
              </a:rPr>
              <a:t>J. </a:t>
            </a:r>
            <a:r>
              <a:rPr lang="en-US" sz="1350" i="1" dirty="0" err="1">
                <a:latin typeface="Calibri (Body)"/>
              </a:rPr>
              <a:t>Nucl</a:t>
            </a:r>
            <a:r>
              <a:rPr lang="en-US" sz="1350" i="1" dirty="0">
                <a:latin typeface="Calibri (Body)"/>
              </a:rPr>
              <a:t>. Mater.</a:t>
            </a:r>
            <a:r>
              <a:rPr lang="en-US" sz="1350" dirty="0">
                <a:latin typeface="Calibri (Body)"/>
              </a:rPr>
              <a:t> </a:t>
            </a:r>
            <a:r>
              <a:rPr lang="en-US" sz="1350" b="1" dirty="0">
                <a:latin typeface="Calibri (Body)"/>
              </a:rPr>
              <a:t>523</a:t>
            </a:r>
            <a:r>
              <a:rPr lang="en-US" sz="1350" dirty="0">
                <a:latin typeface="Calibri (Body)"/>
              </a:rPr>
              <a:t>:378-382 (2019). </a:t>
            </a:r>
            <a:r>
              <a:rPr lang="en-US" sz="1350" dirty="0">
                <a:latin typeface="Calibri (Body)"/>
                <a:hlinkClick r:id="rId3"/>
              </a:rPr>
              <a:t>Link to paper</a:t>
            </a:r>
            <a:endParaRPr lang="en-US" sz="1350" dirty="0">
              <a:latin typeface="Calibri (Body)"/>
            </a:endParaRPr>
          </a:p>
        </p:txBody>
      </p:sp>
      <p:grpSp>
        <p:nvGrpSpPr>
          <p:cNvPr id="5" name="Group 4"/>
          <p:cNvGrpSpPr/>
          <p:nvPr/>
        </p:nvGrpSpPr>
        <p:grpSpPr>
          <a:xfrm>
            <a:off x="4942676" y="1679406"/>
            <a:ext cx="3763804" cy="3889819"/>
            <a:chOff x="4942676" y="2326390"/>
            <a:chExt cx="3763804" cy="3889819"/>
          </a:xfrm>
        </p:grpSpPr>
        <p:sp>
          <p:nvSpPr>
            <p:cNvPr id="12" name="Rectangle 11">
              <a:extLst>
                <a:ext uri="{FF2B5EF4-FFF2-40B4-BE49-F238E27FC236}">
                  <a16:creationId xmlns:a16="http://schemas.microsoft.com/office/drawing/2014/main" id="{B951BBA9-D1EB-41E4-9F07-C9B123C3B6C4}"/>
                </a:ext>
              </a:extLst>
            </p:cNvPr>
            <p:cNvSpPr/>
            <p:nvPr/>
          </p:nvSpPr>
          <p:spPr>
            <a:xfrm>
              <a:off x="5041387" y="2418682"/>
              <a:ext cx="3473918" cy="34371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FF33E219-E749-4B3A-A00B-F688CB15D625}"/>
                </a:ext>
              </a:extLst>
            </p:cNvPr>
            <p:cNvSpPr/>
            <p:nvPr/>
          </p:nvSpPr>
          <p:spPr>
            <a:xfrm rot="5400000">
              <a:off x="6412912" y="3224690"/>
              <a:ext cx="2759981" cy="96338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D8811220-68F5-45C6-BF6D-1E463FB1378A}"/>
                </a:ext>
              </a:extLst>
            </p:cNvPr>
            <p:cNvSpPr/>
            <p:nvPr/>
          </p:nvSpPr>
          <p:spPr>
            <a:xfrm>
              <a:off x="5041387" y="2976764"/>
              <a:ext cx="3473918" cy="294303"/>
            </a:xfrm>
            <a:prstGeom prst="rect">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43A7981A-6A1F-40F2-9B00-910E50DC9401}"/>
                </a:ext>
              </a:extLst>
            </p:cNvPr>
            <p:cNvSpPr/>
            <p:nvPr/>
          </p:nvSpPr>
          <p:spPr>
            <a:xfrm>
              <a:off x="5041387" y="4244662"/>
              <a:ext cx="3473918" cy="443423"/>
            </a:xfrm>
            <a:prstGeom prst="rect">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Box 16">
              <a:extLst>
                <a:ext uri="{FF2B5EF4-FFF2-40B4-BE49-F238E27FC236}">
                  <a16:creationId xmlns:a16="http://schemas.microsoft.com/office/drawing/2014/main" id="{6F7CF5FF-4669-45C8-9BED-D3E6A950632D}"/>
                </a:ext>
              </a:extLst>
            </p:cNvPr>
            <p:cNvSpPr txBox="1"/>
            <p:nvPr/>
          </p:nvSpPr>
          <p:spPr>
            <a:xfrm>
              <a:off x="5104241" y="2994068"/>
              <a:ext cx="2252694" cy="300082"/>
            </a:xfrm>
            <a:prstGeom prst="rect">
              <a:avLst/>
            </a:prstGeom>
            <a:noFill/>
          </p:spPr>
          <p:txBody>
            <a:bodyPr wrap="square" rtlCol="0">
              <a:spAutoFit/>
            </a:bodyPr>
            <a:lstStyle/>
            <a:p>
              <a:r>
                <a:rPr lang="en-US" sz="1350" dirty="0"/>
                <a:t>Detection of 5% enrichment</a:t>
              </a:r>
            </a:p>
          </p:txBody>
        </p:sp>
        <p:sp>
          <p:nvSpPr>
            <p:cNvPr id="18" name="TextBox 17">
              <a:extLst>
                <a:ext uri="{FF2B5EF4-FFF2-40B4-BE49-F238E27FC236}">
                  <a16:creationId xmlns:a16="http://schemas.microsoft.com/office/drawing/2014/main" id="{44B133A1-E778-4790-B921-EE10459203FA}"/>
                </a:ext>
              </a:extLst>
            </p:cNvPr>
            <p:cNvSpPr txBox="1"/>
            <p:nvPr/>
          </p:nvSpPr>
          <p:spPr>
            <a:xfrm>
              <a:off x="5104241" y="4327873"/>
              <a:ext cx="2252694" cy="300082"/>
            </a:xfrm>
            <a:prstGeom prst="rect">
              <a:avLst/>
            </a:prstGeom>
            <a:noFill/>
          </p:spPr>
          <p:txBody>
            <a:bodyPr wrap="square" rtlCol="0">
              <a:spAutoFit/>
            </a:bodyPr>
            <a:lstStyle/>
            <a:p>
              <a:r>
                <a:rPr lang="en-US" sz="1350" dirty="0"/>
                <a:t>Detection of 90% enrichment</a:t>
              </a:r>
            </a:p>
          </p:txBody>
        </p:sp>
        <p:sp>
          <p:nvSpPr>
            <p:cNvPr id="36" name="TextBox 35">
              <a:extLst>
                <a:ext uri="{FF2B5EF4-FFF2-40B4-BE49-F238E27FC236}">
                  <a16:creationId xmlns:a16="http://schemas.microsoft.com/office/drawing/2014/main" id="{C3997410-7930-4BE1-8881-BC8971287049}"/>
                </a:ext>
              </a:extLst>
            </p:cNvPr>
            <p:cNvSpPr txBox="1"/>
            <p:nvPr/>
          </p:nvSpPr>
          <p:spPr>
            <a:xfrm>
              <a:off x="6813573" y="4540007"/>
              <a:ext cx="852993" cy="415498"/>
            </a:xfrm>
            <a:prstGeom prst="rect">
              <a:avLst/>
            </a:prstGeom>
            <a:noFill/>
          </p:spPr>
          <p:txBody>
            <a:bodyPr wrap="square" rtlCol="0">
              <a:spAutoFit/>
            </a:bodyPr>
            <a:lstStyle/>
            <a:p>
              <a:pPr algn="r"/>
              <a:r>
                <a:rPr lang="en-US" sz="1050" dirty="0"/>
                <a:t>5% enrichment</a:t>
              </a:r>
            </a:p>
          </p:txBody>
        </p:sp>
        <p:sp>
          <p:nvSpPr>
            <p:cNvPr id="46" name="TextBox 45">
              <a:extLst>
                <a:ext uri="{FF2B5EF4-FFF2-40B4-BE49-F238E27FC236}">
                  <a16:creationId xmlns:a16="http://schemas.microsoft.com/office/drawing/2014/main" id="{6ED86987-0395-4F6F-9CA5-00BA0E6E3342}"/>
                </a:ext>
              </a:extLst>
            </p:cNvPr>
            <p:cNvSpPr txBox="1"/>
            <p:nvPr/>
          </p:nvSpPr>
          <p:spPr>
            <a:xfrm>
              <a:off x="7907277" y="4536412"/>
              <a:ext cx="799203" cy="577081"/>
            </a:xfrm>
            <a:prstGeom prst="rect">
              <a:avLst/>
            </a:prstGeom>
            <a:noFill/>
          </p:spPr>
          <p:txBody>
            <a:bodyPr wrap="square" rtlCol="0">
              <a:spAutoFit/>
            </a:bodyPr>
            <a:lstStyle/>
            <a:p>
              <a:r>
                <a:rPr lang="en-US" sz="1050" dirty="0"/>
                <a:t>90%</a:t>
              </a:r>
            </a:p>
            <a:p>
              <a:r>
                <a:rPr lang="en-US" sz="1050" dirty="0"/>
                <a:t>enrichment</a:t>
              </a:r>
            </a:p>
          </p:txBody>
        </p:sp>
        <p:sp>
          <p:nvSpPr>
            <p:cNvPr id="57" name="TextBox 56">
              <a:extLst>
                <a:ext uri="{FF2B5EF4-FFF2-40B4-BE49-F238E27FC236}">
                  <a16:creationId xmlns:a16="http://schemas.microsoft.com/office/drawing/2014/main" id="{A5B0E9FE-046A-40D1-938B-C61EA8BD7D0A}"/>
                </a:ext>
              </a:extLst>
            </p:cNvPr>
            <p:cNvSpPr txBox="1"/>
            <p:nvPr/>
          </p:nvSpPr>
          <p:spPr>
            <a:xfrm>
              <a:off x="5257427" y="3457639"/>
              <a:ext cx="1813074" cy="646331"/>
            </a:xfrm>
            <a:prstGeom prst="rect">
              <a:avLst/>
            </a:prstGeom>
            <a:noFill/>
          </p:spPr>
          <p:txBody>
            <a:bodyPr wrap="square" rtlCol="0">
              <a:spAutoFit/>
            </a:bodyPr>
            <a:lstStyle/>
            <a:p>
              <a:pPr algn="ctr"/>
              <a:r>
                <a:rPr lang="en-US" sz="1200" dirty="0"/>
                <a:t>Fluence expected from roughly one weapon’s worth of UF</a:t>
              </a:r>
              <a:r>
                <a:rPr lang="en-US" sz="1200" baseline="-25000" dirty="0"/>
                <a:t>6</a:t>
              </a:r>
              <a:r>
                <a:rPr lang="en-US" sz="1200" dirty="0"/>
                <a:t> enrichment</a:t>
              </a:r>
            </a:p>
          </p:txBody>
        </p:sp>
        <p:sp>
          <p:nvSpPr>
            <p:cNvPr id="4" name="TextBox 3">
              <a:extLst>
                <a:ext uri="{FF2B5EF4-FFF2-40B4-BE49-F238E27FC236}">
                  <a16:creationId xmlns:a16="http://schemas.microsoft.com/office/drawing/2014/main" id="{95D9A53C-F4B1-45B6-BB0F-06B4F0E14FD4}"/>
                </a:ext>
              </a:extLst>
            </p:cNvPr>
            <p:cNvSpPr txBox="1"/>
            <p:nvPr/>
          </p:nvSpPr>
          <p:spPr>
            <a:xfrm>
              <a:off x="4942676" y="5292879"/>
              <a:ext cx="3572628" cy="923330"/>
            </a:xfrm>
            <a:prstGeom prst="rect">
              <a:avLst/>
            </a:prstGeom>
            <a:noFill/>
          </p:spPr>
          <p:txBody>
            <a:bodyPr wrap="square" rtlCol="0">
              <a:spAutoFit/>
            </a:bodyPr>
            <a:lstStyle/>
            <a:p>
              <a:r>
                <a:rPr lang="en-US" sz="1350" dirty="0"/>
                <a:t>Detection of UF6-equivalent radiation damage by DSC. Enrichment level detection is also believed to be possible, and will be explored in this thrust.</a:t>
              </a:r>
            </a:p>
          </p:txBody>
        </p:sp>
      </p:grpSp>
      <p:sp>
        <p:nvSpPr>
          <p:cNvPr id="19" name="Title 1"/>
          <p:cNvSpPr>
            <a:spLocks noGrp="1"/>
          </p:cNvSpPr>
          <p:nvPr>
            <p:ph type="title"/>
          </p:nvPr>
        </p:nvSpPr>
        <p:spPr>
          <a:xfrm>
            <a:off x="1378139" y="103873"/>
            <a:ext cx="7765862" cy="1325563"/>
          </a:xfrm>
        </p:spPr>
        <p:txBody>
          <a:bodyPr>
            <a:normAutofit fontScale="90000"/>
          </a:bodyPr>
          <a:lstStyle/>
          <a:p>
            <a:r>
              <a:rPr lang="en-US" sz="3600" b="1" dirty="0" smtClean="0">
                <a:solidFill>
                  <a:srgbClr val="002A4E"/>
                </a:solidFill>
                <a:latin typeface="Arial" panose="020B0604020202020204" pitchFamily="34" charset="0"/>
                <a:ea typeface="Roboto" panose="02000000000000000000" pitchFamily="2" charset="0"/>
                <a:cs typeface="Arial" panose="020B0604020202020204" pitchFamily="34" charset="0"/>
              </a:rPr>
              <a:t>Analysis of Normal and Additively Manufactured Enrichment Materials – Short (MIT)</a:t>
            </a:r>
            <a:endParaRPr lang="en-US" dirty="0">
              <a:solidFill>
                <a:srgbClr val="002A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495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139" y="103873"/>
            <a:ext cx="7765862" cy="1325563"/>
          </a:xfrm>
        </p:spPr>
        <p:txBody>
          <a:bodyPr/>
          <a:lstStyle/>
          <a:p>
            <a:r>
              <a:rPr lang="en-US" sz="3600" b="1" dirty="0">
                <a:solidFill>
                  <a:srgbClr val="002A4E"/>
                </a:solidFill>
                <a:latin typeface="Arial" panose="020B0604020202020204" pitchFamily="34" charset="0"/>
                <a:cs typeface="Arial" panose="020B0604020202020204" pitchFamily="34" charset="0"/>
              </a:rPr>
              <a:t>Micro-Manufacturing</a:t>
            </a:r>
            <a:endParaRPr lang="en-US" dirty="0">
              <a:solidFill>
                <a:srgbClr val="002A4E"/>
              </a:solidFill>
              <a:latin typeface="Arial" panose="020B0604020202020204" pitchFamily="34" charset="0"/>
              <a:cs typeface="Arial" panose="020B0604020202020204" pitchFamily="34" charset="0"/>
            </a:endParaRPr>
          </a:p>
        </p:txBody>
      </p:sp>
      <p:sp>
        <p:nvSpPr>
          <p:cNvPr id="6" name="Content Placeholder 4"/>
          <p:cNvSpPr>
            <a:spLocks noGrp="1"/>
          </p:cNvSpPr>
          <p:nvPr>
            <p:ph idx="1"/>
          </p:nvPr>
        </p:nvSpPr>
        <p:spPr>
          <a:xfrm>
            <a:off x="955450" y="1322923"/>
            <a:ext cx="3702814" cy="4351338"/>
          </a:xfrm>
        </p:spPr>
        <p:txBody>
          <a:bodyPr>
            <a:normAutofit fontScale="92500" lnSpcReduction="20000"/>
          </a:bodyPr>
          <a:lstStyle/>
          <a:p>
            <a:r>
              <a:rPr lang="en-US" dirty="0"/>
              <a:t>Micro-manufacturing may be thought of in terms of a miniature factory.</a:t>
            </a:r>
          </a:p>
          <a:p>
            <a:r>
              <a:rPr lang="en-US" dirty="0"/>
              <a:t>Small manufacturing systems may be assembled to produce a product with a smaller consumption of resources.</a:t>
            </a:r>
          </a:p>
          <a:p>
            <a:pPr lvl="1"/>
            <a:r>
              <a:rPr lang="en-US" dirty="0"/>
              <a:t>Materials</a:t>
            </a:r>
          </a:p>
          <a:p>
            <a:pPr lvl="1"/>
            <a:r>
              <a:rPr lang="en-US" dirty="0"/>
              <a:t>Energy</a:t>
            </a:r>
          </a:p>
          <a:p>
            <a:pPr lvl="1"/>
            <a:r>
              <a:rPr lang="en-US" dirty="0"/>
              <a:t>Infrastructure</a:t>
            </a:r>
          </a:p>
          <a:p>
            <a:pPr>
              <a:lnSpc>
                <a:spcPct val="120000"/>
              </a:lnSpc>
            </a:pPr>
            <a:endParaRPr lang="en-US" dirty="0"/>
          </a:p>
        </p:txBody>
      </p:sp>
      <p:pic>
        <p:nvPicPr>
          <p:cNvPr id="7" name="Picture 6"/>
          <p:cNvPicPr>
            <a:picLocks noChangeAspect="1"/>
          </p:cNvPicPr>
          <p:nvPr/>
        </p:nvPicPr>
        <p:blipFill>
          <a:blip r:embed="rId2"/>
          <a:stretch>
            <a:fillRect/>
          </a:stretch>
        </p:blipFill>
        <p:spPr>
          <a:xfrm>
            <a:off x="5253487" y="1091912"/>
            <a:ext cx="3816332" cy="4289387"/>
          </a:xfrm>
          <a:prstGeom prst="rect">
            <a:avLst/>
          </a:prstGeom>
        </p:spPr>
      </p:pic>
      <p:sp>
        <p:nvSpPr>
          <p:cNvPr id="8" name="TextBox 7"/>
          <p:cNvSpPr txBox="1"/>
          <p:nvPr/>
        </p:nvSpPr>
        <p:spPr>
          <a:xfrm>
            <a:off x="5170995" y="5341741"/>
            <a:ext cx="3898824" cy="338554"/>
          </a:xfrm>
          <a:prstGeom prst="rect">
            <a:avLst/>
          </a:prstGeom>
          <a:noFill/>
        </p:spPr>
        <p:txBody>
          <a:bodyPr wrap="none" rtlCol="0">
            <a:spAutoFit/>
          </a:bodyPr>
          <a:lstStyle/>
          <a:p>
            <a:r>
              <a:rPr lang="en-US" sz="800" dirty="0" err="1"/>
              <a:t>Razali</a:t>
            </a:r>
            <a:r>
              <a:rPr lang="en-US" sz="800" dirty="0"/>
              <a:t> and Qin, “A Review on Micro-manufacturing, Micro-forming and their Key Issues,” </a:t>
            </a:r>
          </a:p>
          <a:p>
            <a:r>
              <a:rPr lang="en-US" sz="800" i="1" dirty="0"/>
              <a:t>Procedia Engineering, 53, 665-672, 2013.</a:t>
            </a:r>
            <a:endParaRPr lang="en-US" sz="800" dirty="0"/>
          </a:p>
        </p:txBody>
      </p:sp>
    </p:spTree>
    <p:extLst>
      <p:ext uri="{BB962C8B-B14F-4D97-AF65-F5344CB8AC3E}">
        <p14:creationId xmlns:p14="http://schemas.microsoft.com/office/powerpoint/2010/main" val="13761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139" y="103873"/>
            <a:ext cx="7765862" cy="1325563"/>
          </a:xfrm>
        </p:spPr>
        <p:txBody>
          <a:bodyPr/>
          <a:lstStyle/>
          <a:p>
            <a:r>
              <a:rPr lang="en-US" sz="3600" b="1" dirty="0">
                <a:solidFill>
                  <a:srgbClr val="002A4E"/>
                </a:solidFill>
                <a:latin typeface="Arial" panose="020B0604020202020204" pitchFamily="34" charset="0"/>
                <a:cs typeface="Arial" panose="020B0604020202020204" pitchFamily="34" charset="0"/>
              </a:rPr>
              <a:t>Additive and Micro-Manufacturing</a:t>
            </a:r>
            <a:br>
              <a:rPr lang="en-US" sz="3600" b="1" dirty="0">
                <a:solidFill>
                  <a:srgbClr val="002A4E"/>
                </a:solidFill>
                <a:latin typeface="Arial" panose="020B0604020202020204" pitchFamily="34" charset="0"/>
                <a:cs typeface="Arial" panose="020B0604020202020204" pitchFamily="34" charset="0"/>
              </a:rPr>
            </a:br>
            <a:r>
              <a:rPr lang="en-US" sz="3600" b="1" dirty="0">
                <a:solidFill>
                  <a:srgbClr val="002A4E"/>
                </a:solidFill>
                <a:latin typeface="Arial" panose="020B0604020202020204" pitchFamily="34" charset="0"/>
                <a:cs typeface="Arial" panose="020B0604020202020204" pitchFamily="34" charset="0"/>
              </a:rPr>
              <a:t>Beaman and Haas (UT)</a:t>
            </a:r>
            <a:endParaRPr lang="en-US" dirty="0">
              <a:solidFill>
                <a:srgbClr val="002A4E"/>
              </a:solidFill>
              <a:latin typeface="Arial" panose="020B0604020202020204" pitchFamily="34" charset="0"/>
              <a:cs typeface="Arial" panose="020B0604020202020204" pitchFamily="34" charset="0"/>
            </a:endParaRPr>
          </a:p>
        </p:txBody>
      </p:sp>
      <p:sp>
        <p:nvSpPr>
          <p:cNvPr id="6" name="Content Placeholder 4"/>
          <p:cNvSpPr>
            <a:spLocks noGrp="1"/>
          </p:cNvSpPr>
          <p:nvPr>
            <p:ph idx="1"/>
          </p:nvPr>
        </p:nvSpPr>
        <p:spPr>
          <a:xfrm>
            <a:off x="418641" y="1322923"/>
            <a:ext cx="4057210" cy="4351338"/>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Process Control</a:t>
            </a:r>
          </a:p>
          <a:p>
            <a:pPr marL="0" indent="0">
              <a:spcBef>
                <a:spcPts val="600"/>
              </a:spcBef>
              <a:buNone/>
            </a:pPr>
            <a:r>
              <a:rPr lang="en-US" sz="2000" dirty="0">
                <a:latin typeface="Times New Roman" panose="02020603050405020304" pitchFamily="18" charset="0"/>
                <a:cs typeface="Times New Roman" panose="02020603050405020304" pitchFamily="18" charset="0"/>
              </a:rPr>
              <a:t>Controlling process variables to reduce standard deviation of finished part properties</a:t>
            </a:r>
          </a:p>
          <a:p>
            <a:pPr marL="0" indent="0">
              <a:buNone/>
            </a:pPr>
            <a:r>
              <a:rPr lang="en-US" dirty="0">
                <a:latin typeface="Times New Roman" panose="02020603050405020304" pitchFamily="18" charset="0"/>
                <a:cs typeface="Times New Roman" panose="02020603050405020304" pitchFamily="18" charset="0"/>
              </a:rPr>
              <a:t>In-situ Monitoring</a:t>
            </a:r>
          </a:p>
          <a:p>
            <a:pPr marL="0" indent="0">
              <a:buNone/>
            </a:pPr>
            <a:r>
              <a:rPr lang="en-US" sz="2000" dirty="0">
                <a:latin typeface="Times New Roman" panose="02020603050405020304" pitchFamily="18" charset="0"/>
                <a:cs typeface="Times New Roman" panose="02020603050405020304" pitchFamily="18" charset="0"/>
              </a:rPr>
              <a:t>Imaging/Characterization techniques to allow for layer-by-layer “inspection” of parts</a:t>
            </a:r>
          </a:p>
          <a:p>
            <a:pPr marL="0" indent="0">
              <a:lnSpc>
                <a:spcPct val="120000"/>
              </a:lnSpc>
              <a:buNone/>
            </a:pPr>
            <a:r>
              <a:rPr lang="en-US" dirty="0"/>
              <a:t>Multi-Material</a:t>
            </a:r>
          </a:p>
          <a:p>
            <a:pPr marL="0" indent="0">
              <a:lnSpc>
                <a:spcPct val="100000"/>
              </a:lnSpc>
              <a:spcBef>
                <a:spcPts val="600"/>
              </a:spcBef>
              <a:buNone/>
            </a:pPr>
            <a:r>
              <a:rPr lang="en-US" sz="2000" dirty="0">
                <a:latin typeface="Times New Roman" panose="02020603050405020304" pitchFamily="18" charset="0"/>
                <a:cs typeface="Times New Roman" panose="02020603050405020304" pitchFamily="18" charset="0"/>
              </a:rPr>
              <a:t>Combine additive and micro-manufacturing to produce functional materials with nuclear applications.</a:t>
            </a:r>
          </a:p>
        </p:txBody>
      </p:sp>
      <p:sp>
        <p:nvSpPr>
          <p:cNvPr id="2" name="TextBox 1">
            <a:extLst>
              <a:ext uri="{FF2B5EF4-FFF2-40B4-BE49-F238E27FC236}">
                <a16:creationId xmlns:a16="http://schemas.microsoft.com/office/drawing/2014/main" id="{415AC832-D30B-42D7-8ED1-DAB5E2BF57FB}"/>
              </a:ext>
            </a:extLst>
          </p:cNvPr>
          <p:cNvSpPr txBox="1"/>
          <p:nvPr/>
        </p:nvSpPr>
        <p:spPr>
          <a:xfrm>
            <a:off x="4395728" y="4392555"/>
            <a:ext cx="4846198" cy="1015663"/>
          </a:xfrm>
          <a:prstGeom prst="rect">
            <a:avLst/>
          </a:prstGeom>
          <a:noFill/>
        </p:spPr>
        <p:txBody>
          <a:bodyPr wrap="none" rtlCol="0">
            <a:spAutoFit/>
          </a:bodyPr>
          <a:lstStyle/>
          <a:p>
            <a:pPr defTabSz="914400"/>
            <a:r>
              <a:rPr lang="en-US" sz="2000" dirty="0">
                <a:latin typeface="Times New Roman" panose="02020603050405020304" pitchFamily="18" charset="0"/>
                <a:cs typeface="Times New Roman" panose="02020603050405020304" pitchFamily="18" charset="0"/>
              </a:rPr>
              <a:t>For example: </a:t>
            </a:r>
          </a:p>
          <a:p>
            <a:pPr defTabSz="914400"/>
            <a:r>
              <a:rPr lang="en-US" sz="2000" dirty="0">
                <a:latin typeface="Times New Roman" panose="02020603050405020304" pitchFamily="18" charset="0"/>
                <a:cs typeface="Times New Roman" panose="02020603050405020304" pitchFamily="18" charset="0"/>
              </a:rPr>
              <a:t>Fuel + cladding + heat removal</a:t>
            </a:r>
          </a:p>
          <a:p>
            <a:pPr defTabSz="914400"/>
            <a:r>
              <a:rPr lang="en-US" sz="2000" dirty="0">
                <a:latin typeface="Times New Roman" panose="02020603050405020304" pitchFamily="18" charset="0"/>
                <a:cs typeface="Times New Roman" panose="02020603050405020304" pitchFamily="18" charset="0"/>
              </a:rPr>
              <a:t>Actinides (surrogates) in complex geometries</a:t>
            </a:r>
          </a:p>
        </p:txBody>
      </p:sp>
      <p:pic>
        <p:nvPicPr>
          <p:cNvPr id="7" name="Picture 6" descr="IMG_0382 2.jpg">
            <a:extLst>
              <a:ext uri="{FF2B5EF4-FFF2-40B4-BE49-F238E27FC236}">
                <a16:creationId xmlns:a16="http://schemas.microsoft.com/office/drawing/2014/main" id="{D242BED1-53C2-4528-B7D1-94AB245A53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15" t="6456" r="15578" b="3699"/>
          <a:stretch/>
        </p:blipFill>
        <p:spPr>
          <a:xfrm>
            <a:off x="5512881" y="1477085"/>
            <a:ext cx="2424777" cy="2356058"/>
          </a:xfrm>
          <a:prstGeom prst="rect">
            <a:avLst/>
          </a:prstGeom>
        </p:spPr>
      </p:pic>
      <p:sp>
        <p:nvSpPr>
          <p:cNvPr id="8" name="TextBox 7">
            <a:extLst>
              <a:ext uri="{FF2B5EF4-FFF2-40B4-BE49-F238E27FC236}">
                <a16:creationId xmlns:a16="http://schemas.microsoft.com/office/drawing/2014/main" id="{A9F3CCFB-D84C-4243-BFDA-D0DCB10EED6D}"/>
              </a:ext>
            </a:extLst>
          </p:cNvPr>
          <p:cNvSpPr txBox="1"/>
          <p:nvPr/>
        </p:nvSpPr>
        <p:spPr>
          <a:xfrm>
            <a:off x="4668151" y="3872596"/>
            <a:ext cx="4114237"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Deposited Multiple-Material Powder Bed (Pre-sinter)</a:t>
            </a:r>
          </a:p>
        </p:txBody>
      </p:sp>
    </p:spTree>
    <p:extLst>
      <p:ext uri="{BB962C8B-B14F-4D97-AF65-F5344CB8AC3E}">
        <p14:creationId xmlns:p14="http://schemas.microsoft.com/office/powerpoint/2010/main" val="24447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8139" y="103873"/>
            <a:ext cx="7765862" cy="1325563"/>
          </a:xfrm>
        </p:spPr>
        <p:txBody>
          <a:bodyPr/>
          <a:lstStyle/>
          <a:p>
            <a:r>
              <a:rPr lang="en-US" sz="3600" b="1" dirty="0" smtClean="0">
                <a:solidFill>
                  <a:srgbClr val="002A4E"/>
                </a:solidFill>
                <a:latin typeface="Arial" panose="020B0604020202020204" pitchFamily="34" charset="0"/>
                <a:ea typeface="Roboto" panose="02000000000000000000" pitchFamily="2" charset="0"/>
                <a:cs typeface="Arial" panose="020B0604020202020204" pitchFamily="34" charset="0"/>
              </a:rPr>
              <a:t>Maker Communities</a:t>
            </a:r>
            <a:endParaRPr lang="en-US" dirty="0">
              <a:solidFill>
                <a:srgbClr val="002A4E"/>
              </a:solidFill>
              <a:latin typeface="Arial" panose="020B0604020202020204" pitchFamily="34" charset="0"/>
              <a:cs typeface="Arial" panose="020B0604020202020204" pitchFamily="34" charset="0"/>
            </a:endParaRPr>
          </a:p>
        </p:txBody>
      </p:sp>
      <p:sp>
        <p:nvSpPr>
          <p:cNvPr id="6" name="Content Placeholder 4"/>
          <p:cNvSpPr>
            <a:spLocks noGrp="1"/>
          </p:cNvSpPr>
          <p:nvPr>
            <p:ph idx="1"/>
          </p:nvPr>
        </p:nvSpPr>
        <p:spPr>
          <a:xfrm>
            <a:off x="890463" y="1229758"/>
            <a:ext cx="7765861" cy="4351338"/>
          </a:xfrm>
        </p:spPr>
        <p:txBody>
          <a:bodyPr>
            <a:normAutofit fontScale="70000" lnSpcReduction="20000"/>
          </a:bodyPr>
          <a:lstStyle/>
          <a:p>
            <a:pPr>
              <a:lnSpc>
                <a:spcPct val="120000"/>
              </a:lnSpc>
            </a:pPr>
            <a:r>
              <a:rPr lang="en-US" sz="2400" dirty="0">
                <a:latin typeface="Arial" panose="020B0604020202020204" pitchFamily="34" charset="0"/>
                <a:ea typeface="Roboto" panose="02000000000000000000" pitchFamily="2" charset="0"/>
                <a:cs typeface="Arial" panose="020B0604020202020204" pitchFamily="34" charset="0"/>
              </a:rPr>
              <a:t>Methods to classify and assess makerspaces will be studied to </a:t>
            </a:r>
            <a:r>
              <a:rPr lang="en-US" sz="2400" dirty="0" smtClean="0">
                <a:latin typeface="Arial" panose="020B0604020202020204" pitchFamily="34" charset="0"/>
                <a:ea typeface="Roboto" panose="02000000000000000000" pitchFamily="2" charset="0"/>
                <a:cs typeface="Arial" panose="020B0604020202020204" pitchFamily="34" charset="0"/>
              </a:rPr>
              <a:t>differentiate between hackerspaces, educational makerspaces, specialty manufacturing shops and others. </a:t>
            </a:r>
          </a:p>
          <a:p>
            <a:pPr>
              <a:lnSpc>
                <a:spcPct val="120000"/>
              </a:lnSpc>
            </a:pPr>
            <a:r>
              <a:rPr lang="en-US" sz="2400" dirty="0" smtClean="0">
                <a:latin typeface="Arial" panose="020B0604020202020204" pitchFamily="34" charset="0"/>
                <a:ea typeface="Roboto" panose="02000000000000000000" pitchFamily="2" charset="0"/>
                <a:cs typeface="Arial" panose="020B0604020202020204" pitchFamily="34" charset="0"/>
              </a:rPr>
              <a:t>An </a:t>
            </a:r>
            <a:r>
              <a:rPr lang="en-US" sz="2400" dirty="0">
                <a:latin typeface="Arial" panose="020B0604020202020204" pitchFamily="34" charset="0"/>
                <a:ea typeface="Roboto" panose="02000000000000000000" pitchFamily="2" charset="0"/>
                <a:cs typeface="Arial" panose="020B0604020202020204" pitchFamily="34" charset="0"/>
              </a:rPr>
              <a:t>assessment framework for </a:t>
            </a:r>
            <a:r>
              <a:rPr lang="en-US" sz="2400" dirty="0" smtClean="0">
                <a:latin typeface="Arial" panose="020B0604020202020204" pitchFamily="34" charset="0"/>
                <a:ea typeface="Roboto" panose="02000000000000000000" pitchFamily="2" charset="0"/>
                <a:cs typeface="Arial" panose="020B0604020202020204" pitchFamily="34" charset="0"/>
              </a:rPr>
              <a:t>advanced manufacturing </a:t>
            </a:r>
            <a:r>
              <a:rPr lang="en-US" sz="2400" dirty="0">
                <a:latin typeface="Arial" panose="020B0604020202020204" pitchFamily="34" charset="0"/>
                <a:ea typeface="Roboto" panose="02000000000000000000" pitchFamily="2" charset="0"/>
                <a:cs typeface="Arial" panose="020B0604020202020204" pitchFamily="34" charset="0"/>
              </a:rPr>
              <a:t>capabilities of a physical makerspace and the makerspace </a:t>
            </a:r>
            <a:r>
              <a:rPr lang="en-US" sz="2400" dirty="0" smtClean="0">
                <a:latin typeface="Arial" panose="020B0604020202020204" pitchFamily="34" charset="0"/>
                <a:ea typeface="Roboto" panose="02000000000000000000" pitchFamily="2" charset="0"/>
                <a:cs typeface="Arial" panose="020B0604020202020204" pitchFamily="34" charset="0"/>
              </a:rPr>
              <a:t>community will be developed. This framework will help develop key characteristics of maker communities that make them uniquely capable to support proliferation related activities. </a:t>
            </a:r>
          </a:p>
          <a:p>
            <a:pPr>
              <a:lnSpc>
                <a:spcPct val="120000"/>
              </a:lnSpc>
            </a:pPr>
            <a:r>
              <a:rPr lang="en-US" sz="2400" dirty="0">
                <a:latin typeface="Arial" panose="020B0604020202020204" pitchFamily="34" charset="0"/>
                <a:ea typeface="Roboto" panose="02000000000000000000" pitchFamily="2" charset="0"/>
                <a:cs typeface="Arial" panose="020B0604020202020204" pitchFamily="34" charset="0"/>
              </a:rPr>
              <a:t>Low-cost sensor technology will be developed to monitor side channel data from makerspaces. These technologies will be validated to asses their ability to accurately detect and track usage patterns within a makerspace, and thus assess manufacturing capabilities of the associated maker community. </a:t>
            </a:r>
            <a:endParaRPr lang="en-US" sz="2400" dirty="0">
              <a:solidFill>
                <a:prstClr val="black"/>
              </a:solidFill>
              <a:latin typeface="Roboto "/>
              <a:ea typeface="Roboto Slab" pitchFamily="2" charset="0"/>
              <a:cs typeface="Roboto" panose="02000000000000000000" pitchFamily="2" charset="0"/>
            </a:endParaRPr>
          </a:p>
          <a:p>
            <a:pPr>
              <a:lnSpc>
                <a:spcPct val="120000"/>
              </a:lnSpc>
            </a:pPr>
            <a:r>
              <a:rPr lang="en-US" sz="2400" dirty="0" smtClean="0">
                <a:latin typeface="Arial" panose="020B0604020202020204" pitchFamily="34" charset="0"/>
                <a:ea typeface="Roboto" panose="02000000000000000000" pitchFamily="2" charset="0"/>
                <a:cs typeface="Arial" panose="020B0604020202020204" pitchFamily="34" charset="0"/>
              </a:rPr>
              <a:t>A repository of publicly available online tools and resources for makerspaces will be curated</a:t>
            </a:r>
            <a:r>
              <a:rPr lang="en-US" sz="2400" dirty="0">
                <a:latin typeface="Arial" panose="020B0604020202020204" pitchFamily="34" charset="0"/>
                <a:ea typeface="Roboto" panose="02000000000000000000" pitchFamily="2" charset="0"/>
                <a:cs typeface="Arial" panose="020B0604020202020204" pitchFamily="34" charset="0"/>
              </a:rPr>
              <a:t>. This </a:t>
            </a:r>
            <a:r>
              <a:rPr lang="en-US" sz="2400" dirty="0" smtClean="0">
                <a:latin typeface="Arial" panose="020B0604020202020204" pitchFamily="34" charset="0"/>
                <a:ea typeface="Roboto" panose="02000000000000000000" pitchFamily="2" charset="0"/>
                <a:cs typeface="Arial" panose="020B0604020202020204" pitchFamily="34" charset="0"/>
              </a:rPr>
              <a:t>database will </a:t>
            </a:r>
            <a:r>
              <a:rPr lang="en-US" sz="2400" dirty="0">
                <a:latin typeface="Arial" panose="020B0604020202020204" pitchFamily="34" charset="0"/>
                <a:ea typeface="Roboto" panose="02000000000000000000" pitchFamily="2" charset="0"/>
                <a:cs typeface="Arial" panose="020B0604020202020204" pitchFamily="34" charset="0"/>
              </a:rPr>
              <a:t>aid in development of cyberspace detection strategies. </a:t>
            </a:r>
            <a:endParaRPr lang="en-US" sz="2400" dirty="0">
              <a:solidFill>
                <a:prstClr val="black"/>
              </a:solidFill>
              <a:latin typeface="Roboto Slab" pitchFamily="2" charset="0"/>
              <a:ea typeface="Roboto Slab" pitchFamily="2" charset="0"/>
              <a:cs typeface="Roboto" panose="02000000000000000000" pitchFamily="2" charset="0"/>
            </a:endParaRPr>
          </a:p>
          <a:p>
            <a:pPr>
              <a:lnSpc>
                <a:spcPct val="120000"/>
              </a:lnSpc>
            </a:pPr>
            <a:endParaRPr lang="en-US" dirty="0"/>
          </a:p>
        </p:txBody>
      </p:sp>
    </p:spTree>
    <p:extLst>
      <p:ext uri="{BB962C8B-B14F-4D97-AF65-F5344CB8AC3E}">
        <p14:creationId xmlns:p14="http://schemas.microsoft.com/office/powerpoint/2010/main" val="32326995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55A2CAB17EC64A8425ACD00ADC9F62" ma:contentTypeVersion="27" ma:contentTypeDescription="Create a new document." ma:contentTypeScope="" ma:versionID="f30851513482f6a6485a14d23ecb6bd7">
  <xsd:schema xmlns:xsd="http://www.w3.org/2001/XMLSchema" xmlns:xs="http://www.w3.org/2001/XMLSchema" xmlns:p="http://schemas.microsoft.com/office/2006/metadata/properties" xmlns:ns3="6f0dae7e-790a-486c-8cac-bd3d2574004e" xmlns:ns4="de994297-5e23-45ff-9ea3-3c6e9db004f2" targetNamespace="http://schemas.microsoft.com/office/2006/metadata/properties" ma:root="true" ma:fieldsID="0cdd402d77c3bcb566fb440973c8fc89" ns3:_="" ns4:_="">
    <xsd:import namespace="6f0dae7e-790a-486c-8cac-bd3d2574004e"/>
    <xsd:import namespace="de994297-5e23-45ff-9ea3-3c6e9db004f2"/>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dae7e-790a-486c-8cac-bd3d257400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994297-5e23-45ff-9ea3-3c6e9db004f2"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de994297-5e23-45ff-9ea3-3c6e9db004f2" xsi:nil="true"/>
    <DefaultSectionNames xmlns="de994297-5e23-45ff-9ea3-3c6e9db004f2" xsi:nil="true"/>
    <Invited_Teachers xmlns="de994297-5e23-45ff-9ea3-3c6e9db004f2" xsi:nil="true"/>
    <Invited_Students xmlns="de994297-5e23-45ff-9ea3-3c6e9db004f2" xsi:nil="true"/>
    <FolderType xmlns="de994297-5e23-45ff-9ea3-3c6e9db004f2" xsi:nil="true"/>
    <Owner xmlns="de994297-5e23-45ff-9ea3-3c6e9db004f2">
      <UserInfo>
        <DisplayName/>
        <AccountId xsi:nil="true"/>
        <AccountType/>
      </UserInfo>
    </Owner>
    <Student_Groups xmlns="de994297-5e23-45ff-9ea3-3c6e9db004f2">
      <UserInfo>
        <DisplayName/>
        <AccountId xsi:nil="true"/>
        <AccountType/>
      </UserInfo>
    </Student_Groups>
    <Is_Collaboration_Space_Locked xmlns="de994297-5e23-45ff-9ea3-3c6e9db004f2" xsi:nil="true"/>
    <Students xmlns="de994297-5e23-45ff-9ea3-3c6e9db004f2">
      <UserInfo>
        <DisplayName/>
        <AccountId xsi:nil="true"/>
        <AccountType/>
      </UserInfo>
    </Students>
    <CultureName xmlns="de994297-5e23-45ff-9ea3-3c6e9db004f2" xsi:nil="true"/>
    <Self_Registration_Enabled xmlns="de994297-5e23-45ff-9ea3-3c6e9db004f2" xsi:nil="true"/>
    <Has_Teacher_Only_SectionGroup xmlns="de994297-5e23-45ff-9ea3-3c6e9db004f2" xsi:nil="true"/>
    <AppVersion xmlns="de994297-5e23-45ff-9ea3-3c6e9db004f2" xsi:nil="true"/>
    <Teachers xmlns="de994297-5e23-45ff-9ea3-3c6e9db004f2">
      <UserInfo>
        <DisplayName/>
        <AccountId xsi:nil="true"/>
        <AccountType/>
      </UserInfo>
    </Teachers>
  </documentManagement>
</p:properties>
</file>

<file path=customXml/itemProps1.xml><?xml version="1.0" encoding="utf-8"?>
<ds:datastoreItem xmlns:ds="http://schemas.openxmlformats.org/officeDocument/2006/customXml" ds:itemID="{20BFAC5E-FC4A-4DF5-B0A0-3DFDCB9AB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dae7e-790a-486c-8cac-bd3d2574004e"/>
    <ds:schemaRef ds:uri="de994297-5e23-45ff-9ea3-3c6e9db004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6D171D-A96A-45A6-A0BD-E317C8304F7E}">
  <ds:schemaRefs>
    <ds:schemaRef ds:uri="http://schemas.microsoft.com/sharepoint/v3/contenttype/forms"/>
  </ds:schemaRefs>
</ds:datastoreItem>
</file>

<file path=customXml/itemProps3.xml><?xml version="1.0" encoding="utf-8"?>
<ds:datastoreItem xmlns:ds="http://schemas.openxmlformats.org/officeDocument/2006/customXml" ds:itemID="{405E8C92-4108-43D4-B7DD-08CAD0FF8AD8}">
  <ds:schemaRefs>
    <ds:schemaRef ds:uri="http://purl.org/dc/elements/1.1/"/>
    <ds:schemaRef ds:uri="http://schemas.microsoft.com/office/2006/metadata/properties"/>
    <ds:schemaRef ds:uri="de994297-5e23-45ff-9ea3-3c6e9db004f2"/>
    <ds:schemaRef ds:uri="http://purl.org/dc/terms/"/>
    <ds:schemaRef ds:uri="6f0dae7e-790a-486c-8cac-bd3d2574004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472</TotalTime>
  <Words>1058</Words>
  <Application>Microsoft Office PowerPoint</Application>
  <PresentationFormat>On-screen Show (4:3)</PresentationFormat>
  <Paragraphs>143</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Calibri</vt:lpstr>
      <vt:lpstr>Calibri (Body)</vt:lpstr>
      <vt:lpstr>Calibri Light</vt:lpstr>
      <vt:lpstr>Georgia</vt:lpstr>
      <vt:lpstr>Roboto</vt:lpstr>
      <vt:lpstr>Roboto </vt:lpstr>
      <vt:lpstr>Roboto Condensed Light</vt:lpstr>
      <vt:lpstr>Roboto Slab</vt:lpstr>
      <vt:lpstr>Times</vt:lpstr>
      <vt:lpstr>Times New Roman</vt:lpstr>
      <vt:lpstr>Office Theme</vt:lpstr>
      <vt:lpstr>PowerPoint Presentation</vt:lpstr>
      <vt:lpstr>Outline</vt:lpstr>
      <vt:lpstr>Contributors to Thrust 2: Advanced Manufacturing</vt:lpstr>
      <vt:lpstr>Additive Manufacturing</vt:lpstr>
      <vt:lpstr>Additive Manufacturing  - Thoma (UW-Madison)</vt:lpstr>
      <vt:lpstr>Analysis of Normal and Additively Manufactured Enrichment Materials – Short (MIT)</vt:lpstr>
      <vt:lpstr>Micro-Manufacturing</vt:lpstr>
      <vt:lpstr>Additive and Micro-Manufacturing Beaman and Haas (UT)</vt:lpstr>
      <vt:lpstr>Maker Communities</vt:lpstr>
      <vt:lpstr>Maker Communities - Jariwala (GT)</vt:lpstr>
      <vt:lpstr>Cross-Cutting Projects</vt:lpstr>
      <vt:lpstr>Big Data &amp; Machine Learning – Biegalski (GT)</vt:lpstr>
      <vt:lpstr>Conclusions</vt:lpstr>
      <vt:lpstr>Thrust 2</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Ritchie, Ashley</dc:creator>
  <cp:lastModifiedBy>Biegalski, Steven</cp:lastModifiedBy>
  <cp:revision>57</cp:revision>
  <dcterms:created xsi:type="dcterms:W3CDTF">2019-05-22T18:51:42Z</dcterms:created>
  <dcterms:modified xsi:type="dcterms:W3CDTF">2019-11-05T15:47:30Z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0x0101001455A2CAB17EC64A8425ACD00ADC9F62</vt:lpwstr>
  </property>
</Properties>
</file>