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72" r:id="rId1"/>
  </p:sldMasterIdLst>
  <p:notesMasterIdLst>
    <p:notesMasterId r:id="rId18"/>
  </p:notesMasterIdLst>
  <p:sldIdLst>
    <p:sldId id="480" r:id="rId2"/>
    <p:sldId id="488" r:id="rId3"/>
    <p:sldId id="487" r:id="rId4"/>
    <p:sldId id="495" r:id="rId5"/>
    <p:sldId id="505" r:id="rId6"/>
    <p:sldId id="501" r:id="rId7"/>
    <p:sldId id="500" r:id="rId8"/>
    <p:sldId id="502" r:id="rId9"/>
    <p:sldId id="503" r:id="rId10"/>
    <p:sldId id="504" r:id="rId11"/>
    <p:sldId id="506" r:id="rId12"/>
    <p:sldId id="507" r:id="rId13"/>
    <p:sldId id="508" r:id="rId14"/>
    <p:sldId id="509" r:id="rId15"/>
    <p:sldId id="510" r:id="rId16"/>
    <p:sldId id="49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1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00FF"/>
    <a:srgbClr val="9966FF"/>
    <a:srgbClr val="6FB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3"/>
    <p:restoredTop sz="88459" autoAdjust="0"/>
  </p:normalViewPr>
  <p:slideViewPr>
    <p:cSldViewPr snapToGrid="0" snapToObjects="1">
      <p:cViewPr varScale="1">
        <p:scale>
          <a:sx n="108" d="100"/>
          <a:sy n="108" d="100"/>
        </p:scale>
        <p:origin x="778" y="65"/>
      </p:cViewPr>
      <p:guideLst>
        <p:guide orient="horz" pos="2160"/>
        <p:guide pos="168"/>
      </p:guideLst>
    </p:cSldViewPr>
  </p:slideViewPr>
  <p:notesTextViewPr>
    <p:cViewPr>
      <p:scale>
        <a:sx n="1" d="1"/>
        <a:sy n="1" d="1"/>
      </p:scale>
      <p:origin x="0" y="0"/>
    </p:cViewPr>
  </p:notesTextViewPr>
  <p:sorterViewPr>
    <p:cViewPr varScale="1">
      <p:scale>
        <a:sx n="100" d="100"/>
        <a:sy n="100" d="100"/>
      </p:scale>
      <p:origin x="0" y="-595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C13888-75E2-564C-96FA-AB101628D891}" type="datetimeFigureOut">
              <a:rPr lang="en-US" smtClean="0"/>
              <a:t>11/5/2019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35D392-AE9D-8D4E-8F14-8AC7EF5E7CD3}" type="slidenum">
              <a:rPr lang="en-US" smtClean="0"/>
              <a:t>‹#›</a:t>
            </a:fld>
            <a:endParaRPr lang="en-US"/>
          </a:p>
        </p:txBody>
      </p:sp>
    </p:spTree>
    <p:extLst>
      <p:ext uri="{BB962C8B-B14F-4D97-AF65-F5344CB8AC3E}">
        <p14:creationId xmlns:p14="http://schemas.microsoft.com/office/powerpoint/2010/main" val="1396274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Motivation</a:t>
            </a:r>
            <a:r>
              <a:rPr lang="en-US" baseline="0" dirty="0" smtClean="0"/>
              <a:t> slightly overlaps with slide 5.  </a:t>
            </a:r>
            <a:endParaRPr lang="en-US" dirty="0"/>
          </a:p>
        </p:txBody>
      </p:sp>
      <p:sp>
        <p:nvSpPr>
          <p:cNvPr id="4" name="Slide Number Placeholder 3"/>
          <p:cNvSpPr>
            <a:spLocks noGrp="1"/>
          </p:cNvSpPr>
          <p:nvPr>
            <p:ph type="sldNum" sz="quarter" idx="10"/>
          </p:nvPr>
        </p:nvSpPr>
        <p:spPr/>
        <p:txBody>
          <a:bodyPr/>
          <a:lstStyle/>
          <a:p>
            <a:fld id="{C135D392-AE9D-8D4E-8F14-8AC7EF5E7CD3}" type="slidenum">
              <a:rPr lang="en-US" smtClean="0"/>
              <a:t>2</a:t>
            </a:fld>
            <a:endParaRPr lang="en-US"/>
          </a:p>
        </p:txBody>
      </p:sp>
    </p:spTree>
    <p:extLst>
      <p:ext uri="{BB962C8B-B14F-4D97-AF65-F5344CB8AC3E}">
        <p14:creationId xmlns:p14="http://schemas.microsoft.com/office/powerpoint/2010/main" val="1947753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35D392-AE9D-8D4E-8F14-8AC7EF5E7CD3}" type="slidenum">
              <a:rPr lang="en-US" smtClean="0"/>
              <a:t>5</a:t>
            </a:fld>
            <a:endParaRPr lang="en-US"/>
          </a:p>
        </p:txBody>
      </p:sp>
    </p:spTree>
    <p:extLst>
      <p:ext uri="{BB962C8B-B14F-4D97-AF65-F5344CB8AC3E}">
        <p14:creationId xmlns:p14="http://schemas.microsoft.com/office/powerpoint/2010/main" val="1401012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Nt</a:t>
            </a:r>
            <a:r>
              <a:rPr lang="en-US" sz="1200" kern="1200" dirty="0" smtClean="0">
                <a:solidFill>
                  <a:schemeClr val="tx1"/>
                </a:solidFill>
                <a:effectLst/>
                <a:latin typeface="+mn-lt"/>
                <a:ea typeface="+mn-ea"/>
                <a:cs typeface="+mn-cs"/>
              </a:rPr>
              <a:t> is then proton </a:t>
            </a:r>
            <a:r>
              <a:rPr lang="en-US" sz="1200" kern="1200" dirty="0" err="1" smtClean="0">
                <a:solidFill>
                  <a:schemeClr val="tx1"/>
                </a:solidFill>
                <a:effectLst/>
                <a:latin typeface="+mn-lt"/>
                <a:ea typeface="+mn-ea"/>
                <a:cs typeface="+mn-cs"/>
              </a:rPr>
              <a:t>fluence</a:t>
            </a:r>
            <a:r>
              <a:rPr lang="en-US" sz="1200" kern="1200" dirty="0" smtClean="0">
                <a:solidFill>
                  <a:schemeClr val="tx1"/>
                </a:solidFill>
                <a:effectLst/>
                <a:latin typeface="+mn-lt"/>
                <a:ea typeface="+mn-ea"/>
                <a:cs typeface="+mn-cs"/>
              </a:rPr>
              <a:t> * proton carrier comp. rate + neutron </a:t>
            </a:r>
            <a:r>
              <a:rPr lang="en-US" sz="1200" kern="1200" dirty="0" err="1" smtClean="0">
                <a:solidFill>
                  <a:schemeClr val="tx1"/>
                </a:solidFill>
                <a:effectLst/>
                <a:latin typeface="+mn-lt"/>
                <a:ea typeface="+mn-ea"/>
                <a:cs typeface="+mn-cs"/>
              </a:rPr>
              <a:t>fluence</a:t>
            </a:r>
            <a:r>
              <a:rPr lang="en-US" sz="1200" kern="1200" dirty="0" smtClean="0">
                <a:solidFill>
                  <a:schemeClr val="tx1"/>
                </a:solidFill>
                <a:effectLst/>
                <a:latin typeface="+mn-lt"/>
                <a:ea typeface="+mn-ea"/>
                <a:cs typeface="+mn-cs"/>
              </a:rPr>
              <a:t> * neutron carrier comp. rate - electron </a:t>
            </a:r>
            <a:r>
              <a:rPr lang="en-US" sz="1200" kern="1200" dirty="0" err="1" smtClean="0">
                <a:solidFill>
                  <a:schemeClr val="tx1"/>
                </a:solidFill>
                <a:effectLst/>
                <a:latin typeface="+mn-lt"/>
                <a:ea typeface="+mn-ea"/>
                <a:cs typeface="+mn-cs"/>
              </a:rPr>
              <a:t>fluence</a:t>
            </a:r>
            <a:r>
              <a:rPr lang="en-US" sz="1200" kern="1200" dirty="0" smtClean="0">
                <a:solidFill>
                  <a:schemeClr val="tx1"/>
                </a:solidFill>
                <a:effectLst/>
                <a:latin typeface="+mn-lt"/>
                <a:ea typeface="+mn-ea"/>
                <a:cs typeface="+mn-cs"/>
              </a:rPr>
              <a:t> * electron carrier comp. </a:t>
            </a:r>
            <a:r>
              <a:rPr lang="en-US" sz="1200" kern="1200" smtClean="0">
                <a:solidFill>
                  <a:schemeClr val="tx1"/>
                </a:solidFill>
                <a:effectLst/>
                <a:latin typeface="+mn-lt"/>
                <a:ea typeface="+mn-ea"/>
                <a:cs typeface="+mn-cs"/>
              </a:rPr>
              <a:t>rate since electrons create more donors than acceptors it is a subtraction.</a:t>
            </a:r>
            <a:endParaRPr lang="en-US" dirty="0"/>
          </a:p>
        </p:txBody>
      </p:sp>
      <p:sp>
        <p:nvSpPr>
          <p:cNvPr id="4" name="Slide Number Placeholder 3"/>
          <p:cNvSpPr>
            <a:spLocks noGrp="1"/>
          </p:cNvSpPr>
          <p:nvPr>
            <p:ph type="sldNum" sz="quarter" idx="10"/>
          </p:nvPr>
        </p:nvSpPr>
        <p:spPr/>
        <p:txBody>
          <a:bodyPr/>
          <a:lstStyle/>
          <a:p>
            <a:fld id="{C135D392-AE9D-8D4E-8F14-8AC7EF5E7CD3}" type="slidenum">
              <a:rPr lang="en-US" smtClean="0"/>
              <a:t>6</a:t>
            </a:fld>
            <a:endParaRPr lang="en-US"/>
          </a:p>
        </p:txBody>
      </p:sp>
    </p:spTree>
    <p:extLst>
      <p:ext uri="{BB962C8B-B14F-4D97-AF65-F5344CB8AC3E}">
        <p14:creationId xmlns:p14="http://schemas.microsoft.com/office/powerpoint/2010/main" val="1967623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transistor</a:t>
            </a:r>
            <a:r>
              <a:rPr lang="en-US" baseline="0" dirty="0" smtClean="0"/>
              <a:t> from </a:t>
            </a:r>
            <a:r>
              <a:rPr lang="en-US" baseline="0" dirty="0" err="1" smtClean="0"/>
              <a:t>aaron</a:t>
            </a:r>
            <a:r>
              <a:rPr lang="en-US" baseline="0" dirty="0" smtClean="0"/>
              <a:t> notes and </a:t>
            </a:r>
            <a:r>
              <a:rPr lang="en-US" baseline="0" dirty="0" err="1" smtClean="0"/>
              <a:t>siddharth</a:t>
            </a:r>
            <a:endParaRPr lang="en-US" dirty="0"/>
          </a:p>
        </p:txBody>
      </p:sp>
      <p:sp>
        <p:nvSpPr>
          <p:cNvPr id="4" name="Slide Number Placeholder 3"/>
          <p:cNvSpPr>
            <a:spLocks noGrp="1"/>
          </p:cNvSpPr>
          <p:nvPr>
            <p:ph type="sldNum" sz="quarter" idx="10"/>
          </p:nvPr>
        </p:nvSpPr>
        <p:spPr/>
        <p:txBody>
          <a:bodyPr/>
          <a:lstStyle/>
          <a:p>
            <a:fld id="{C135D392-AE9D-8D4E-8F14-8AC7EF5E7CD3}" type="slidenum">
              <a:rPr lang="en-US" smtClean="0"/>
              <a:t>9</a:t>
            </a:fld>
            <a:endParaRPr lang="en-US"/>
          </a:p>
        </p:txBody>
      </p:sp>
    </p:spTree>
    <p:extLst>
      <p:ext uri="{BB962C8B-B14F-4D97-AF65-F5344CB8AC3E}">
        <p14:creationId xmlns:p14="http://schemas.microsoft.com/office/powerpoint/2010/main" val="442655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These sensors were printed using an </a:t>
            </a:r>
            <a:r>
              <a:rPr lang="en-US" dirty="0" err="1" smtClean="0"/>
              <a:t>Optomec</a:t>
            </a:r>
            <a:r>
              <a:rPr lang="en-US" dirty="0" smtClean="0"/>
              <a:t> Aerosol jet 200 and 300 printer in collaboration with </a:t>
            </a:r>
            <a:r>
              <a:rPr lang="en-US" dirty="0" err="1" smtClean="0"/>
              <a:t>Pooran</a:t>
            </a:r>
            <a:r>
              <a:rPr lang="en-US" dirty="0" smtClean="0"/>
              <a:t> Joshi from the Oak Ridge National Lab. </a:t>
            </a:r>
          </a:p>
          <a:p>
            <a:pPr marL="171450" indent="-171450">
              <a:buFont typeface="Arial" panose="020B0604020202020204" pitchFamily="34" charset="0"/>
              <a:buChar char="•"/>
            </a:pPr>
            <a:r>
              <a:rPr lang="en-US" dirty="0" smtClean="0"/>
              <a:t>The metal nanoparticle ink is aerosolized and then deposited onto the substrate using flow gases and a specialized nozzle. </a:t>
            </a:r>
          </a:p>
          <a:p>
            <a:pPr marL="171450" indent="-171450">
              <a:buFont typeface="Arial" panose="020B0604020202020204" pitchFamily="34" charset="0"/>
              <a:buChar char="•"/>
            </a:pPr>
            <a:r>
              <a:rPr lang="en-US" dirty="0" smtClean="0"/>
              <a:t>The printer has a resolution of 10 microns and can print metals, dielectrics, biological material, resistors, and carbon nanotubes. </a:t>
            </a:r>
          </a:p>
          <a:p>
            <a:pPr marL="171450" indent="-171450">
              <a:buFont typeface="Arial" panose="020B0604020202020204" pitchFamily="34" charset="0"/>
              <a:buChar char="•"/>
            </a:pPr>
            <a:r>
              <a:rPr lang="en-US" dirty="0" smtClean="0"/>
              <a:t>The design is first created using a CAD software and the design is then filled with the desired line width and overlap of the print. </a:t>
            </a:r>
          </a:p>
          <a:p>
            <a:pPr marL="171450" indent="-171450">
              <a:buFont typeface="Arial" panose="020B0604020202020204" pitchFamily="34" charset="0"/>
              <a:buChar char="•"/>
            </a:pPr>
            <a:r>
              <a:rPr lang="en-US" dirty="0" smtClean="0"/>
              <a:t>The printing process can take anywhere from just a few minutes to a half hour for very large patterns. </a:t>
            </a:r>
          </a:p>
          <a:p>
            <a:pPr marL="171450" indent="-171450">
              <a:buFont typeface="Arial" panose="020B0604020202020204" pitchFamily="34" charset="0"/>
              <a:buChar char="•"/>
            </a:pPr>
            <a:r>
              <a:rPr lang="en-US" dirty="0" smtClean="0"/>
              <a:t>The samples rest on a heated platform during printing and then require a curing process to properly dry the ink. </a:t>
            </a:r>
          </a:p>
          <a:p>
            <a:pPr marL="171450" indent="-171450">
              <a:buFont typeface="Arial" panose="020B0604020202020204" pitchFamily="34" charset="0"/>
              <a:buChar char="•"/>
            </a:pPr>
            <a:r>
              <a:rPr lang="en-US" dirty="0" smtClean="0"/>
              <a:t>Following the printing, the devices are brought back to Dr. Cao’s Nuclear Analysis and Radiation Sensors Lab at The Ohio State University where they are tested for their electrical and spectroscopic performance. </a:t>
            </a:r>
          </a:p>
          <a:p>
            <a:pPr marL="171450" indent="-171450">
              <a:buFont typeface="Arial" panose="020B0604020202020204" pitchFamily="34" charset="0"/>
              <a:buChar char="•"/>
            </a:pPr>
            <a:r>
              <a:rPr lang="en-US" dirty="0" smtClean="0"/>
              <a:t>Forward IV, reverse IV, and capacitance-voltage measurements are all taken to characterize the diode behavior of the contacts. </a:t>
            </a:r>
          </a:p>
          <a:p>
            <a:pPr marL="171450" indent="-171450">
              <a:buFont typeface="Arial" panose="020B0604020202020204" pitchFamily="34" charset="0"/>
              <a:buChar char="•"/>
            </a:pPr>
            <a:r>
              <a:rPr lang="en-US" dirty="0" smtClean="0"/>
              <a:t>The spectroscopic performance of the device is tested using alpha particle sources and a vacuum chamber.</a:t>
            </a:r>
          </a:p>
          <a:p>
            <a:endParaRPr lang="en-US" dirty="0"/>
          </a:p>
        </p:txBody>
      </p:sp>
      <p:sp>
        <p:nvSpPr>
          <p:cNvPr id="4" name="Slide Number Placeholder 3"/>
          <p:cNvSpPr>
            <a:spLocks noGrp="1"/>
          </p:cNvSpPr>
          <p:nvPr>
            <p:ph type="sldNum" sz="quarter" idx="10"/>
          </p:nvPr>
        </p:nvSpPr>
        <p:spPr/>
        <p:txBody>
          <a:bodyPr/>
          <a:lstStyle/>
          <a:p>
            <a:fld id="{C135D392-AE9D-8D4E-8F14-8AC7EF5E7CD3}" type="slidenum">
              <a:rPr lang="en-US" smtClean="0"/>
              <a:t>14</a:t>
            </a:fld>
            <a:endParaRPr lang="en-US"/>
          </a:p>
        </p:txBody>
      </p:sp>
    </p:spTree>
    <p:extLst>
      <p:ext uri="{BB962C8B-B14F-4D97-AF65-F5344CB8AC3E}">
        <p14:creationId xmlns:p14="http://schemas.microsoft.com/office/powerpoint/2010/main" val="662056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done</a:t>
            </a:r>
            <a:endParaRPr lang="en-US" dirty="0"/>
          </a:p>
        </p:txBody>
      </p:sp>
      <p:sp>
        <p:nvSpPr>
          <p:cNvPr id="4" name="Slide Number Placeholder 3"/>
          <p:cNvSpPr>
            <a:spLocks noGrp="1"/>
          </p:cNvSpPr>
          <p:nvPr>
            <p:ph type="sldNum" sz="quarter" idx="10"/>
          </p:nvPr>
        </p:nvSpPr>
        <p:spPr/>
        <p:txBody>
          <a:bodyPr/>
          <a:lstStyle/>
          <a:p>
            <a:fld id="{C135D392-AE9D-8D4E-8F14-8AC7EF5E7CD3}" type="slidenum">
              <a:rPr lang="en-US" smtClean="0"/>
              <a:t>15</a:t>
            </a:fld>
            <a:endParaRPr lang="en-US"/>
          </a:p>
        </p:txBody>
      </p:sp>
    </p:spTree>
    <p:extLst>
      <p:ext uri="{BB962C8B-B14F-4D97-AF65-F5344CB8AC3E}">
        <p14:creationId xmlns:p14="http://schemas.microsoft.com/office/powerpoint/2010/main" val="2773780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2791999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390031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8"/>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9A4462-F927-46AB-A3AA-2C40138B8591}"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3441248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9A4462-F927-46AB-A3AA-2C40138B8591}"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36948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9A4462-F927-46AB-A3AA-2C40138B8591}" type="datetimeFigureOut">
              <a:rPr lang="en-US" smtClean="0"/>
              <a:t>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3915112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9A4462-F927-46AB-A3AA-2C40138B8591}" type="datetimeFigureOut">
              <a:rPr lang="en-US" smtClean="0"/>
              <a:t>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122887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A4462-F927-46AB-A3AA-2C40138B8591}" type="datetimeFigureOut">
              <a:rPr lang="en-US" smtClean="0"/>
              <a:t>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348268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30"/>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9A4462-F927-46AB-A3AA-2C40138B8591}"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691983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30"/>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9A4462-F927-46AB-A3AA-2C40138B8591}"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2881676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2221072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2952362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A4462-F927-46AB-A3AA-2C40138B8591}" type="datetimeFigureOut">
              <a:rPr lang="en-US" smtClean="0"/>
              <a:t>11/5/2019</a:t>
            </a:fld>
            <a:endParaRPr lang="en-US"/>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B0A642-4B15-494B-8278-00D151D2C158}" type="slidenum">
              <a:rPr lang="en-US" smtClean="0"/>
              <a:t>‹#›</a:t>
            </a:fld>
            <a:endParaRPr lang="en-US"/>
          </a:p>
        </p:txBody>
      </p:sp>
    </p:spTree>
    <p:extLst>
      <p:ext uri="{BB962C8B-B14F-4D97-AF65-F5344CB8AC3E}">
        <p14:creationId xmlns:p14="http://schemas.microsoft.com/office/powerpoint/2010/main" val="32696049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1.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image" Target="../media/image2.jpg"/><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3.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notesSlide" Target="../notesSlides/notesSlide2.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9.jpeg"/><Relationship Id="rId5" Type="http://schemas.openxmlformats.org/officeDocument/2006/relationships/image" Target="../media/image3.png"/><Relationship Id="rId10" Type="http://schemas.openxmlformats.org/officeDocument/2006/relationships/image" Target="../media/image28.wmf"/><Relationship Id="rId4" Type="http://schemas.openxmlformats.org/officeDocument/2006/relationships/image" Target="../media/image2.jpg"/><Relationship Id="rId9"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34.png"/><Relationship Id="rId3" Type="http://schemas.openxmlformats.org/officeDocument/2006/relationships/notesSlide" Target="../notesSlides/notesSlide3.xml"/><Relationship Id="rId7" Type="http://schemas.openxmlformats.org/officeDocument/2006/relationships/image" Target="../media/image30.wmf"/><Relationship Id="rId12"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32.wmf"/><Relationship Id="rId5" Type="http://schemas.openxmlformats.org/officeDocument/2006/relationships/image" Target="../media/image3.png"/><Relationship Id="rId10" Type="http://schemas.openxmlformats.org/officeDocument/2006/relationships/oleObject" Target="../embeddings/oleObject5.bin"/><Relationship Id="rId4" Type="http://schemas.openxmlformats.org/officeDocument/2006/relationships/image" Target="../media/image2.jpg"/><Relationship Id="rId9" Type="http://schemas.openxmlformats.org/officeDocument/2006/relationships/image" Target="../media/image31.wmf"/></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hyperlink" Target="https://www.researchgate.net/publication/231909169_Overview_of_AlGaNGaN_HEMT_technology_for_L-_to_Ku-band_applications" TargetMode="External"/><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0.emf"/><Relationship Id="rId5" Type="http://schemas.openxmlformats.org/officeDocument/2006/relationships/image" Target="../media/image39.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2.jpg"/><Relationship Id="rId7" Type="http://schemas.openxmlformats.org/officeDocument/2006/relationships/image" Target="../media/image41.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43.wmf"/><Relationship Id="rId5" Type="http://schemas.openxmlformats.org/officeDocument/2006/relationships/image" Target="../media/image44.png"/><Relationship Id="rId10" Type="http://schemas.openxmlformats.org/officeDocument/2006/relationships/oleObject" Target="../embeddings/oleObject8.bin"/><Relationship Id="rId4" Type="http://schemas.openxmlformats.org/officeDocument/2006/relationships/image" Target="../media/image3.png"/><Relationship Id="rId9" Type="http://schemas.openxmlformats.org/officeDocument/2006/relationships/image" Target="../media/image42.wmf"/></Relationships>
</file>

<file path=ppt/slides/_rels/slide12.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image" Target="../media/image2.jpg"/><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45.wmf"/><Relationship Id="rId5" Type="http://schemas.openxmlformats.org/officeDocument/2006/relationships/oleObject" Target="../embeddings/oleObject9.bin"/><Relationship Id="rId4" Type="http://schemas.openxmlformats.org/officeDocument/2006/relationships/image" Target="../media/image3.png"/><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8.tiff"/></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tiff"/></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3.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C0E95FB-AFDA-C24E-BDC1-87184FFF62A0}"/>
              </a:ext>
            </a:extLst>
          </p:cNvPr>
          <p:cNvSpPr txBox="1">
            <a:spLocks/>
          </p:cNvSpPr>
          <p:nvPr/>
        </p:nvSpPr>
        <p:spPr>
          <a:xfrm>
            <a:off x="3511097" y="921809"/>
            <a:ext cx="5860243" cy="1938992"/>
          </a:xfrm>
          <a:prstGeom prst="rect">
            <a:avLst/>
          </a:prstGeom>
        </p:spPr>
        <p:txBody>
          <a:bodyPr wrap="square" anchor="b" anchorCtr="0">
            <a:noAutofit/>
          </a:bodyPr>
          <a:lstStyle>
            <a:lvl1pPr algn="l" defTabSz="342900" rtl="0" eaLnBrk="1" latinLnBrk="0" hangingPunct="1">
              <a:lnSpc>
                <a:spcPts val="4800"/>
              </a:lnSpc>
              <a:spcBef>
                <a:spcPct val="0"/>
              </a:spcBef>
              <a:buNone/>
              <a:defRPr sz="4200" b="1" kern="1200" cap="none" spc="0" baseline="0">
                <a:solidFill>
                  <a:srgbClr val="A7934B"/>
                </a:solidFill>
                <a:latin typeface="Roboto" panose="02000000000000000000" pitchFamily="2" charset="0"/>
                <a:ea typeface="Roboto" panose="02000000000000000000" pitchFamily="2" charset="0"/>
                <a:cs typeface="Roboto" panose="02000000000000000000" pitchFamily="2" charset="0"/>
              </a:defRPr>
            </a:lvl1pPr>
          </a:lstStyle>
          <a:p>
            <a:r>
              <a:rPr lang="en-US" sz="3600" dirty="0"/>
              <a:t>Wide and Ultra-Wide Bandgap Semiconductor Devices, Sensors &amp; Circuits: Reducing </a:t>
            </a:r>
            <a:r>
              <a:rPr lang="en-US" sz="3600" dirty="0" err="1"/>
              <a:t>SWaP</a:t>
            </a:r>
            <a:endParaRPr kumimoji="0" lang="en-US" sz="3600" b="1" i="0" u="none" strike="noStrike" kern="1200" cap="none" spc="0" normalizeH="0" baseline="0" noProof="0" dirty="0">
              <a:ln>
                <a:noFill/>
              </a:ln>
              <a:solidFill>
                <a:srgbClr val="002A4E"/>
              </a:solidFill>
              <a:effectLst/>
              <a:uLnTx/>
              <a:uFillTx/>
              <a:latin typeface="Arial" panose="020B0604020202020204" pitchFamily="34" charset="0"/>
              <a:cs typeface="Arial" panose="020B0604020202020204" pitchFamily="34" charset="0"/>
            </a:endParaRPr>
          </a:p>
        </p:txBody>
      </p:sp>
      <p:sp>
        <p:nvSpPr>
          <p:cNvPr id="5" name="Subtitle 2">
            <a:extLst>
              <a:ext uri="{FF2B5EF4-FFF2-40B4-BE49-F238E27FC236}">
                <a16:creationId xmlns:a16="http://schemas.microsoft.com/office/drawing/2014/main" id="{B7E66134-3B68-CA46-9583-81F439EB81A2}"/>
              </a:ext>
            </a:extLst>
          </p:cNvPr>
          <p:cNvSpPr txBox="1">
            <a:spLocks/>
          </p:cNvSpPr>
          <p:nvPr/>
        </p:nvSpPr>
        <p:spPr>
          <a:xfrm>
            <a:off x="3561614" y="3204923"/>
            <a:ext cx="5531867" cy="1684868"/>
          </a:xfrm>
          <a:prstGeom prst="rect">
            <a:avLst/>
          </a:prstGeom>
        </p:spPr>
        <p:txBody>
          <a:bodyPr>
            <a:noAutofit/>
          </a:bodyPr>
          <a:lstStyle>
            <a:lvl1pPr marL="0" indent="0" algn="l" defTabSz="342900" rtl="0" eaLnBrk="1" latinLnBrk="0" hangingPunct="1">
              <a:lnSpc>
                <a:spcPts val="3600"/>
              </a:lnSpc>
              <a:spcBef>
                <a:spcPct val="20000"/>
              </a:spcBef>
              <a:buFont typeface="Arial"/>
              <a:buNone/>
              <a:defRPr sz="3000" b="0" kern="1200" cap="none" spc="0" baseline="0">
                <a:solidFill>
                  <a:schemeClr val="tx1">
                    <a:lumMod val="50000"/>
                    <a:lumOff val="50000"/>
                  </a:schemeClr>
                </a:solidFill>
                <a:latin typeface="Roboto Condensed Light" pitchFamily="2" charset="0"/>
                <a:ea typeface="Roboto Condensed Light" pitchFamily="2" charset="0"/>
                <a:cs typeface="+mn-cs"/>
              </a:defRPr>
            </a:lvl1pPr>
            <a:lvl2pPr marL="342900" indent="0" algn="ctr" defTabSz="342900" rtl="0" eaLnBrk="1" latinLnBrk="0" hangingPunct="1">
              <a:spcBef>
                <a:spcPct val="20000"/>
              </a:spcBef>
              <a:buFont typeface="Arial"/>
              <a:buNone/>
              <a:defRPr sz="2100" kern="1200">
                <a:solidFill>
                  <a:schemeClr val="tx1">
                    <a:tint val="75000"/>
                  </a:schemeClr>
                </a:solidFill>
                <a:latin typeface="+mn-lt"/>
                <a:ea typeface="+mn-ea"/>
                <a:cs typeface="+mn-cs"/>
              </a:defRPr>
            </a:lvl2pPr>
            <a:lvl3pPr marL="685800" indent="0" algn="ctr" defTabSz="342900" rtl="0" eaLnBrk="1" latinLnBrk="0" hangingPunct="1">
              <a:spcBef>
                <a:spcPct val="20000"/>
              </a:spcBef>
              <a:buFont typeface="Arial"/>
              <a:buNone/>
              <a:defRPr sz="1800" kern="1200">
                <a:solidFill>
                  <a:schemeClr val="tx1">
                    <a:tint val="75000"/>
                  </a:schemeClr>
                </a:solidFill>
                <a:latin typeface="+mn-lt"/>
                <a:ea typeface="+mn-ea"/>
                <a:cs typeface="+mn-cs"/>
              </a:defRPr>
            </a:lvl3pPr>
            <a:lvl4pPr marL="10287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4pPr>
            <a:lvl5pPr marL="13716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pPr marL="0" marR="0" lvl="0" indent="0" algn="l" defTabSz="342900" rtl="0" eaLnBrk="1" fontAlgn="auto" latinLnBrk="0" hangingPunct="1">
              <a:lnSpc>
                <a:spcPts val="3600"/>
              </a:lnSpc>
              <a:spcBef>
                <a:spcPct val="20000"/>
              </a:spcBef>
              <a:spcAft>
                <a:spcPts val="0"/>
              </a:spcAft>
              <a:buClrTx/>
              <a:buSzTx/>
              <a:buFont typeface="Arial"/>
              <a:buNone/>
              <a:tabLst/>
              <a:defRPr/>
            </a:pPr>
            <a:r>
              <a:rPr lang="en-US" b="1" dirty="0">
                <a:solidFill>
                  <a:prstClr val="black"/>
                </a:solidFill>
                <a:latin typeface="Georgia" panose="02040502050405020303" pitchFamily="18" charset="0"/>
                <a:ea typeface="Roboto Slab" pitchFamily="2" charset="0"/>
                <a:cs typeface="Roboto Condensed Light" panose="020B0604020202020204" charset="0"/>
              </a:rPr>
              <a:t>Steven A. Ringel</a:t>
            </a:r>
          </a:p>
          <a:p>
            <a:pPr marL="0" marR="0" lvl="0" indent="0" algn="l" defTabSz="342900" rtl="0" eaLnBrk="1" fontAlgn="auto" latinLnBrk="0" hangingPunct="1">
              <a:lnSpc>
                <a:spcPts val="2800"/>
              </a:lnSpc>
              <a:spcBef>
                <a:spcPct val="20000"/>
              </a:spcBef>
              <a:spcAft>
                <a:spcPts val="0"/>
              </a:spcAft>
              <a:buClrTx/>
              <a:buSzTx/>
              <a:buFont typeface="Arial"/>
              <a:buNone/>
              <a:tabLst/>
              <a:defRPr/>
            </a:pPr>
            <a:r>
              <a:rPr kumimoji="0" lang="en-US" sz="2300" b="0" i="0" u="none" strike="noStrike" kern="1200" cap="none" spc="0" normalizeH="0" baseline="0" noProof="0" dirty="0">
                <a:ln>
                  <a:noFill/>
                </a:ln>
                <a:solidFill>
                  <a:prstClr val="black"/>
                </a:solidFill>
                <a:effectLst/>
                <a:uLnTx/>
                <a:uFillTx/>
                <a:latin typeface="Georgia" panose="02040502050405020303" pitchFamily="18" charset="0"/>
                <a:ea typeface="Roboto Slab" pitchFamily="2" charset="0"/>
                <a:cs typeface="Roboto Condensed Light" panose="020B0604020202020204" charset="0"/>
              </a:rPr>
              <a:t>Distinguished University</a:t>
            </a:r>
            <a:r>
              <a:rPr lang="en-US" sz="2300" dirty="0">
                <a:solidFill>
                  <a:prstClr val="black"/>
                </a:solidFill>
                <a:latin typeface="Georgia" panose="02040502050405020303" pitchFamily="18" charset="0"/>
                <a:ea typeface="Roboto Slab" pitchFamily="2" charset="0"/>
                <a:cs typeface="Roboto Condensed Light" panose="020B0604020202020204" charset="0"/>
              </a:rPr>
              <a:t> </a:t>
            </a:r>
            <a:r>
              <a:rPr lang="en-US" sz="2300" dirty="0" smtClean="0">
                <a:solidFill>
                  <a:prstClr val="black"/>
                </a:solidFill>
                <a:latin typeface="Georgia" panose="02040502050405020303" pitchFamily="18" charset="0"/>
                <a:ea typeface="Roboto Slab" pitchFamily="2" charset="0"/>
                <a:cs typeface="Roboto Condensed Light" panose="020B0604020202020204" charset="0"/>
              </a:rPr>
              <a:t>Professor</a:t>
            </a:r>
          </a:p>
          <a:p>
            <a:pPr marL="0" marR="0" lvl="0" indent="0" algn="l" defTabSz="342900" rtl="0" eaLnBrk="1" fontAlgn="auto" latinLnBrk="0" hangingPunct="1">
              <a:lnSpc>
                <a:spcPts val="2800"/>
              </a:lnSpc>
              <a:spcBef>
                <a:spcPct val="20000"/>
              </a:spcBef>
              <a:spcAft>
                <a:spcPts val="0"/>
              </a:spcAft>
              <a:buClrTx/>
              <a:buSzTx/>
              <a:buFont typeface="Arial"/>
              <a:buNone/>
              <a:tabLst/>
              <a:defRPr/>
            </a:pPr>
            <a:r>
              <a:rPr lang="en-US" sz="2300" dirty="0" smtClean="0">
                <a:solidFill>
                  <a:prstClr val="black"/>
                </a:solidFill>
                <a:latin typeface="Georgia" panose="02040502050405020303" pitchFamily="18" charset="0"/>
                <a:ea typeface="Roboto Slab" pitchFamily="2" charset="0"/>
                <a:cs typeface="Roboto Condensed Light" panose="020B0604020202020204" charset="0"/>
              </a:rPr>
              <a:t>Director, Institute for Materials Research</a:t>
            </a:r>
            <a:endParaRPr lang="en-US" sz="2300" dirty="0">
              <a:solidFill>
                <a:prstClr val="black"/>
              </a:solidFill>
              <a:latin typeface="Georgia" panose="02040502050405020303" pitchFamily="18" charset="0"/>
              <a:ea typeface="Roboto Slab" pitchFamily="2" charset="0"/>
              <a:cs typeface="Roboto Condensed Light" panose="020B0604020202020204" charset="0"/>
            </a:endParaRPr>
          </a:p>
          <a:p>
            <a:pPr marL="0" marR="0" lvl="0" indent="0" algn="l" defTabSz="342900" rtl="0" eaLnBrk="1" fontAlgn="auto" latinLnBrk="0" hangingPunct="1">
              <a:lnSpc>
                <a:spcPts val="2800"/>
              </a:lnSpc>
              <a:spcBef>
                <a:spcPct val="20000"/>
              </a:spcBef>
              <a:spcAft>
                <a:spcPts val="0"/>
              </a:spcAft>
              <a:buClrTx/>
              <a:buSzTx/>
              <a:buFont typeface="Arial"/>
              <a:buNone/>
              <a:tabLst/>
              <a:defRPr/>
            </a:pPr>
            <a:r>
              <a:rPr lang="en-US" sz="2300" dirty="0">
                <a:solidFill>
                  <a:prstClr val="black"/>
                </a:solidFill>
                <a:latin typeface="Georgia" panose="02040502050405020303" pitchFamily="18" charset="0"/>
                <a:ea typeface="Roboto Slab" pitchFamily="2" charset="0"/>
                <a:cs typeface="Roboto Condensed Light" panose="020B0604020202020204" charset="0"/>
              </a:rPr>
              <a:t>Associate Vice President for Research</a:t>
            </a:r>
          </a:p>
          <a:p>
            <a:pPr marL="0" marR="0" lvl="0" indent="0" algn="l" defTabSz="342900" rtl="0" eaLnBrk="1" fontAlgn="auto" latinLnBrk="0" hangingPunct="1">
              <a:lnSpc>
                <a:spcPts val="2800"/>
              </a:lnSpc>
              <a:spcBef>
                <a:spcPct val="20000"/>
              </a:spcBef>
              <a:spcAft>
                <a:spcPts val="0"/>
              </a:spcAft>
              <a:buClrTx/>
              <a:buSzTx/>
              <a:buFont typeface="Arial"/>
              <a:buNone/>
              <a:tabLst/>
              <a:defRPr/>
            </a:pPr>
            <a:r>
              <a:rPr kumimoji="0" lang="en-US" sz="2300" b="0" i="0" u="none" strike="noStrike" kern="1200" cap="none" spc="0" normalizeH="0" baseline="0" noProof="0" dirty="0">
                <a:ln>
                  <a:noFill/>
                </a:ln>
                <a:solidFill>
                  <a:prstClr val="black"/>
                </a:solidFill>
                <a:effectLst/>
                <a:uLnTx/>
                <a:uFillTx/>
                <a:latin typeface="Georgia" panose="02040502050405020303" pitchFamily="18" charset="0"/>
                <a:ea typeface="Roboto Slab" pitchFamily="2" charset="0"/>
                <a:cs typeface="Roboto Condensed Light" panose="020B0604020202020204" charset="0"/>
              </a:rPr>
              <a:t>The Ohio State</a:t>
            </a:r>
            <a:r>
              <a:rPr kumimoji="0" lang="en-US" sz="2300" b="0" i="0" u="none" strike="noStrike" kern="1200" cap="none" spc="0" normalizeH="0" noProof="0" dirty="0">
                <a:ln>
                  <a:noFill/>
                </a:ln>
                <a:solidFill>
                  <a:prstClr val="black"/>
                </a:solidFill>
                <a:effectLst/>
                <a:uLnTx/>
                <a:uFillTx/>
                <a:latin typeface="Georgia" panose="02040502050405020303" pitchFamily="18" charset="0"/>
                <a:ea typeface="Roboto Slab" pitchFamily="2" charset="0"/>
                <a:cs typeface="Roboto Condensed Light" panose="020B0604020202020204" charset="0"/>
              </a:rPr>
              <a:t> University</a:t>
            </a:r>
            <a:endParaRPr kumimoji="0" lang="en-US" sz="2300" b="0" i="0" u="none" strike="noStrike" kern="1200" cap="none" spc="0" normalizeH="0" baseline="0" noProof="0" dirty="0">
              <a:ln>
                <a:noFill/>
              </a:ln>
              <a:solidFill>
                <a:prstClr val="black"/>
              </a:solidFill>
              <a:effectLst/>
              <a:uLnTx/>
              <a:uFillTx/>
              <a:latin typeface="Georgia" panose="02040502050405020303" pitchFamily="18" charset="0"/>
              <a:ea typeface="Roboto Slab" pitchFamily="2" charset="0"/>
              <a:cs typeface="Roboto Condensed Light" panose="020B0604020202020204" charset="0"/>
            </a:endParaRPr>
          </a:p>
        </p:txBody>
      </p:sp>
    </p:spTree>
    <p:extLst>
      <p:ext uri="{BB962C8B-B14F-4D97-AF65-F5344CB8AC3E}">
        <p14:creationId xmlns:p14="http://schemas.microsoft.com/office/powerpoint/2010/main" val="1951911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59" name="Title 45">
            <a:extLst>
              <a:ext uri="{FF2B5EF4-FFF2-40B4-BE49-F238E27FC236}">
                <a16:creationId xmlns:a16="http://schemas.microsoft.com/office/drawing/2014/main" id="{F441F2C9-5598-4638-A4BD-EE4583102869}"/>
              </a:ext>
            </a:extLst>
          </p:cNvPr>
          <p:cNvSpPr>
            <a:spLocks noGrp="1"/>
          </p:cNvSpPr>
          <p:nvPr>
            <p:ph type="title"/>
          </p:nvPr>
        </p:nvSpPr>
        <p:spPr>
          <a:xfrm>
            <a:off x="2562768" y="187991"/>
            <a:ext cx="4632742" cy="898409"/>
          </a:xfrm>
        </p:spPr>
        <p:txBody>
          <a:bodyPr>
            <a:noAutofit/>
          </a:bodyPr>
          <a:lstStyle/>
          <a:p>
            <a:r>
              <a:rPr lang="en-US" sz="3600" b="1" dirty="0">
                <a:latin typeface="+mn-lt"/>
              </a:rPr>
              <a:t>Ohio State Team</a:t>
            </a:r>
          </a:p>
        </p:txBody>
      </p:sp>
      <p:pic>
        <p:nvPicPr>
          <p:cNvPr id="60" name="Picture 59" descr="A person wearing a suit and tie&#10;&#10;Description automatically generated">
            <a:extLst>
              <a:ext uri="{FF2B5EF4-FFF2-40B4-BE49-F238E27FC236}">
                <a16:creationId xmlns:a16="http://schemas.microsoft.com/office/drawing/2014/main" id="{9039AA1C-4952-7549-BE1F-661F629DF3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43249" y="1370004"/>
            <a:ext cx="1296200" cy="1745901"/>
          </a:xfrm>
          <a:prstGeom prst="rect">
            <a:avLst/>
          </a:prstGeom>
        </p:spPr>
      </p:pic>
      <p:pic>
        <p:nvPicPr>
          <p:cNvPr id="61" name="Picture 60" descr="A person wearing a suit and tie smiling at the camera&#10;&#10;Description automatically generated">
            <a:extLst>
              <a:ext uri="{FF2B5EF4-FFF2-40B4-BE49-F238E27FC236}">
                <a16:creationId xmlns:a16="http://schemas.microsoft.com/office/drawing/2014/main" id="{FA5D163A-35AE-F944-A0BC-F19A6116E1F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34" y="1360430"/>
            <a:ext cx="1320734" cy="1710714"/>
          </a:xfrm>
          <a:prstGeom prst="rect">
            <a:avLst/>
          </a:prstGeom>
        </p:spPr>
      </p:pic>
      <p:pic>
        <p:nvPicPr>
          <p:cNvPr id="62" name="Picture 61" descr="A person wearing a suit and tie&#10;&#10;Description automatically generated">
            <a:extLst>
              <a:ext uri="{FF2B5EF4-FFF2-40B4-BE49-F238E27FC236}">
                <a16:creationId xmlns:a16="http://schemas.microsoft.com/office/drawing/2014/main" id="{A58892FC-1CB9-BB43-B84F-49C15044A12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80480" y="1338045"/>
            <a:ext cx="1320733" cy="1745901"/>
          </a:xfrm>
          <a:prstGeom prst="rect">
            <a:avLst/>
          </a:prstGeom>
        </p:spPr>
      </p:pic>
      <p:pic>
        <p:nvPicPr>
          <p:cNvPr id="63" name="Picture 62" descr="A person wearing a suit and tie smiling at the camera&#10;&#10;Description automatically generated">
            <a:extLst>
              <a:ext uri="{FF2B5EF4-FFF2-40B4-BE49-F238E27FC236}">
                <a16:creationId xmlns:a16="http://schemas.microsoft.com/office/drawing/2014/main" id="{656026E8-28C7-B341-9269-B7EF30FF22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63807" y="1360400"/>
            <a:ext cx="1359854" cy="1765108"/>
          </a:xfrm>
          <a:prstGeom prst="rect">
            <a:avLst/>
          </a:prstGeom>
        </p:spPr>
      </p:pic>
      <p:pic>
        <p:nvPicPr>
          <p:cNvPr id="69" name="Picture 68"/>
          <p:cNvPicPr>
            <a:picLocks noChangeAspect="1"/>
          </p:cNvPicPr>
          <p:nvPr/>
        </p:nvPicPr>
        <p:blipFill>
          <a:blip r:embed="rId8"/>
          <a:stretch>
            <a:fillRect/>
          </a:stretch>
        </p:blipFill>
        <p:spPr>
          <a:xfrm>
            <a:off x="3832004" y="1371554"/>
            <a:ext cx="1309426" cy="1745901"/>
          </a:xfrm>
          <a:prstGeom prst="rect">
            <a:avLst/>
          </a:prstGeom>
        </p:spPr>
      </p:pic>
      <p:sp>
        <p:nvSpPr>
          <p:cNvPr id="5" name="Curved Down Arrow 4"/>
          <p:cNvSpPr/>
          <p:nvPr/>
        </p:nvSpPr>
        <p:spPr>
          <a:xfrm>
            <a:off x="2317494" y="3689788"/>
            <a:ext cx="4588084" cy="48353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p:cNvSpPr txBox="1"/>
          <p:nvPr/>
        </p:nvSpPr>
        <p:spPr>
          <a:xfrm>
            <a:off x="2039091" y="4361815"/>
            <a:ext cx="1403509" cy="369332"/>
          </a:xfrm>
          <a:prstGeom prst="rect">
            <a:avLst/>
          </a:prstGeom>
          <a:noFill/>
        </p:spPr>
        <p:txBody>
          <a:bodyPr wrap="square" rtlCol="0">
            <a:spAutoFit/>
          </a:bodyPr>
          <a:lstStyle/>
          <a:p>
            <a:r>
              <a:rPr lang="en-US" b="1" dirty="0"/>
              <a:t>materials</a:t>
            </a:r>
          </a:p>
        </p:txBody>
      </p:sp>
      <p:sp>
        <p:nvSpPr>
          <p:cNvPr id="18" name="Curved Down Arrow 17"/>
          <p:cNvSpPr/>
          <p:nvPr/>
        </p:nvSpPr>
        <p:spPr>
          <a:xfrm rot="10800000">
            <a:off x="2192224" y="4962443"/>
            <a:ext cx="4588084" cy="48353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4020376" y="3789506"/>
            <a:ext cx="1245522" cy="369332"/>
          </a:xfrm>
          <a:prstGeom prst="rect">
            <a:avLst/>
          </a:prstGeom>
          <a:noFill/>
        </p:spPr>
        <p:txBody>
          <a:bodyPr wrap="square" rtlCol="0">
            <a:spAutoFit/>
          </a:bodyPr>
          <a:lstStyle/>
          <a:p>
            <a:r>
              <a:rPr lang="en-US" b="1" dirty="0"/>
              <a:t>devices</a:t>
            </a:r>
          </a:p>
        </p:txBody>
      </p:sp>
      <p:sp>
        <p:nvSpPr>
          <p:cNvPr id="20" name="TextBox 19"/>
          <p:cNvSpPr txBox="1"/>
          <p:nvPr/>
        </p:nvSpPr>
        <p:spPr>
          <a:xfrm>
            <a:off x="6002588" y="4400255"/>
            <a:ext cx="1134255" cy="369332"/>
          </a:xfrm>
          <a:prstGeom prst="rect">
            <a:avLst/>
          </a:prstGeom>
          <a:noFill/>
        </p:spPr>
        <p:txBody>
          <a:bodyPr wrap="square" rtlCol="0">
            <a:spAutoFit/>
          </a:bodyPr>
          <a:lstStyle/>
          <a:p>
            <a:r>
              <a:rPr lang="en-US" b="1" dirty="0"/>
              <a:t>sensors</a:t>
            </a:r>
          </a:p>
        </p:txBody>
      </p:sp>
      <p:sp>
        <p:nvSpPr>
          <p:cNvPr id="21" name="TextBox 20"/>
          <p:cNvSpPr txBox="1"/>
          <p:nvPr/>
        </p:nvSpPr>
        <p:spPr>
          <a:xfrm>
            <a:off x="3979855" y="4962443"/>
            <a:ext cx="1146526" cy="369332"/>
          </a:xfrm>
          <a:prstGeom prst="rect">
            <a:avLst/>
          </a:prstGeom>
          <a:noFill/>
        </p:spPr>
        <p:txBody>
          <a:bodyPr wrap="square" rtlCol="0">
            <a:spAutoFit/>
          </a:bodyPr>
          <a:lstStyle/>
          <a:p>
            <a:r>
              <a:rPr lang="en-US" b="1" dirty="0"/>
              <a:t>circuits</a:t>
            </a:r>
          </a:p>
        </p:txBody>
      </p:sp>
      <p:sp>
        <p:nvSpPr>
          <p:cNvPr id="6" name="TextBox 5"/>
          <p:cNvSpPr txBox="1"/>
          <p:nvPr/>
        </p:nvSpPr>
        <p:spPr>
          <a:xfrm>
            <a:off x="3288962" y="4375711"/>
            <a:ext cx="852165"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b="1" dirty="0"/>
              <a:t>4H-SiC</a:t>
            </a:r>
          </a:p>
        </p:txBody>
      </p:sp>
      <p:sp>
        <p:nvSpPr>
          <p:cNvPr id="23" name="TextBox 22"/>
          <p:cNvSpPr txBox="1"/>
          <p:nvPr/>
        </p:nvSpPr>
        <p:spPr>
          <a:xfrm>
            <a:off x="4236065" y="4374915"/>
            <a:ext cx="613596"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b="1" dirty="0" err="1"/>
              <a:t>GaN</a:t>
            </a:r>
            <a:endParaRPr lang="en-US" b="1" dirty="0"/>
          </a:p>
        </p:txBody>
      </p:sp>
      <p:sp>
        <p:nvSpPr>
          <p:cNvPr id="24" name="TextBox 23"/>
          <p:cNvSpPr txBox="1"/>
          <p:nvPr/>
        </p:nvSpPr>
        <p:spPr>
          <a:xfrm>
            <a:off x="4939016" y="4378907"/>
            <a:ext cx="98083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b="1" dirty="0">
                <a:latin typeface="Symbol" panose="05050102010706020507" pitchFamily="18" charset="2"/>
              </a:rPr>
              <a:t>b</a:t>
            </a:r>
            <a:r>
              <a:rPr lang="en-US" b="1" dirty="0" smtClean="0"/>
              <a:t>-Ga</a:t>
            </a:r>
            <a:r>
              <a:rPr lang="en-US" b="1" baseline="-25000" dirty="0" smtClean="0"/>
              <a:t>2</a:t>
            </a:r>
            <a:r>
              <a:rPr lang="en-US" b="1" dirty="0" smtClean="0"/>
              <a:t>O</a:t>
            </a:r>
            <a:r>
              <a:rPr lang="en-US" b="1" baseline="-25000" dirty="0" smtClean="0"/>
              <a:t>3</a:t>
            </a:r>
            <a:endParaRPr lang="en-US" b="1" baseline="-25000" dirty="0"/>
          </a:p>
        </p:txBody>
      </p:sp>
      <p:sp>
        <p:nvSpPr>
          <p:cNvPr id="7" name="TextBox 6"/>
          <p:cNvSpPr txBox="1"/>
          <p:nvPr/>
        </p:nvSpPr>
        <p:spPr>
          <a:xfrm>
            <a:off x="220225" y="3834730"/>
            <a:ext cx="1739186" cy="1477328"/>
          </a:xfrm>
          <a:prstGeom prst="rect">
            <a:avLst/>
          </a:prstGeom>
          <a:noFill/>
          <a:ln w="28575">
            <a:solidFill>
              <a:srgbClr val="FF0000"/>
            </a:solidFill>
          </a:ln>
        </p:spPr>
        <p:txBody>
          <a:bodyPr wrap="square" rtlCol="0">
            <a:spAutoFit/>
          </a:bodyPr>
          <a:lstStyle/>
          <a:p>
            <a:r>
              <a:rPr lang="en-US" b="1" dirty="0"/>
              <a:t>Growth</a:t>
            </a:r>
          </a:p>
          <a:p>
            <a:endParaRPr lang="en-US" b="1" dirty="0"/>
          </a:p>
          <a:p>
            <a:r>
              <a:rPr lang="en-US" b="1" dirty="0"/>
              <a:t>Fabrication</a:t>
            </a:r>
          </a:p>
          <a:p>
            <a:endParaRPr lang="en-US" b="1" dirty="0"/>
          </a:p>
          <a:p>
            <a:r>
              <a:rPr lang="en-US" b="1" dirty="0"/>
              <a:t>Characterization</a:t>
            </a:r>
          </a:p>
        </p:txBody>
      </p:sp>
      <p:sp>
        <p:nvSpPr>
          <p:cNvPr id="26" name="TextBox 25"/>
          <p:cNvSpPr txBox="1"/>
          <p:nvPr/>
        </p:nvSpPr>
        <p:spPr>
          <a:xfrm>
            <a:off x="7136843" y="3804549"/>
            <a:ext cx="1306859" cy="1477328"/>
          </a:xfrm>
          <a:prstGeom prst="rect">
            <a:avLst/>
          </a:prstGeom>
          <a:ln w="28575">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t>Modeling</a:t>
            </a:r>
          </a:p>
          <a:p>
            <a:endParaRPr lang="en-US" b="1" dirty="0"/>
          </a:p>
          <a:p>
            <a:r>
              <a:rPr lang="en-US" b="1" dirty="0"/>
              <a:t>Design</a:t>
            </a:r>
          </a:p>
          <a:p>
            <a:endParaRPr lang="en-US" b="1" dirty="0"/>
          </a:p>
          <a:p>
            <a:r>
              <a:rPr lang="en-US" b="1" dirty="0"/>
              <a:t>Evaluation</a:t>
            </a:r>
          </a:p>
        </p:txBody>
      </p:sp>
      <p:sp>
        <p:nvSpPr>
          <p:cNvPr id="27" name="TextBox 26"/>
          <p:cNvSpPr txBox="1"/>
          <p:nvPr/>
        </p:nvSpPr>
        <p:spPr>
          <a:xfrm>
            <a:off x="323709" y="3084974"/>
            <a:ext cx="1538610" cy="646331"/>
          </a:xfrm>
          <a:prstGeom prst="rect">
            <a:avLst/>
          </a:prstGeom>
          <a:noFill/>
        </p:spPr>
        <p:txBody>
          <a:bodyPr wrap="square" rtlCol="0">
            <a:spAutoFit/>
          </a:bodyPr>
          <a:lstStyle/>
          <a:p>
            <a:r>
              <a:rPr lang="en-US" b="1" dirty="0"/>
              <a:t>Raymond Cao (OSU lead)</a:t>
            </a:r>
          </a:p>
        </p:txBody>
      </p:sp>
      <p:sp>
        <p:nvSpPr>
          <p:cNvPr id="28" name="TextBox 27"/>
          <p:cNvSpPr txBox="1"/>
          <p:nvPr/>
        </p:nvSpPr>
        <p:spPr>
          <a:xfrm>
            <a:off x="1993717" y="3088967"/>
            <a:ext cx="1625586" cy="369332"/>
          </a:xfrm>
          <a:prstGeom prst="rect">
            <a:avLst/>
          </a:prstGeom>
          <a:noFill/>
        </p:spPr>
        <p:txBody>
          <a:bodyPr wrap="square" rtlCol="0">
            <a:spAutoFit/>
          </a:bodyPr>
          <a:lstStyle/>
          <a:p>
            <a:r>
              <a:rPr lang="en-US" b="1" dirty="0"/>
              <a:t>Anant Agarwal</a:t>
            </a:r>
          </a:p>
        </p:txBody>
      </p:sp>
      <p:sp>
        <p:nvSpPr>
          <p:cNvPr id="29" name="TextBox 28"/>
          <p:cNvSpPr txBox="1"/>
          <p:nvPr/>
        </p:nvSpPr>
        <p:spPr>
          <a:xfrm>
            <a:off x="3740325" y="3088173"/>
            <a:ext cx="1625586" cy="369332"/>
          </a:xfrm>
          <a:prstGeom prst="rect">
            <a:avLst/>
          </a:prstGeom>
          <a:noFill/>
        </p:spPr>
        <p:txBody>
          <a:bodyPr wrap="square" rtlCol="0">
            <a:spAutoFit/>
          </a:bodyPr>
          <a:lstStyle/>
          <a:p>
            <a:r>
              <a:rPr lang="en-US" b="1" dirty="0"/>
              <a:t>Aaron Arehart</a:t>
            </a:r>
          </a:p>
        </p:txBody>
      </p:sp>
      <p:sp>
        <p:nvSpPr>
          <p:cNvPr id="30" name="TextBox 29"/>
          <p:cNvSpPr txBox="1"/>
          <p:nvPr/>
        </p:nvSpPr>
        <p:spPr>
          <a:xfrm>
            <a:off x="5422051" y="3093520"/>
            <a:ext cx="1714792" cy="369332"/>
          </a:xfrm>
          <a:prstGeom prst="rect">
            <a:avLst/>
          </a:prstGeom>
          <a:noFill/>
        </p:spPr>
        <p:txBody>
          <a:bodyPr wrap="square" rtlCol="0">
            <a:spAutoFit/>
          </a:bodyPr>
          <a:lstStyle/>
          <a:p>
            <a:r>
              <a:rPr lang="en-US" b="1" dirty="0"/>
              <a:t>Siddharth Rajan</a:t>
            </a:r>
          </a:p>
        </p:txBody>
      </p:sp>
      <p:sp>
        <p:nvSpPr>
          <p:cNvPr id="31" name="TextBox 30"/>
          <p:cNvSpPr txBox="1"/>
          <p:nvPr/>
        </p:nvSpPr>
        <p:spPr>
          <a:xfrm>
            <a:off x="7277413" y="3125673"/>
            <a:ext cx="1625586" cy="369332"/>
          </a:xfrm>
          <a:prstGeom prst="rect">
            <a:avLst/>
          </a:prstGeom>
          <a:noFill/>
        </p:spPr>
        <p:txBody>
          <a:bodyPr wrap="square" rtlCol="0">
            <a:spAutoFit/>
          </a:bodyPr>
          <a:lstStyle/>
          <a:p>
            <a:r>
              <a:rPr lang="en-US" b="1" dirty="0"/>
              <a:t>Steve Ringel</a:t>
            </a:r>
          </a:p>
        </p:txBody>
      </p:sp>
    </p:spTree>
    <p:extLst>
      <p:ext uri="{BB962C8B-B14F-4D97-AF65-F5344CB8AC3E}">
        <p14:creationId xmlns:p14="http://schemas.microsoft.com/office/powerpoint/2010/main" val="3986866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D5FBF019-6344-D34A-ABFF-2F30859C5996}"/>
              </a:ext>
            </a:extLst>
          </p:cNvPr>
          <p:cNvSpPr txBox="1"/>
          <p:nvPr/>
        </p:nvSpPr>
        <p:spPr>
          <a:xfrm>
            <a:off x="1305802" y="184612"/>
            <a:ext cx="7029119" cy="98488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900" b="1" dirty="0">
                <a:latin typeface="Arial" panose="020B0604020202020204" pitchFamily="34" charset="0"/>
                <a:cs typeface="Arial" panose="020B0604020202020204" pitchFamily="34" charset="0"/>
              </a:rPr>
              <a:t>OSU Primary </a:t>
            </a:r>
            <a:r>
              <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Focus On Wide/Ultra-Wide Bandgap (WBG/</a:t>
            </a:r>
            <a:r>
              <a:rPr kumimoji="0" lang="en-US" sz="2900" b="1" i="0" u="none" strike="noStrike" kern="1200" cap="none" spc="0" normalizeH="0" noProof="0" dirty="0">
                <a:ln>
                  <a:noFill/>
                </a:ln>
                <a:effectLst/>
                <a:uLnTx/>
                <a:uFillTx/>
                <a:latin typeface="Arial" panose="020B0604020202020204" pitchFamily="34" charset="0"/>
                <a:ea typeface="+mn-ea"/>
                <a:cs typeface="Arial" panose="020B0604020202020204" pitchFamily="34" charset="0"/>
              </a:rPr>
              <a:t>UWBG) Devices</a:t>
            </a:r>
            <a:endPar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pic>
        <p:nvPicPr>
          <p:cNvPr id="38" name="Picture 37"/>
          <p:cNvPicPr>
            <a:picLocks noChangeAspect="1"/>
          </p:cNvPicPr>
          <p:nvPr/>
        </p:nvPicPr>
        <p:blipFill>
          <a:blip r:embed="rId5"/>
          <a:stretch>
            <a:fillRect/>
          </a:stretch>
        </p:blipFill>
        <p:spPr>
          <a:xfrm>
            <a:off x="6623893" y="1073760"/>
            <a:ext cx="2253386" cy="2032667"/>
          </a:xfrm>
          <a:prstGeom prst="rect">
            <a:avLst/>
          </a:prstGeom>
        </p:spPr>
      </p:pic>
      <p:pic>
        <p:nvPicPr>
          <p:cNvPr id="39" name="Picture 38"/>
          <p:cNvPicPr>
            <a:picLocks noChangeAspect="1"/>
          </p:cNvPicPr>
          <p:nvPr/>
        </p:nvPicPr>
        <p:blipFill>
          <a:blip r:embed="rId6"/>
          <a:stretch>
            <a:fillRect/>
          </a:stretch>
        </p:blipFill>
        <p:spPr>
          <a:xfrm>
            <a:off x="6493664" y="3183647"/>
            <a:ext cx="2383615" cy="2101682"/>
          </a:xfrm>
          <a:prstGeom prst="rect">
            <a:avLst/>
          </a:prstGeom>
        </p:spPr>
      </p:pic>
      <p:sp>
        <p:nvSpPr>
          <p:cNvPr id="36" name="TextBox 35">
            <a:extLst>
              <a:ext uri="{FF2B5EF4-FFF2-40B4-BE49-F238E27FC236}">
                <a16:creationId xmlns:a16="http://schemas.microsoft.com/office/drawing/2014/main" id="{EF7E7791-36B2-D14A-864C-5D1F93074B7D}"/>
              </a:ext>
            </a:extLst>
          </p:cNvPr>
          <p:cNvSpPr txBox="1"/>
          <p:nvPr/>
        </p:nvSpPr>
        <p:spPr>
          <a:xfrm>
            <a:off x="343528" y="1237791"/>
            <a:ext cx="6315793"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C00000"/>
                </a:solidFill>
                <a:effectLst/>
                <a:uLnTx/>
                <a:uFillTx/>
                <a:cs typeface="Arial" panose="020B0604020202020204" pitchFamily="34" charset="0"/>
              </a:rPr>
              <a:t>Objective/Goals</a:t>
            </a:r>
            <a:r>
              <a:rPr kumimoji="0" lang="en-US" sz="2400" b="1" i="0" u="none" strike="noStrike" kern="1200" cap="none" spc="0" normalizeH="0" baseline="0" noProof="0" dirty="0">
                <a:ln>
                  <a:noFill/>
                </a:ln>
                <a:solidFill>
                  <a:srgbClr val="C00000"/>
                </a:solidFill>
                <a:effectLst/>
                <a:uLnTx/>
                <a:uFillTx/>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Fabricate, test, demo and optimize WBG/UWBG semiconductor based sensors, devices, front-end circuits:</a:t>
            </a:r>
          </a:p>
          <a:p>
            <a:pPr marL="74295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 4H-SiC (Most mature)</a:t>
            </a:r>
          </a:p>
          <a:p>
            <a:pPr marL="74295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cs typeface="Arial" panose="020B0604020202020204" pitchFamily="34" charset="0"/>
              </a:rPr>
              <a:t>GaN</a:t>
            </a:r>
            <a:endParaRPr kumimoji="0" lang="en-US" sz="2000" b="0" i="0" u="none" strike="noStrike" kern="1200" cap="none" spc="0" normalizeH="0" baseline="0" noProof="0" dirty="0">
              <a:ln>
                <a:noFill/>
              </a:ln>
              <a:solidFill>
                <a:prstClr val="black"/>
              </a:solidFill>
              <a:effectLst/>
              <a:uLnTx/>
              <a:uFillTx/>
              <a:cs typeface="Arial" panose="020B0604020202020204" pitchFamily="34" charset="0"/>
            </a:endParaRPr>
          </a:p>
          <a:p>
            <a:pPr marL="74295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 </a:t>
            </a:r>
            <a:r>
              <a:rPr kumimoji="0" lang="en-US" sz="2000" b="0" i="0" u="none" strike="noStrike" kern="1200" cap="none" spc="0" normalizeH="0" baseline="0" noProof="0" dirty="0">
                <a:ln>
                  <a:noFill/>
                </a:ln>
                <a:solidFill>
                  <a:prstClr val="black"/>
                </a:solidFill>
                <a:effectLst/>
                <a:uLnTx/>
                <a:uFillTx/>
                <a:latin typeface="Symbol" panose="05050102010706020507" pitchFamily="18" charset="2"/>
                <a:cs typeface="Arial" panose="020B0604020202020204" pitchFamily="34" charset="0"/>
              </a:rPr>
              <a:t>b</a:t>
            </a: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-Ga</a:t>
            </a:r>
            <a:r>
              <a:rPr kumimoji="0" lang="en-US" sz="2000" b="0" i="0" u="none" strike="noStrike" kern="1200" cap="none" spc="0" normalizeH="0" baseline="-25000" noProof="0" dirty="0">
                <a:ln>
                  <a:noFill/>
                </a:ln>
                <a:solidFill>
                  <a:prstClr val="black"/>
                </a:solidFill>
                <a:effectLst/>
                <a:uLnTx/>
                <a:uFillTx/>
                <a:cs typeface="Arial" panose="020B0604020202020204" pitchFamily="34" charset="0"/>
              </a:rPr>
              <a:t>2</a:t>
            </a: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O</a:t>
            </a:r>
            <a:r>
              <a:rPr kumimoji="0" lang="en-US" sz="2000" b="0" i="0" u="none" strike="noStrike" kern="1200" cap="none" spc="0" normalizeH="0" baseline="-25000" noProof="0" dirty="0">
                <a:ln>
                  <a:noFill/>
                </a:ln>
                <a:solidFill>
                  <a:prstClr val="black"/>
                </a:solidFill>
                <a:effectLst/>
                <a:uLnTx/>
                <a:uFillTx/>
                <a:cs typeface="Arial" panose="020B0604020202020204" pitchFamily="34" charset="0"/>
              </a:rPr>
              <a:t>3</a:t>
            </a: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  (Emerging)</a:t>
            </a:r>
            <a:endParaRPr kumimoji="0" lang="en-US" sz="2000" b="0" i="0" u="none" strike="noStrike" kern="1200" cap="none" spc="0" normalizeH="0" baseline="-25000" noProof="0" dirty="0">
              <a:ln>
                <a:noFill/>
              </a:ln>
              <a:solidFill>
                <a:prstClr val="black"/>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C00000"/>
                </a:solidFill>
                <a:effectLst/>
                <a:uLnTx/>
                <a:uFillTx/>
                <a:cs typeface="Arial" panose="020B0604020202020204" pitchFamily="34" charset="0"/>
              </a:rPr>
              <a:t>Motivation</a:t>
            </a:r>
            <a:r>
              <a:rPr kumimoji="0" lang="en-US" sz="2400" b="1" i="0" u="none" strike="noStrike" kern="1200" cap="none" spc="0" normalizeH="0" baseline="0" noProof="0" dirty="0">
                <a:ln>
                  <a:noFill/>
                </a:ln>
                <a:solidFill>
                  <a:srgbClr val="C00000"/>
                </a:solidFill>
                <a:effectLst/>
                <a:uLnTx/>
                <a:uFillTx/>
                <a:cs typeface="Arial" panose="020B0604020202020204" pitchFamily="34" charset="0"/>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Extremely</a:t>
            </a:r>
            <a:r>
              <a:rPr kumimoji="0" lang="en-US" sz="2000" b="0" i="0" u="none" strike="noStrike" kern="1200" cap="none" spc="0" normalizeH="0" noProof="0" dirty="0">
                <a:ln>
                  <a:noFill/>
                </a:ln>
                <a:solidFill>
                  <a:prstClr val="black"/>
                </a:solidFill>
                <a:effectLst/>
                <a:uLnTx/>
                <a:uFillTx/>
                <a:cs typeface="Arial" panose="020B0604020202020204" pitchFamily="34" charset="0"/>
              </a:rPr>
              <a:t> low </a:t>
            </a: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dark current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cs typeface="Arial" panose="020B0604020202020204" pitchFamily="34" charset="0"/>
              </a:rPr>
              <a:t>Very high</a:t>
            </a: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 radiation tolerance</a:t>
            </a:r>
          </a:p>
          <a:p>
            <a:pPr lvl="1"/>
            <a:r>
              <a:rPr lang="en-US" sz="2000" dirty="0">
                <a:solidFill>
                  <a:prstClr val="black"/>
                </a:solidFill>
                <a:cs typeface="Arial" panose="020B0604020202020204" pitchFamily="34" charset="0"/>
              </a:rPr>
              <a:t>Enables harsh environment communications and signal processing @ </a:t>
            </a: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reduced size, weight and power (</a:t>
            </a:r>
            <a:r>
              <a:rPr kumimoji="0" lang="en-US" sz="2000" b="0" i="0" u="none" strike="noStrike" kern="1200" cap="none" spc="0" normalizeH="0" baseline="0" noProof="0" dirty="0" err="1" smtClean="0">
                <a:ln>
                  <a:noFill/>
                </a:ln>
                <a:solidFill>
                  <a:prstClr val="black"/>
                </a:solidFill>
                <a:effectLst/>
                <a:uLnTx/>
                <a:uFillTx/>
                <a:cs typeface="Arial" panose="020B0604020202020204" pitchFamily="34" charset="0"/>
              </a:rPr>
              <a:t>SWaP</a:t>
            </a:r>
            <a:r>
              <a:rPr kumimoji="0" lang="en-US" sz="2000" b="0" i="0" u="none" strike="noStrike" kern="1200" cap="none" spc="0" normalizeH="0" baseline="0" noProof="0" dirty="0" smtClean="0">
                <a:ln>
                  <a:noFill/>
                </a:ln>
                <a:solidFill>
                  <a:prstClr val="black"/>
                </a:solidFill>
                <a:effectLst/>
                <a:uLnTx/>
                <a:uFillTx/>
                <a:cs typeface="Arial" panose="020B0604020202020204" pitchFamily="34" charset="0"/>
              </a:rPr>
              <a:t>)</a:t>
            </a:r>
            <a:endParaRPr kumimoji="0" lang="en-US" sz="2000" b="0" i="0"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22844646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4863770" y="4165068"/>
            <a:ext cx="2005806" cy="1393865"/>
          </a:xfrm>
          <a:prstGeom prst="rect">
            <a:avLst/>
          </a:prstGeom>
        </p:spPr>
      </p:pic>
      <p:pic>
        <p:nvPicPr>
          <p:cNvPr id="13" name="Picture 12"/>
          <p:cNvPicPr>
            <a:picLocks noChangeAspect="1"/>
          </p:cNvPicPr>
          <p:nvPr/>
        </p:nvPicPr>
        <p:blipFill>
          <a:blip r:embed="rId4"/>
          <a:stretch>
            <a:fillRect/>
          </a:stretch>
        </p:blipFill>
        <p:spPr>
          <a:xfrm>
            <a:off x="133520" y="1257367"/>
            <a:ext cx="4524654" cy="1985454"/>
          </a:xfrm>
          <a:prstGeom prst="rect">
            <a:avLst/>
          </a:prstGeom>
        </p:spPr>
      </p:pic>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59" name="Title 45">
            <a:extLst>
              <a:ext uri="{FF2B5EF4-FFF2-40B4-BE49-F238E27FC236}">
                <a16:creationId xmlns:a16="http://schemas.microsoft.com/office/drawing/2014/main" id="{F441F2C9-5598-4638-A4BD-EE4583102869}"/>
              </a:ext>
            </a:extLst>
          </p:cNvPr>
          <p:cNvSpPr>
            <a:spLocks noGrp="1"/>
          </p:cNvSpPr>
          <p:nvPr>
            <p:ph type="title"/>
          </p:nvPr>
        </p:nvSpPr>
        <p:spPr>
          <a:xfrm>
            <a:off x="1359632" y="269370"/>
            <a:ext cx="6606660" cy="898409"/>
          </a:xfrm>
        </p:spPr>
        <p:txBody>
          <a:bodyPr>
            <a:noAutofit/>
          </a:bodyPr>
          <a:lstStyle/>
          <a:p>
            <a:r>
              <a:rPr lang="en-US" sz="3600" b="1" dirty="0">
                <a:latin typeface="+mn-lt"/>
              </a:rPr>
              <a:t>Ohio State Relevant Capabilities</a:t>
            </a:r>
          </a:p>
        </p:txBody>
      </p:sp>
      <p:pic>
        <p:nvPicPr>
          <p:cNvPr id="5" name="Picture 4"/>
          <p:cNvPicPr>
            <a:picLocks noChangeAspect="1"/>
          </p:cNvPicPr>
          <p:nvPr/>
        </p:nvPicPr>
        <p:blipFill>
          <a:blip r:embed="rId6"/>
          <a:stretch>
            <a:fillRect/>
          </a:stretch>
        </p:blipFill>
        <p:spPr>
          <a:xfrm>
            <a:off x="497485" y="1600282"/>
            <a:ext cx="1613774" cy="1075849"/>
          </a:xfrm>
          <a:prstGeom prst="rect">
            <a:avLst/>
          </a:prstGeom>
        </p:spPr>
      </p:pic>
      <p:pic>
        <p:nvPicPr>
          <p:cNvPr id="7" name="Picture 6"/>
          <p:cNvPicPr>
            <a:picLocks noChangeAspect="1"/>
          </p:cNvPicPr>
          <p:nvPr/>
        </p:nvPicPr>
        <p:blipFill>
          <a:blip r:embed="rId7"/>
          <a:stretch>
            <a:fillRect/>
          </a:stretch>
        </p:blipFill>
        <p:spPr>
          <a:xfrm>
            <a:off x="5328424" y="1274067"/>
            <a:ext cx="1226625" cy="1636694"/>
          </a:xfrm>
          <a:prstGeom prst="rect">
            <a:avLst/>
          </a:prstGeom>
        </p:spPr>
      </p:pic>
      <p:pic>
        <p:nvPicPr>
          <p:cNvPr id="23" name="Picture 22"/>
          <p:cNvPicPr>
            <a:picLocks noChangeAspect="1"/>
          </p:cNvPicPr>
          <p:nvPr/>
        </p:nvPicPr>
        <p:blipFill>
          <a:blip r:embed="rId8"/>
          <a:stretch>
            <a:fillRect/>
          </a:stretch>
        </p:blipFill>
        <p:spPr>
          <a:xfrm>
            <a:off x="3634972" y="1119531"/>
            <a:ext cx="1228798" cy="818262"/>
          </a:xfrm>
          <a:prstGeom prst="rect">
            <a:avLst/>
          </a:prstGeom>
        </p:spPr>
      </p:pic>
      <p:pic>
        <p:nvPicPr>
          <p:cNvPr id="10" name="Picture 9"/>
          <p:cNvPicPr>
            <a:picLocks noChangeAspect="1"/>
          </p:cNvPicPr>
          <p:nvPr/>
        </p:nvPicPr>
        <p:blipFill>
          <a:blip r:embed="rId9"/>
          <a:stretch>
            <a:fillRect/>
          </a:stretch>
        </p:blipFill>
        <p:spPr>
          <a:xfrm>
            <a:off x="3485343" y="2594132"/>
            <a:ext cx="1625167" cy="1179430"/>
          </a:xfrm>
          <a:prstGeom prst="rect">
            <a:avLst/>
          </a:prstGeom>
        </p:spPr>
      </p:pic>
      <p:pic>
        <p:nvPicPr>
          <p:cNvPr id="12" name="Picture 11"/>
          <p:cNvPicPr>
            <a:picLocks noChangeAspect="1"/>
          </p:cNvPicPr>
          <p:nvPr/>
        </p:nvPicPr>
        <p:blipFill>
          <a:blip r:embed="rId10"/>
          <a:stretch>
            <a:fillRect/>
          </a:stretch>
        </p:blipFill>
        <p:spPr>
          <a:xfrm>
            <a:off x="2496759" y="3213519"/>
            <a:ext cx="1681411" cy="662891"/>
          </a:xfrm>
          <a:prstGeom prst="rect">
            <a:avLst/>
          </a:prstGeom>
        </p:spPr>
      </p:pic>
      <p:pic>
        <p:nvPicPr>
          <p:cNvPr id="14" name="Picture 13"/>
          <p:cNvPicPr>
            <a:picLocks noChangeAspect="1"/>
          </p:cNvPicPr>
          <p:nvPr/>
        </p:nvPicPr>
        <p:blipFill>
          <a:blip r:embed="rId11"/>
          <a:stretch>
            <a:fillRect/>
          </a:stretch>
        </p:blipFill>
        <p:spPr>
          <a:xfrm>
            <a:off x="6042967" y="4197260"/>
            <a:ext cx="1653217" cy="1103751"/>
          </a:xfrm>
          <a:prstGeom prst="rect">
            <a:avLst/>
          </a:prstGeom>
        </p:spPr>
      </p:pic>
      <p:pic>
        <p:nvPicPr>
          <p:cNvPr id="11" name="Picture 10"/>
          <p:cNvPicPr>
            <a:picLocks noChangeAspect="1"/>
          </p:cNvPicPr>
          <p:nvPr/>
        </p:nvPicPr>
        <p:blipFill>
          <a:blip r:embed="rId12"/>
          <a:stretch>
            <a:fillRect/>
          </a:stretch>
        </p:blipFill>
        <p:spPr>
          <a:xfrm>
            <a:off x="2881109" y="2491284"/>
            <a:ext cx="976710" cy="631527"/>
          </a:xfrm>
          <a:prstGeom prst="rect">
            <a:avLst/>
          </a:prstGeom>
        </p:spPr>
      </p:pic>
      <p:pic>
        <p:nvPicPr>
          <p:cNvPr id="17" name="Picture 16"/>
          <p:cNvPicPr>
            <a:picLocks noChangeAspect="1"/>
          </p:cNvPicPr>
          <p:nvPr/>
        </p:nvPicPr>
        <p:blipFill>
          <a:blip r:embed="rId13"/>
          <a:stretch>
            <a:fillRect/>
          </a:stretch>
        </p:blipFill>
        <p:spPr>
          <a:xfrm>
            <a:off x="7559349" y="1252318"/>
            <a:ext cx="1316032" cy="3145334"/>
          </a:xfrm>
          <a:prstGeom prst="rect">
            <a:avLst/>
          </a:prstGeom>
        </p:spPr>
      </p:pic>
      <p:pic>
        <p:nvPicPr>
          <p:cNvPr id="18" name="Picture 17"/>
          <p:cNvPicPr>
            <a:picLocks noChangeAspect="1"/>
          </p:cNvPicPr>
          <p:nvPr/>
        </p:nvPicPr>
        <p:blipFill>
          <a:blip r:embed="rId14"/>
          <a:stretch>
            <a:fillRect/>
          </a:stretch>
        </p:blipFill>
        <p:spPr>
          <a:xfrm>
            <a:off x="5748514" y="1833605"/>
            <a:ext cx="1447055" cy="1447055"/>
          </a:xfrm>
          <a:prstGeom prst="rect">
            <a:avLst/>
          </a:prstGeom>
        </p:spPr>
      </p:pic>
      <p:pic>
        <p:nvPicPr>
          <p:cNvPr id="22" name="Picture 21"/>
          <p:cNvPicPr>
            <a:picLocks noChangeAspect="1"/>
          </p:cNvPicPr>
          <p:nvPr/>
        </p:nvPicPr>
        <p:blipFill>
          <a:blip r:embed="rId15"/>
          <a:stretch>
            <a:fillRect/>
          </a:stretch>
        </p:blipFill>
        <p:spPr>
          <a:xfrm>
            <a:off x="277578" y="3637031"/>
            <a:ext cx="2639797" cy="1896020"/>
          </a:xfrm>
          <a:prstGeom prst="rect">
            <a:avLst/>
          </a:prstGeom>
        </p:spPr>
      </p:pic>
      <p:pic>
        <p:nvPicPr>
          <p:cNvPr id="21" name="Picture 20"/>
          <p:cNvPicPr>
            <a:picLocks noChangeAspect="1"/>
          </p:cNvPicPr>
          <p:nvPr/>
        </p:nvPicPr>
        <p:blipFill>
          <a:blip r:embed="rId16"/>
          <a:stretch>
            <a:fillRect/>
          </a:stretch>
        </p:blipFill>
        <p:spPr>
          <a:xfrm>
            <a:off x="1523431" y="3947944"/>
            <a:ext cx="2615464" cy="1353067"/>
          </a:xfrm>
          <a:prstGeom prst="rect">
            <a:avLst/>
          </a:prstGeom>
        </p:spPr>
      </p:pic>
      <p:pic>
        <p:nvPicPr>
          <p:cNvPr id="2" name="Picture 1"/>
          <p:cNvPicPr>
            <a:picLocks noChangeAspect="1"/>
          </p:cNvPicPr>
          <p:nvPr/>
        </p:nvPicPr>
        <p:blipFill>
          <a:blip r:embed="rId17"/>
          <a:stretch>
            <a:fillRect/>
          </a:stretch>
        </p:blipFill>
        <p:spPr>
          <a:xfrm>
            <a:off x="4858043" y="3177887"/>
            <a:ext cx="1511687" cy="1134907"/>
          </a:xfrm>
          <a:prstGeom prst="rect">
            <a:avLst/>
          </a:prstGeom>
        </p:spPr>
      </p:pic>
    </p:spTree>
    <p:extLst>
      <p:ext uri="{BB962C8B-B14F-4D97-AF65-F5344CB8AC3E}">
        <p14:creationId xmlns:p14="http://schemas.microsoft.com/office/powerpoint/2010/main" val="322719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0" name="Picture 10" descr="https://brand.osu.edu/assets/uploads/clearspace-stacked.png">
            <a:extLst>
              <a:ext uri="{FF2B5EF4-FFF2-40B4-BE49-F238E27FC236}">
                <a16:creationId xmlns:a16="http://schemas.microsoft.com/office/drawing/2014/main" id="{BF5EF2F8-2298-4313-8C4D-B5D31DA18F4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61" name="Title 45">
            <a:extLst>
              <a:ext uri="{FF2B5EF4-FFF2-40B4-BE49-F238E27FC236}">
                <a16:creationId xmlns:a16="http://schemas.microsoft.com/office/drawing/2014/main" id="{58CBEA80-DBCA-4931-BE1B-275EF9C0761D}"/>
              </a:ext>
            </a:extLst>
          </p:cNvPr>
          <p:cNvSpPr>
            <a:spLocks noGrp="1"/>
          </p:cNvSpPr>
          <p:nvPr>
            <p:ph type="title"/>
          </p:nvPr>
        </p:nvSpPr>
        <p:spPr>
          <a:xfrm>
            <a:off x="1638797" y="173630"/>
            <a:ext cx="6179087" cy="898409"/>
          </a:xfrm>
        </p:spPr>
        <p:txBody>
          <a:bodyPr>
            <a:noAutofit/>
          </a:bodyPr>
          <a:lstStyle/>
          <a:p>
            <a:r>
              <a:rPr lang="en-US" sz="3600" b="1" dirty="0">
                <a:latin typeface="+mn-lt"/>
              </a:rPr>
              <a:t>Trap spectroscopy capabilities</a:t>
            </a:r>
          </a:p>
        </p:txBody>
      </p:sp>
      <p:sp>
        <p:nvSpPr>
          <p:cNvPr id="62" name="TextBox 61">
            <a:extLst>
              <a:ext uri="{FF2B5EF4-FFF2-40B4-BE49-F238E27FC236}">
                <a16:creationId xmlns:a16="http://schemas.microsoft.com/office/drawing/2014/main" id="{2A860EFC-B868-41E7-9E44-86BA147E4478}"/>
              </a:ext>
            </a:extLst>
          </p:cNvPr>
          <p:cNvSpPr txBox="1"/>
          <p:nvPr/>
        </p:nvSpPr>
        <p:spPr>
          <a:xfrm>
            <a:off x="151766" y="1149878"/>
            <a:ext cx="3115405"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DLTS/DLOS:</a:t>
            </a:r>
          </a:p>
          <a:p>
            <a:pPr marL="169863" marR="0" lvl="0" indent="-1698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Quantitative trap conc.</a:t>
            </a:r>
          </a:p>
          <a:p>
            <a:pPr marL="169863" marR="0" lvl="0" indent="-1698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Trap energies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wrt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band edge</a:t>
            </a:r>
          </a:p>
          <a:p>
            <a:pPr marL="169863" marR="0" lvl="0" indent="-1698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Full bandgap characterization</a:t>
            </a:r>
          </a:p>
          <a:p>
            <a:pPr marL="169863" marR="0" lvl="0" indent="-1698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Parts per trillion sensitivity</a:t>
            </a:r>
          </a:p>
        </p:txBody>
      </p:sp>
      <p:pic>
        <p:nvPicPr>
          <p:cNvPr id="63" name="Picture 62">
            <a:extLst>
              <a:ext uri="{FF2B5EF4-FFF2-40B4-BE49-F238E27FC236}">
                <a16:creationId xmlns:a16="http://schemas.microsoft.com/office/drawing/2014/main" id="{62F0185E-AEC5-4BF4-B73F-694FE85008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158"/>
          <a:stretch/>
        </p:blipFill>
        <p:spPr>
          <a:xfrm>
            <a:off x="5948889" y="3094331"/>
            <a:ext cx="3156215" cy="2560320"/>
          </a:xfrm>
          <a:prstGeom prst="rect">
            <a:avLst/>
          </a:prstGeom>
        </p:spPr>
      </p:pic>
      <p:sp>
        <p:nvSpPr>
          <p:cNvPr id="64" name="TextBox 63">
            <a:extLst>
              <a:ext uri="{FF2B5EF4-FFF2-40B4-BE49-F238E27FC236}">
                <a16:creationId xmlns:a16="http://schemas.microsoft.com/office/drawing/2014/main" id="{3696A62C-6D43-42D0-AFE8-89D96DD3B2D1}"/>
              </a:ext>
            </a:extLst>
          </p:cNvPr>
          <p:cNvSpPr txBox="1"/>
          <p:nvPr/>
        </p:nvSpPr>
        <p:spPr>
          <a:xfrm>
            <a:off x="3715967" y="861971"/>
            <a:ext cx="5352618" cy="2308324"/>
          </a:xfrm>
          <a:prstGeom prst="rect">
            <a:avLst/>
          </a:prstGeom>
          <a:noFill/>
          <a:ln w="3175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Capabilities:</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Largest known DLTS/DLOS lab in the US</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Up to 2 kV for PIN, power devices, …</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6.5 – 650 K temperature range</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Measure: C, R, G, Y, I, V</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DC – 50 GHz</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Useful for bulk, interfaces, correlating device behavior to traps</a:t>
            </a:r>
          </a:p>
        </p:txBody>
      </p:sp>
      <p:sp>
        <p:nvSpPr>
          <p:cNvPr id="65" name="TextBox 64">
            <a:extLst>
              <a:ext uri="{FF2B5EF4-FFF2-40B4-BE49-F238E27FC236}">
                <a16:creationId xmlns:a16="http://schemas.microsoft.com/office/drawing/2014/main" id="{DC49E53A-05AD-4793-94D6-76F29C9D440B}"/>
              </a:ext>
            </a:extLst>
          </p:cNvPr>
          <p:cNvSpPr txBox="1"/>
          <p:nvPr/>
        </p:nvSpPr>
        <p:spPr>
          <a:xfrm>
            <a:off x="3318010" y="3978567"/>
            <a:ext cx="318760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Scanning-DLTS: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Nanometer range spatial 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Quantitative trap conc.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Parts per trillion sensitivity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Trap energies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wrt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band edge</a:t>
            </a:r>
          </a:p>
        </p:txBody>
      </p:sp>
      <p:pic>
        <p:nvPicPr>
          <p:cNvPr id="66" name="Picture 65">
            <a:extLst>
              <a:ext uri="{FF2B5EF4-FFF2-40B4-BE49-F238E27FC236}">
                <a16:creationId xmlns:a16="http://schemas.microsoft.com/office/drawing/2014/main" id="{A1A55CE7-351B-4863-964A-B17CDCE98E5B}"/>
              </a:ext>
            </a:extLst>
          </p:cNvPr>
          <p:cNvPicPr>
            <a:picLocks noChangeAspect="1"/>
          </p:cNvPicPr>
          <p:nvPr/>
        </p:nvPicPr>
        <p:blipFill>
          <a:blip r:embed="rId5"/>
          <a:stretch>
            <a:fillRect/>
          </a:stretch>
        </p:blipFill>
        <p:spPr>
          <a:xfrm>
            <a:off x="219273" y="2586305"/>
            <a:ext cx="2482963" cy="3034139"/>
          </a:xfrm>
          <a:prstGeom prst="rect">
            <a:avLst/>
          </a:prstGeom>
        </p:spPr>
      </p:pic>
      <p:sp>
        <p:nvSpPr>
          <p:cNvPr id="67" name="Rectangle 66">
            <a:extLst>
              <a:ext uri="{FF2B5EF4-FFF2-40B4-BE49-F238E27FC236}">
                <a16:creationId xmlns:a16="http://schemas.microsoft.com/office/drawing/2014/main" id="{F217F311-2555-455B-B6EC-74FC73003E4F}"/>
              </a:ext>
            </a:extLst>
          </p:cNvPr>
          <p:cNvSpPr/>
          <p:nvPr/>
        </p:nvSpPr>
        <p:spPr>
          <a:xfrm>
            <a:off x="1646901" y="1549803"/>
            <a:ext cx="6044433" cy="30996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8" name="Group 67">
            <a:extLst>
              <a:ext uri="{FF2B5EF4-FFF2-40B4-BE49-F238E27FC236}">
                <a16:creationId xmlns:a16="http://schemas.microsoft.com/office/drawing/2014/main" id="{B0808FDE-BEE4-4C6D-9F49-6CD5200DAD79}"/>
              </a:ext>
            </a:extLst>
          </p:cNvPr>
          <p:cNvGrpSpPr/>
          <p:nvPr/>
        </p:nvGrpSpPr>
        <p:grpSpPr>
          <a:xfrm>
            <a:off x="1646901" y="1549803"/>
            <a:ext cx="6065961" cy="3050188"/>
            <a:chOff x="1744614" y="1579926"/>
            <a:chExt cx="6218324" cy="4383231"/>
          </a:xfrm>
        </p:grpSpPr>
        <p:grpSp>
          <p:nvGrpSpPr>
            <p:cNvPr id="69" name="Group 68">
              <a:extLst>
                <a:ext uri="{FF2B5EF4-FFF2-40B4-BE49-F238E27FC236}">
                  <a16:creationId xmlns:a16="http://schemas.microsoft.com/office/drawing/2014/main" id="{B79B2C39-C2B5-4E95-9960-856B220C61FB}"/>
                </a:ext>
              </a:extLst>
            </p:cNvPr>
            <p:cNvGrpSpPr/>
            <p:nvPr/>
          </p:nvGrpSpPr>
          <p:grpSpPr>
            <a:xfrm>
              <a:off x="1744614" y="1579926"/>
              <a:ext cx="6218324" cy="4383231"/>
              <a:chOff x="626585" y="2329543"/>
              <a:chExt cx="6218324" cy="4383231"/>
            </a:xfrm>
          </p:grpSpPr>
          <p:grpSp>
            <p:nvGrpSpPr>
              <p:cNvPr id="82" name="Group 81">
                <a:extLst>
                  <a:ext uri="{FF2B5EF4-FFF2-40B4-BE49-F238E27FC236}">
                    <a16:creationId xmlns:a16="http://schemas.microsoft.com/office/drawing/2014/main" id="{39EAA256-9B0B-4E7B-BC46-D2CAE8D79BA5}"/>
                  </a:ext>
                </a:extLst>
              </p:cNvPr>
              <p:cNvGrpSpPr/>
              <p:nvPr/>
            </p:nvGrpSpPr>
            <p:grpSpPr>
              <a:xfrm>
                <a:off x="2269549" y="2329543"/>
                <a:ext cx="4575360" cy="4147457"/>
                <a:chOff x="2115157" y="2321431"/>
                <a:chExt cx="7027403" cy="3545969"/>
              </a:xfrm>
            </p:grpSpPr>
            <p:grpSp>
              <p:nvGrpSpPr>
                <p:cNvPr id="85" name="Group 84">
                  <a:extLst>
                    <a:ext uri="{FF2B5EF4-FFF2-40B4-BE49-F238E27FC236}">
                      <a16:creationId xmlns:a16="http://schemas.microsoft.com/office/drawing/2014/main" id="{FC9BE50A-16DB-46C5-9CE3-B36F7F4EADB4}"/>
                    </a:ext>
                  </a:extLst>
                </p:cNvPr>
                <p:cNvGrpSpPr/>
                <p:nvPr/>
              </p:nvGrpSpPr>
              <p:grpSpPr>
                <a:xfrm>
                  <a:off x="2115157" y="2321431"/>
                  <a:ext cx="7027403" cy="3545969"/>
                  <a:chOff x="3136236" y="1909265"/>
                  <a:chExt cx="2253496" cy="1233898"/>
                </a:xfrm>
              </p:grpSpPr>
              <p:grpSp>
                <p:nvGrpSpPr>
                  <p:cNvPr id="90" name="Group 257">
                    <a:extLst>
                      <a:ext uri="{FF2B5EF4-FFF2-40B4-BE49-F238E27FC236}">
                        <a16:creationId xmlns:a16="http://schemas.microsoft.com/office/drawing/2014/main" id="{C7E72244-A202-4404-BA01-D7E88A635F7B}"/>
                      </a:ext>
                    </a:extLst>
                  </p:cNvPr>
                  <p:cNvGrpSpPr/>
                  <p:nvPr/>
                </p:nvGrpSpPr>
                <p:grpSpPr>
                  <a:xfrm>
                    <a:off x="3136236" y="1909265"/>
                    <a:ext cx="2253496" cy="1233898"/>
                    <a:chOff x="954056" y="3686408"/>
                    <a:chExt cx="2253496" cy="1233898"/>
                  </a:xfrm>
                </p:grpSpPr>
                <p:grpSp>
                  <p:nvGrpSpPr>
                    <p:cNvPr id="96" name="Group 254">
                      <a:extLst>
                        <a:ext uri="{FF2B5EF4-FFF2-40B4-BE49-F238E27FC236}">
                          <a16:creationId xmlns:a16="http://schemas.microsoft.com/office/drawing/2014/main" id="{503CE6B2-7772-4073-AB82-51C60D82C1E2}"/>
                        </a:ext>
                      </a:extLst>
                    </p:cNvPr>
                    <p:cNvGrpSpPr/>
                    <p:nvPr/>
                  </p:nvGrpSpPr>
                  <p:grpSpPr>
                    <a:xfrm>
                      <a:off x="954056" y="4057376"/>
                      <a:ext cx="2140033" cy="862930"/>
                      <a:chOff x="954056" y="4057376"/>
                      <a:chExt cx="2140033" cy="862930"/>
                    </a:xfrm>
                  </p:grpSpPr>
                  <p:grpSp>
                    <p:nvGrpSpPr>
                      <p:cNvPr id="99" name="Group 53">
                        <a:extLst>
                          <a:ext uri="{FF2B5EF4-FFF2-40B4-BE49-F238E27FC236}">
                            <a16:creationId xmlns:a16="http://schemas.microsoft.com/office/drawing/2014/main" id="{58625B76-C098-4F67-AAB4-03822CD02396}"/>
                          </a:ext>
                        </a:extLst>
                      </p:cNvPr>
                      <p:cNvGrpSpPr>
                        <a:grpSpLocks/>
                      </p:cNvGrpSpPr>
                      <p:nvPr/>
                    </p:nvGrpSpPr>
                    <p:grpSpPr bwMode="auto">
                      <a:xfrm>
                        <a:off x="1095946" y="4205453"/>
                        <a:ext cx="1930400" cy="714853"/>
                        <a:chOff x="720" y="1399"/>
                        <a:chExt cx="1344" cy="528"/>
                      </a:xfrm>
                    </p:grpSpPr>
                    <p:sp>
                      <p:nvSpPr>
                        <p:cNvPr id="158" name="Rectangle 13">
                          <a:extLst>
                            <a:ext uri="{FF2B5EF4-FFF2-40B4-BE49-F238E27FC236}">
                              <a16:creationId xmlns:a16="http://schemas.microsoft.com/office/drawing/2014/main" id="{38B09072-9535-4678-AFC2-AB6FD7F47F6E}"/>
                            </a:ext>
                          </a:extLst>
                        </p:cNvPr>
                        <p:cNvSpPr>
                          <a:spLocks noChangeArrowheads="1"/>
                        </p:cNvSpPr>
                        <p:nvPr/>
                      </p:nvSpPr>
                      <p:spPr bwMode="auto">
                        <a:xfrm>
                          <a:off x="720" y="1600"/>
                          <a:ext cx="1343" cy="285"/>
                        </a:xfrm>
                        <a:prstGeom prst="rect">
                          <a:avLst/>
                        </a:prstGeom>
                        <a:noFill/>
                        <a:ln w="9525">
                          <a:solidFill>
                            <a:schemeClr val="tx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1" i="0" u="none" strike="noStrike" kern="1200" cap="none" spc="0" normalizeH="0" baseline="0" noProof="0">
                            <a:ln>
                              <a:noFill/>
                            </a:ln>
                            <a:solidFill>
                              <a:prstClr val="black"/>
                            </a:solidFill>
                            <a:effectLst/>
                            <a:uLnTx/>
                            <a:uFillTx/>
                            <a:latin typeface="Calibri Light" panose="020F0302020204030204"/>
                            <a:ea typeface="宋体"/>
                            <a:cs typeface="+mn-cs"/>
                          </a:endParaRPr>
                        </a:p>
                      </p:txBody>
                    </p:sp>
                    <p:sp>
                      <p:nvSpPr>
                        <p:cNvPr id="159" name="Rectangle 15">
                          <a:extLst>
                            <a:ext uri="{FF2B5EF4-FFF2-40B4-BE49-F238E27FC236}">
                              <a16:creationId xmlns:a16="http://schemas.microsoft.com/office/drawing/2014/main" id="{8235B664-1649-4AC0-9836-3C67DC001EAD}"/>
                            </a:ext>
                          </a:extLst>
                        </p:cNvPr>
                        <p:cNvSpPr>
                          <a:spLocks noChangeArrowheads="1"/>
                        </p:cNvSpPr>
                        <p:nvPr/>
                      </p:nvSpPr>
                      <p:spPr bwMode="auto">
                        <a:xfrm>
                          <a:off x="720" y="1687"/>
                          <a:ext cx="1344" cy="240"/>
                        </a:xfrm>
                        <a:prstGeom prst="rect">
                          <a:avLst/>
                        </a:prstGeom>
                        <a:solidFill>
                          <a:srgbClr val="00CCFF"/>
                        </a:solidFill>
                        <a:ln w="9525" algn="ctr">
                          <a:solidFill>
                            <a:srgbClr val="00CCFF"/>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prstClr val="black"/>
                            </a:solidFill>
                            <a:effectLst/>
                            <a:uLnTx/>
                            <a:uFillTx/>
                            <a:latin typeface="Calibri Light" panose="020F0302020204030204"/>
                            <a:ea typeface="宋体"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Calibri Light" panose="020F0302020204030204"/>
                              <a:ea typeface="宋体" pitchFamily="2" charset="-122"/>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1" i="0" u="none" strike="noStrike" kern="1200" cap="none" spc="0" normalizeH="0" baseline="0" noProof="0" dirty="0">
                            <a:ln>
                              <a:noFill/>
                            </a:ln>
                            <a:solidFill>
                              <a:prstClr val="black"/>
                            </a:solidFill>
                            <a:effectLst/>
                            <a:uLnTx/>
                            <a:uFillTx/>
                            <a:latin typeface="Calibri Light" panose="020F0302020204030204"/>
                            <a:ea typeface="宋体" pitchFamily="2" charset="-122"/>
                            <a:cs typeface="+mn-cs"/>
                          </a:endParaRPr>
                        </a:p>
                      </p:txBody>
                    </p:sp>
                    <p:sp>
                      <p:nvSpPr>
                        <p:cNvPr id="160" name="Rectangle 16">
                          <a:extLst>
                            <a:ext uri="{FF2B5EF4-FFF2-40B4-BE49-F238E27FC236}">
                              <a16:creationId xmlns:a16="http://schemas.microsoft.com/office/drawing/2014/main" id="{61C3F4EE-DF6D-4854-ABB8-D6E791735882}"/>
                            </a:ext>
                          </a:extLst>
                        </p:cNvPr>
                        <p:cNvSpPr>
                          <a:spLocks noChangeArrowheads="1"/>
                        </p:cNvSpPr>
                        <p:nvPr/>
                      </p:nvSpPr>
                      <p:spPr bwMode="auto">
                        <a:xfrm>
                          <a:off x="720" y="1495"/>
                          <a:ext cx="1344" cy="144"/>
                        </a:xfrm>
                        <a:prstGeom prst="rect">
                          <a:avLst/>
                        </a:prstGeom>
                        <a:solidFill>
                          <a:srgbClr val="99CCFF"/>
                        </a:solidFill>
                        <a:ln w="25400" algn="ctr">
                          <a:solidFill>
                            <a:srgbClr val="99CCFF"/>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prstClr val="black"/>
                            </a:solidFill>
                            <a:effectLst/>
                            <a:uLnTx/>
                            <a:uFillTx/>
                            <a:latin typeface="Calibri Light" panose="020F0302020204030204"/>
                            <a:ea typeface="宋体" pitchFamily="2" charset="-122"/>
                            <a:cs typeface="+mn-cs"/>
                          </a:endParaRPr>
                        </a:p>
                      </p:txBody>
                    </p:sp>
                    <p:sp>
                      <p:nvSpPr>
                        <p:cNvPr id="161" name="Rectangle 17">
                          <a:extLst>
                            <a:ext uri="{FF2B5EF4-FFF2-40B4-BE49-F238E27FC236}">
                              <a16:creationId xmlns:a16="http://schemas.microsoft.com/office/drawing/2014/main" id="{B15F7DE4-2AF6-48F5-9EAA-26FE561D80A1}"/>
                            </a:ext>
                          </a:extLst>
                        </p:cNvPr>
                        <p:cNvSpPr>
                          <a:spLocks noChangeArrowheads="1"/>
                        </p:cNvSpPr>
                        <p:nvPr/>
                      </p:nvSpPr>
                      <p:spPr bwMode="auto">
                        <a:xfrm>
                          <a:off x="1872" y="1399"/>
                          <a:ext cx="192" cy="96"/>
                        </a:xfrm>
                        <a:prstGeom prst="rect">
                          <a:avLst/>
                        </a:prstGeom>
                        <a:pattFill prst="ltUpDiag">
                          <a:fgClr>
                            <a:srgbClr val="000000"/>
                          </a:fgClr>
                          <a:bgClr>
                            <a:srgbClr val="FFFFFF"/>
                          </a:bgClr>
                        </a:pattFill>
                        <a:ln w="25400" algn="ctr">
                          <a:solidFill>
                            <a:schemeClr val="tx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1" i="0" u="none" strike="noStrike" kern="1200" cap="none" spc="0" normalizeH="0" baseline="0" noProof="0">
                            <a:ln>
                              <a:noFill/>
                            </a:ln>
                            <a:solidFill>
                              <a:prstClr val="black"/>
                            </a:solidFill>
                            <a:effectLst/>
                            <a:uLnTx/>
                            <a:uFillTx/>
                            <a:latin typeface="Calibri Light" panose="020F0302020204030204"/>
                            <a:ea typeface="宋体"/>
                            <a:cs typeface="+mn-cs"/>
                          </a:endParaRPr>
                        </a:p>
                      </p:txBody>
                    </p:sp>
                    <p:sp>
                      <p:nvSpPr>
                        <p:cNvPr id="162" name="Rectangle 20">
                          <a:extLst>
                            <a:ext uri="{FF2B5EF4-FFF2-40B4-BE49-F238E27FC236}">
                              <a16:creationId xmlns:a16="http://schemas.microsoft.com/office/drawing/2014/main" id="{14247917-BAEF-44ED-8E46-E27A81A310FA}"/>
                            </a:ext>
                          </a:extLst>
                        </p:cNvPr>
                        <p:cNvSpPr>
                          <a:spLocks noChangeArrowheads="1"/>
                        </p:cNvSpPr>
                        <p:nvPr/>
                      </p:nvSpPr>
                      <p:spPr bwMode="auto">
                        <a:xfrm>
                          <a:off x="720" y="1639"/>
                          <a:ext cx="1344" cy="48"/>
                        </a:xfrm>
                        <a:prstGeom prst="rect">
                          <a:avLst/>
                        </a:prstGeom>
                        <a:gradFill rotWithShape="1">
                          <a:gsLst>
                            <a:gs pos="0">
                              <a:srgbClr val="00FFFF"/>
                            </a:gs>
                            <a:gs pos="100000">
                              <a:srgbClr val="33CCFF"/>
                            </a:gs>
                          </a:gsLst>
                          <a:lin ang="5400000" scaled="1"/>
                        </a:gradFill>
                        <a:ln w="25400" algn="ctr">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1" i="0" u="none" strike="noStrike" kern="1200" cap="none" spc="0" normalizeH="0" baseline="0" noProof="0">
                            <a:ln>
                              <a:noFill/>
                            </a:ln>
                            <a:solidFill>
                              <a:prstClr val="black"/>
                            </a:solidFill>
                            <a:effectLst/>
                            <a:uLnTx/>
                            <a:uFillTx/>
                            <a:latin typeface="Calibri Light" panose="020F0302020204030204"/>
                            <a:ea typeface="宋体"/>
                            <a:cs typeface="+mn-cs"/>
                          </a:endParaRPr>
                        </a:p>
                      </p:txBody>
                    </p:sp>
                    <p:sp>
                      <p:nvSpPr>
                        <p:cNvPr id="163" name="Line 21">
                          <a:extLst>
                            <a:ext uri="{FF2B5EF4-FFF2-40B4-BE49-F238E27FC236}">
                              <a16:creationId xmlns:a16="http://schemas.microsoft.com/office/drawing/2014/main" id="{EEBEF8E3-ED89-4D30-BCC9-02CB2D63C41B}"/>
                            </a:ext>
                          </a:extLst>
                        </p:cNvPr>
                        <p:cNvSpPr>
                          <a:spLocks noChangeShapeType="1"/>
                        </p:cNvSpPr>
                        <p:nvPr/>
                      </p:nvSpPr>
                      <p:spPr bwMode="auto">
                        <a:xfrm>
                          <a:off x="720" y="1639"/>
                          <a:ext cx="1338" cy="4"/>
                        </a:xfrm>
                        <a:prstGeom prst="line">
                          <a:avLst/>
                        </a:prstGeom>
                        <a:noFill/>
                        <a:ln w="25400">
                          <a:solidFill>
                            <a:srgbClr val="0000CC"/>
                          </a:solidFill>
                          <a:prstDash val="sysDot"/>
                          <a:round/>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Light" panose="020F0302020204030204"/>
                            <a:ea typeface="宋体"/>
                            <a:cs typeface="+mn-cs"/>
                          </a:endParaRPr>
                        </a:p>
                      </p:txBody>
                    </p:sp>
                    <p:sp>
                      <p:nvSpPr>
                        <p:cNvPr id="164" name="Rectangle 24">
                          <a:extLst>
                            <a:ext uri="{FF2B5EF4-FFF2-40B4-BE49-F238E27FC236}">
                              <a16:creationId xmlns:a16="http://schemas.microsoft.com/office/drawing/2014/main" id="{4403135D-E290-4316-9B3E-9BF2D07E5DCF}"/>
                            </a:ext>
                          </a:extLst>
                        </p:cNvPr>
                        <p:cNvSpPr>
                          <a:spLocks noChangeArrowheads="1"/>
                        </p:cNvSpPr>
                        <p:nvPr/>
                      </p:nvSpPr>
                      <p:spPr bwMode="auto">
                        <a:xfrm>
                          <a:off x="723" y="1399"/>
                          <a:ext cx="189" cy="96"/>
                        </a:xfrm>
                        <a:prstGeom prst="rect">
                          <a:avLst/>
                        </a:prstGeom>
                        <a:pattFill prst="ltUpDiag">
                          <a:fgClr>
                            <a:srgbClr val="000000"/>
                          </a:fgClr>
                          <a:bgClr>
                            <a:srgbClr val="FFFFFF"/>
                          </a:bgClr>
                        </a:pattFill>
                        <a:ln w="25400" algn="ctr">
                          <a:solidFill>
                            <a:schemeClr val="tx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1" i="0" u="none" strike="noStrike" kern="1200" cap="none" spc="0" normalizeH="0" baseline="0" noProof="0">
                            <a:ln>
                              <a:noFill/>
                            </a:ln>
                            <a:solidFill>
                              <a:prstClr val="black"/>
                            </a:solidFill>
                            <a:effectLst/>
                            <a:uLnTx/>
                            <a:uFillTx/>
                            <a:latin typeface="Calibri Light" panose="020F0302020204030204"/>
                            <a:ea typeface="宋体"/>
                            <a:cs typeface="+mn-cs"/>
                          </a:endParaRPr>
                        </a:p>
                      </p:txBody>
                    </p:sp>
                    <p:sp>
                      <p:nvSpPr>
                        <p:cNvPr id="165" name="Rectangle 27">
                          <a:extLst>
                            <a:ext uri="{FF2B5EF4-FFF2-40B4-BE49-F238E27FC236}">
                              <a16:creationId xmlns:a16="http://schemas.microsoft.com/office/drawing/2014/main" id="{1B1424E6-1567-474B-A8A2-0F2E525BFF09}"/>
                            </a:ext>
                          </a:extLst>
                        </p:cNvPr>
                        <p:cNvSpPr>
                          <a:spLocks noChangeArrowheads="1"/>
                        </p:cNvSpPr>
                        <p:nvPr/>
                      </p:nvSpPr>
                      <p:spPr bwMode="auto">
                        <a:xfrm>
                          <a:off x="1200" y="1399"/>
                          <a:ext cx="192" cy="96"/>
                        </a:xfrm>
                        <a:prstGeom prst="rect">
                          <a:avLst/>
                        </a:prstGeom>
                        <a:pattFill prst="ltUpDiag">
                          <a:fgClr>
                            <a:srgbClr val="000000"/>
                          </a:fgClr>
                          <a:bgClr>
                            <a:srgbClr val="FFFFFF"/>
                          </a:bgClr>
                        </a:pattFill>
                        <a:ln w="25400" algn="ctr">
                          <a:solidFill>
                            <a:schemeClr val="tx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1" i="0" u="none" strike="noStrike" kern="1200" cap="none" spc="0" normalizeH="0" baseline="0" noProof="0">
                            <a:ln>
                              <a:noFill/>
                            </a:ln>
                            <a:solidFill>
                              <a:prstClr val="black"/>
                            </a:solidFill>
                            <a:effectLst/>
                            <a:uLnTx/>
                            <a:uFillTx/>
                            <a:latin typeface="Calibri Light" panose="020F0302020204030204"/>
                            <a:ea typeface="宋体"/>
                            <a:cs typeface="+mn-cs"/>
                          </a:endParaRPr>
                        </a:p>
                      </p:txBody>
                    </p:sp>
                  </p:grpSp>
                  <p:sp>
                    <p:nvSpPr>
                      <p:cNvPr id="100" name="TextBox 99">
                        <a:extLst>
                          <a:ext uri="{FF2B5EF4-FFF2-40B4-BE49-F238E27FC236}">
                            <a16:creationId xmlns:a16="http://schemas.microsoft.com/office/drawing/2014/main" id="{D5428B1E-9517-4EC2-A3C4-FDC5817A8550}"/>
                          </a:ext>
                        </a:extLst>
                      </p:cNvPr>
                      <p:cNvSpPr txBox="1"/>
                      <p:nvPr/>
                    </p:nvSpPr>
                    <p:spPr>
                      <a:xfrm>
                        <a:off x="954056" y="4057376"/>
                        <a:ext cx="549176" cy="1710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rPr>
                          <a:t>Source</a:t>
                        </a:r>
                        <a:endPar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01" name="TextBox 100">
                        <a:extLst>
                          <a:ext uri="{FF2B5EF4-FFF2-40B4-BE49-F238E27FC236}">
                            <a16:creationId xmlns:a16="http://schemas.microsoft.com/office/drawing/2014/main" id="{C713824B-5F83-4B94-BAD0-341C989055CD}"/>
                          </a:ext>
                        </a:extLst>
                      </p:cNvPr>
                      <p:cNvSpPr txBox="1"/>
                      <p:nvPr/>
                    </p:nvSpPr>
                    <p:spPr>
                      <a:xfrm>
                        <a:off x="2656087" y="4071473"/>
                        <a:ext cx="438002" cy="1710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rPr>
                          <a:t>Drain</a:t>
                        </a:r>
                      </a:p>
                    </p:txBody>
                  </p:sp>
                  <p:sp>
                    <p:nvSpPr>
                      <p:cNvPr id="102" name="TextBox 101">
                        <a:extLst>
                          <a:ext uri="{FF2B5EF4-FFF2-40B4-BE49-F238E27FC236}">
                            <a16:creationId xmlns:a16="http://schemas.microsoft.com/office/drawing/2014/main" id="{1057CEB3-5777-48C1-8BAB-BCCCA512CF78}"/>
                          </a:ext>
                        </a:extLst>
                      </p:cNvPr>
                      <p:cNvSpPr txBox="1"/>
                      <p:nvPr/>
                    </p:nvSpPr>
                    <p:spPr>
                      <a:xfrm>
                        <a:off x="1738862" y="4067597"/>
                        <a:ext cx="407876" cy="1710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rPr>
                          <a:t>Gate</a:t>
                        </a:r>
                        <a:endPar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03" name="Oval 102">
                        <a:extLst>
                          <a:ext uri="{FF2B5EF4-FFF2-40B4-BE49-F238E27FC236}">
                            <a16:creationId xmlns:a16="http://schemas.microsoft.com/office/drawing/2014/main" id="{AF196137-1F0B-4079-A0F5-C903181CC321}"/>
                          </a:ext>
                        </a:extLst>
                      </p:cNvPr>
                      <p:cNvSpPr/>
                      <p:nvPr/>
                    </p:nvSpPr>
                    <p:spPr bwMode="auto">
                      <a:xfrm>
                        <a:off x="2250831" y="4445297"/>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04" name="Oval 103">
                        <a:extLst>
                          <a:ext uri="{FF2B5EF4-FFF2-40B4-BE49-F238E27FC236}">
                            <a16:creationId xmlns:a16="http://schemas.microsoft.com/office/drawing/2014/main" id="{8C54838F-AE21-4A6D-BECB-68BDAD842324}"/>
                          </a:ext>
                        </a:extLst>
                      </p:cNvPr>
                      <p:cNvSpPr/>
                      <p:nvPr/>
                    </p:nvSpPr>
                    <p:spPr bwMode="auto">
                      <a:xfrm>
                        <a:off x="2188280" y="4360909"/>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05" name="Oval 104">
                        <a:extLst>
                          <a:ext uri="{FF2B5EF4-FFF2-40B4-BE49-F238E27FC236}">
                            <a16:creationId xmlns:a16="http://schemas.microsoft.com/office/drawing/2014/main" id="{B2F2A56F-9ACF-462C-9C88-D5B365FECA8B}"/>
                          </a:ext>
                        </a:extLst>
                      </p:cNvPr>
                      <p:cNvSpPr/>
                      <p:nvPr/>
                    </p:nvSpPr>
                    <p:spPr bwMode="auto">
                      <a:xfrm>
                        <a:off x="2406400" y="4328845"/>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55" name="Oval 154">
                        <a:extLst>
                          <a:ext uri="{FF2B5EF4-FFF2-40B4-BE49-F238E27FC236}">
                            <a16:creationId xmlns:a16="http://schemas.microsoft.com/office/drawing/2014/main" id="{584B3A46-DC06-4CD8-9D5B-116A83875747}"/>
                          </a:ext>
                        </a:extLst>
                      </p:cNvPr>
                      <p:cNvSpPr/>
                      <p:nvPr/>
                    </p:nvSpPr>
                    <p:spPr bwMode="auto">
                      <a:xfrm>
                        <a:off x="2094340" y="4325095"/>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56" name="Oval 155">
                        <a:extLst>
                          <a:ext uri="{FF2B5EF4-FFF2-40B4-BE49-F238E27FC236}">
                            <a16:creationId xmlns:a16="http://schemas.microsoft.com/office/drawing/2014/main" id="{488F45AA-1261-411A-B17A-A25F4E986781}"/>
                          </a:ext>
                        </a:extLst>
                      </p:cNvPr>
                      <p:cNvSpPr/>
                      <p:nvPr/>
                    </p:nvSpPr>
                    <p:spPr bwMode="auto">
                      <a:xfrm>
                        <a:off x="2084144" y="4454823"/>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57" name="Oval 156">
                        <a:extLst>
                          <a:ext uri="{FF2B5EF4-FFF2-40B4-BE49-F238E27FC236}">
                            <a16:creationId xmlns:a16="http://schemas.microsoft.com/office/drawing/2014/main" id="{74FC6333-96DC-4A06-8026-0A060E73B650}"/>
                          </a:ext>
                        </a:extLst>
                      </p:cNvPr>
                      <p:cNvSpPr/>
                      <p:nvPr/>
                    </p:nvSpPr>
                    <p:spPr bwMode="auto">
                      <a:xfrm>
                        <a:off x="2296862" y="4357420"/>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pSp>
                <p:sp>
                  <p:nvSpPr>
                    <p:cNvPr id="97" name="Line 42">
                      <a:extLst>
                        <a:ext uri="{FF2B5EF4-FFF2-40B4-BE49-F238E27FC236}">
                          <a16:creationId xmlns:a16="http://schemas.microsoft.com/office/drawing/2014/main" id="{BFFF0140-35C0-493E-82D9-349F5121F93F}"/>
                        </a:ext>
                      </a:extLst>
                    </p:cNvPr>
                    <p:cNvSpPr>
                      <a:spLocks noChangeShapeType="1"/>
                    </p:cNvSpPr>
                    <p:nvPr/>
                  </p:nvSpPr>
                  <p:spPr bwMode="auto">
                    <a:xfrm>
                      <a:off x="2317636" y="4068161"/>
                      <a:ext cx="5907" cy="264270"/>
                    </a:xfrm>
                    <a:prstGeom prst="line">
                      <a:avLst/>
                    </a:prstGeom>
                    <a:noFill/>
                    <a:ln w="38100">
                      <a:solidFill>
                        <a:srgbClr val="FF0000"/>
                      </a:solidFill>
                      <a:round/>
                      <a:headEnd/>
                      <a:tailEnd type="triangle" w="med" len="me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Light" panose="020F0302020204030204"/>
                        <a:ea typeface="宋体"/>
                        <a:cs typeface="+mn-cs"/>
                      </a:endParaRPr>
                    </a:p>
                  </p:txBody>
                </p:sp>
                <p:sp>
                  <p:nvSpPr>
                    <p:cNvPr id="98" name="TextBox 97">
                      <a:extLst>
                        <a:ext uri="{FF2B5EF4-FFF2-40B4-BE49-F238E27FC236}">
                          <a16:creationId xmlns:a16="http://schemas.microsoft.com/office/drawing/2014/main" id="{227FA632-06B1-4637-A7C9-CD10AD3E6CF5}"/>
                        </a:ext>
                      </a:extLst>
                    </p:cNvPr>
                    <p:cNvSpPr txBox="1"/>
                    <p:nvPr/>
                  </p:nvSpPr>
                  <p:spPr>
                    <a:xfrm>
                      <a:off x="1721171" y="3686408"/>
                      <a:ext cx="1486381" cy="3947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Trap modulation can be deep into buffer/substrate using Drain – controlled CI</a:t>
                      </a:r>
                      <a:r>
                        <a:rPr kumimoji="0" lang="en-US" sz="1800" b="1" i="0" u="none" strike="noStrike" kern="1200" cap="none" spc="0" normalizeH="0" baseline="-25000" noProof="0" dirty="0">
                          <a:ln>
                            <a:noFill/>
                          </a:ln>
                          <a:solidFill>
                            <a:srgbClr val="FF0000"/>
                          </a:solidFill>
                          <a:effectLst/>
                          <a:uLnTx/>
                          <a:uFillTx/>
                          <a:latin typeface="Calibri" panose="020F0502020204030204"/>
                          <a:ea typeface="+mn-ea"/>
                          <a:cs typeface="+mn-cs"/>
                        </a:rPr>
                        <a:t>D</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-DLTS</a:t>
                      </a:r>
                    </a:p>
                  </p:txBody>
                </p:sp>
              </p:grpSp>
              <p:sp>
                <p:nvSpPr>
                  <p:cNvPr id="91" name="Oval 90">
                    <a:extLst>
                      <a:ext uri="{FF2B5EF4-FFF2-40B4-BE49-F238E27FC236}">
                        <a16:creationId xmlns:a16="http://schemas.microsoft.com/office/drawing/2014/main" id="{EA78B046-2629-4857-9EFD-4F459B0E8165}"/>
                      </a:ext>
                    </a:extLst>
                  </p:cNvPr>
                  <p:cNvSpPr/>
                  <p:nvPr/>
                </p:nvSpPr>
                <p:spPr bwMode="auto">
                  <a:xfrm>
                    <a:off x="4404680" y="2890107"/>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92" name="Oval 91">
                    <a:extLst>
                      <a:ext uri="{FF2B5EF4-FFF2-40B4-BE49-F238E27FC236}">
                        <a16:creationId xmlns:a16="http://schemas.microsoft.com/office/drawing/2014/main" id="{F93968AD-F1A2-49BD-98B9-5E6A1F63F734}"/>
                      </a:ext>
                    </a:extLst>
                  </p:cNvPr>
                  <p:cNvSpPr/>
                  <p:nvPr/>
                </p:nvSpPr>
                <p:spPr bwMode="auto">
                  <a:xfrm>
                    <a:off x="4557080" y="2813907"/>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93" name="Oval 92">
                    <a:extLst>
                      <a:ext uri="{FF2B5EF4-FFF2-40B4-BE49-F238E27FC236}">
                        <a16:creationId xmlns:a16="http://schemas.microsoft.com/office/drawing/2014/main" id="{1298F1B1-2902-46F2-882C-762E789FFC1C}"/>
                      </a:ext>
                    </a:extLst>
                  </p:cNvPr>
                  <p:cNvSpPr/>
                  <p:nvPr/>
                </p:nvSpPr>
                <p:spPr bwMode="auto">
                  <a:xfrm>
                    <a:off x="4252280" y="2966307"/>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94" name="Oval 93">
                    <a:extLst>
                      <a:ext uri="{FF2B5EF4-FFF2-40B4-BE49-F238E27FC236}">
                        <a16:creationId xmlns:a16="http://schemas.microsoft.com/office/drawing/2014/main" id="{D7DA74BF-63FE-48DC-BCE5-35739591A18F}"/>
                      </a:ext>
                    </a:extLst>
                  </p:cNvPr>
                  <p:cNvSpPr/>
                  <p:nvPr/>
                </p:nvSpPr>
                <p:spPr bwMode="auto">
                  <a:xfrm>
                    <a:off x="4480880" y="3042507"/>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95" name="Oval 94">
                    <a:extLst>
                      <a:ext uri="{FF2B5EF4-FFF2-40B4-BE49-F238E27FC236}">
                        <a16:creationId xmlns:a16="http://schemas.microsoft.com/office/drawing/2014/main" id="{35487691-0CC8-4EF1-A450-B8405A784048}"/>
                      </a:ext>
                    </a:extLst>
                  </p:cNvPr>
                  <p:cNvSpPr/>
                  <p:nvPr/>
                </p:nvSpPr>
                <p:spPr bwMode="auto">
                  <a:xfrm>
                    <a:off x="4633280" y="2966307"/>
                    <a:ext cx="69252" cy="5864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pSp>
            <p:sp>
              <p:nvSpPr>
                <p:cNvPr id="86" name="Oval 85">
                  <a:extLst>
                    <a:ext uri="{FF2B5EF4-FFF2-40B4-BE49-F238E27FC236}">
                      <a16:creationId xmlns:a16="http://schemas.microsoft.com/office/drawing/2014/main" id="{14787C3D-0AB4-4134-BD0B-D6FB5CD6D925}"/>
                    </a:ext>
                  </a:extLst>
                </p:cNvPr>
                <p:cNvSpPr/>
                <p:nvPr/>
              </p:nvSpPr>
              <p:spPr bwMode="auto">
                <a:xfrm>
                  <a:off x="4671923" y="4191000"/>
                  <a:ext cx="204877" cy="169534"/>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87" name="Oval 86">
                  <a:extLst>
                    <a:ext uri="{FF2B5EF4-FFF2-40B4-BE49-F238E27FC236}">
                      <a16:creationId xmlns:a16="http://schemas.microsoft.com/office/drawing/2014/main" id="{9B4DEC1F-CF58-4E6C-B76C-84CBA51CADCC}"/>
                    </a:ext>
                  </a:extLst>
                </p:cNvPr>
                <p:cNvSpPr/>
                <p:nvPr/>
              </p:nvSpPr>
              <p:spPr bwMode="auto">
                <a:xfrm>
                  <a:off x="4900523" y="4191000"/>
                  <a:ext cx="204877" cy="169534"/>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88" name="Oval 87">
                  <a:extLst>
                    <a:ext uri="{FF2B5EF4-FFF2-40B4-BE49-F238E27FC236}">
                      <a16:creationId xmlns:a16="http://schemas.microsoft.com/office/drawing/2014/main" id="{42AB2D5D-7477-4650-99AF-6249DEA2BB00}"/>
                    </a:ext>
                  </a:extLst>
                </p:cNvPr>
                <p:cNvSpPr/>
                <p:nvPr/>
              </p:nvSpPr>
              <p:spPr bwMode="auto">
                <a:xfrm>
                  <a:off x="5129123" y="4191000"/>
                  <a:ext cx="204877" cy="169534"/>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89" name="Oval 88">
                  <a:extLst>
                    <a:ext uri="{FF2B5EF4-FFF2-40B4-BE49-F238E27FC236}">
                      <a16:creationId xmlns:a16="http://schemas.microsoft.com/office/drawing/2014/main" id="{522497CA-70B0-4B91-AA92-E66C82DCE54A}"/>
                    </a:ext>
                  </a:extLst>
                </p:cNvPr>
                <p:cNvSpPr/>
                <p:nvPr/>
              </p:nvSpPr>
              <p:spPr bwMode="auto">
                <a:xfrm>
                  <a:off x="5357723" y="4254001"/>
                  <a:ext cx="204877" cy="169534"/>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pSp>
          <p:sp>
            <p:nvSpPr>
              <p:cNvPr id="83" name="TextBox 82">
                <a:extLst>
                  <a:ext uri="{FF2B5EF4-FFF2-40B4-BE49-F238E27FC236}">
                    <a16:creationId xmlns:a16="http://schemas.microsoft.com/office/drawing/2014/main" id="{C20C2755-35F5-4B0F-ADBF-2A21D5BCA8EB}"/>
                  </a:ext>
                </a:extLst>
              </p:cNvPr>
              <p:cNvSpPr txBox="1"/>
              <p:nvPr/>
            </p:nvSpPr>
            <p:spPr>
              <a:xfrm>
                <a:off x="626585" y="4987857"/>
                <a:ext cx="1975707" cy="17249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Trap modulation in channel using Gate-controlled CI</a:t>
                </a:r>
                <a:r>
                  <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rPr>
                  <a:t>D</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-DLTS </a:t>
                </a:r>
              </a:p>
            </p:txBody>
          </p:sp>
          <p:sp>
            <p:nvSpPr>
              <p:cNvPr id="84" name="Line 42">
                <a:extLst>
                  <a:ext uri="{FF2B5EF4-FFF2-40B4-BE49-F238E27FC236}">
                    <a16:creationId xmlns:a16="http://schemas.microsoft.com/office/drawing/2014/main" id="{C714F7BE-B783-43F0-A24D-F750293D3B0D}"/>
                  </a:ext>
                </a:extLst>
              </p:cNvPr>
              <p:cNvSpPr>
                <a:spLocks noChangeShapeType="1"/>
              </p:cNvSpPr>
              <p:nvPr/>
            </p:nvSpPr>
            <p:spPr bwMode="auto">
              <a:xfrm flipV="1">
                <a:off x="2490721" y="4810641"/>
                <a:ext cx="1440554" cy="827459"/>
              </a:xfrm>
              <a:prstGeom prst="line">
                <a:avLst/>
              </a:prstGeom>
              <a:noFill/>
              <a:ln w="38100">
                <a:solidFill>
                  <a:schemeClr val="tx1"/>
                </a:solidFill>
                <a:round/>
                <a:headEnd/>
                <a:tailEnd type="triangle" w="med" len="me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Light" panose="020F0302020204030204"/>
                  <a:ea typeface="宋体"/>
                  <a:cs typeface="+mn-cs"/>
                </a:endParaRPr>
              </a:p>
            </p:txBody>
          </p:sp>
        </p:grpSp>
        <p:sp>
          <p:nvSpPr>
            <p:cNvPr id="70" name="Oval 69">
              <a:extLst>
                <a:ext uri="{FF2B5EF4-FFF2-40B4-BE49-F238E27FC236}">
                  <a16:creationId xmlns:a16="http://schemas.microsoft.com/office/drawing/2014/main" id="{50E6EF2D-9F95-4333-B0BB-7D9A026D2F33}"/>
                </a:ext>
              </a:extLst>
            </p:cNvPr>
            <p:cNvSpPr/>
            <p:nvPr/>
          </p:nvSpPr>
          <p:spPr bwMode="auto">
            <a:xfrm>
              <a:off x="5322557" y="3958620"/>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71" name="Oval 70">
              <a:extLst>
                <a:ext uri="{FF2B5EF4-FFF2-40B4-BE49-F238E27FC236}">
                  <a16:creationId xmlns:a16="http://schemas.microsoft.com/office/drawing/2014/main" id="{2953CE5B-D381-4DBA-B0D5-12D4E2B59EAB}"/>
                </a:ext>
              </a:extLst>
            </p:cNvPr>
            <p:cNvSpPr/>
            <p:nvPr/>
          </p:nvSpPr>
          <p:spPr bwMode="auto">
            <a:xfrm>
              <a:off x="5105400" y="3953404"/>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72" name="Oval 71">
              <a:extLst>
                <a:ext uri="{FF2B5EF4-FFF2-40B4-BE49-F238E27FC236}">
                  <a16:creationId xmlns:a16="http://schemas.microsoft.com/office/drawing/2014/main" id="{F4BCC0A9-4140-40AE-AA65-29D68DFA8FC3}"/>
                </a:ext>
              </a:extLst>
            </p:cNvPr>
            <p:cNvSpPr/>
            <p:nvPr/>
          </p:nvSpPr>
          <p:spPr bwMode="auto">
            <a:xfrm>
              <a:off x="5322557" y="4221309"/>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73" name="Oval 72">
              <a:extLst>
                <a:ext uri="{FF2B5EF4-FFF2-40B4-BE49-F238E27FC236}">
                  <a16:creationId xmlns:a16="http://schemas.microsoft.com/office/drawing/2014/main" id="{C6D4B2AD-1095-46DF-AEDF-A7D6A26555AF}"/>
                </a:ext>
              </a:extLst>
            </p:cNvPr>
            <p:cNvSpPr/>
            <p:nvPr/>
          </p:nvSpPr>
          <p:spPr bwMode="auto">
            <a:xfrm>
              <a:off x="5105400" y="4216093"/>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74" name="Oval 73">
              <a:extLst>
                <a:ext uri="{FF2B5EF4-FFF2-40B4-BE49-F238E27FC236}">
                  <a16:creationId xmlns:a16="http://schemas.microsoft.com/office/drawing/2014/main" id="{32A90AE1-3984-4A5B-8C2E-FF65BFFD3DDB}"/>
                </a:ext>
              </a:extLst>
            </p:cNvPr>
            <p:cNvSpPr/>
            <p:nvPr/>
          </p:nvSpPr>
          <p:spPr bwMode="auto">
            <a:xfrm>
              <a:off x="5474957" y="4221309"/>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75" name="Oval 74">
              <a:extLst>
                <a:ext uri="{FF2B5EF4-FFF2-40B4-BE49-F238E27FC236}">
                  <a16:creationId xmlns:a16="http://schemas.microsoft.com/office/drawing/2014/main" id="{C0928161-FF75-4BAC-8455-FCD5ED18B656}"/>
                </a:ext>
              </a:extLst>
            </p:cNvPr>
            <p:cNvSpPr/>
            <p:nvPr/>
          </p:nvSpPr>
          <p:spPr bwMode="auto">
            <a:xfrm>
              <a:off x="5190679" y="4407837"/>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76" name="Oval 75">
              <a:extLst>
                <a:ext uri="{FF2B5EF4-FFF2-40B4-BE49-F238E27FC236}">
                  <a16:creationId xmlns:a16="http://schemas.microsoft.com/office/drawing/2014/main" id="{F9E8C56B-9B8F-4BE2-95A9-12FB4D01A5B0}"/>
                </a:ext>
              </a:extLst>
            </p:cNvPr>
            <p:cNvSpPr/>
            <p:nvPr/>
          </p:nvSpPr>
          <p:spPr bwMode="auto">
            <a:xfrm>
              <a:off x="5389252" y="4435712"/>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77" name="Oval 76">
              <a:extLst>
                <a:ext uri="{FF2B5EF4-FFF2-40B4-BE49-F238E27FC236}">
                  <a16:creationId xmlns:a16="http://schemas.microsoft.com/office/drawing/2014/main" id="{E4166AB4-395B-4AD0-94F5-D4203984F861}"/>
                </a:ext>
              </a:extLst>
            </p:cNvPr>
            <p:cNvSpPr/>
            <p:nvPr/>
          </p:nvSpPr>
          <p:spPr bwMode="auto">
            <a:xfrm>
              <a:off x="5322557" y="4653416"/>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78" name="Oval 77">
              <a:extLst>
                <a:ext uri="{FF2B5EF4-FFF2-40B4-BE49-F238E27FC236}">
                  <a16:creationId xmlns:a16="http://schemas.microsoft.com/office/drawing/2014/main" id="{B74A4061-4176-414F-99C5-9933B0F54377}"/>
                </a:ext>
              </a:extLst>
            </p:cNvPr>
            <p:cNvSpPr/>
            <p:nvPr/>
          </p:nvSpPr>
          <p:spPr bwMode="auto">
            <a:xfrm>
              <a:off x="5105400" y="4648200"/>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79" name="Oval 78">
              <a:extLst>
                <a:ext uri="{FF2B5EF4-FFF2-40B4-BE49-F238E27FC236}">
                  <a16:creationId xmlns:a16="http://schemas.microsoft.com/office/drawing/2014/main" id="{00A324AC-F17E-4859-8771-F0DA5DA5A57E}"/>
                </a:ext>
              </a:extLst>
            </p:cNvPr>
            <p:cNvSpPr/>
            <p:nvPr/>
          </p:nvSpPr>
          <p:spPr bwMode="auto">
            <a:xfrm>
              <a:off x="5474957" y="4653416"/>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80" name="Oval 79">
              <a:extLst>
                <a:ext uri="{FF2B5EF4-FFF2-40B4-BE49-F238E27FC236}">
                  <a16:creationId xmlns:a16="http://schemas.microsoft.com/office/drawing/2014/main" id="{276CE09B-F796-4A87-A078-7E6BFB482908}"/>
                </a:ext>
              </a:extLst>
            </p:cNvPr>
            <p:cNvSpPr/>
            <p:nvPr/>
          </p:nvSpPr>
          <p:spPr bwMode="auto">
            <a:xfrm>
              <a:off x="5190679" y="4839944"/>
              <a:ext cx="133390"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81" name="Oval 80">
              <a:extLst>
                <a:ext uri="{FF2B5EF4-FFF2-40B4-BE49-F238E27FC236}">
                  <a16:creationId xmlns:a16="http://schemas.microsoft.com/office/drawing/2014/main" id="{C6CD7299-BA62-47AE-9AB2-DD5D6C095A5B}"/>
                </a:ext>
              </a:extLst>
            </p:cNvPr>
            <p:cNvSpPr/>
            <p:nvPr/>
          </p:nvSpPr>
          <p:spPr bwMode="auto">
            <a:xfrm>
              <a:off x="5389252" y="4867818"/>
              <a:ext cx="140605" cy="19829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pSp>
      <p:sp>
        <p:nvSpPr>
          <p:cNvPr id="3" name="TextBox 2">
            <a:extLst>
              <a:ext uri="{FF2B5EF4-FFF2-40B4-BE49-F238E27FC236}">
                <a16:creationId xmlns:a16="http://schemas.microsoft.com/office/drawing/2014/main" id="{AC3755B6-B3CB-4B21-A3D2-043933C123DD}"/>
              </a:ext>
            </a:extLst>
          </p:cNvPr>
          <p:cNvSpPr txBox="1"/>
          <p:nvPr/>
        </p:nvSpPr>
        <p:spPr>
          <a:xfrm>
            <a:off x="1625372" y="1561820"/>
            <a:ext cx="28631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Defect spectroscopy directly on commercial transistors:</a:t>
            </a:r>
          </a:p>
        </p:txBody>
      </p:sp>
    </p:spTree>
    <p:extLst>
      <p:ext uri="{BB962C8B-B14F-4D97-AF65-F5344CB8AC3E}">
        <p14:creationId xmlns:p14="http://schemas.microsoft.com/office/powerpoint/2010/main" val="306369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45FB8C9-E3DC-2846-8526-95AF076599F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82" t="439" r="281" b="1315"/>
          <a:stretch/>
        </p:blipFill>
        <p:spPr>
          <a:xfrm>
            <a:off x="6759308" y="917879"/>
            <a:ext cx="1818731" cy="1340118"/>
          </a:xfrm>
          <a:prstGeom prst="rect">
            <a:avLst/>
          </a:prstGeom>
        </p:spPr>
      </p:pic>
      <p:graphicFrame>
        <p:nvGraphicFramePr>
          <p:cNvPr id="13" name="Object 12">
            <a:extLst>
              <a:ext uri="{FF2B5EF4-FFF2-40B4-BE49-F238E27FC236}">
                <a16:creationId xmlns:a16="http://schemas.microsoft.com/office/drawing/2014/main" id="{6E96DC75-40A1-9B43-97E0-136391EC7409}"/>
              </a:ext>
            </a:extLst>
          </p:cNvPr>
          <p:cNvGraphicFramePr>
            <a:graphicFrameLocks noChangeAspect="1"/>
          </p:cNvGraphicFramePr>
          <p:nvPr>
            <p:extLst>
              <p:ext uri="{D42A27DB-BD31-4B8C-83A1-F6EECF244321}">
                <p14:modId xmlns:p14="http://schemas.microsoft.com/office/powerpoint/2010/main" val="2254507129"/>
              </p:ext>
            </p:extLst>
          </p:nvPr>
        </p:nvGraphicFramePr>
        <p:xfrm>
          <a:off x="6472817" y="2177679"/>
          <a:ext cx="2351094" cy="1816670"/>
        </p:xfrm>
        <a:graphic>
          <a:graphicData uri="http://schemas.openxmlformats.org/presentationml/2006/ole">
            <mc:AlternateContent xmlns:mc="http://schemas.openxmlformats.org/markup-compatibility/2006">
              <mc:Choice xmlns:v="urn:schemas-microsoft-com:vml" Requires="v">
                <p:oleObj spid="_x0000_s6192" name="Graph" r:id="rId7" imgW="4023360" imgH="3108960" progId="Origin50.Graph">
                  <p:embed/>
                </p:oleObj>
              </mc:Choice>
              <mc:Fallback>
                <p:oleObj name="Graph" r:id="rId7" imgW="4023360" imgH="3108960" progId="Origin50.Graph">
                  <p:embed/>
                  <p:pic>
                    <p:nvPicPr>
                      <p:cNvPr id="7" name="Object 6">
                        <a:extLst>
                          <a:ext uri="{FF2B5EF4-FFF2-40B4-BE49-F238E27FC236}">
                            <a16:creationId xmlns:a16="http://schemas.microsoft.com/office/drawing/2014/main" id="{6E96DC75-40A1-9B43-97E0-136391EC7409}"/>
                          </a:ext>
                        </a:extLst>
                      </p:cNvPr>
                      <p:cNvPicPr/>
                      <p:nvPr/>
                    </p:nvPicPr>
                    <p:blipFill>
                      <a:blip r:embed="rId8"/>
                      <a:stretch>
                        <a:fillRect/>
                      </a:stretch>
                    </p:blipFill>
                    <p:spPr>
                      <a:xfrm>
                        <a:off x="6472817" y="2177679"/>
                        <a:ext cx="2351094" cy="181667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3FA01FAA-C0CB-A044-B6D6-A251A2C91509}"/>
              </a:ext>
            </a:extLst>
          </p:cNvPr>
          <p:cNvGraphicFramePr>
            <a:graphicFrameLocks noChangeAspect="1"/>
          </p:cNvGraphicFramePr>
          <p:nvPr>
            <p:extLst>
              <p:ext uri="{D42A27DB-BD31-4B8C-83A1-F6EECF244321}">
                <p14:modId xmlns:p14="http://schemas.microsoft.com/office/powerpoint/2010/main" val="1316405598"/>
              </p:ext>
            </p:extLst>
          </p:nvPr>
        </p:nvGraphicFramePr>
        <p:xfrm>
          <a:off x="6435208" y="3899588"/>
          <a:ext cx="2717960" cy="1828542"/>
        </p:xfrm>
        <a:graphic>
          <a:graphicData uri="http://schemas.openxmlformats.org/presentationml/2006/ole">
            <mc:AlternateContent xmlns:mc="http://schemas.openxmlformats.org/markup-compatibility/2006">
              <mc:Choice xmlns:v="urn:schemas-microsoft-com:vml" Requires="v">
                <p:oleObj spid="_x0000_s6193" name="Graph" r:id="rId9" imgW="4023360" imgH="3108960" progId="Origin50.Graph">
                  <p:embed/>
                </p:oleObj>
              </mc:Choice>
              <mc:Fallback>
                <p:oleObj name="Graph" r:id="rId9" imgW="4023360" imgH="3108960" progId="Origin50.Graph">
                  <p:embed/>
                  <p:pic>
                    <p:nvPicPr>
                      <p:cNvPr id="8" name="Object 7">
                        <a:extLst>
                          <a:ext uri="{FF2B5EF4-FFF2-40B4-BE49-F238E27FC236}">
                            <a16:creationId xmlns:a16="http://schemas.microsoft.com/office/drawing/2014/main" id="{3FA01FAA-C0CB-A044-B6D6-A251A2C91509}"/>
                          </a:ext>
                        </a:extLst>
                      </p:cNvPr>
                      <p:cNvPicPr/>
                      <p:nvPr/>
                    </p:nvPicPr>
                    <p:blipFill>
                      <a:blip r:embed="rId10"/>
                      <a:stretch>
                        <a:fillRect/>
                      </a:stretch>
                    </p:blipFill>
                    <p:spPr>
                      <a:xfrm>
                        <a:off x="6435208" y="3899588"/>
                        <a:ext cx="2717960" cy="1828542"/>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D5FBF019-6344-D34A-ABFF-2F30859C5996}"/>
              </a:ext>
            </a:extLst>
          </p:cNvPr>
          <p:cNvSpPr txBox="1"/>
          <p:nvPr/>
        </p:nvSpPr>
        <p:spPr>
          <a:xfrm>
            <a:off x="2401302" y="441683"/>
            <a:ext cx="4675239" cy="53860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Why </a:t>
            </a:r>
            <a:r>
              <a:rPr kumimoji="0" lang="en-US" sz="2900"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GaN</a:t>
            </a:r>
            <a:r>
              <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𝛽-Ga</a:t>
            </a:r>
            <a:r>
              <a:rPr kumimoji="0" lang="en-US" sz="2900" b="1" i="0" u="none" strike="noStrike" kern="1200" cap="none" spc="0" normalizeH="0" baseline="-25000" noProof="0" dirty="0">
                <a:ln>
                  <a:noFill/>
                </a:ln>
                <a:effectLst/>
                <a:uLnTx/>
                <a:uFillTx/>
                <a:latin typeface="Arial" panose="020B0604020202020204" pitchFamily="34" charset="0"/>
                <a:ea typeface="+mn-ea"/>
                <a:cs typeface="Arial" panose="020B0604020202020204" pitchFamily="34" charset="0"/>
              </a:rPr>
              <a:t>2</a:t>
            </a:r>
            <a:r>
              <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O</a:t>
            </a:r>
            <a:r>
              <a:rPr kumimoji="0" lang="en-US" sz="2900" b="1" i="0" u="none" strike="noStrike" kern="1200" cap="none" spc="0" normalizeH="0" baseline="-25000" noProof="0" dirty="0">
                <a:ln>
                  <a:noFill/>
                </a:ln>
                <a:effectLst/>
                <a:uLnTx/>
                <a:uFillTx/>
                <a:latin typeface="Arial" panose="020B0604020202020204" pitchFamily="34" charset="0"/>
                <a:ea typeface="+mn-ea"/>
                <a:cs typeface="Arial" panose="020B0604020202020204" pitchFamily="34" charset="0"/>
              </a:rPr>
              <a:t>3</a:t>
            </a:r>
            <a:r>
              <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&amp; </a:t>
            </a:r>
            <a:r>
              <a:rPr kumimoji="0" lang="en-US" sz="2900"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SiC</a:t>
            </a:r>
            <a:r>
              <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p>
        </p:txBody>
      </p:sp>
      <p:sp>
        <p:nvSpPr>
          <p:cNvPr id="16" name="Subtitle 2">
            <a:extLst>
              <a:ext uri="{FF2B5EF4-FFF2-40B4-BE49-F238E27FC236}">
                <a16:creationId xmlns:a16="http://schemas.microsoft.com/office/drawing/2014/main" id="{07B0E4E2-3D3F-4EE3-9AAB-27321B4C1C02}"/>
              </a:ext>
            </a:extLst>
          </p:cNvPr>
          <p:cNvSpPr txBox="1">
            <a:spLocks/>
          </p:cNvSpPr>
          <p:nvPr/>
        </p:nvSpPr>
        <p:spPr>
          <a:xfrm>
            <a:off x="384487" y="980292"/>
            <a:ext cx="6128141" cy="473098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b="1" dirty="0"/>
              <a:t>WBG &amp; UWBG materials, devices, and circuits</a:t>
            </a:r>
          </a:p>
          <a:p>
            <a:pPr>
              <a:lnSpc>
                <a:spcPct val="100000"/>
              </a:lnSpc>
              <a:spcBef>
                <a:spcPts val="0"/>
              </a:spcBef>
            </a:pPr>
            <a:r>
              <a:rPr lang="en-US" sz="1600" dirty="0"/>
              <a:t>High radiation tolerance</a:t>
            </a:r>
          </a:p>
          <a:p>
            <a:pPr lvl="1">
              <a:lnSpc>
                <a:spcPct val="100000"/>
              </a:lnSpc>
              <a:spcBef>
                <a:spcPts val="0"/>
              </a:spcBef>
            </a:pPr>
            <a:r>
              <a:rPr lang="en-US" sz="1600" dirty="0"/>
              <a:t>Strong chemical bonding leads to high </a:t>
            </a:r>
            <a:r>
              <a:rPr lang="en-US" sz="1600" dirty="0" smtClean="0"/>
              <a:t>rad </a:t>
            </a:r>
            <a:r>
              <a:rPr lang="en-US" sz="1600" dirty="0"/>
              <a:t>hardness</a:t>
            </a:r>
          </a:p>
          <a:p>
            <a:pPr>
              <a:lnSpc>
                <a:spcPct val="100000"/>
              </a:lnSpc>
              <a:spcBef>
                <a:spcPts val="0"/>
              </a:spcBef>
            </a:pPr>
            <a:r>
              <a:rPr lang="en-US" sz="1600" dirty="0"/>
              <a:t>Wide </a:t>
            </a:r>
            <a:r>
              <a:rPr lang="en-US" sz="1600" dirty="0" err="1"/>
              <a:t>Eg</a:t>
            </a:r>
            <a:r>
              <a:rPr lang="en-US" sz="1600" dirty="0"/>
              <a:t> </a:t>
            </a:r>
            <a:r>
              <a:rPr lang="en-US" sz="1600" dirty="0">
                <a:sym typeface="Wingdings" panose="05000000000000000000" pitchFamily="2" charset="2"/>
              </a:rPr>
              <a:t> Ultra-low l</a:t>
            </a:r>
            <a:r>
              <a:rPr lang="en-US" sz="1600" dirty="0"/>
              <a:t>eakage </a:t>
            </a:r>
            <a:r>
              <a:rPr lang="en-US" sz="1600" dirty="0" smtClean="0"/>
              <a:t>currents/large </a:t>
            </a:r>
            <a:r>
              <a:rPr lang="en-US" sz="1600" dirty="0"/>
              <a:t>junction barriers</a:t>
            </a:r>
          </a:p>
          <a:p>
            <a:pPr>
              <a:lnSpc>
                <a:spcPct val="100000"/>
              </a:lnSpc>
              <a:spcBef>
                <a:spcPts val="0"/>
              </a:spcBef>
            </a:pPr>
            <a:r>
              <a:rPr lang="en-US" sz="1600" dirty="0"/>
              <a:t>Extreme environments (temperature, chemicals)</a:t>
            </a:r>
          </a:p>
          <a:p>
            <a:pPr lvl="1">
              <a:lnSpc>
                <a:spcPct val="100000"/>
              </a:lnSpc>
              <a:spcBef>
                <a:spcPts val="0"/>
              </a:spcBef>
            </a:pPr>
            <a:r>
              <a:rPr lang="en-US" sz="1600" dirty="0"/>
              <a:t>Relatively chemically inert</a:t>
            </a:r>
          </a:p>
          <a:p>
            <a:pPr>
              <a:lnSpc>
                <a:spcPct val="100000"/>
              </a:lnSpc>
              <a:spcBef>
                <a:spcPts val="0"/>
              </a:spcBef>
            </a:pPr>
            <a:r>
              <a:rPr lang="en-US" sz="1600" dirty="0"/>
              <a:t>High standoff voltages</a:t>
            </a:r>
          </a:p>
          <a:p>
            <a:pPr>
              <a:lnSpc>
                <a:spcPct val="100000"/>
              </a:lnSpc>
              <a:spcBef>
                <a:spcPts val="0"/>
              </a:spcBef>
            </a:pPr>
            <a:r>
              <a:rPr lang="en-US" sz="1600" dirty="0"/>
              <a:t>Communication/logic (</a:t>
            </a:r>
            <a:r>
              <a:rPr lang="en-US" sz="1600" dirty="0" err="1"/>
              <a:t>GaN</a:t>
            </a:r>
            <a:r>
              <a:rPr lang="en-US" sz="1600" dirty="0"/>
              <a:t> and </a:t>
            </a:r>
            <a:r>
              <a:rPr lang="el-GR" sz="1600" dirty="0"/>
              <a:t>β</a:t>
            </a:r>
            <a:r>
              <a:rPr lang="en-US" sz="1600" dirty="0"/>
              <a:t>-Ga</a:t>
            </a:r>
            <a:r>
              <a:rPr lang="en-US" sz="1600" baseline="-25000" dirty="0"/>
              <a:t>2</a:t>
            </a:r>
            <a:r>
              <a:rPr lang="en-US" sz="1600" dirty="0"/>
              <a:t>O</a:t>
            </a:r>
            <a:r>
              <a:rPr lang="en-US" sz="1600" baseline="-25000" dirty="0"/>
              <a:t>3</a:t>
            </a:r>
            <a:r>
              <a:rPr lang="en-US" sz="1600" dirty="0"/>
              <a:t>)</a:t>
            </a:r>
          </a:p>
          <a:p>
            <a:pPr lvl="1">
              <a:lnSpc>
                <a:spcPct val="100000"/>
              </a:lnSpc>
              <a:spcBef>
                <a:spcPts val="0"/>
              </a:spcBef>
            </a:pPr>
            <a:r>
              <a:rPr lang="en-US" sz="1600" dirty="0"/>
              <a:t>Direct bandgap allows integrated optical devices</a:t>
            </a:r>
          </a:p>
          <a:p>
            <a:pPr marL="0" indent="0">
              <a:lnSpc>
                <a:spcPct val="100000"/>
              </a:lnSpc>
              <a:spcBef>
                <a:spcPts val="0"/>
              </a:spcBef>
              <a:buNone/>
            </a:pPr>
            <a:endParaRPr lang="en-US" sz="1600" b="1" dirty="0"/>
          </a:p>
          <a:p>
            <a:pPr marL="0" indent="0">
              <a:lnSpc>
                <a:spcPct val="100000"/>
              </a:lnSpc>
              <a:spcBef>
                <a:spcPts val="0"/>
              </a:spcBef>
              <a:buNone/>
            </a:pPr>
            <a:r>
              <a:rPr lang="el-GR" sz="1600" b="1" dirty="0"/>
              <a:t>β</a:t>
            </a:r>
            <a:r>
              <a:rPr lang="en-US" sz="1600" b="1" dirty="0"/>
              <a:t>-Ga</a:t>
            </a:r>
            <a:r>
              <a:rPr lang="en-US" sz="1600" b="1" baseline="-25000" dirty="0"/>
              <a:t>2</a:t>
            </a:r>
            <a:r>
              <a:rPr lang="en-US" sz="1600" b="1" dirty="0"/>
              <a:t>O</a:t>
            </a:r>
            <a:r>
              <a:rPr lang="en-US" sz="1600" b="1" baseline="-25000" dirty="0"/>
              <a:t>3</a:t>
            </a:r>
            <a:r>
              <a:rPr lang="en-US" sz="1600" dirty="0"/>
              <a:t> (least mature)</a:t>
            </a:r>
          </a:p>
          <a:p>
            <a:pPr>
              <a:lnSpc>
                <a:spcPct val="100000"/>
              </a:lnSpc>
              <a:spcBef>
                <a:spcPts val="0"/>
              </a:spcBef>
            </a:pPr>
            <a:r>
              <a:rPr lang="en-US" sz="1600" dirty="0"/>
              <a:t>Melt grown </a:t>
            </a:r>
            <a:r>
              <a:rPr lang="en-US" sz="1600" dirty="0">
                <a:sym typeface="Wingdings" panose="05000000000000000000" pitchFamily="2" charset="2"/>
              </a:rPr>
              <a:t> cheap </a:t>
            </a:r>
            <a:r>
              <a:rPr lang="en-US" sz="1600" dirty="0"/>
              <a:t> easy to have very thick devices</a:t>
            </a:r>
          </a:p>
          <a:p>
            <a:pPr>
              <a:lnSpc>
                <a:spcPct val="100000"/>
              </a:lnSpc>
              <a:spcBef>
                <a:spcPts val="0"/>
              </a:spcBef>
            </a:pPr>
            <a:r>
              <a:rPr lang="en-US" sz="1600" dirty="0"/>
              <a:t>Native substrate </a:t>
            </a:r>
            <a:r>
              <a:rPr lang="en-US" sz="1600" dirty="0">
                <a:sym typeface="Wingdings" panose="05000000000000000000" pitchFamily="2" charset="2"/>
              </a:rPr>
              <a:t> potential for low defect </a:t>
            </a:r>
            <a:r>
              <a:rPr lang="en-US" sz="1600" dirty="0" smtClean="0">
                <a:sym typeface="Wingdings" panose="05000000000000000000" pitchFamily="2" charset="2"/>
              </a:rPr>
              <a:t>densities</a:t>
            </a:r>
          </a:p>
          <a:p>
            <a:pPr marL="0" indent="0">
              <a:lnSpc>
                <a:spcPct val="100000"/>
              </a:lnSpc>
              <a:spcBef>
                <a:spcPts val="0"/>
              </a:spcBef>
              <a:buNone/>
            </a:pPr>
            <a:r>
              <a:rPr lang="en-US" sz="1600" b="1" dirty="0" err="1" smtClean="0"/>
              <a:t>GaN</a:t>
            </a:r>
            <a:endParaRPr lang="en-US" sz="1600" b="1" dirty="0"/>
          </a:p>
          <a:p>
            <a:pPr>
              <a:lnSpc>
                <a:spcPct val="100000"/>
              </a:lnSpc>
              <a:spcBef>
                <a:spcPts val="0"/>
              </a:spcBef>
            </a:pPr>
            <a:r>
              <a:rPr lang="en-US" sz="1600" dirty="0"/>
              <a:t>University </a:t>
            </a:r>
            <a:r>
              <a:rPr lang="en-US" sz="1600" dirty="0" smtClean="0"/>
              <a:t>proto-type foundry </a:t>
            </a:r>
            <a:r>
              <a:rPr lang="en-US" sz="1600" dirty="0"/>
              <a:t>at </a:t>
            </a:r>
            <a:r>
              <a:rPr lang="en-US" sz="1600" dirty="0" smtClean="0"/>
              <a:t>OSU for simple devices</a:t>
            </a:r>
            <a:endParaRPr lang="en-US" sz="1600" dirty="0"/>
          </a:p>
          <a:p>
            <a:pPr>
              <a:lnSpc>
                <a:spcPct val="100000"/>
              </a:lnSpc>
              <a:spcBef>
                <a:spcPts val="0"/>
              </a:spcBef>
            </a:pPr>
            <a:r>
              <a:rPr lang="en-US" sz="1600" dirty="0"/>
              <a:t>Device models for monolithic sensor/readout </a:t>
            </a:r>
          </a:p>
          <a:p>
            <a:pPr marL="0" indent="0">
              <a:lnSpc>
                <a:spcPct val="100000"/>
              </a:lnSpc>
              <a:spcBef>
                <a:spcPts val="0"/>
              </a:spcBef>
              <a:buNone/>
            </a:pPr>
            <a:r>
              <a:rPr lang="en-US" sz="1600" b="1" dirty="0" err="1">
                <a:sym typeface="Wingdings" panose="05000000000000000000" pitchFamily="2" charset="2"/>
              </a:rPr>
              <a:t>SiC</a:t>
            </a:r>
            <a:r>
              <a:rPr lang="en-US" sz="1600" dirty="0">
                <a:sym typeface="Wingdings" panose="05000000000000000000" pitchFamily="2" charset="2"/>
              </a:rPr>
              <a:t> (most mature)</a:t>
            </a:r>
          </a:p>
          <a:p>
            <a:pPr>
              <a:lnSpc>
                <a:spcPct val="100000"/>
              </a:lnSpc>
              <a:spcBef>
                <a:spcPts val="0"/>
              </a:spcBef>
            </a:pPr>
            <a:r>
              <a:rPr lang="en-US" sz="1600" dirty="0"/>
              <a:t>High yield </a:t>
            </a:r>
            <a:r>
              <a:rPr lang="en-US" sz="1600" dirty="0">
                <a:sym typeface="Wingdings" panose="05000000000000000000" pitchFamily="2" charset="2"/>
              </a:rPr>
              <a:t> large arrays possible</a:t>
            </a:r>
          </a:p>
        </p:txBody>
      </p:sp>
    </p:spTree>
    <p:extLst>
      <p:ext uri="{BB962C8B-B14F-4D97-AF65-F5344CB8AC3E}">
        <p14:creationId xmlns:p14="http://schemas.microsoft.com/office/powerpoint/2010/main" val="35972695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a:extLst>
              <a:ext uri="{FF2B5EF4-FFF2-40B4-BE49-F238E27FC236}">
                <a16:creationId xmlns:a16="http://schemas.microsoft.com/office/drawing/2014/main" id="{AE3BC296-94FF-42DD-935A-DD330C4361D0}"/>
              </a:ext>
            </a:extLst>
          </p:cNvPr>
          <p:cNvSpPr>
            <a:spLocks noGrp="1"/>
          </p:cNvSpPr>
          <p:nvPr>
            <p:ph type="title"/>
          </p:nvPr>
        </p:nvSpPr>
        <p:spPr>
          <a:xfrm>
            <a:off x="1222286" y="279242"/>
            <a:ext cx="7886700" cy="898409"/>
          </a:xfrm>
        </p:spPr>
        <p:txBody>
          <a:bodyPr>
            <a:normAutofit/>
          </a:bodyPr>
          <a:lstStyle/>
          <a:p>
            <a:r>
              <a:rPr lang="en-US" sz="3200" b="1" dirty="0" err="1" smtClean="0">
                <a:latin typeface="+mn-lt"/>
              </a:rPr>
              <a:t>GaN</a:t>
            </a:r>
            <a:r>
              <a:rPr lang="en-US" sz="3200" b="1" dirty="0" smtClean="0">
                <a:latin typeface="+mn-lt"/>
              </a:rPr>
              <a:t> radiation response and modeling</a:t>
            </a:r>
            <a:endParaRPr lang="en-US" sz="3200" b="1" dirty="0">
              <a:latin typeface="+mn-lt"/>
            </a:endParaRPr>
          </a:p>
        </p:txBody>
      </p:sp>
      <p:sp>
        <p:nvSpPr>
          <p:cNvPr id="13" name="Slide Number Placeholder 3">
            <a:extLst>
              <a:ext uri="{FF2B5EF4-FFF2-40B4-BE49-F238E27FC236}">
                <a16:creationId xmlns:a16="http://schemas.microsoft.com/office/drawing/2014/main" id="{E3AA6040-0C73-41DA-A0AD-34C319BAF18D}"/>
              </a:ext>
            </a:extLst>
          </p:cNvPr>
          <p:cNvSpPr>
            <a:spLocks noGrp="1"/>
          </p:cNvSpPr>
          <p:nvPr>
            <p:ph type="sldNum" sz="quarter" idx="12"/>
          </p:nvPr>
        </p:nvSpPr>
        <p:spPr>
          <a:xfrm>
            <a:off x="6457950" y="6356351"/>
            <a:ext cx="2057400" cy="365125"/>
          </a:xfrm>
        </p:spPr>
        <p:txBody>
          <a:bodyPr/>
          <a:lstStyle/>
          <a:p>
            <a:fld id="{3B8D96D0-C218-6042-8A19-6BFEDAE2C29D}" type="slidenum">
              <a:rPr lang="en-US" smtClean="0"/>
              <a:t>6</a:t>
            </a:fld>
            <a:endParaRPr lang="en-US"/>
          </a:p>
        </p:txBody>
      </p:sp>
      <p:graphicFrame>
        <p:nvGraphicFramePr>
          <p:cNvPr id="14" name="Object 13">
            <a:extLst>
              <a:ext uri="{FF2B5EF4-FFF2-40B4-BE49-F238E27FC236}">
                <a16:creationId xmlns:a16="http://schemas.microsoft.com/office/drawing/2014/main" id="{94408B78-41BB-46A3-A4C9-39982B0C77C9}"/>
              </a:ext>
            </a:extLst>
          </p:cNvPr>
          <p:cNvGraphicFramePr>
            <a:graphicFrameLocks noChangeAspect="1"/>
          </p:cNvGraphicFramePr>
          <p:nvPr>
            <p:extLst>
              <p:ext uri="{D42A27DB-BD31-4B8C-83A1-F6EECF244321}">
                <p14:modId xmlns:p14="http://schemas.microsoft.com/office/powerpoint/2010/main" val="381600846"/>
              </p:ext>
            </p:extLst>
          </p:nvPr>
        </p:nvGraphicFramePr>
        <p:xfrm>
          <a:off x="2900808" y="2051863"/>
          <a:ext cx="2903386" cy="2412212"/>
        </p:xfrm>
        <a:graphic>
          <a:graphicData uri="http://schemas.openxmlformats.org/presentationml/2006/ole">
            <mc:AlternateContent xmlns:mc="http://schemas.openxmlformats.org/markup-compatibility/2006">
              <mc:Choice xmlns:v="urn:schemas-microsoft-com:vml" Requires="v">
                <p:oleObj spid="_x0000_s7233" name="Graph" r:id="rId6" imgW="3718560" imgH="2895600" progId="Origin50.Graph">
                  <p:embed/>
                </p:oleObj>
              </mc:Choice>
              <mc:Fallback>
                <p:oleObj name="Graph" r:id="rId6" imgW="3718560" imgH="2895600" progId="Origin50.Graph">
                  <p:embed/>
                  <p:pic>
                    <p:nvPicPr>
                      <p:cNvPr id="6" name="Object 5">
                        <a:extLst>
                          <a:ext uri="{FF2B5EF4-FFF2-40B4-BE49-F238E27FC236}">
                            <a16:creationId xmlns:a16="http://schemas.microsoft.com/office/drawing/2014/main" id="{94408B78-41BB-46A3-A4C9-39982B0C77C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987" t="5592" r="10513" b="-1714"/>
                      <a:stretch>
                        <a:fillRect/>
                      </a:stretch>
                    </p:blipFill>
                    <p:spPr bwMode="auto">
                      <a:xfrm>
                        <a:off x="2900808" y="2051863"/>
                        <a:ext cx="2903386" cy="2412212"/>
                      </a:xfrm>
                      <a:prstGeom prst="rect">
                        <a:avLst/>
                      </a:prstGeom>
                      <a:noFill/>
                    </p:spPr>
                  </p:pic>
                </p:oleObj>
              </mc:Fallback>
            </mc:AlternateContent>
          </a:graphicData>
        </a:graphic>
      </p:graphicFrame>
      <p:sp>
        <p:nvSpPr>
          <p:cNvPr id="15" name="Arrow: Right 8">
            <a:extLst>
              <a:ext uri="{FF2B5EF4-FFF2-40B4-BE49-F238E27FC236}">
                <a16:creationId xmlns:a16="http://schemas.microsoft.com/office/drawing/2014/main" id="{544BDD36-D11B-4184-8BFD-7D1F42009D5B}"/>
              </a:ext>
            </a:extLst>
          </p:cNvPr>
          <p:cNvSpPr/>
          <p:nvPr/>
        </p:nvSpPr>
        <p:spPr>
          <a:xfrm>
            <a:off x="2355240" y="3131748"/>
            <a:ext cx="373380" cy="502912"/>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23C0D2C2-1CCB-4E93-920A-0AC6FB3DB8FB}"/>
              </a:ext>
            </a:extLst>
          </p:cNvPr>
          <p:cNvSpPr txBox="1"/>
          <p:nvPr/>
        </p:nvSpPr>
        <p:spPr>
          <a:xfrm>
            <a:off x="151181" y="1093269"/>
            <a:ext cx="2717929"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Defect characterization </a:t>
            </a:r>
            <a:r>
              <a:rPr lang="en-US" b="1" dirty="0" smtClean="0">
                <a:latin typeface="Arial" panose="020B0604020202020204" pitchFamily="34" charset="0"/>
                <a:cs typeface="Arial" panose="020B0604020202020204" pitchFamily="34" charset="0"/>
              </a:rPr>
              <a:t>before/ after </a:t>
            </a:r>
            <a:r>
              <a:rPr lang="en-US" b="1" dirty="0">
                <a:latin typeface="Arial" panose="020B0604020202020204" pitchFamily="34" charset="0"/>
                <a:cs typeface="Arial" panose="020B0604020202020204" pitchFamily="34" charset="0"/>
              </a:rPr>
              <a:t>irradiation</a:t>
            </a:r>
          </a:p>
        </p:txBody>
      </p:sp>
      <p:sp>
        <p:nvSpPr>
          <p:cNvPr id="17" name="TextBox 16">
            <a:extLst>
              <a:ext uri="{FF2B5EF4-FFF2-40B4-BE49-F238E27FC236}">
                <a16:creationId xmlns:a16="http://schemas.microsoft.com/office/drawing/2014/main" id="{7FD95D55-940F-41FA-93A9-846A4AB8E60E}"/>
              </a:ext>
            </a:extLst>
          </p:cNvPr>
          <p:cNvSpPr txBox="1"/>
          <p:nvPr/>
        </p:nvSpPr>
        <p:spPr>
          <a:xfrm>
            <a:off x="3181984" y="1096500"/>
            <a:ext cx="2860128" cy="923330"/>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Example of </a:t>
            </a:r>
            <a:r>
              <a:rPr lang="en-US" b="1" dirty="0" smtClean="0">
                <a:latin typeface="Arial" panose="020B0604020202020204" pitchFamily="34" charset="0"/>
                <a:cs typeface="Arial" panose="020B0604020202020204" pitchFamily="34" charset="0"/>
              </a:rPr>
              <a:t>trap impact </a:t>
            </a:r>
            <a:r>
              <a:rPr lang="en-US" b="1" dirty="0">
                <a:latin typeface="Arial" panose="020B0604020202020204" pitchFamily="34" charset="0"/>
                <a:cs typeface="Arial" panose="020B0604020202020204" pitchFamily="34" charset="0"/>
              </a:rPr>
              <a:t>Predicting</a:t>
            </a:r>
            <a:r>
              <a:rPr lang="en-US" dirty="0">
                <a:latin typeface="Arial" panose="020B0604020202020204" pitchFamily="34" charset="0"/>
                <a:cs typeface="Arial" panose="020B0604020202020204" pitchFamily="34" charset="0"/>
              </a:rPr>
              <a:t> threshold voltage shifts </a:t>
            </a:r>
            <a:r>
              <a:rPr lang="en-US" dirty="0" smtClean="0">
                <a:latin typeface="Arial" panose="020B0604020202020204" pitchFamily="34" charset="0"/>
                <a:cs typeface="Arial" panose="020B0604020202020204" pitchFamily="34" charset="0"/>
              </a:rPr>
              <a:t>vs </a:t>
            </a:r>
            <a:r>
              <a:rPr lang="en-US" dirty="0">
                <a:latin typeface="Arial" panose="020B0604020202020204" pitchFamily="34" charset="0"/>
                <a:cs typeface="Arial" panose="020B0604020202020204" pitchFamily="34" charset="0"/>
              </a:rPr>
              <a:t>fluence</a:t>
            </a:r>
          </a:p>
        </p:txBody>
      </p:sp>
      <p:cxnSp>
        <p:nvCxnSpPr>
          <p:cNvPr id="18" name="Straight Connector 17">
            <a:extLst>
              <a:ext uri="{FF2B5EF4-FFF2-40B4-BE49-F238E27FC236}">
                <a16:creationId xmlns:a16="http://schemas.microsoft.com/office/drawing/2014/main" id="{EAE201DA-AFD9-4300-A3C9-9B0DF4F7FF7A}"/>
              </a:ext>
            </a:extLst>
          </p:cNvPr>
          <p:cNvCxnSpPr/>
          <p:nvPr/>
        </p:nvCxnSpPr>
        <p:spPr>
          <a:xfrm>
            <a:off x="6209034" y="1154337"/>
            <a:ext cx="0" cy="4377530"/>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5D0D96CC-572E-470A-8983-7B1381633E19}"/>
              </a:ext>
            </a:extLst>
          </p:cNvPr>
          <p:cNvGrpSpPr/>
          <p:nvPr/>
        </p:nvGrpSpPr>
        <p:grpSpPr>
          <a:xfrm>
            <a:off x="6485935" y="1567712"/>
            <a:ext cx="2484552" cy="1761512"/>
            <a:chOff x="3141663" y="3646488"/>
            <a:chExt cx="2943996" cy="2111375"/>
          </a:xfrm>
        </p:grpSpPr>
        <p:graphicFrame>
          <p:nvGraphicFramePr>
            <p:cNvPr id="20" name="Object 3">
              <a:extLst>
                <a:ext uri="{FF2B5EF4-FFF2-40B4-BE49-F238E27FC236}">
                  <a16:creationId xmlns:a16="http://schemas.microsoft.com/office/drawing/2014/main" id="{9D2A5B43-C5FB-46EB-9545-2706E5B402A5}"/>
                </a:ext>
              </a:extLst>
            </p:cNvPr>
            <p:cNvGraphicFramePr>
              <a:graphicFrameLocks noChangeAspect="1"/>
            </p:cNvGraphicFramePr>
            <p:nvPr/>
          </p:nvGraphicFramePr>
          <p:xfrm>
            <a:off x="3141663" y="3646488"/>
            <a:ext cx="2735262" cy="2111375"/>
          </p:xfrm>
          <a:graphic>
            <a:graphicData uri="http://schemas.openxmlformats.org/presentationml/2006/ole">
              <mc:AlternateContent xmlns:mc="http://schemas.openxmlformats.org/markup-compatibility/2006">
                <mc:Choice xmlns:v="urn:schemas-microsoft-com:vml" Requires="v">
                  <p:oleObj spid="_x0000_s7234" name="Graph" r:id="rId8" imgW="3877056" imgH="2973629" progId="Origin50.Graph">
                    <p:embed/>
                  </p:oleObj>
                </mc:Choice>
                <mc:Fallback>
                  <p:oleObj name="Graph" r:id="rId8" imgW="3877056" imgH="2973629" progId="Origin50.Graph">
                    <p:embed/>
                    <p:pic>
                      <p:nvPicPr>
                        <p:cNvPr id="16" name="Object 3">
                          <a:extLst>
                            <a:ext uri="{FF2B5EF4-FFF2-40B4-BE49-F238E27FC236}">
                              <a16:creationId xmlns:a16="http://schemas.microsoft.com/office/drawing/2014/main" id="{9D2A5B43-C5FB-46EB-9545-2706E5B402A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5190" t="8611" r="7076" b="3075"/>
                        <a:stretch>
                          <a:fillRect/>
                        </a:stretch>
                      </p:blipFill>
                      <p:spPr bwMode="auto">
                        <a:xfrm>
                          <a:off x="3141663" y="3646488"/>
                          <a:ext cx="2735262" cy="211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 name="TextBox 20">
              <a:extLst>
                <a:ext uri="{FF2B5EF4-FFF2-40B4-BE49-F238E27FC236}">
                  <a16:creationId xmlns:a16="http://schemas.microsoft.com/office/drawing/2014/main" id="{3DF237DA-111D-4B44-899A-9CC3CF368DA8}"/>
                </a:ext>
              </a:extLst>
            </p:cNvPr>
            <p:cNvSpPr txBox="1"/>
            <p:nvPr/>
          </p:nvSpPr>
          <p:spPr>
            <a:xfrm>
              <a:off x="4939097" y="3796107"/>
              <a:ext cx="854188" cy="224210"/>
            </a:xfrm>
            <a:prstGeom prst="rect">
              <a:avLst/>
            </a:prstGeom>
            <a:noFill/>
          </p:spPr>
          <p:txBody>
            <a:bodyPr wrap="none" lIns="0" tIns="0" rIns="0" bIns="0" rtlCol="0">
              <a:spAutoFit/>
            </a:bodyPr>
            <a:lstStyle/>
            <a:p>
              <a:r>
                <a:rPr lang="en-US" sz="1400" dirty="0"/>
                <a:t>Unstressed</a:t>
              </a:r>
            </a:p>
          </p:txBody>
        </p:sp>
        <p:sp>
          <p:nvSpPr>
            <p:cNvPr id="22" name="TextBox 21">
              <a:extLst>
                <a:ext uri="{FF2B5EF4-FFF2-40B4-BE49-F238E27FC236}">
                  <a16:creationId xmlns:a16="http://schemas.microsoft.com/office/drawing/2014/main" id="{67995D9B-5862-4629-82A7-8BEF8B121CAF}"/>
                </a:ext>
              </a:extLst>
            </p:cNvPr>
            <p:cNvSpPr txBox="1"/>
            <p:nvPr/>
          </p:nvSpPr>
          <p:spPr>
            <a:xfrm>
              <a:off x="5249845" y="5223515"/>
              <a:ext cx="647884" cy="224210"/>
            </a:xfrm>
            <a:prstGeom prst="rect">
              <a:avLst/>
            </a:prstGeom>
            <a:noFill/>
          </p:spPr>
          <p:txBody>
            <a:bodyPr wrap="none" lIns="0" tIns="0" rIns="0" bIns="0" rtlCol="0">
              <a:spAutoFit/>
            </a:bodyPr>
            <a:lstStyle/>
            <a:p>
              <a:r>
                <a:rPr lang="en-US" sz="1400" dirty="0">
                  <a:solidFill>
                    <a:srgbClr val="FF0000"/>
                  </a:solidFill>
                </a:rPr>
                <a:t>Stressed</a:t>
              </a:r>
            </a:p>
          </p:txBody>
        </p:sp>
        <p:sp>
          <p:nvSpPr>
            <p:cNvPr id="23" name="TextBox 22">
              <a:extLst>
                <a:ext uri="{FF2B5EF4-FFF2-40B4-BE49-F238E27FC236}">
                  <a16:creationId xmlns:a16="http://schemas.microsoft.com/office/drawing/2014/main" id="{E7A88AA6-F87A-4D61-A481-7D8C92570651}"/>
                </a:ext>
              </a:extLst>
            </p:cNvPr>
            <p:cNvSpPr txBox="1"/>
            <p:nvPr/>
          </p:nvSpPr>
          <p:spPr>
            <a:xfrm>
              <a:off x="4306190" y="5144215"/>
              <a:ext cx="792679" cy="224210"/>
            </a:xfrm>
            <a:prstGeom prst="rect">
              <a:avLst/>
            </a:prstGeom>
            <a:noFill/>
          </p:spPr>
          <p:txBody>
            <a:bodyPr wrap="none" lIns="0" tIns="0" rIns="0" bIns="0" rtlCol="0">
              <a:spAutoFit/>
            </a:bodyPr>
            <a:lstStyle/>
            <a:p>
              <a:r>
                <a:rPr lang="en-US" sz="1400" dirty="0"/>
                <a:t>E</a:t>
              </a:r>
              <a:r>
                <a:rPr lang="en-US" sz="1400" baseline="-25000" dirty="0"/>
                <a:t>C</a:t>
              </a:r>
              <a:r>
                <a:rPr lang="en-US" sz="1400" dirty="0"/>
                <a:t>-0.57 eV</a:t>
              </a:r>
            </a:p>
          </p:txBody>
        </p:sp>
        <p:sp>
          <p:nvSpPr>
            <p:cNvPr id="24" name="TextBox 23">
              <a:extLst>
                <a:ext uri="{FF2B5EF4-FFF2-40B4-BE49-F238E27FC236}">
                  <a16:creationId xmlns:a16="http://schemas.microsoft.com/office/drawing/2014/main" id="{B0135ACA-D4F4-4ABC-ABD6-EDCD2B68223D}"/>
                </a:ext>
              </a:extLst>
            </p:cNvPr>
            <p:cNvSpPr txBox="1"/>
            <p:nvPr/>
          </p:nvSpPr>
          <p:spPr>
            <a:xfrm>
              <a:off x="5388770" y="4523502"/>
              <a:ext cx="696889" cy="224210"/>
            </a:xfrm>
            <a:prstGeom prst="rect">
              <a:avLst/>
            </a:prstGeom>
            <a:solidFill>
              <a:schemeClr val="bg1"/>
            </a:solidFill>
          </p:spPr>
          <p:txBody>
            <a:bodyPr wrap="none" lIns="0" tIns="0" rIns="0" bIns="0" rtlCol="0">
              <a:spAutoFit/>
            </a:bodyPr>
            <a:lstStyle/>
            <a:p>
              <a:r>
                <a:rPr lang="en-US" sz="1400" dirty="0"/>
                <a:t>E</a:t>
              </a:r>
              <a:r>
                <a:rPr lang="en-US" sz="1400" baseline="-25000" dirty="0"/>
                <a:t>C</a:t>
              </a:r>
              <a:r>
                <a:rPr lang="en-US" sz="1400" dirty="0"/>
                <a:t>-1.0 eV</a:t>
              </a:r>
            </a:p>
          </p:txBody>
        </p:sp>
      </p:grpSp>
      <p:graphicFrame>
        <p:nvGraphicFramePr>
          <p:cNvPr id="26" name="Object 3">
            <a:extLst>
              <a:ext uri="{FF2B5EF4-FFF2-40B4-BE49-F238E27FC236}">
                <a16:creationId xmlns:a16="http://schemas.microsoft.com/office/drawing/2014/main" id="{E4332891-76C6-4DE9-B43B-6468AEB3410A}"/>
              </a:ext>
            </a:extLst>
          </p:cNvPr>
          <p:cNvGraphicFramePr>
            <a:graphicFrameLocks noChangeAspect="1"/>
          </p:cNvGraphicFramePr>
          <p:nvPr>
            <p:extLst>
              <p:ext uri="{D42A27DB-BD31-4B8C-83A1-F6EECF244321}">
                <p14:modId xmlns:p14="http://schemas.microsoft.com/office/powerpoint/2010/main" val="296056062"/>
              </p:ext>
            </p:extLst>
          </p:nvPr>
        </p:nvGraphicFramePr>
        <p:xfrm>
          <a:off x="6658449" y="3669228"/>
          <a:ext cx="2196063" cy="1958628"/>
        </p:xfrm>
        <a:graphic>
          <a:graphicData uri="http://schemas.openxmlformats.org/presentationml/2006/ole">
            <mc:AlternateContent xmlns:mc="http://schemas.openxmlformats.org/markup-compatibility/2006">
              <mc:Choice xmlns:v="urn:schemas-microsoft-com:vml" Requires="v">
                <p:oleObj spid="_x0000_s7235" name="Graph" r:id="rId10" imgW="3877056" imgH="2973629" progId="Origin50.Graph">
                  <p:embed/>
                </p:oleObj>
              </mc:Choice>
              <mc:Fallback>
                <p:oleObj name="Graph" r:id="rId10" imgW="3877056" imgH="2973629" progId="Origin50.Graph">
                  <p:embed/>
                  <p:pic>
                    <p:nvPicPr>
                      <p:cNvPr id="22" name="Object 3">
                        <a:extLst>
                          <a:ext uri="{FF2B5EF4-FFF2-40B4-BE49-F238E27FC236}">
                            <a16:creationId xmlns:a16="http://schemas.microsoft.com/office/drawing/2014/main" id="{E4332891-76C6-4DE9-B43B-6468AEB3410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0614" t="7687" r="10614" b="1538"/>
                      <a:stretch>
                        <a:fillRect/>
                      </a:stretch>
                    </p:blipFill>
                    <p:spPr bwMode="auto">
                      <a:xfrm>
                        <a:off x="6658449" y="3669228"/>
                        <a:ext cx="2196063" cy="1958628"/>
                      </a:xfrm>
                      <a:prstGeom prst="rect">
                        <a:avLst/>
                      </a:prstGeom>
                      <a:noFill/>
                      <a:ln>
                        <a:noFill/>
                      </a:ln>
                      <a:effectLst/>
                    </p:spPr>
                  </p:pic>
                </p:oleObj>
              </mc:Fallback>
            </mc:AlternateContent>
          </a:graphicData>
        </a:graphic>
      </p:graphicFrame>
      <p:sp>
        <p:nvSpPr>
          <p:cNvPr id="27" name="TextBox 26">
            <a:extLst>
              <a:ext uri="{FF2B5EF4-FFF2-40B4-BE49-F238E27FC236}">
                <a16:creationId xmlns:a16="http://schemas.microsoft.com/office/drawing/2014/main" id="{5B5FB729-B56D-4EB1-84A5-5A632507B628}"/>
              </a:ext>
            </a:extLst>
          </p:cNvPr>
          <p:cNvSpPr txBox="1"/>
          <p:nvPr/>
        </p:nvSpPr>
        <p:spPr>
          <a:xfrm>
            <a:off x="6921762" y="2141394"/>
            <a:ext cx="1063442" cy="369332"/>
          </a:xfrm>
          <a:prstGeom prst="rect">
            <a:avLst/>
          </a:prstGeom>
          <a:noFill/>
        </p:spPr>
        <p:txBody>
          <a:bodyPr wrap="square" rtlCol="0">
            <a:spAutoFit/>
          </a:bodyPr>
          <a:lstStyle/>
          <a:p>
            <a:r>
              <a:rPr lang="en-US" b="1" dirty="0" smtClean="0"/>
              <a:t>CI</a:t>
            </a:r>
            <a:r>
              <a:rPr lang="en-US" b="1" baseline="-25000" dirty="0" smtClean="0"/>
              <a:t>D</a:t>
            </a:r>
            <a:r>
              <a:rPr lang="en-US" b="1" dirty="0" smtClean="0"/>
              <a:t>-DLTS</a:t>
            </a:r>
            <a:endParaRPr lang="en-US" b="1" dirty="0"/>
          </a:p>
        </p:txBody>
      </p:sp>
      <p:sp>
        <p:nvSpPr>
          <p:cNvPr id="28" name="TextBox 27">
            <a:extLst>
              <a:ext uri="{FF2B5EF4-FFF2-40B4-BE49-F238E27FC236}">
                <a16:creationId xmlns:a16="http://schemas.microsoft.com/office/drawing/2014/main" id="{16CE3E6F-E359-4120-9A4B-A3A064C5F101}"/>
              </a:ext>
            </a:extLst>
          </p:cNvPr>
          <p:cNvSpPr txBox="1"/>
          <p:nvPr/>
        </p:nvSpPr>
        <p:spPr>
          <a:xfrm>
            <a:off x="6183981" y="993768"/>
            <a:ext cx="3055644" cy="646331"/>
          </a:xfrm>
          <a:prstGeom prst="rect">
            <a:avLst/>
          </a:prstGeom>
          <a:noFill/>
        </p:spPr>
        <p:txBody>
          <a:bodyPr wrap="square" rtlCol="0">
            <a:spAutoFit/>
          </a:bodyPr>
          <a:lstStyle/>
          <a:p>
            <a:r>
              <a:rPr lang="en-US" b="1" dirty="0" smtClean="0"/>
              <a:t>Directly measure influence of traps on device </a:t>
            </a:r>
            <a:r>
              <a:rPr lang="en-US" b="1" dirty="0"/>
              <a:t>performance</a:t>
            </a:r>
          </a:p>
        </p:txBody>
      </p:sp>
      <p:sp>
        <p:nvSpPr>
          <p:cNvPr id="29" name="TextBox 28">
            <a:extLst>
              <a:ext uri="{FF2B5EF4-FFF2-40B4-BE49-F238E27FC236}">
                <a16:creationId xmlns:a16="http://schemas.microsoft.com/office/drawing/2014/main" id="{1BEA3EFB-BC1B-48E4-BCF8-0E72D7CAED59}"/>
              </a:ext>
            </a:extLst>
          </p:cNvPr>
          <p:cNvSpPr txBox="1"/>
          <p:nvPr/>
        </p:nvSpPr>
        <p:spPr>
          <a:xfrm>
            <a:off x="6567376" y="3350890"/>
            <a:ext cx="2357440" cy="369332"/>
          </a:xfrm>
          <a:prstGeom prst="rect">
            <a:avLst/>
          </a:prstGeom>
          <a:noFill/>
        </p:spPr>
        <p:txBody>
          <a:bodyPr wrap="none" rtlCol="0">
            <a:spAutoFit/>
          </a:bodyPr>
          <a:lstStyle/>
          <a:p>
            <a:r>
              <a:rPr lang="en-US" b="1" dirty="0"/>
              <a:t>Trap impact on RF </a:t>
            </a:r>
            <a:r>
              <a:rPr lang="en-US" b="1" dirty="0" smtClean="0"/>
              <a:t>P</a:t>
            </a:r>
            <a:r>
              <a:rPr lang="en-US" b="1" baseline="-25000" dirty="0" smtClean="0"/>
              <a:t>OUT</a:t>
            </a:r>
            <a:endParaRPr lang="en-US" b="1" baseline="-25000" dirty="0"/>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07FF882E-493E-4B3A-856D-246279A5015D}"/>
                  </a:ext>
                </a:extLst>
              </p:cNvPr>
              <p:cNvSpPr/>
              <p:nvPr/>
            </p:nvSpPr>
            <p:spPr>
              <a:xfrm>
                <a:off x="2759053" y="4940973"/>
                <a:ext cx="3361081" cy="645561"/>
              </a:xfrm>
              <a:prstGeom prst="rect">
                <a:avLst/>
              </a:prstGeom>
            </p:spPr>
            <p:txBody>
              <a:bodyPr wrap="square">
                <a:spAutoFit/>
              </a:bodyPr>
              <a:lstStyle/>
              <a:p>
                <a14:m>
                  <m:oMath xmlns:m="http://schemas.openxmlformats.org/officeDocument/2006/math">
                    <m:r>
                      <a:rPr lang="en-US" sz="160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600" i="1">
                            <a:latin typeface="Cambria Math" panose="02040503050406030204" pitchFamily="18" charset="0"/>
                            <a:ea typeface="Times New Roman" panose="02020603050405020304" pitchFamily="18" charset="0"/>
                            <a:cs typeface="Times New Roman" panose="02020603050405020304" pitchFamily="18" charset="0"/>
                          </a:rPr>
                          <m:t>𝑉</m:t>
                        </m:r>
                      </m:e>
                      <m:sub>
                        <m:r>
                          <a:rPr lang="en-US" sz="1600" i="1">
                            <a:latin typeface="Cambria Math" panose="02040503050406030204" pitchFamily="18" charset="0"/>
                            <a:ea typeface="Times New Roman" panose="02020603050405020304" pitchFamily="18" charset="0"/>
                            <a:cs typeface="Times New Roman" panose="02020603050405020304" pitchFamily="18" charset="0"/>
                          </a:rPr>
                          <m:t>𝑇</m:t>
                        </m:r>
                      </m:sub>
                    </m:sSub>
                    <m:r>
                      <a:rPr lang="en-US" sz="160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600" i="1">
                            <a:latin typeface="Cambria Math" panose="02040503050406030204" pitchFamily="18" charset="0"/>
                            <a:ea typeface="Times New Roman" panose="02020603050405020304" pitchFamily="18" charset="0"/>
                            <a:cs typeface="Times New Roman" panose="02020603050405020304" pitchFamily="18" charset="0"/>
                          </a:rPr>
                          <m:t>𝑑</m:t>
                        </m:r>
                      </m:e>
                      <m:sub>
                        <m:r>
                          <a:rPr lang="en-US" sz="1600" i="1">
                            <a:latin typeface="Cambria Math" panose="02040503050406030204" pitchFamily="18" charset="0"/>
                            <a:ea typeface="Times New Roman" panose="02020603050405020304" pitchFamily="18" charset="0"/>
                            <a:cs typeface="Times New Roman" panose="02020603050405020304" pitchFamily="18" charset="0"/>
                          </a:rPr>
                          <m:t>𝐴𝑙𝐺𝑎𝑁</m:t>
                        </m:r>
                      </m:sub>
                    </m:sSub>
                    <m:rad>
                      <m:radPr>
                        <m:degHide m:val="on"/>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radPr>
                      <m:deg/>
                      <m:e>
                        <m:f>
                          <m:f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600" i="1">
                                <a:latin typeface="Cambria Math" panose="02040503050406030204" pitchFamily="18" charset="0"/>
                                <a:ea typeface="Times New Roman" panose="02020603050405020304" pitchFamily="18" charset="0"/>
                                <a:cs typeface="Times New Roman" panose="02020603050405020304" pitchFamily="18" charset="0"/>
                              </a:rPr>
                              <m:t>2</m:t>
                            </m:r>
                          </m:num>
                          <m:den>
                            <m:r>
                              <a:rPr lang="en-US" sz="1600" i="1">
                                <a:latin typeface="Cambria Math" panose="02040503050406030204" pitchFamily="18" charset="0"/>
                                <a:ea typeface="Times New Roman" panose="02020603050405020304" pitchFamily="18" charset="0"/>
                                <a:cs typeface="Times New Roman" panose="02020603050405020304" pitchFamily="18" charset="0"/>
                              </a:rPr>
                              <m:t>𝜀</m:t>
                            </m:r>
                          </m:den>
                        </m:f>
                      </m:e>
                    </m:rad>
                    <m:d>
                      <m:d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dPr>
                      <m:e>
                        <m:rad>
                          <m:radPr>
                            <m:degHide m:val="on"/>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radPr>
                          <m:deg/>
                          <m:e>
                            <m:d>
                              <m:d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600" i="1">
                                        <a:latin typeface="Cambria Math" panose="02040503050406030204" pitchFamily="18" charset="0"/>
                                        <a:ea typeface="Times New Roman" panose="02020603050405020304" pitchFamily="18" charset="0"/>
                                        <a:cs typeface="Times New Roman" panose="02020603050405020304" pitchFamily="18" charset="0"/>
                                      </a:rPr>
                                      <m:t>𝑁</m:t>
                                    </m:r>
                                  </m:e>
                                  <m:sub>
                                    <m:r>
                                      <a:rPr lang="en-US" sz="1600" i="1">
                                        <a:latin typeface="Cambria Math" panose="02040503050406030204" pitchFamily="18" charset="0"/>
                                        <a:ea typeface="Times New Roman" panose="02020603050405020304" pitchFamily="18" charset="0"/>
                                        <a:cs typeface="Times New Roman" panose="02020603050405020304" pitchFamily="18" charset="0"/>
                                      </a:rPr>
                                      <m:t>𝑇</m:t>
                                    </m:r>
                                    <m:r>
                                      <a:rPr lang="en-US" sz="1600" i="1">
                                        <a:latin typeface="Cambria Math" panose="02040503050406030204" pitchFamily="18" charset="0"/>
                                        <a:ea typeface="Times New Roman" panose="02020603050405020304" pitchFamily="18" charset="0"/>
                                        <a:cs typeface="Times New Roman" panose="02020603050405020304" pitchFamily="18" charset="0"/>
                                      </a:rPr>
                                      <m:t>,</m:t>
                                    </m:r>
                                    <m:r>
                                      <a:rPr lang="en-US" sz="1600" i="1">
                                        <a:latin typeface="Cambria Math" panose="02040503050406030204" pitchFamily="18" charset="0"/>
                                        <a:ea typeface="Times New Roman" panose="02020603050405020304" pitchFamily="18" charset="0"/>
                                        <a:cs typeface="Times New Roman" panose="02020603050405020304" pitchFamily="18" charset="0"/>
                                      </a:rPr>
                                      <m:t>𝐴</m:t>
                                    </m:r>
                                  </m:sub>
                                </m:sSub>
                                <m:r>
                                  <a:rPr lang="en-US" sz="160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600" i="1">
                                        <a:latin typeface="Cambria Math" panose="02040503050406030204" pitchFamily="18" charset="0"/>
                                        <a:ea typeface="Times New Roman" panose="02020603050405020304" pitchFamily="18" charset="0"/>
                                        <a:cs typeface="Times New Roman" panose="02020603050405020304" pitchFamily="18" charset="0"/>
                                      </a:rPr>
                                      <m:t>𝑁</m:t>
                                    </m:r>
                                  </m:e>
                                  <m:sub>
                                    <m:r>
                                      <a:rPr lang="en-US" sz="1600" i="1">
                                        <a:latin typeface="Cambria Math" panose="02040503050406030204" pitchFamily="18" charset="0"/>
                                        <a:ea typeface="Times New Roman" panose="02020603050405020304" pitchFamily="18" charset="0"/>
                                        <a:cs typeface="Times New Roman" panose="02020603050405020304" pitchFamily="18" charset="0"/>
                                      </a:rPr>
                                      <m:t>𝐷𝑖</m:t>
                                    </m:r>
                                  </m:sub>
                                </m:sSub>
                              </m:e>
                            </m:d>
                            <m:sSub>
                              <m:sSub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600" i="1">
                                    <a:latin typeface="Cambria Math" panose="02040503050406030204" pitchFamily="18" charset="0"/>
                                    <a:ea typeface="Times New Roman" panose="02020603050405020304" pitchFamily="18" charset="0"/>
                                    <a:cs typeface="Times New Roman" panose="02020603050405020304" pitchFamily="18" charset="0"/>
                                  </a:rPr>
                                  <m:t>∅</m:t>
                                </m:r>
                              </m:e>
                              <m:sub>
                                <m:r>
                                  <a:rPr lang="en-US" sz="1600" i="1">
                                    <a:latin typeface="Cambria Math" panose="02040503050406030204" pitchFamily="18" charset="0"/>
                                    <a:ea typeface="Times New Roman" panose="02020603050405020304" pitchFamily="18" charset="0"/>
                                    <a:cs typeface="Times New Roman" panose="02020603050405020304" pitchFamily="18" charset="0"/>
                                  </a:rPr>
                                  <m:t>𝐹</m:t>
                                </m:r>
                              </m:sub>
                            </m:sSub>
                          </m:e>
                        </m:rad>
                      </m:e>
                    </m:d>
                  </m:oMath>
                </a14:m>
                <a:r>
                  <a:rPr lang="en-US" sz="1600" dirty="0">
                    <a:latin typeface="Times New Roman" panose="02020603050405020304" pitchFamily="18" charset="0"/>
                    <a:ea typeface="Times New Roman" panose="02020603050405020304" pitchFamily="18" charset="0"/>
                  </a:rPr>
                  <a:t> </a:t>
                </a:r>
                <a:endParaRPr lang="en-US" sz="1600" dirty="0"/>
              </a:p>
            </p:txBody>
          </p:sp>
        </mc:Choice>
        <mc:Fallback xmlns="">
          <p:sp>
            <p:nvSpPr>
              <p:cNvPr id="32" name="Rectangle 31">
                <a:extLst>
                  <a:ext uri="{FF2B5EF4-FFF2-40B4-BE49-F238E27FC236}">
                    <a16:creationId xmlns:a16="http://schemas.microsoft.com/office/drawing/2014/main" id="{07FF882E-493E-4B3A-856D-246279A5015D}"/>
                  </a:ext>
                </a:extLst>
              </p:cNvPr>
              <p:cNvSpPr>
                <a:spLocks noRot="1" noChangeAspect="1" noMove="1" noResize="1" noEditPoints="1" noAdjustHandles="1" noChangeArrowheads="1" noChangeShapeType="1" noTextEdit="1"/>
              </p:cNvSpPr>
              <p:nvPr/>
            </p:nvSpPr>
            <p:spPr>
              <a:xfrm>
                <a:off x="2759053" y="4940973"/>
                <a:ext cx="3361081" cy="645561"/>
              </a:xfrm>
              <a:prstGeom prst="rect">
                <a:avLst/>
              </a:prstGeom>
              <a:blipFill>
                <a:blip r:embed="rId12"/>
                <a:stretch>
                  <a:fillRect/>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13DAA9B6-255E-454B-89AA-16DB54FDB2DE}"/>
              </a:ext>
            </a:extLst>
          </p:cNvPr>
          <p:cNvSpPr txBox="1"/>
          <p:nvPr/>
        </p:nvSpPr>
        <p:spPr>
          <a:xfrm>
            <a:off x="2172716" y="4726152"/>
            <a:ext cx="4147111" cy="307777"/>
          </a:xfrm>
          <a:prstGeom prst="rect">
            <a:avLst/>
          </a:prstGeom>
          <a:noFill/>
        </p:spPr>
        <p:txBody>
          <a:bodyPr wrap="square" rtlCol="0">
            <a:spAutoFit/>
          </a:bodyPr>
          <a:lstStyle/>
          <a:p>
            <a:r>
              <a:rPr lang="en-US" sz="1400" b="1" dirty="0"/>
              <a:t>Analytic model for multiple </a:t>
            </a:r>
            <a:r>
              <a:rPr lang="en-US" sz="1400" b="1" dirty="0" smtClean="0"/>
              <a:t>particles simultaneously:</a:t>
            </a:r>
            <a:endParaRPr lang="en-US" sz="1400" b="1" dirty="0"/>
          </a:p>
        </p:txBody>
      </p:sp>
      <p:pic>
        <p:nvPicPr>
          <p:cNvPr id="34" name="Picture 33">
            <a:extLst>
              <a:ext uri="{FF2B5EF4-FFF2-40B4-BE49-F238E27FC236}">
                <a16:creationId xmlns:a16="http://schemas.microsoft.com/office/drawing/2014/main" id="{69C2D78F-D73E-46E3-AB43-2A93CB90A255}"/>
              </a:ext>
            </a:extLst>
          </p:cNvPr>
          <p:cNvPicPr>
            <a:picLocks noChangeAspect="1"/>
          </p:cNvPicPr>
          <p:nvPr/>
        </p:nvPicPr>
        <p:blipFill>
          <a:blip r:embed="rId13"/>
          <a:stretch>
            <a:fillRect/>
          </a:stretch>
        </p:blipFill>
        <p:spPr>
          <a:xfrm>
            <a:off x="30217" y="1685088"/>
            <a:ext cx="2828789" cy="3590855"/>
          </a:xfrm>
          <a:prstGeom prst="rect">
            <a:avLst/>
          </a:prstGeom>
        </p:spPr>
      </p:pic>
      <p:cxnSp>
        <p:nvCxnSpPr>
          <p:cNvPr id="3" name="Straight Arrow Connector 2"/>
          <p:cNvCxnSpPr/>
          <p:nvPr/>
        </p:nvCxnSpPr>
        <p:spPr>
          <a:xfrm>
            <a:off x="8189184" y="2158215"/>
            <a:ext cx="15156" cy="73752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14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27" grpId="0"/>
      <p:bldP spid="28" grpId="0"/>
      <p:bldP spid="29"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5FBF019-6344-D34A-ABFF-2F30859C5996}"/>
              </a:ext>
            </a:extLst>
          </p:cNvPr>
          <p:cNvSpPr txBox="1"/>
          <p:nvPr/>
        </p:nvSpPr>
        <p:spPr>
          <a:xfrm>
            <a:off x="1990386" y="364567"/>
            <a:ext cx="4917385" cy="53860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GaN</a:t>
            </a:r>
            <a:r>
              <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sz="2900" b="1"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rPr>
              <a:t>Devices &amp; Circuits</a:t>
            </a:r>
            <a:endPar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pic>
        <p:nvPicPr>
          <p:cNvPr id="8" name="Picture 7" descr="A close up of text on a white background&#10;&#10;Description automatically generated">
            <a:extLst>
              <a:ext uri="{FF2B5EF4-FFF2-40B4-BE49-F238E27FC236}">
                <a16:creationId xmlns:a16="http://schemas.microsoft.com/office/drawing/2014/main" id="{08AD4DB2-01E8-44D5-9AB1-3442E52F2B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7194" y="1087743"/>
            <a:ext cx="2655106" cy="1841894"/>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466" y="1324674"/>
            <a:ext cx="3446076" cy="1985992"/>
          </a:xfrm>
          <a:prstGeom prst="rect">
            <a:avLst/>
          </a:prstGeom>
        </p:spPr>
      </p:pic>
      <p:sp>
        <p:nvSpPr>
          <p:cNvPr id="10" name="Rectangle 9"/>
          <p:cNvSpPr/>
          <p:nvPr/>
        </p:nvSpPr>
        <p:spPr>
          <a:xfrm>
            <a:off x="414688" y="3299013"/>
            <a:ext cx="8304949"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Development of GaN-based circuits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i="0" u="none" strike="noStrike" kern="1200" cap="none" spc="0" normalizeH="0" baseline="0" noProof="0" dirty="0">
                <a:ln>
                  <a:noFill/>
                </a:ln>
                <a:solidFill>
                  <a:prstClr val="black"/>
                </a:solidFill>
                <a:effectLst/>
                <a:uLnTx/>
                <a:uFillTx/>
                <a:latin typeface="Calibri" panose="020F0502020204030204"/>
                <a:ea typeface="+mn-ea"/>
                <a:cs typeface="+mn-cs"/>
              </a:rPr>
              <a:t>Objective: </a:t>
            </a:r>
            <a:r>
              <a:rPr kumimoji="0" lang="en-US" sz="1800" i="1" u="none" strike="noStrike" kern="1200" cap="none" spc="0" normalizeH="0" baseline="0" noProof="0" dirty="0">
                <a:ln>
                  <a:noFill/>
                </a:ln>
                <a:solidFill>
                  <a:prstClr val="black"/>
                </a:solidFill>
                <a:effectLst/>
                <a:uLnTx/>
                <a:uFillTx/>
                <a:latin typeface="Calibri" panose="020F0502020204030204"/>
                <a:ea typeface="+mn-ea"/>
                <a:cs typeface="+mn-cs"/>
              </a:rPr>
              <a:t>To develop GaN-based front-end electronics with radiation-hard properties that can function in extreme environments</a:t>
            </a:r>
          </a:p>
          <a:p>
            <a:pPr marL="742950" lvl="1" indent="-285750">
              <a:buFont typeface="Arial" panose="020B0604020202020204" pitchFamily="34" charset="0"/>
              <a:buChar char="•"/>
              <a:defRPr/>
            </a:pPr>
            <a:r>
              <a:rPr lang="en-US" dirty="0">
                <a:solidFill>
                  <a:prstClr val="black"/>
                </a:solidFill>
                <a:latin typeface="Calibri" panose="020F0502020204030204"/>
              </a:rPr>
              <a:t>V</a:t>
            </a:r>
            <a:r>
              <a:rPr kumimoji="0" lang="en-US" b="1" i="0" u="none" strike="noStrike" kern="1200" cap="none" spc="0" normalizeH="0" baseline="0" noProof="0" dirty="0" err="1" smtClean="0">
                <a:ln>
                  <a:noFill/>
                </a:ln>
                <a:solidFill>
                  <a:prstClr val="black"/>
                </a:solidFill>
                <a:effectLst/>
                <a:uLnTx/>
                <a:uFillTx/>
                <a:latin typeface="Calibri" panose="020F0502020204030204"/>
                <a:ea typeface="+mn-ea"/>
                <a:cs typeface="+mn-cs"/>
              </a:rPr>
              <a:t>ery</a:t>
            </a:r>
            <a:r>
              <a:rPr kumimoji="0" lang="en-US"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b="1" i="0" u="none" strike="noStrike" kern="1200" cap="none" spc="0" normalizeH="0" baseline="0" noProof="0" dirty="0">
                <a:ln>
                  <a:noFill/>
                </a:ln>
                <a:solidFill>
                  <a:prstClr val="black"/>
                </a:solidFill>
                <a:effectLst/>
                <a:uLnTx/>
                <a:uFillTx/>
                <a:latin typeface="Calibri" panose="020F0502020204030204"/>
                <a:ea typeface="+mn-ea"/>
                <a:cs typeface="+mn-cs"/>
              </a:rPr>
              <a:t>tolerant</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to </a:t>
            </a:r>
            <a:r>
              <a:rPr kumimoji="0" lang="en-US" b="0" i="0" u="none" strike="noStrike" kern="1200" cap="none" spc="0" normalizeH="0" baseline="0" noProof="0" dirty="0" smtClean="0">
                <a:ln>
                  <a:noFill/>
                </a:ln>
                <a:solidFill>
                  <a:prstClr val="black"/>
                </a:solidFill>
                <a:effectLst/>
                <a:uLnTx/>
                <a:uFillTx/>
                <a:latin typeface="Calibri" panose="020F0502020204030204"/>
                <a:ea typeface="+mn-ea"/>
                <a:cs typeface="+mn-cs"/>
              </a:rPr>
              <a:t>V</a:t>
            </a:r>
            <a:r>
              <a:rPr kumimoji="0" lang="en-US" b="0" i="0" u="none" strike="noStrike" kern="1200" cap="none" spc="0" normalizeH="0" baseline="-25000" noProof="0" dirty="0" smtClean="0">
                <a:ln>
                  <a:noFill/>
                </a:ln>
                <a:solidFill>
                  <a:prstClr val="black"/>
                </a:solidFill>
                <a:effectLst/>
                <a:uLnTx/>
                <a:uFillTx/>
                <a:latin typeface="Calibri" panose="020F0502020204030204"/>
                <a:ea typeface="+mn-ea"/>
                <a:cs typeface="+mn-cs"/>
              </a:rPr>
              <a:t>T</a:t>
            </a:r>
            <a:r>
              <a:rPr kumimoji="0" lang="en-US"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shift, leakage currents due to radiation damage</a:t>
            </a:r>
          </a:p>
          <a:p>
            <a:pPr marL="742950" lvl="1" indent="-285750">
              <a:buFont typeface="Arial" panose="020B0604020202020204" pitchFamily="34" charset="0"/>
              <a:buChar char="•"/>
              <a:defRPr/>
            </a:pPr>
            <a:r>
              <a:rPr kumimoji="0" lang="en-US" b="1" i="0" u="none" strike="noStrike" kern="1200" cap="none" spc="0" normalizeH="0" baseline="0" noProof="0" dirty="0" smtClean="0">
                <a:ln>
                  <a:noFill/>
                </a:ln>
                <a:solidFill>
                  <a:prstClr val="black"/>
                </a:solidFill>
                <a:effectLst/>
                <a:uLnTx/>
                <a:uFillTx/>
                <a:latin typeface="Calibri" panose="020F0502020204030204"/>
                <a:ea typeface="+mn-ea"/>
                <a:cs typeface="+mn-cs"/>
              </a:rPr>
              <a:t>Experimentally-informed</a:t>
            </a:r>
            <a:r>
              <a:rPr kumimoji="0" lang="en-US" b="0" i="0" u="none" strike="noStrike" kern="1200" cap="none" spc="0" normalizeH="0" baseline="0" noProof="0" dirty="0" smtClean="0">
                <a:ln>
                  <a:noFill/>
                </a:ln>
                <a:solidFill>
                  <a:prstClr val="black"/>
                </a:solidFill>
                <a:effectLst/>
                <a:uLnTx/>
                <a:uFillTx/>
                <a:latin typeface="Calibri" panose="020F0502020204030204"/>
                <a:ea typeface="+mn-ea"/>
                <a:cs typeface="+mn-cs"/>
              </a:rPr>
              <a:t> design, simulation &amp; optimization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of GaN HEMT-based monolithic circuits for logic and analog </a:t>
            </a:r>
            <a:r>
              <a:rPr kumimoji="0" lang="en-US" b="0" i="0" u="none" strike="noStrike" kern="1200" cap="none" spc="0" normalizeH="0" baseline="0" noProof="0" dirty="0" smtClean="0">
                <a:ln>
                  <a:noFill/>
                </a:ln>
                <a:solidFill>
                  <a:prstClr val="black"/>
                </a:solidFill>
                <a:effectLst/>
                <a:uLnTx/>
                <a:uFillTx/>
                <a:latin typeface="Calibri" panose="020F0502020204030204"/>
                <a:ea typeface="+mn-ea"/>
                <a:cs typeface="+mn-cs"/>
              </a:rPr>
              <a:t>applications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lvl="1" indent="-285750">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Experimental demonstration of </a:t>
            </a:r>
            <a:r>
              <a:rPr kumimoji="0" lang="en-US" b="1" i="0" u="none" strike="noStrike" kern="1200" cap="none" spc="0" normalizeH="0" baseline="0" noProof="0" dirty="0">
                <a:ln>
                  <a:noFill/>
                </a:ln>
                <a:solidFill>
                  <a:prstClr val="black"/>
                </a:solidFill>
                <a:effectLst/>
                <a:uLnTx/>
                <a:uFillTx/>
                <a:latin typeface="Calibri" panose="020F0502020204030204"/>
                <a:ea typeface="+mn-ea"/>
                <a:cs typeface="+mn-cs"/>
              </a:rPr>
              <a:t>radiation tolerance of fabricated GaN circuits</a:t>
            </a:r>
          </a:p>
        </p:txBody>
      </p:sp>
      <p:sp>
        <p:nvSpPr>
          <p:cNvPr id="11" name="Rectangle 10"/>
          <p:cNvSpPr/>
          <p:nvPr/>
        </p:nvSpPr>
        <p:spPr>
          <a:xfrm>
            <a:off x="4210493" y="2901451"/>
            <a:ext cx="4572000" cy="46166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Source: </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https://www.researchgate.net/publication/231909169_Overview_of_AlGaNGaN_HEMT_technology_for_L-_to_Ku-band_applications</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5578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5FBF019-6344-D34A-ABFF-2F30859C5996}"/>
              </a:ext>
            </a:extLst>
          </p:cNvPr>
          <p:cNvSpPr txBox="1"/>
          <p:nvPr/>
        </p:nvSpPr>
        <p:spPr>
          <a:xfrm>
            <a:off x="2321981" y="219961"/>
            <a:ext cx="5319686" cy="53860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GaN</a:t>
            </a:r>
            <a:r>
              <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sz="2900" b="1"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rPr>
              <a:t>Circuit</a:t>
            </a:r>
            <a:r>
              <a:rPr kumimoji="0" lang="en-US" sz="2900" b="1" i="0" u="none" strike="noStrike" kern="1200" cap="none" spc="0" normalizeH="0" noProof="0" dirty="0" smtClean="0">
                <a:ln>
                  <a:noFill/>
                </a:ln>
                <a:effectLst/>
                <a:uLnTx/>
                <a:uFillTx/>
                <a:latin typeface="Arial" panose="020B0604020202020204" pitchFamily="34" charset="0"/>
                <a:ea typeface="+mn-ea"/>
                <a:cs typeface="Arial" panose="020B0604020202020204" pitchFamily="34" charset="0"/>
              </a:rPr>
              <a:t> Development</a:t>
            </a:r>
            <a:endParaRPr kumimoji="0" lang="en-US" sz="29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4" name="Rectangle 13"/>
          <p:cNvSpPr/>
          <p:nvPr/>
        </p:nvSpPr>
        <p:spPr>
          <a:xfrm>
            <a:off x="93137" y="1104420"/>
            <a:ext cx="2827906" cy="424731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Current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status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1" i="1" u="none" strike="noStrike" kern="1200" cap="none" spc="0" normalizeH="0" baseline="0" noProof="0" dirty="0" smtClean="0">
                <a:ln>
                  <a:noFill/>
                </a:ln>
                <a:solidFill>
                  <a:srgbClr val="002060"/>
                </a:solidFill>
                <a:effectLst/>
                <a:uLnTx/>
                <a:uFillTx/>
                <a:latin typeface="Calibri" panose="020F0502020204030204"/>
                <a:ea typeface="+mn-ea"/>
                <a:cs typeface="+mn-cs"/>
              </a:rPr>
              <a:t>(</a:t>
            </a:r>
            <a:r>
              <a:rPr lang="en-US" b="1" i="1" dirty="0">
                <a:solidFill>
                  <a:srgbClr val="002060"/>
                </a:solidFill>
                <a:latin typeface="Calibri" panose="020F0502020204030204"/>
              </a:rPr>
              <a:t> </a:t>
            </a:r>
            <a:r>
              <a:rPr lang="en-US" b="1" i="1" dirty="0" smtClean="0">
                <a:solidFill>
                  <a:srgbClr val="002060"/>
                </a:solidFill>
                <a:latin typeface="Calibri" panose="020F0502020204030204"/>
              </a:rPr>
              <a:t>see </a:t>
            </a:r>
            <a:r>
              <a:rPr kumimoji="0" lang="en-US" sz="1800" b="1" i="1" u="none" strike="noStrike" kern="1200" cap="none" spc="0" normalizeH="0" baseline="0" noProof="0" dirty="0" smtClean="0">
                <a:ln>
                  <a:noFill/>
                </a:ln>
                <a:solidFill>
                  <a:srgbClr val="002060"/>
                </a:solidFill>
                <a:effectLst/>
                <a:uLnTx/>
                <a:uFillTx/>
                <a:latin typeface="Calibri" panose="020F0502020204030204"/>
                <a:ea typeface="+mn-ea"/>
                <a:cs typeface="+mn-cs"/>
              </a:rPr>
              <a:t>poster: </a:t>
            </a:r>
            <a:r>
              <a:rPr kumimoji="0" lang="en-US" sz="1800" b="1" i="1" u="none" strike="noStrike" kern="1200" cap="none" spc="0" normalizeH="0" baseline="0" noProof="0" dirty="0">
                <a:ln>
                  <a:noFill/>
                </a:ln>
                <a:solidFill>
                  <a:srgbClr val="002060"/>
                </a:solidFill>
                <a:effectLst/>
                <a:uLnTx/>
                <a:uFillTx/>
                <a:latin typeface="Calibri" panose="020F0502020204030204"/>
                <a:ea typeface="+mn-ea"/>
                <a:cs typeface="+mn-cs"/>
              </a:rPr>
              <a:t>Ashok Dheenan)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Implemented compact models for </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enhancement &amp;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depletion-mode </a:t>
            </a:r>
            <a:r>
              <a:rPr kumimoji="0" lang="en-U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GaN</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devices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Device models </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used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to simulate performance of basic NAND/NOR/INV logic gates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Clean room process flow for GaN logic circuits is being </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developed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E/D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mode and CMOS will be explored</a:t>
            </a: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3497" y="708676"/>
            <a:ext cx="4651556" cy="2988952"/>
          </a:xfrm>
          <a:prstGeom prst="rect">
            <a:avLst/>
          </a:prstGeom>
        </p:spPr>
      </p:pic>
      <p:grpSp>
        <p:nvGrpSpPr>
          <p:cNvPr id="16" name="Group 15"/>
          <p:cNvGrpSpPr>
            <a:grpSpLocks noChangeAspect="1"/>
          </p:cNvGrpSpPr>
          <p:nvPr/>
        </p:nvGrpSpPr>
        <p:grpSpPr>
          <a:xfrm>
            <a:off x="3016934" y="3380902"/>
            <a:ext cx="2452884" cy="2003900"/>
            <a:chOff x="1974644" y="2053168"/>
            <a:chExt cx="5473450" cy="4471569"/>
          </a:xfrm>
        </p:grpSpPr>
        <p:sp>
          <p:nvSpPr>
            <p:cNvPr id="17" name="Rectangle 16"/>
            <p:cNvSpPr/>
            <p:nvPr/>
          </p:nvSpPr>
          <p:spPr>
            <a:xfrm>
              <a:off x="1974644" y="5673712"/>
              <a:ext cx="5196690" cy="851025"/>
            </a:xfrm>
            <a:prstGeom prst="rect">
              <a:avLst/>
            </a:prstGeom>
            <a:solidFill>
              <a:srgbClr val="5B9BD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Substrate (Sapphire, Si, or </a:t>
              </a:r>
              <a:r>
                <a:rPr kumimoji="0" lang="en-US" sz="800" b="0" i="0" u="none" strike="noStrike" kern="0" cap="none" spc="0" normalizeH="0" baseline="0" noProof="0" dirty="0" err="1">
                  <a:ln>
                    <a:noFill/>
                  </a:ln>
                  <a:solidFill>
                    <a:prstClr val="white"/>
                  </a:solidFill>
                  <a:effectLst/>
                  <a:uLnTx/>
                  <a:uFillTx/>
                  <a:latin typeface="Calibri" panose="020F0502020204030204"/>
                  <a:ea typeface="+mn-ea"/>
                  <a:cs typeface="+mn-cs"/>
                </a:rPr>
                <a:t>SiC</a:t>
              </a: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a:t>
              </a:r>
            </a:p>
          </p:txBody>
        </p:sp>
        <p:grpSp>
          <p:nvGrpSpPr>
            <p:cNvPr id="18" name="Group 17"/>
            <p:cNvGrpSpPr/>
            <p:nvPr/>
          </p:nvGrpSpPr>
          <p:grpSpPr>
            <a:xfrm>
              <a:off x="1974644" y="4817212"/>
              <a:ext cx="2412619" cy="856500"/>
              <a:chOff x="1974644" y="2041350"/>
              <a:chExt cx="2412619" cy="856499"/>
            </a:xfrm>
          </p:grpSpPr>
          <p:sp>
            <p:nvSpPr>
              <p:cNvPr id="47" name="Rectangle 46"/>
              <p:cNvSpPr/>
              <p:nvPr/>
            </p:nvSpPr>
            <p:spPr>
              <a:xfrm>
                <a:off x="1974644" y="2526657"/>
                <a:ext cx="2199992" cy="371192"/>
              </a:xfrm>
              <a:prstGeom prst="rect">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err="1">
                    <a:ln>
                      <a:noFill/>
                    </a:ln>
                    <a:solidFill>
                      <a:prstClr val="white"/>
                    </a:solidFill>
                    <a:effectLst/>
                    <a:uLnTx/>
                    <a:uFillTx/>
                    <a:latin typeface="Calibri" panose="020F0502020204030204"/>
                    <a:ea typeface="+mn-ea"/>
                    <a:cs typeface="+mn-cs"/>
                  </a:rPr>
                  <a:t>GaN</a:t>
                </a:r>
                <a:endPar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Rectangle 47"/>
              <p:cNvSpPr/>
              <p:nvPr/>
            </p:nvSpPr>
            <p:spPr>
              <a:xfrm>
                <a:off x="1974644" y="2282214"/>
                <a:ext cx="2199992" cy="244443"/>
              </a:xfrm>
              <a:prstGeom prst="rect">
                <a:avLst/>
              </a:prstGeom>
              <a:solidFill>
                <a:srgbClr val="4472C4"/>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Al</a:t>
                </a:r>
                <a:r>
                  <a:rPr kumimoji="0" lang="en-US" sz="800" b="0" i="0" u="none" strike="noStrike" kern="0" cap="none" spc="0" normalizeH="0" baseline="-25000" noProof="0" dirty="0">
                    <a:ln>
                      <a:noFill/>
                    </a:ln>
                    <a:solidFill>
                      <a:prstClr val="white"/>
                    </a:solidFill>
                    <a:effectLst/>
                    <a:uLnTx/>
                    <a:uFillTx/>
                    <a:latin typeface="Calibri" panose="020F0502020204030204"/>
                    <a:ea typeface="+mn-ea"/>
                    <a:cs typeface="+mn-cs"/>
                  </a:rPr>
                  <a:t>x</a:t>
                </a: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Ga</a:t>
                </a:r>
                <a:r>
                  <a:rPr kumimoji="0" lang="en-US" sz="800" b="0" i="0" u="none" strike="noStrike" kern="0" cap="none" spc="0" normalizeH="0" baseline="-25000" noProof="0" dirty="0">
                    <a:ln>
                      <a:noFill/>
                    </a:ln>
                    <a:solidFill>
                      <a:prstClr val="white"/>
                    </a:solidFill>
                    <a:effectLst/>
                    <a:uLnTx/>
                    <a:uFillTx/>
                    <a:latin typeface="Calibri" panose="020F0502020204030204"/>
                    <a:ea typeface="+mn-ea"/>
                    <a:cs typeface="+mn-cs"/>
                  </a:rPr>
                  <a:t>1-x</a:t>
                </a: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N</a:t>
                </a:r>
              </a:p>
            </p:txBody>
          </p:sp>
          <p:sp>
            <p:nvSpPr>
              <p:cNvPr id="49" name="Rectangle 48"/>
              <p:cNvSpPr/>
              <p:nvPr/>
            </p:nvSpPr>
            <p:spPr>
              <a:xfrm>
                <a:off x="2846040" y="2044930"/>
                <a:ext cx="457200" cy="237282"/>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G</a:t>
                </a:r>
              </a:p>
            </p:txBody>
          </p:sp>
          <p:sp>
            <p:nvSpPr>
              <p:cNvPr id="50" name="Rectangle 49"/>
              <p:cNvSpPr/>
              <p:nvPr/>
            </p:nvSpPr>
            <p:spPr>
              <a:xfrm>
                <a:off x="1974644" y="2044931"/>
                <a:ext cx="411109" cy="529343"/>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S</a:t>
                </a:r>
              </a:p>
            </p:txBody>
          </p:sp>
          <p:sp>
            <p:nvSpPr>
              <p:cNvPr id="51" name="Rectangle 50"/>
              <p:cNvSpPr/>
              <p:nvPr/>
            </p:nvSpPr>
            <p:spPr>
              <a:xfrm>
                <a:off x="3763527" y="2041350"/>
                <a:ext cx="411109" cy="532924"/>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cxnSp>
            <p:nvCxnSpPr>
              <p:cNvPr id="52" name="Straight Connector 51"/>
              <p:cNvCxnSpPr/>
              <p:nvPr/>
            </p:nvCxnSpPr>
            <p:spPr>
              <a:xfrm>
                <a:off x="1974644" y="2574275"/>
                <a:ext cx="2199992" cy="0"/>
              </a:xfrm>
              <a:prstGeom prst="line">
                <a:avLst/>
              </a:prstGeom>
              <a:noFill/>
              <a:ln w="9525" cap="flat" cmpd="sng" algn="ctr">
                <a:solidFill>
                  <a:srgbClr val="ED7D31"/>
                </a:solidFill>
                <a:prstDash val="dash"/>
                <a:round/>
                <a:headEnd type="none" w="med" len="med"/>
                <a:tailEnd type="none" w="med" len="med"/>
              </a:ln>
              <a:effectLst/>
            </p:spPr>
          </p:cxnSp>
          <p:sp>
            <p:nvSpPr>
              <p:cNvPr id="53" name="TextBox 52"/>
              <p:cNvSpPr txBox="1"/>
              <p:nvPr/>
            </p:nvSpPr>
            <p:spPr>
              <a:xfrm>
                <a:off x="3630575" y="2512498"/>
                <a:ext cx="756688" cy="3590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ED7D31"/>
                    </a:solidFill>
                    <a:effectLst/>
                    <a:uLnTx/>
                    <a:uFillTx/>
                    <a:latin typeface="Calibri" panose="020F0502020204030204"/>
                    <a:ea typeface="+mn-ea"/>
                    <a:cs typeface="+mn-cs"/>
                  </a:rPr>
                  <a:t>2DEG</a:t>
                </a:r>
              </a:p>
            </p:txBody>
          </p:sp>
        </p:grpSp>
        <p:grpSp>
          <p:nvGrpSpPr>
            <p:cNvPr id="19" name="Group 18"/>
            <p:cNvGrpSpPr/>
            <p:nvPr/>
          </p:nvGrpSpPr>
          <p:grpSpPr>
            <a:xfrm>
              <a:off x="4971340" y="4579929"/>
              <a:ext cx="2356464" cy="1093781"/>
              <a:chOff x="1974644" y="1804067"/>
              <a:chExt cx="2356464" cy="1093782"/>
            </a:xfrm>
          </p:grpSpPr>
          <p:sp>
            <p:nvSpPr>
              <p:cNvPr id="40" name="Rectangle 39"/>
              <p:cNvSpPr/>
              <p:nvPr/>
            </p:nvSpPr>
            <p:spPr>
              <a:xfrm>
                <a:off x="1974644" y="2526657"/>
                <a:ext cx="2199992" cy="371192"/>
              </a:xfrm>
              <a:prstGeom prst="rect">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err="1">
                    <a:ln>
                      <a:noFill/>
                    </a:ln>
                    <a:solidFill>
                      <a:prstClr val="white"/>
                    </a:solidFill>
                    <a:effectLst/>
                    <a:uLnTx/>
                    <a:uFillTx/>
                    <a:latin typeface="Calibri" panose="020F0502020204030204"/>
                    <a:ea typeface="+mn-ea"/>
                    <a:cs typeface="+mn-cs"/>
                  </a:rPr>
                  <a:t>GaN</a:t>
                </a:r>
                <a:endPar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p:cNvSpPr/>
              <p:nvPr/>
            </p:nvSpPr>
            <p:spPr>
              <a:xfrm>
                <a:off x="1974644" y="2044930"/>
                <a:ext cx="2199992" cy="481727"/>
              </a:xfrm>
              <a:prstGeom prst="rect">
                <a:avLst/>
              </a:prstGeom>
              <a:solidFill>
                <a:srgbClr val="4472C4"/>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Al</a:t>
                </a:r>
                <a:r>
                  <a:rPr kumimoji="0" lang="en-US" sz="800" b="0" i="0" u="none" strike="noStrike" kern="0" cap="none" spc="0" normalizeH="0" baseline="-25000" noProof="0" dirty="0">
                    <a:ln>
                      <a:noFill/>
                    </a:ln>
                    <a:solidFill>
                      <a:prstClr val="white"/>
                    </a:solidFill>
                    <a:effectLst/>
                    <a:uLnTx/>
                    <a:uFillTx/>
                    <a:latin typeface="Calibri" panose="020F0502020204030204"/>
                    <a:ea typeface="+mn-ea"/>
                    <a:cs typeface="+mn-cs"/>
                  </a:rPr>
                  <a:t>x</a:t>
                </a: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Ga</a:t>
                </a:r>
                <a:r>
                  <a:rPr kumimoji="0" lang="en-US" sz="800" b="0" i="0" u="none" strike="noStrike" kern="0" cap="none" spc="0" normalizeH="0" baseline="-25000" noProof="0" dirty="0">
                    <a:ln>
                      <a:noFill/>
                    </a:ln>
                    <a:solidFill>
                      <a:prstClr val="white"/>
                    </a:solidFill>
                    <a:effectLst/>
                    <a:uLnTx/>
                    <a:uFillTx/>
                    <a:latin typeface="Calibri" panose="020F0502020204030204"/>
                    <a:ea typeface="+mn-ea"/>
                    <a:cs typeface="+mn-cs"/>
                  </a:rPr>
                  <a:t>1-x</a:t>
                </a: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N</a:t>
                </a:r>
              </a:p>
            </p:txBody>
          </p:sp>
          <p:sp>
            <p:nvSpPr>
              <p:cNvPr id="42" name="Rectangle 41"/>
              <p:cNvSpPr/>
              <p:nvPr/>
            </p:nvSpPr>
            <p:spPr>
              <a:xfrm>
                <a:off x="2846041" y="1809444"/>
                <a:ext cx="457200" cy="237283"/>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G</a:t>
                </a:r>
              </a:p>
            </p:txBody>
          </p:sp>
          <p:sp>
            <p:nvSpPr>
              <p:cNvPr id="43" name="Rectangle 42"/>
              <p:cNvSpPr/>
              <p:nvPr/>
            </p:nvSpPr>
            <p:spPr>
              <a:xfrm>
                <a:off x="1974644" y="1804067"/>
                <a:ext cx="411109" cy="770208"/>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S</a:t>
                </a:r>
              </a:p>
            </p:txBody>
          </p:sp>
          <p:sp>
            <p:nvSpPr>
              <p:cNvPr id="44" name="Rectangle 43"/>
              <p:cNvSpPr/>
              <p:nvPr/>
            </p:nvSpPr>
            <p:spPr>
              <a:xfrm>
                <a:off x="3763527" y="1804067"/>
                <a:ext cx="411109" cy="770207"/>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cxnSp>
            <p:nvCxnSpPr>
              <p:cNvPr id="45" name="Straight Connector 44"/>
              <p:cNvCxnSpPr/>
              <p:nvPr/>
            </p:nvCxnSpPr>
            <p:spPr>
              <a:xfrm>
                <a:off x="1974644" y="2574275"/>
                <a:ext cx="2199992" cy="0"/>
              </a:xfrm>
              <a:prstGeom prst="line">
                <a:avLst/>
              </a:prstGeom>
              <a:noFill/>
              <a:ln w="9525" cap="flat" cmpd="sng" algn="ctr">
                <a:solidFill>
                  <a:srgbClr val="ED7D31"/>
                </a:solidFill>
                <a:prstDash val="dash"/>
                <a:round/>
                <a:headEnd type="none" w="med" len="med"/>
                <a:tailEnd type="none" w="med" len="med"/>
              </a:ln>
              <a:effectLst/>
            </p:spPr>
          </p:cxnSp>
          <p:sp>
            <p:nvSpPr>
              <p:cNvPr id="46" name="TextBox 45"/>
              <p:cNvSpPr txBox="1"/>
              <p:nvPr/>
            </p:nvSpPr>
            <p:spPr>
              <a:xfrm>
                <a:off x="3634071" y="2511409"/>
                <a:ext cx="697037" cy="3590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ED7D31"/>
                    </a:solidFill>
                    <a:effectLst/>
                    <a:uLnTx/>
                    <a:uFillTx/>
                    <a:latin typeface="Calibri" panose="020F0502020204030204"/>
                    <a:ea typeface="+mn-ea"/>
                    <a:cs typeface="+mn-cs"/>
                  </a:rPr>
                  <a:t>2DEG</a:t>
                </a:r>
              </a:p>
            </p:txBody>
          </p:sp>
        </p:grpSp>
        <p:grpSp>
          <p:nvGrpSpPr>
            <p:cNvPr id="20" name="Group 19"/>
            <p:cNvGrpSpPr/>
            <p:nvPr/>
          </p:nvGrpSpPr>
          <p:grpSpPr>
            <a:xfrm>
              <a:off x="1974644" y="2053168"/>
              <a:ext cx="5473450" cy="2230554"/>
              <a:chOff x="1974644" y="1518321"/>
              <a:chExt cx="5473449" cy="2230554"/>
            </a:xfrm>
          </p:grpSpPr>
          <p:sp>
            <p:nvSpPr>
              <p:cNvPr id="22" name="Rectangle 21"/>
              <p:cNvSpPr/>
              <p:nvPr/>
            </p:nvSpPr>
            <p:spPr>
              <a:xfrm>
                <a:off x="1974644" y="2897849"/>
                <a:ext cx="5196689" cy="851026"/>
              </a:xfrm>
              <a:prstGeom prst="rect">
                <a:avLst/>
              </a:prstGeom>
              <a:solidFill>
                <a:srgbClr val="5B9BD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Substrate (Sapphire, Si, or </a:t>
                </a:r>
                <a:r>
                  <a:rPr kumimoji="0" lang="en-US" sz="800" b="0" i="0" u="none" strike="noStrike" kern="0" cap="none" spc="0" normalizeH="0" baseline="0" noProof="0" dirty="0" err="1">
                    <a:ln>
                      <a:noFill/>
                    </a:ln>
                    <a:solidFill>
                      <a:prstClr val="white"/>
                    </a:solidFill>
                    <a:effectLst/>
                    <a:uLnTx/>
                    <a:uFillTx/>
                    <a:latin typeface="Calibri" panose="020F0502020204030204"/>
                    <a:ea typeface="+mn-ea"/>
                    <a:cs typeface="+mn-cs"/>
                  </a:rPr>
                  <a:t>SiC</a:t>
                </a: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a:t>
                </a:r>
              </a:p>
            </p:txBody>
          </p:sp>
          <p:sp>
            <p:nvSpPr>
              <p:cNvPr id="23" name="Rectangle 22"/>
              <p:cNvSpPr/>
              <p:nvPr/>
            </p:nvSpPr>
            <p:spPr>
              <a:xfrm>
                <a:off x="4971340" y="2526657"/>
                <a:ext cx="2199993" cy="371192"/>
              </a:xfrm>
              <a:prstGeom prst="rect">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err="1">
                    <a:ln>
                      <a:noFill/>
                    </a:ln>
                    <a:solidFill>
                      <a:prstClr val="white"/>
                    </a:solidFill>
                    <a:effectLst/>
                    <a:uLnTx/>
                    <a:uFillTx/>
                    <a:latin typeface="Calibri" panose="020F0502020204030204"/>
                    <a:ea typeface="+mn-ea"/>
                    <a:cs typeface="+mn-cs"/>
                  </a:rPr>
                  <a:t>GaN</a:t>
                </a:r>
                <a:endPar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p:cNvSpPr/>
              <p:nvPr/>
            </p:nvSpPr>
            <p:spPr>
              <a:xfrm>
                <a:off x="4971341" y="2282213"/>
                <a:ext cx="2199992" cy="244443"/>
              </a:xfrm>
              <a:prstGeom prst="rect">
                <a:avLst/>
              </a:prstGeom>
              <a:solidFill>
                <a:srgbClr val="4472C4"/>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Al</a:t>
                </a:r>
                <a:r>
                  <a:rPr kumimoji="0" lang="en-US" sz="800" b="0" i="0" u="none" strike="noStrike" kern="0" cap="none" spc="0" normalizeH="0" baseline="-25000" noProof="0" dirty="0">
                    <a:ln>
                      <a:noFill/>
                    </a:ln>
                    <a:solidFill>
                      <a:prstClr val="white"/>
                    </a:solidFill>
                    <a:effectLst/>
                    <a:uLnTx/>
                    <a:uFillTx/>
                    <a:latin typeface="Calibri" panose="020F0502020204030204"/>
                    <a:ea typeface="+mn-ea"/>
                    <a:cs typeface="+mn-cs"/>
                  </a:rPr>
                  <a:t>y</a:t>
                </a: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Ga</a:t>
                </a:r>
                <a:r>
                  <a:rPr kumimoji="0" lang="en-US" sz="800" b="0" i="0" u="none" strike="noStrike" kern="0" cap="none" spc="0" normalizeH="0" baseline="-25000" noProof="0" dirty="0">
                    <a:ln>
                      <a:noFill/>
                    </a:ln>
                    <a:solidFill>
                      <a:prstClr val="white"/>
                    </a:solidFill>
                    <a:effectLst/>
                    <a:uLnTx/>
                    <a:uFillTx/>
                    <a:latin typeface="Calibri" panose="020F0502020204030204"/>
                    <a:ea typeface="+mn-ea"/>
                    <a:cs typeface="+mn-cs"/>
                  </a:rPr>
                  <a:t>1-y</a:t>
                </a: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N</a:t>
                </a:r>
              </a:p>
            </p:txBody>
          </p:sp>
          <p:sp>
            <p:nvSpPr>
              <p:cNvPr id="25" name="Rectangle 24"/>
              <p:cNvSpPr/>
              <p:nvPr/>
            </p:nvSpPr>
            <p:spPr>
              <a:xfrm>
                <a:off x="4971340" y="2043302"/>
                <a:ext cx="2199993" cy="240862"/>
              </a:xfrm>
              <a:prstGeom prst="rect">
                <a:avLst/>
              </a:prstGeom>
              <a:solidFill>
                <a:srgbClr val="ED7D31"/>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P-</a:t>
                </a:r>
                <a:r>
                  <a:rPr kumimoji="0" lang="en-US" sz="800" b="0" i="0" u="none" strike="noStrike" kern="0" cap="none" spc="0" normalizeH="0" baseline="0" noProof="0" dirty="0" err="1">
                    <a:ln>
                      <a:noFill/>
                    </a:ln>
                    <a:solidFill>
                      <a:prstClr val="white"/>
                    </a:solidFill>
                    <a:effectLst/>
                    <a:uLnTx/>
                    <a:uFillTx/>
                    <a:latin typeface="Calibri" panose="020F0502020204030204"/>
                    <a:ea typeface="+mn-ea"/>
                    <a:cs typeface="+mn-cs"/>
                  </a:rPr>
                  <a:t>GaN</a:t>
                </a:r>
                <a:endPar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p:cNvSpPr/>
              <p:nvPr/>
            </p:nvSpPr>
            <p:spPr>
              <a:xfrm>
                <a:off x="5842736" y="1809196"/>
                <a:ext cx="457200" cy="240862"/>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G</a:t>
                </a:r>
              </a:p>
            </p:txBody>
          </p:sp>
          <p:sp>
            <p:nvSpPr>
              <p:cNvPr id="27" name="Rectangle 26"/>
              <p:cNvSpPr/>
              <p:nvPr/>
            </p:nvSpPr>
            <p:spPr>
              <a:xfrm>
                <a:off x="4971339" y="1809035"/>
                <a:ext cx="411109" cy="241023"/>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S</a:t>
                </a:r>
              </a:p>
            </p:txBody>
          </p:sp>
          <p:sp>
            <p:nvSpPr>
              <p:cNvPr id="28" name="Rectangle 27"/>
              <p:cNvSpPr/>
              <p:nvPr/>
            </p:nvSpPr>
            <p:spPr>
              <a:xfrm>
                <a:off x="6760224" y="1809035"/>
                <a:ext cx="411109" cy="241023"/>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grpSp>
            <p:nvGrpSpPr>
              <p:cNvPr id="29" name="Group 28"/>
              <p:cNvGrpSpPr/>
              <p:nvPr/>
            </p:nvGrpSpPr>
            <p:grpSpPr>
              <a:xfrm>
                <a:off x="1974644" y="2041350"/>
                <a:ext cx="2415859" cy="856499"/>
                <a:chOff x="1974644" y="2041350"/>
                <a:chExt cx="2415859" cy="856499"/>
              </a:xfrm>
            </p:grpSpPr>
            <p:sp>
              <p:nvSpPr>
                <p:cNvPr id="33" name="Rectangle 32"/>
                <p:cNvSpPr/>
                <p:nvPr/>
              </p:nvSpPr>
              <p:spPr>
                <a:xfrm>
                  <a:off x="1974644" y="2526657"/>
                  <a:ext cx="2199992" cy="371192"/>
                </a:xfrm>
                <a:prstGeom prst="rect">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err="1">
                      <a:ln>
                        <a:noFill/>
                      </a:ln>
                      <a:solidFill>
                        <a:prstClr val="white"/>
                      </a:solidFill>
                      <a:effectLst/>
                      <a:uLnTx/>
                      <a:uFillTx/>
                      <a:latin typeface="Calibri" panose="020F0502020204030204"/>
                      <a:ea typeface="+mn-ea"/>
                      <a:cs typeface="+mn-cs"/>
                    </a:rPr>
                    <a:t>GaN</a:t>
                  </a:r>
                  <a:endPar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p:cNvSpPr/>
                <p:nvPr/>
              </p:nvSpPr>
              <p:spPr>
                <a:xfrm>
                  <a:off x="1974644" y="2282214"/>
                  <a:ext cx="2199992" cy="244443"/>
                </a:xfrm>
                <a:prstGeom prst="rect">
                  <a:avLst/>
                </a:prstGeom>
                <a:solidFill>
                  <a:srgbClr val="4472C4"/>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Al</a:t>
                  </a:r>
                  <a:r>
                    <a:rPr kumimoji="0" lang="en-US" sz="800" b="0" i="0" u="none" strike="noStrike" kern="0" cap="none" spc="0" normalizeH="0" baseline="-25000" noProof="0" dirty="0">
                      <a:ln>
                        <a:noFill/>
                      </a:ln>
                      <a:solidFill>
                        <a:prstClr val="white"/>
                      </a:solidFill>
                      <a:effectLst/>
                      <a:uLnTx/>
                      <a:uFillTx/>
                      <a:latin typeface="Calibri" panose="020F0502020204030204"/>
                      <a:ea typeface="+mn-ea"/>
                      <a:cs typeface="+mn-cs"/>
                    </a:rPr>
                    <a:t>x</a:t>
                  </a: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Ga</a:t>
                  </a:r>
                  <a:r>
                    <a:rPr kumimoji="0" lang="en-US" sz="800" b="0" i="0" u="none" strike="noStrike" kern="0" cap="none" spc="0" normalizeH="0" baseline="-25000" noProof="0" dirty="0">
                      <a:ln>
                        <a:noFill/>
                      </a:ln>
                      <a:solidFill>
                        <a:prstClr val="white"/>
                      </a:solidFill>
                      <a:effectLst/>
                      <a:uLnTx/>
                      <a:uFillTx/>
                      <a:latin typeface="Calibri" panose="020F0502020204030204"/>
                      <a:ea typeface="+mn-ea"/>
                      <a:cs typeface="+mn-cs"/>
                    </a:rPr>
                    <a:t>1-x</a:t>
                  </a: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N</a:t>
                  </a:r>
                </a:p>
              </p:txBody>
            </p:sp>
            <p:sp>
              <p:nvSpPr>
                <p:cNvPr id="35" name="Rectangle 34"/>
                <p:cNvSpPr/>
                <p:nvPr/>
              </p:nvSpPr>
              <p:spPr>
                <a:xfrm>
                  <a:off x="2846040" y="2044930"/>
                  <a:ext cx="457200" cy="237282"/>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G</a:t>
                  </a:r>
                </a:p>
              </p:txBody>
            </p:sp>
            <p:sp>
              <p:nvSpPr>
                <p:cNvPr id="36" name="Rectangle 35"/>
                <p:cNvSpPr/>
                <p:nvPr/>
              </p:nvSpPr>
              <p:spPr>
                <a:xfrm>
                  <a:off x="1974644" y="2044931"/>
                  <a:ext cx="411109" cy="529343"/>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S</a:t>
                  </a:r>
                </a:p>
              </p:txBody>
            </p:sp>
            <p:sp>
              <p:nvSpPr>
                <p:cNvPr id="37" name="Rectangle 36"/>
                <p:cNvSpPr/>
                <p:nvPr/>
              </p:nvSpPr>
              <p:spPr>
                <a:xfrm>
                  <a:off x="3763527" y="2041350"/>
                  <a:ext cx="411109" cy="532924"/>
                </a:xfrm>
                <a:prstGeom prst="rect">
                  <a:avLst/>
                </a:prstGeom>
                <a:solidFill>
                  <a:srgbClr val="A5A5A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cxnSp>
              <p:nvCxnSpPr>
                <p:cNvPr id="38" name="Straight Connector 37"/>
                <p:cNvCxnSpPr/>
                <p:nvPr/>
              </p:nvCxnSpPr>
              <p:spPr>
                <a:xfrm>
                  <a:off x="1974644" y="2574275"/>
                  <a:ext cx="2199992" cy="0"/>
                </a:xfrm>
                <a:prstGeom prst="line">
                  <a:avLst/>
                </a:prstGeom>
                <a:noFill/>
                <a:ln w="9525" cap="flat" cmpd="sng" algn="ctr">
                  <a:solidFill>
                    <a:srgbClr val="ED7D31"/>
                  </a:solidFill>
                  <a:prstDash val="dash"/>
                  <a:round/>
                  <a:headEnd type="none" w="med" len="med"/>
                  <a:tailEnd type="none" w="med" len="med"/>
                </a:ln>
                <a:effectLst/>
              </p:spPr>
            </p:cxnSp>
            <p:sp>
              <p:nvSpPr>
                <p:cNvPr id="39" name="TextBox 38"/>
                <p:cNvSpPr txBox="1"/>
                <p:nvPr/>
              </p:nvSpPr>
              <p:spPr>
                <a:xfrm>
                  <a:off x="3630575" y="2516669"/>
                  <a:ext cx="759928" cy="3590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ED7D31"/>
                      </a:solidFill>
                      <a:effectLst/>
                      <a:uLnTx/>
                      <a:uFillTx/>
                      <a:latin typeface="Calibri" panose="020F0502020204030204"/>
                      <a:ea typeface="+mn-ea"/>
                      <a:cs typeface="+mn-cs"/>
                    </a:rPr>
                    <a:t>2DEG</a:t>
                  </a:r>
                </a:p>
              </p:txBody>
            </p:sp>
          </p:grpSp>
          <p:sp>
            <p:nvSpPr>
              <p:cNvPr id="30" name="TextBox 29"/>
              <p:cNvSpPr txBox="1"/>
              <p:nvPr/>
            </p:nvSpPr>
            <p:spPr>
              <a:xfrm>
                <a:off x="6596130" y="2170914"/>
                <a:ext cx="851963" cy="3590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B050"/>
                    </a:solidFill>
                    <a:effectLst/>
                    <a:uLnTx/>
                    <a:uFillTx/>
                    <a:latin typeface="Calibri" panose="020F0502020204030204"/>
                    <a:ea typeface="+mn-ea"/>
                    <a:cs typeface="+mn-cs"/>
                  </a:rPr>
                  <a:t>2DHG</a:t>
                </a:r>
              </a:p>
            </p:txBody>
          </p:sp>
          <p:sp>
            <p:nvSpPr>
              <p:cNvPr id="31" name="TextBox 30"/>
              <p:cNvSpPr txBox="1"/>
              <p:nvPr/>
            </p:nvSpPr>
            <p:spPr>
              <a:xfrm>
                <a:off x="4883348" y="2043302"/>
                <a:ext cx="2444181" cy="3590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B050"/>
                    </a:solidFill>
                    <a:effectLst/>
                    <a:uLnTx/>
                    <a:uFillTx/>
                    <a:latin typeface="Calibri" panose="020F0502020204030204"/>
                    <a:ea typeface="+mn-ea"/>
                    <a:cs typeface="+mn-cs"/>
                  </a:rPr>
                  <a:t>+++++++++++++++++++++++++</a:t>
                </a:r>
              </a:p>
            </p:txBody>
          </p:sp>
          <p:sp>
            <p:nvSpPr>
              <p:cNvPr id="32" name="TextBox 31"/>
              <p:cNvSpPr txBox="1"/>
              <p:nvPr/>
            </p:nvSpPr>
            <p:spPr>
              <a:xfrm>
                <a:off x="3416155" y="1518321"/>
                <a:ext cx="2313666" cy="3590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Calibri" panose="020F0502020204030204"/>
                    <a:ea typeface="+mn-ea"/>
                    <a:cs typeface="+mn-cs"/>
                  </a:rPr>
                  <a:t>Complementary</a:t>
                </a:r>
              </a:p>
            </p:txBody>
          </p:sp>
        </p:grpSp>
        <p:sp>
          <p:nvSpPr>
            <p:cNvPr id="21" name="TextBox 20"/>
            <p:cNvSpPr txBox="1"/>
            <p:nvPr/>
          </p:nvSpPr>
          <p:spPr>
            <a:xfrm>
              <a:off x="3213785" y="4241561"/>
              <a:ext cx="2718405" cy="3590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Calibri" panose="020F0502020204030204"/>
                  <a:ea typeface="+mn-ea"/>
                  <a:cs typeface="+mn-cs"/>
                </a:rPr>
                <a:t>Enhancement/Depletion Mode</a:t>
              </a:r>
            </a:p>
          </p:txBody>
        </p:sp>
      </p:gr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7782" y="1170174"/>
            <a:ext cx="1646322" cy="2097477"/>
          </a:xfrm>
          <a:prstGeom prst="rect">
            <a:avLst/>
          </a:prstGeom>
        </p:spPr>
      </p:pic>
    </p:spTree>
    <p:extLst>
      <p:ext uri="{BB962C8B-B14F-4D97-AF65-F5344CB8AC3E}">
        <p14:creationId xmlns:p14="http://schemas.microsoft.com/office/powerpoint/2010/main" val="24006124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54" name="Title 1">
            <a:extLst>
              <a:ext uri="{FF2B5EF4-FFF2-40B4-BE49-F238E27FC236}">
                <a16:creationId xmlns:a16="http://schemas.microsoft.com/office/drawing/2014/main" id="{B8D284E7-6A52-4A03-8D35-D967A6FCE29A}"/>
              </a:ext>
            </a:extLst>
          </p:cNvPr>
          <p:cNvSpPr>
            <a:spLocks noGrp="1"/>
          </p:cNvSpPr>
          <p:nvPr>
            <p:ph type="title"/>
          </p:nvPr>
        </p:nvSpPr>
        <p:spPr>
          <a:xfrm>
            <a:off x="1233510" y="225423"/>
            <a:ext cx="8058150" cy="898409"/>
          </a:xfrm>
        </p:spPr>
        <p:txBody>
          <a:bodyPr>
            <a:normAutofit/>
          </a:bodyPr>
          <a:lstStyle/>
          <a:p>
            <a:r>
              <a:rPr lang="el-GR" sz="2600" b="1" dirty="0" smtClean="0">
                <a:latin typeface="Arial" panose="020B0604020202020204" pitchFamily="34" charset="0"/>
                <a:cs typeface="Arial" panose="020B0604020202020204" pitchFamily="34" charset="0"/>
              </a:rPr>
              <a:t>β</a:t>
            </a:r>
            <a:r>
              <a:rPr lang="en-US" sz="2600" b="1" dirty="0" smtClean="0">
                <a:latin typeface="Arial" panose="020B0604020202020204" pitchFamily="34" charset="0"/>
                <a:cs typeface="Arial" panose="020B0604020202020204" pitchFamily="34" charset="0"/>
              </a:rPr>
              <a:t>-Ga</a:t>
            </a:r>
            <a:r>
              <a:rPr lang="en-US" sz="2600" b="1" baseline="-25000" dirty="0" smtClean="0">
                <a:latin typeface="Arial" panose="020B0604020202020204" pitchFamily="34" charset="0"/>
                <a:cs typeface="Arial" panose="020B0604020202020204" pitchFamily="34" charset="0"/>
              </a:rPr>
              <a:t>2</a:t>
            </a:r>
            <a:r>
              <a:rPr lang="en-US" sz="2600" b="1" dirty="0" smtClean="0">
                <a:latin typeface="Arial" panose="020B0604020202020204" pitchFamily="34" charset="0"/>
                <a:cs typeface="Arial" panose="020B0604020202020204" pitchFamily="34" charset="0"/>
              </a:rPr>
              <a:t>O</a:t>
            </a:r>
            <a:r>
              <a:rPr lang="en-US" sz="2600" b="1" baseline="-25000" dirty="0" smtClean="0">
                <a:latin typeface="Arial" panose="020B0604020202020204" pitchFamily="34" charset="0"/>
                <a:cs typeface="Arial" panose="020B0604020202020204" pitchFamily="34" charset="0"/>
              </a:rPr>
              <a:t>3</a:t>
            </a:r>
            <a:r>
              <a:rPr lang="en-US" sz="2600" b="1" dirty="0" smtClean="0">
                <a:latin typeface="Arial" panose="020B0604020202020204" pitchFamily="34" charset="0"/>
                <a:cs typeface="Arial" panose="020B0604020202020204" pitchFamily="34" charset="0"/>
              </a:rPr>
              <a:t>: An Emerging UWBG Technology</a:t>
            </a:r>
            <a:endParaRPr lang="en-US" sz="2600" b="1" baseline="-25000" dirty="0">
              <a:latin typeface="Arial" panose="020B0604020202020204" pitchFamily="34" charset="0"/>
              <a:cs typeface="Arial" panose="020B0604020202020204" pitchFamily="34" charset="0"/>
            </a:endParaRPr>
          </a:p>
        </p:txBody>
      </p:sp>
      <p:pic>
        <p:nvPicPr>
          <p:cNvPr id="55" name="Picture 54">
            <a:extLst>
              <a:ext uri="{FF2B5EF4-FFF2-40B4-BE49-F238E27FC236}">
                <a16:creationId xmlns:a16="http://schemas.microsoft.com/office/drawing/2014/main" id="{C30B5DE4-A5A9-4EE2-831E-49FF30BBFC0E}"/>
              </a:ext>
            </a:extLst>
          </p:cNvPr>
          <p:cNvPicPr>
            <a:picLocks noChangeAspect="1"/>
          </p:cNvPicPr>
          <p:nvPr/>
        </p:nvPicPr>
        <p:blipFill rotWithShape="1">
          <a:blip r:embed="rId5"/>
          <a:srcRect r="48598" b="47215"/>
          <a:stretch/>
        </p:blipFill>
        <p:spPr>
          <a:xfrm>
            <a:off x="5731911" y="1035467"/>
            <a:ext cx="3380829" cy="2273862"/>
          </a:xfrm>
          <a:prstGeom prst="rect">
            <a:avLst/>
          </a:prstGeom>
        </p:spPr>
      </p:pic>
      <p:grpSp>
        <p:nvGrpSpPr>
          <p:cNvPr id="56" name="Group 55"/>
          <p:cNvGrpSpPr>
            <a:grpSpLocks noChangeAspect="1"/>
          </p:cNvGrpSpPr>
          <p:nvPr/>
        </p:nvGrpSpPr>
        <p:grpSpPr>
          <a:xfrm>
            <a:off x="4348216" y="3483061"/>
            <a:ext cx="2284097" cy="1731019"/>
            <a:chOff x="1667818" y="2920282"/>
            <a:chExt cx="2763633" cy="1608471"/>
          </a:xfrm>
        </p:grpSpPr>
        <p:grpSp>
          <p:nvGrpSpPr>
            <p:cNvPr id="57" name="Group 56"/>
            <p:cNvGrpSpPr/>
            <p:nvPr/>
          </p:nvGrpSpPr>
          <p:grpSpPr>
            <a:xfrm>
              <a:off x="1667818" y="2920282"/>
              <a:ext cx="2763633" cy="1608471"/>
              <a:chOff x="1278304" y="2193271"/>
              <a:chExt cx="2763633" cy="1608471"/>
            </a:xfrm>
          </p:grpSpPr>
          <p:grpSp>
            <p:nvGrpSpPr>
              <p:cNvPr id="67" name="Group 66"/>
              <p:cNvGrpSpPr>
                <a:grpSpLocks noChangeAspect="1"/>
              </p:cNvGrpSpPr>
              <p:nvPr/>
            </p:nvGrpSpPr>
            <p:grpSpPr>
              <a:xfrm>
                <a:off x="1881490" y="2207503"/>
                <a:ext cx="1554406" cy="654213"/>
                <a:chOff x="2217738" y="2031022"/>
                <a:chExt cx="1749518" cy="736331"/>
              </a:xfrm>
              <a:solidFill>
                <a:srgbClr val="ED7D31">
                  <a:lumMod val="60000"/>
                  <a:lumOff val="40000"/>
                </a:srgbClr>
              </a:solidFill>
            </p:grpSpPr>
            <p:sp>
              <p:nvSpPr>
                <p:cNvPr id="87" name="Rectangle 86"/>
                <p:cNvSpPr/>
                <p:nvPr/>
              </p:nvSpPr>
              <p:spPr bwMode="auto">
                <a:xfrm>
                  <a:off x="2648309" y="2035833"/>
                  <a:ext cx="888522" cy="731520"/>
                </a:xfrm>
                <a:prstGeom prst="rect">
                  <a:avLst/>
                </a:prstGeom>
                <a:solidFill>
                  <a:srgbClr val="ED7D31">
                    <a:lumMod val="60000"/>
                    <a:lumOff val="40000"/>
                  </a:srgbClr>
                </a:solidFill>
                <a:ln w="12700" cap="flat" cmpd="sng" algn="ctr">
                  <a:noFill/>
                  <a:prstDash val="solid"/>
                  <a:round/>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endParaRPr>
                </a:p>
              </p:txBody>
            </p:sp>
            <p:sp>
              <p:nvSpPr>
                <p:cNvPr id="88" name="Isosceles Triangle 87"/>
                <p:cNvSpPr/>
                <p:nvPr/>
              </p:nvSpPr>
              <p:spPr>
                <a:xfrm>
                  <a:off x="3099362" y="2031022"/>
                  <a:ext cx="867894" cy="731520"/>
                </a:xfrm>
                <a:prstGeom prst="triangle">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9" name="Isosceles Triangle 88"/>
                <p:cNvSpPr/>
                <p:nvPr/>
              </p:nvSpPr>
              <p:spPr>
                <a:xfrm>
                  <a:off x="2217738" y="2031813"/>
                  <a:ext cx="867894" cy="731520"/>
                </a:xfrm>
                <a:prstGeom prst="triangle">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8" name="Rectangle 67"/>
              <p:cNvSpPr/>
              <p:nvPr/>
            </p:nvSpPr>
            <p:spPr>
              <a:xfrm>
                <a:off x="1628068" y="2644074"/>
                <a:ext cx="2023144" cy="132749"/>
              </a:xfrm>
              <a:prstGeom prst="rect">
                <a:avLst/>
              </a:prstGeom>
              <a:solidFill>
                <a:srgbClr val="ED7D31">
                  <a:lumMod val="60000"/>
                  <a:lumOff val="40000"/>
                </a:srgbClr>
              </a:solidFill>
              <a:ln w="12700" cap="flat" cmpd="sng" algn="ctr">
                <a:noFill/>
                <a:prstDash val="solid"/>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endParaRPr>
              </a:p>
            </p:txBody>
          </p:sp>
          <p:sp>
            <p:nvSpPr>
              <p:cNvPr id="69" name="Rectangle 68"/>
              <p:cNvSpPr/>
              <p:nvPr/>
            </p:nvSpPr>
            <p:spPr>
              <a:xfrm>
                <a:off x="1470754" y="2744205"/>
                <a:ext cx="2370193" cy="132749"/>
              </a:xfrm>
              <a:prstGeom prst="rect">
                <a:avLst/>
              </a:prstGeom>
              <a:solidFill>
                <a:srgbClr val="A9D18E"/>
              </a:solidFill>
              <a:ln w="12700" cap="flat" cmpd="sng" algn="ctr">
                <a:noFill/>
                <a:prstDash val="solid"/>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endParaRPr>
              </a:p>
            </p:txBody>
          </p:sp>
          <p:grpSp>
            <p:nvGrpSpPr>
              <p:cNvPr id="70" name="Group 69"/>
              <p:cNvGrpSpPr>
                <a:grpSpLocks noChangeAspect="1"/>
              </p:cNvGrpSpPr>
              <p:nvPr/>
            </p:nvGrpSpPr>
            <p:grpSpPr>
              <a:xfrm>
                <a:off x="2009954" y="2298540"/>
                <a:ext cx="1300226" cy="547235"/>
                <a:chOff x="2217738" y="2031022"/>
                <a:chExt cx="1749518" cy="736331"/>
              </a:xfrm>
              <a:solidFill>
                <a:srgbClr val="70AD47">
                  <a:lumMod val="60000"/>
                  <a:lumOff val="40000"/>
                </a:srgbClr>
              </a:solidFill>
            </p:grpSpPr>
            <p:sp>
              <p:nvSpPr>
                <p:cNvPr id="84" name="Rectangle 83"/>
                <p:cNvSpPr/>
                <p:nvPr/>
              </p:nvSpPr>
              <p:spPr bwMode="auto">
                <a:xfrm>
                  <a:off x="2648309" y="2035833"/>
                  <a:ext cx="888522" cy="731520"/>
                </a:xfrm>
                <a:prstGeom prst="rect">
                  <a:avLst/>
                </a:prstGeom>
                <a:grpFill/>
                <a:ln w="12700" cap="flat" cmpd="sng" algn="ctr">
                  <a:noFill/>
                  <a:prstDash val="solid"/>
                  <a:round/>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endParaRPr>
                </a:p>
              </p:txBody>
            </p:sp>
            <p:sp>
              <p:nvSpPr>
                <p:cNvPr id="85" name="Isosceles Triangle 84"/>
                <p:cNvSpPr/>
                <p:nvPr/>
              </p:nvSpPr>
              <p:spPr>
                <a:xfrm>
                  <a:off x="3099362" y="2031022"/>
                  <a:ext cx="867894" cy="731520"/>
                </a:xfrm>
                <a:prstGeom prst="triangl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6" name="Isosceles Triangle 85"/>
                <p:cNvSpPr/>
                <p:nvPr/>
              </p:nvSpPr>
              <p:spPr>
                <a:xfrm>
                  <a:off x="2217738" y="2031813"/>
                  <a:ext cx="867894" cy="731520"/>
                </a:xfrm>
                <a:prstGeom prst="triangl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71" name="Rectangle 70"/>
              <p:cNvSpPr/>
              <p:nvPr/>
            </p:nvSpPr>
            <p:spPr>
              <a:xfrm>
                <a:off x="2487737" y="2294965"/>
                <a:ext cx="330725" cy="134429"/>
              </a:xfrm>
              <a:prstGeom prst="rect">
                <a:avLst/>
              </a:prstGeom>
              <a:solidFill>
                <a:srgbClr val="AA9CE8"/>
              </a:soli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endParaRPr>
              </a:p>
            </p:txBody>
          </p:sp>
          <p:sp>
            <p:nvSpPr>
              <p:cNvPr id="72" name="Rectangle 71"/>
              <p:cNvSpPr/>
              <p:nvPr/>
            </p:nvSpPr>
            <p:spPr>
              <a:xfrm>
                <a:off x="1636174" y="3596664"/>
                <a:ext cx="2023144" cy="205078"/>
              </a:xfrm>
              <a:prstGeom prst="rect">
                <a:avLst/>
              </a:prstGeom>
              <a:solidFill>
                <a:srgbClr val="5B9BD5">
                  <a:lumMod val="60000"/>
                  <a:lumOff val="40000"/>
                </a:srgbClr>
              </a:soli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err="1">
                    <a:ln w="0"/>
                    <a:solidFill>
                      <a:prstClr val="black"/>
                    </a:solidFill>
                    <a:effectLst/>
                    <a:uLnTx/>
                    <a:uFillTx/>
                    <a:latin typeface="Arial" panose="020B0604020202020204" pitchFamily="34" charset="0"/>
                    <a:ea typeface="+mn-ea"/>
                    <a:cs typeface="Arial" panose="020B0604020202020204" pitchFamily="34" charset="0"/>
                  </a:rPr>
                  <a:t>Ti</a:t>
                </a:r>
                <a:r>
                  <a:rPr kumimoji="0" lang="en-US" sz="9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rPr>
                  <a:t>/Au/Ni</a:t>
                </a:r>
              </a:p>
            </p:txBody>
          </p:sp>
          <p:grpSp>
            <p:nvGrpSpPr>
              <p:cNvPr id="73" name="Group 72"/>
              <p:cNvGrpSpPr/>
              <p:nvPr/>
            </p:nvGrpSpPr>
            <p:grpSpPr>
              <a:xfrm>
                <a:off x="2165840" y="2423734"/>
                <a:ext cx="987620" cy="420513"/>
                <a:chOff x="2217738" y="2025236"/>
                <a:chExt cx="1742941" cy="742117"/>
              </a:xfrm>
            </p:grpSpPr>
            <p:sp>
              <p:nvSpPr>
                <p:cNvPr id="81" name="Rectangle 80"/>
                <p:cNvSpPr/>
                <p:nvPr/>
              </p:nvSpPr>
              <p:spPr bwMode="auto">
                <a:xfrm>
                  <a:off x="2648309" y="2035833"/>
                  <a:ext cx="888522" cy="731520"/>
                </a:xfrm>
                <a:prstGeom prst="rect">
                  <a:avLst/>
                </a:prstGeom>
                <a:solidFill>
                  <a:srgbClr val="D6DCE5"/>
                </a:solidFill>
                <a:ln w="12700" cap="flat" cmpd="sng" algn="ctr">
                  <a:noFill/>
                  <a:prstDash val="solid"/>
                  <a:round/>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endParaRPr>
                </a:p>
              </p:txBody>
            </p:sp>
            <p:sp>
              <p:nvSpPr>
                <p:cNvPr id="82" name="Isosceles Triangle 81"/>
                <p:cNvSpPr/>
                <p:nvPr/>
              </p:nvSpPr>
              <p:spPr>
                <a:xfrm>
                  <a:off x="3092785" y="2031022"/>
                  <a:ext cx="867894" cy="731520"/>
                </a:xfrm>
                <a:prstGeom prst="triangle">
                  <a:avLst/>
                </a:prstGeom>
                <a:solidFill>
                  <a:srgbClr val="D6DCE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3" name="Isosceles Triangle 82"/>
                <p:cNvSpPr/>
                <p:nvPr/>
              </p:nvSpPr>
              <p:spPr>
                <a:xfrm>
                  <a:off x="2217738" y="2025236"/>
                  <a:ext cx="867894" cy="731520"/>
                </a:xfrm>
                <a:prstGeom prst="triangle">
                  <a:avLst/>
                </a:prstGeom>
                <a:solidFill>
                  <a:srgbClr val="D6DCE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74" name="Rectangle 73"/>
              <p:cNvSpPr/>
              <p:nvPr/>
            </p:nvSpPr>
            <p:spPr bwMode="auto">
              <a:xfrm>
                <a:off x="1417614" y="2838242"/>
                <a:ext cx="2476473" cy="761850"/>
              </a:xfrm>
              <a:prstGeom prst="rect">
                <a:avLst/>
              </a:prstGeom>
              <a:solidFill>
                <a:srgbClr val="D6DCE5"/>
              </a:solidFill>
              <a:ln w="12700" cap="flat" cmpd="sng" algn="ctr">
                <a:noFill/>
                <a:prstDash val="solid"/>
                <a:round/>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 typeface="Times New Roman" pitchFamily="16" charset="0"/>
                  <a:buNone/>
                  <a:tabLst/>
                  <a:defRPr/>
                </a:pPr>
                <a:endParaRPr kumimoji="0" lang="en-US" sz="2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endParaRPr>
              </a:p>
            </p:txBody>
          </p:sp>
          <p:sp>
            <p:nvSpPr>
              <p:cNvPr id="75" name="Rectangle 74"/>
              <p:cNvSpPr/>
              <p:nvPr/>
            </p:nvSpPr>
            <p:spPr bwMode="auto">
              <a:xfrm>
                <a:off x="1417614" y="3193233"/>
                <a:ext cx="2476473" cy="401360"/>
              </a:xfrm>
              <a:prstGeom prst="rect">
                <a:avLst/>
              </a:prstGeom>
              <a:solidFill>
                <a:srgbClr val="D6DCE5"/>
              </a:solidFill>
              <a:ln w="12700" cap="flat" cmpd="sng" algn="ctr">
                <a:solidFill>
                  <a:sysClr val="windowText" lastClr="000000"/>
                </a:solidFill>
                <a:prstDash val="solid"/>
                <a:round/>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 typeface="Times New Roman" pitchFamily="16" charset="0"/>
                  <a:buNone/>
                  <a:tabLst/>
                  <a:defRPr/>
                </a:pPr>
                <a:endParaRPr kumimoji="0" lang="en-US" sz="2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endParaRPr>
              </a:p>
            </p:txBody>
          </p:sp>
          <p:sp>
            <p:nvSpPr>
              <p:cNvPr id="76" name="Rectangle 75"/>
              <p:cNvSpPr/>
              <p:nvPr/>
            </p:nvSpPr>
            <p:spPr>
              <a:xfrm>
                <a:off x="1278304" y="3262493"/>
                <a:ext cx="2763633" cy="3153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rPr>
                  <a:t>Sn doped </a:t>
                </a:r>
                <a:r>
                  <a:rPr kumimoji="0" lang="el-GR" sz="9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rPr>
                  <a:t>β</a:t>
                </a:r>
                <a:r>
                  <a:rPr kumimoji="0" lang="en-US" sz="9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rPr>
                  <a:t>-Ga</a:t>
                </a:r>
                <a:r>
                  <a:rPr kumimoji="0" lang="en-US" sz="900" b="0" i="0" u="none" strike="noStrike" kern="0" cap="none" spc="0" normalizeH="0" baseline="-25000" noProof="0" dirty="0">
                    <a:ln w="0"/>
                    <a:solidFill>
                      <a:prstClr val="black"/>
                    </a:solidFill>
                    <a:effectLst/>
                    <a:uLnTx/>
                    <a:uFillTx/>
                    <a:latin typeface="Arial" panose="020B0604020202020204" pitchFamily="34" charset="0"/>
                    <a:ea typeface="ＭＳ Ｐゴシック" charset="-128"/>
                    <a:cs typeface="Arial" panose="020B0604020202020204" pitchFamily="34" charset="0"/>
                  </a:rPr>
                  <a:t>2</a:t>
                </a:r>
                <a:r>
                  <a:rPr kumimoji="0" lang="en-US" sz="9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rPr>
                  <a:t>O</a:t>
                </a:r>
                <a:r>
                  <a:rPr kumimoji="0" lang="en-US" sz="900" b="0" i="0" u="none" strike="noStrike" kern="0" cap="none" spc="0" normalizeH="0" baseline="-25000" noProof="0" dirty="0">
                    <a:ln w="0"/>
                    <a:solidFill>
                      <a:prstClr val="black"/>
                    </a:solidFill>
                    <a:effectLst/>
                    <a:uLnTx/>
                    <a:uFillTx/>
                    <a:latin typeface="Arial" panose="020B0604020202020204" pitchFamily="34" charset="0"/>
                    <a:ea typeface="ＭＳ Ｐゴシック" charset="-128"/>
                    <a:cs typeface="Arial" panose="020B0604020202020204" pitchFamily="34" charset="0"/>
                  </a:rPr>
                  <a:t>3</a:t>
                </a:r>
                <a:r>
                  <a:rPr kumimoji="0" lang="en-US" sz="9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rPr>
                  <a:t> (010) substrate</a:t>
                </a:r>
                <a:endParaRPr kumimoji="0" lang="fr-FR" sz="900" b="0" i="0" u="none" strike="noStrike" kern="0" cap="none" spc="0" normalizeH="0" baseline="0" noProof="0" dirty="0">
                  <a:ln w="0"/>
                  <a:solidFill>
                    <a:prstClr val="black"/>
                  </a:solidFill>
                  <a:effectLst/>
                  <a:uLnTx/>
                  <a:uFillTx/>
                  <a:latin typeface="Arial" panose="020B0604020202020204" pitchFamily="34" charset="0"/>
                  <a:ea typeface="ＭＳ Ｐゴシック" charset="-128"/>
                  <a:cs typeface="Arial" panose="020B0604020202020204" pitchFamily="34" charset="0"/>
                </a:endParaRPr>
              </a:p>
            </p:txBody>
          </p:sp>
          <p:sp>
            <p:nvSpPr>
              <p:cNvPr id="77" name="TextBox 76"/>
              <p:cNvSpPr txBox="1"/>
              <p:nvPr/>
            </p:nvSpPr>
            <p:spPr>
              <a:xfrm>
                <a:off x="1825195" y="2868684"/>
                <a:ext cx="1779659" cy="3153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sym typeface="Symbol" panose="05050102010706020507" pitchFamily="18" charset="2"/>
                  </a:rPr>
                  <a:t></a:t>
                </a:r>
                <a:r>
                  <a:rPr kumimoji="0" lang="en-US" sz="9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rPr>
                  <a:t>2um n</a:t>
                </a:r>
                <a:r>
                  <a:rPr kumimoji="0" lang="en-US" sz="900" b="0" i="0" u="none" strike="noStrike" kern="0" cap="none" spc="0" normalizeH="0" baseline="30000" noProof="0" dirty="0">
                    <a:ln w="0"/>
                    <a:solidFill>
                      <a:prstClr val="black"/>
                    </a:solidFill>
                    <a:effectLst/>
                    <a:uLnTx/>
                    <a:uFillTx/>
                    <a:latin typeface="Arial" panose="020B0604020202020204" pitchFamily="34" charset="0"/>
                    <a:ea typeface="+mn-ea"/>
                    <a:cs typeface="Arial" panose="020B0604020202020204" pitchFamily="34" charset="0"/>
                  </a:rPr>
                  <a:t>-</a:t>
                </a:r>
                <a:r>
                  <a:rPr kumimoji="0" lang="en-US" sz="9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rPr>
                  <a:t> </a:t>
                </a:r>
                <a:r>
                  <a:rPr kumimoji="0" lang="el-GR" sz="9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rPr>
                  <a:t>β</a:t>
                </a:r>
                <a:r>
                  <a:rPr kumimoji="0" lang="en-US" sz="9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rPr>
                  <a:t>-Ga</a:t>
                </a:r>
                <a:r>
                  <a:rPr kumimoji="0" lang="en-US" sz="900" b="0" i="0" u="none" strike="noStrike" kern="0" cap="none" spc="0" normalizeH="0" baseline="-25000" noProof="0" dirty="0">
                    <a:ln w="0"/>
                    <a:solidFill>
                      <a:prstClr val="black"/>
                    </a:solidFill>
                    <a:effectLst/>
                    <a:uLnTx/>
                    <a:uFillTx/>
                    <a:latin typeface="Arial" panose="020B0604020202020204" pitchFamily="34" charset="0"/>
                    <a:ea typeface="+mn-ea"/>
                    <a:cs typeface="Arial" panose="020B0604020202020204" pitchFamily="34" charset="0"/>
                  </a:rPr>
                  <a:t>2</a:t>
                </a:r>
                <a:r>
                  <a:rPr kumimoji="0" lang="en-US" sz="9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rPr>
                  <a:t>O</a:t>
                </a:r>
                <a:r>
                  <a:rPr kumimoji="0" lang="en-US" sz="900" b="0" i="0" u="none" strike="noStrike" kern="0" cap="none" spc="0" normalizeH="0" baseline="-25000" noProof="0" dirty="0">
                    <a:ln w="0"/>
                    <a:solidFill>
                      <a:prstClr val="black"/>
                    </a:solidFill>
                    <a:effectLst/>
                    <a:uLnTx/>
                    <a:uFillTx/>
                    <a:latin typeface="Arial" panose="020B0604020202020204" pitchFamily="34" charset="0"/>
                    <a:ea typeface="+mn-ea"/>
                    <a:cs typeface="Arial" panose="020B0604020202020204" pitchFamily="34" charset="0"/>
                  </a:rPr>
                  <a:t>3</a:t>
                </a:r>
                <a:endParaRPr kumimoji="0" lang="en-US" sz="9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endParaRPr>
              </a:p>
            </p:txBody>
          </p:sp>
          <p:sp>
            <p:nvSpPr>
              <p:cNvPr id="78" name="TextBox 77"/>
              <p:cNvSpPr txBox="1"/>
              <p:nvPr/>
            </p:nvSpPr>
            <p:spPr>
              <a:xfrm>
                <a:off x="1536710" y="2661323"/>
                <a:ext cx="574247" cy="315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SiO</a:t>
                </a:r>
                <a:r>
                  <a:rPr kumimoji="0" lang="en-US" sz="900" b="0" i="0" u="none" strike="noStrike" kern="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2</a:t>
                </a:r>
              </a:p>
            </p:txBody>
          </p:sp>
          <p:sp>
            <p:nvSpPr>
              <p:cNvPr id="79" name="TextBox 78"/>
              <p:cNvSpPr txBox="1"/>
              <p:nvPr/>
            </p:nvSpPr>
            <p:spPr>
              <a:xfrm>
                <a:off x="1908326" y="2337696"/>
                <a:ext cx="383707" cy="315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a:t>
                </a:r>
                <a:endParaRPr kumimoji="0" lang="en-US" sz="9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0" name="Rectangle 79"/>
              <p:cNvSpPr/>
              <p:nvPr/>
            </p:nvSpPr>
            <p:spPr>
              <a:xfrm>
                <a:off x="2233179" y="2193271"/>
                <a:ext cx="830489" cy="3153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w="0"/>
                    <a:solidFill>
                      <a:prstClr val="black"/>
                    </a:solidFill>
                    <a:effectLst/>
                    <a:uLnTx/>
                    <a:uFillTx/>
                    <a:latin typeface="Arial" panose="020B0604020202020204" pitchFamily="34" charset="0"/>
                    <a:ea typeface="+mn-ea"/>
                    <a:cs typeface="Arial" panose="020B0604020202020204" pitchFamily="34" charset="0"/>
                  </a:rPr>
                  <a:t>Pt/Au/Ni</a:t>
                </a:r>
              </a:p>
            </p:txBody>
          </p:sp>
        </p:grpSp>
        <p:cxnSp>
          <p:nvCxnSpPr>
            <p:cNvPr id="58" name="Straight Arrow Connector 57"/>
            <p:cNvCxnSpPr/>
            <p:nvPr/>
          </p:nvCxnSpPr>
          <p:spPr>
            <a:xfrm rot="5400000">
              <a:off x="3629245" y="2848003"/>
              <a:ext cx="0" cy="822961"/>
            </a:xfrm>
            <a:prstGeom prst="straightConnector1">
              <a:avLst/>
            </a:prstGeom>
            <a:noFill/>
            <a:ln w="25400" cap="flat" cmpd="sng" algn="ctr">
              <a:solidFill>
                <a:srgbClr val="4472C4">
                  <a:lumMod val="75000"/>
                </a:srgbClr>
              </a:solidFill>
              <a:prstDash val="solid"/>
              <a:miter lim="800000"/>
              <a:headEnd type="triangle"/>
              <a:tailEnd type="triangle"/>
            </a:ln>
            <a:effectLst/>
          </p:spPr>
        </p:cxnSp>
        <p:sp>
          <p:nvSpPr>
            <p:cNvPr id="59" name="TextBox 58"/>
            <p:cNvSpPr txBox="1"/>
            <p:nvPr/>
          </p:nvSpPr>
          <p:spPr>
            <a:xfrm>
              <a:off x="3529345" y="2935301"/>
              <a:ext cx="473502" cy="315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t>
              </a:r>
              <a:r>
                <a:rPr kumimoji="0" lang="en-US" sz="900" b="0" i="0" u="none" strike="noStrike" kern="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FP</a:t>
              </a:r>
              <a:endParaRPr kumimoji="0" lang="en-US" sz="1050" b="0" i="0" u="none" strike="noStrike" kern="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60" name="Straight Arrow Connector 59"/>
            <p:cNvCxnSpPr/>
            <p:nvPr/>
          </p:nvCxnSpPr>
          <p:spPr>
            <a:xfrm rot="10800000">
              <a:off x="3033482" y="3159371"/>
              <a:ext cx="0" cy="411480"/>
            </a:xfrm>
            <a:prstGeom prst="straightConnector1">
              <a:avLst/>
            </a:prstGeom>
            <a:noFill/>
            <a:ln w="25400" cap="flat" cmpd="sng" algn="ctr">
              <a:solidFill>
                <a:srgbClr val="4472C4">
                  <a:lumMod val="75000"/>
                </a:srgbClr>
              </a:solidFill>
              <a:prstDash val="solid"/>
              <a:miter lim="800000"/>
              <a:headEnd type="triangle"/>
              <a:tailEnd type="triangle"/>
            </a:ln>
            <a:effectLst/>
          </p:spPr>
        </p:cxnSp>
        <p:sp>
          <p:nvSpPr>
            <p:cNvPr id="61" name="TextBox 60"/>
            <p:cNvSpPr txBox="1"/>
            <p:nvPr/>
          </p:nvSpPr>
          <p:spPr>
            <a:xfrm>
              <a:off x="3015660" y="3225518"/>
              <a:ext cx="296103" cy="315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t>
              </a:r>
              <a:endParaRPr kumimoji="0" lang="en-US" sz="1050" b="0" i="0" u="none" strike="noStrike" kern="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62" name="Group 61"/>
            <p:cNvGrpSpPr/>
            <p:nvPr/>
          </p:nvGrpSpPr>
          <p:grpSpPr>
            <a:xfrm>
              <a:off x="2578988" y="3366625"/>
              <a:ext cx="310956" cy="217321"/>
              <a:chOff x="2417111" y="2639614"/>
              <a:chExt cx="310956" cy="217321"/>
            </a:xfrm>
          </p:grpSpPr>
          <p:cxnSp>
            <p:nvCxnSpPr>
              <p:cNvPr id="65" name="Straight Connector 64"/>
              <p:cNvCxnSpPr/>
              <p:nvPr/>
            </p:nvCxnSpPr>
            <p:spPr>
              <a:xfrm rot="420000" flipH="1">
                <a:off x="2428050" y="2639614"/>
                <a:ext cx="96999" cy="217321"/>
              </a:xfrm>
              <a:prstGeom prst="line">
                <a:avLst/>
              </a:prstGeom>
              <a:noFill/>
              <a:ln w="19050" cap="flat" cmpd="sng" algn="ctr">
                <a:solidFill>
                  <a:srgbClr val="4472C4">
                    <a:lumMod val="75000"/>
                  </a:srgbClr>
                </a:solidFill>
                <a:prstDash val="solid"/>
                <a:miter lim="800000"/>
              </a:ln>
              <a:effectLst/>
            </p:spPr>
          </p:cxnSp>
          <p:cxnSp>
            <p:nvCxnSpPr>
              <p:cNvPr id="66" name="Straight Connector 65"/>
              <p:cNvCxnSpPr/>
              <p:nvPr/>
            </p:nvCxnSpPr>
            <p:spPr>
              <a:xfrm flipH="1" flipV="1">
                <a:off x="2417111" y="2845109"/>
                <a:ext cx="310956" cy="0"/>
              </a:xfrm>
              <a:prstGeom prst="line">
                <a:avLst/>
              </a:prstGeom>
              <a:noFill/>
              <a:ln w="19050" cap="flat" cmpd="sng" algn="ctr">
                <a:solidFill>
                  <a:srgbClr val="4472C4">
                    <a:lumMod val="75000"/>
                  </a:srgbClr>
                </a:solidFill>
                <a:prstDash val="solid"/>
                <a:miter lim="800000"/>
              </a:ln>
              <a:effectLst/>
            </p:spPr>
          </p:cxnSp>
        </p:grpSp>
        <p:sp>
          <p:nvSpPr>
            <p:cNvPr id="63" name="TextBox 62"/>
            <p:cNvSpPr txBox="1"/>
            <p:nvPr/>
          </p:nvSpPr>
          <p:spPr>
            <a:xfrm>
              <a:off x="2624409" y="3300066"/>
              <a:ext cx="355237" cy="315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9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φ</a:t>
              </a:r>
              <a:endParaRPr kumimoji="0" lang="en-US" sz="9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4" name="Arc 63"/>
            <p:cNvSpPr/>
            <p:nvPr/>
          </p:nvSpPr>
          <p:spPr>
            <a:xfrm>
              <a:off x="2588060" y="3485265"/>
              <a:ext cx="91871" cy="182880"/>
            </a:xfrm>
            <a:prstGeom prst="arc">
              <a:avLst/>
            </a:prstGeom>
            <a:noFill/>
            <a:ln w="19050" cap="flat" cmpd="sng" algn="ctr">
              <a:solidFill>
                <a:srgbClr val="4472C4">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90" name="TextBox 89"/>
          <p:cNvSpPr txBox="1"/>
          <p:nvPr/>
        </p:nvSpPr>
        <p:spPr>
          <a:xfrm>
            <a:off x="5340798" y="5277124"/>
            <a:ext cx="236314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Schottky</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barrier diode</a:t>
            </a:r>
          </a:p>
        </p:txBody>
      </p:sp>
      <p:pic>
        <p:nvPicPr>
          <p:cNvPr id="91" name="Picture 90"/>
          <p:cNvPicPr/>
          <p:nvPr/>
        </p:nvPicPr>
        <p:blipFill rotWithShape="1">
          <a:blip r:embed="rId6">
            <a:extLst>
              <a:ext uri="{28A0092B-C50C-407E-A947-70E740481C1C}">
                <a14:useLocalDpi xmlns:a14="http://schemas.microsoft.com/office/drawing/2010/main" val="0"/>
              </a:ext>
            </a:extLst>
          </a:blip>
          <a:srcRect l="2527" t="27987" r="55272" b="1382"/>
          <a:stretch/>
        </p:blipFill>
        <p:spPr bwMode="auto">
          <a:xfrm>
            <a:off x="6879517" y="3376739"/>
            <a:ext cx="2028668" cy="2139591"/>
          </a:xfrm>
          <a:prstGeom prst="rect">
            <a:avLst/>
          </a:prstGeom>
          <a:ln>
            <a:noFill/>
          </a:ln>
          <a:extLst>
            <a:ext uri="{53640926-AAD7-44D8-BBD7-CCE9431645EC}">
              <a14:shadowObscured xmlns:a14="http://schemas.microsoft.com/office/drawing/2010/main"/>
            </a:ext>
          </a:extLst>
        </p:spPr>
      </p:pic>
      <p:sp>
        <p:nvSpPr>
          <p:cNvPr id="92" name="Rectangle 91"/>
          <p:cNvSpPr/>
          <p:nvPr/>
        </p:nvSpPr>
        <p:spPr>
          <a:xfrm>
            <a:off x="246896" y="1249211"/>
            <a:ext cx="4531800" cy="34163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𝛽-Ga</a:t>
            </a:r>
            <a:r>
              <a:rPr kumimoji="0" lang="en-US" sz="1800" b="1"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2</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a:t>
            </a:r>
            <a:r>
              <a:rPr kumimoji="0" lang="en-US" sz="1800" b="1"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3</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based radiation sensors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Bulk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𝛽-Ga</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2</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3</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substrates are commercially available. Low background doping (&lt; 10</a:t>
            </a:r>
            <a:r>
              <a:rPr kumimoji="0" lang="en-US"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16</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cm</a:t>
            </a:r>
            <a:r>
              <a:rPr kumimoji="0" lang="en-US"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-3</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bulk substrates enable low dark current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Previous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OSU experience on 𝛽-Ga</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2</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3</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for low leakage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Schottky</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diodes will be </a:t>
            </a: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leveraged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radiation sensors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Thick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epitaxial </a:t>
            </a: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(MOCVD,</a:t>
            </a:r>
            <a:r>
              <a:rPr kumimoji="0" lang="en-US" sz="1800" b="0" i="0" u="none" strike="noStrike" kern="1200" cap="none" spc="0" normalizeH="0" noProof="0" dirty="0" smtClean="0">
                <a:ln>
                  <a:noFill/>
                </a:ln>
                <a:solidFill>
                  <a:prstClr val="black"/>
                </a:solidFill>
                <a:effectLst/>
                <a:uLnTx/>
                <a:uFillTx/>
                <a:latin typeface="Arial" panose="020B0604020202020204" pitchFamily="34" charset="0"/>
                <a:ea typeface="+mn-ea"/>
                <a:cs typeface="Arial" panose="020B0604020202020204" pitchFamily="34" charset="0"/>
              </a:rPr>
              <a:t> LPCVD &amp; </a:t>
            </a: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HVPE) </a:t>
            </a:r>
            <a:r>
              <a:rPr kumimoji="0" lang="en-US" sz="18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Schottky</a:t>
            </a: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diodes</a:t>
            </a:r>
          </a:p>
        </p:txBody>
      </p:sp>
      <p:sp>
        <p:nvSpPr>
          <p:cNvPr id="93" name="Rectangle 92"/>
          <p:cNvSpPr/>
          <p:nvPr/>
        </p:nvSpPr>
        <p:spPr>
          <a:xfrm>
            <a:off x="2504429" y="5166891"/>
            <a:ext cx="274933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Joishi, Chandan, et al., Applied Physics Express 11.3 (2018): 031101.</a:t>
            </a:r>
          </a:p>
        </p:txBody>
      </p:sp>
      <p:pic>
        <p:nvPicPr>
          <p:cNvPr id="94" name="Picture 93">
            <a:extLst>
              <a:ext uri="{FF2B5EF4-FFF2-40B4-BE49-F238E27FC236}">
                <a16:creationId xmlns:a16="http://schemas.microsoft.com/office/drawing/2014/main" id="{F9D04240-3705-4E93-AACE-29E5EB8B50AA}"/>
              </a:ext>
            </a:extLst>
          </p:cNvPr>
          <p:cNvPicPr>
            <a:picLocks noChangeAspect="1"/>
          </p:cNvPicPr>
          <p:nvPr/>
        </p:nvPicPr>
        <p:blipFill rotWithShape="1">
          <a:blip r:embed="rId5"/>
          <a:srcRect l="25701" t="91657" r="48598"/>
          <a:stretch/>
        </p:blipFill>
        <p:spPr>
          <a:xfrm>
            <a:off x="5713358" y="3016373"/>
            <a:ext cx="1203143" cy="255789"/>
          </a:xfrm>
          <a:prstGeom prst="rect">
            <a:avLst/>
          </a:prstGeom>
        </p:spPr>
      </p:pic>
    </p:spTree>
    <p:extLst>
      <p:ext uri="{BB962C8B-B14F-4D97-AF65-F5344CB8AC3E}">
        <p14:creationId xmlns:p14="http://schemas.microsoft.com/office/powerpoint/2010/main" val="26631859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a:extLst>
              <a:ext uri="{FF2B5EF4-FFF2-40B4-BE49-F238E27FC236}">
                <a16:creationId xmlns:a16="http://schemas.microsoft.com/office/drawing/2014/main" id="{619A3665-1505-4CAA-9D69-D8365879ED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260" y="1189563"/>
            <a:ext cx="3018950" cy="2003485"/>
          </a:xfrm>
          <a:prstGeom prst="rect">
            <a:avLst/>
          </a:prstGeom>
        </p:spPr>
      </p:pic>
      <p:graphicFrame>
        <p:nvGraphicFramePr>
          <p:cNvPr id="47" name="Object 46">
            <a:extLst>
              <a:ext uri="{FF2B5EF4-FFF2-40B4-BE49-F238E27FC236}">
                <a16:creationId xmlns:a16="http://schemas.microsoft.com/office/drawing/2014/main" id="{580D735A-91C9-452B-B2F4-6492185EEC29}"/>
              </a:ext>
            </a:extLst>
          </p:cNvPr>
          <p:cNvGraphicFramePr>
            <a:graphicFrameLocks noChangeAspect="1"/>
          </p:cNvGraphicFramePr>
          <p:nvPr>
            <p:extLst>
              <p:ext uri="{D42A27DB-BD31-4B8C-83A1-F6EECF244321}">
                <p14:modId xmlns:p14="http://schemas.microsoft.com/office/powerpoint/2010/main" val="435166744"/>
              </p:ext>
            </p:extLst>
          </p:nvPr>
        </p:nvGraphicFramePr>
        <p:xfrm>
          <a:off x="2913030" y="1481239"/>
          <a:ext cx="2978187" cy="2348301"/>
        </p:xfrm>
        <a:graphic>
          <a:graphicData uri="http://schemas.openxmlformats.org/presentationml/2006/ole">
            <mc:AlternateContent xmlns:mc="http://schemas.openxmlformats.org/markup-compatibility/2006">
              <mc:Choice xmlns:v="urn:schemas-microsoft-com:vml" Requires="v">
                <p:oleObj spid="_x0000_s8251" name="Graph" r:id="rId6" imgW="3920760" imgH="3000960" progId="Origin50.Graph">
                  <p:embed/>
                </p:oleObj>
              </mc:Choice>
              <mc:Fallback>
                <p:oleObj name="Graph" r:id="rId6" imgW="3920760" imgH="3000960" progId="Origin50.Graph">
                  <p:embed/>
                  <p:pic>
                    <p:nvPicPr>
                      <p:cNvPr id="6" name="Object 5">
                        <a:extLst>
                          <a:ext uri="{FF2B5EF4-FFF2-40B4-BE49-F238E27FC236}">
                            <a16:creationId xmlns:a16="http://schemas.microsoft.com/office/drawing/2014/main" id="{580D735A-91C9-452B-B2F4-6492185EEC29}"/>
                          </a:ext>
                        </a:extLst>
                      </p:cNvPr>
                      <p:cNvPicPr/>
                      <p:nvPr/>
                    </p:nvPicPr>
                    <p:blipFill>
                      <a:blip r:embed="rId7"/>
                      <a:stretch>
                        <a:fillRect/>
                      </a:stretch>
                    </p:blipFill>
                    <p:spPr>
                      <a:xfrm>
                        <a:off x="2913030" y="1481239"/>
                        <a:ext cx="2978187" cy="2348301"/>
                      </a:xfrm>
                      <a:prstGeom prst="rect">
                        <a:avLst/>
                      </a:prstGeom>
                    </p:spPr>
                  </p:pic>
                </p:oleObj>
              </mc:Fallback>
            </mc:AlternateContent>
          </a:graphicData>
        </a:graphic>
      </p:graphicFrame>
      <p:cxnSp>
        <p:nvCxnSpPr>
          <p:cNvPr id="48" name="Straight Connector 47">
            <a:extLst>
              <a:ext uri="{FF2B5EF4-FFF2-40B4-BE49-F238E27FC236}">
                <a16:creationId xmlns:a16="http://schemas.microsoft.com/office/drawing/2014/main" id="{AD079FDF-1CF6-4A2D-AD47-D1A83A2426AE}"/>
              </a:ext>
            </a:extLst>
          </p:cNvPr>
          <p:cNvCxnSpPr>
            <a:cxnSpLocks/>
          </p:cNvCxnSpPr>
          <p:nvPr/>
        </p:nvCxnSpPr>
        <p:spPr>
          <a:xfrm>
            <a:off x="5914662" y="1050079"/>
            <a:ext cx="1" cy="45497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FDCBEF8D-1853-4369-B870-E06AC5C70148}"/>
              </a:ext>
            </a:extLst>
          </p:cNvPr>
          <p:cNvSpPr txBox="1"/>
          <p:nvPr/>
        </p:nvSpPr>
        <p:spPr>
          <a:xfrm>
            <a:off x="2674159" y="3966946"/>
            <a:ext cx="3195053" cy="1384995"/>
          </a:xfrm>
          <a:prstGeom prst="rect">
            <a:avLst/>
          </a:prstGeom>
          <a:solidFill>
            <a:schemeClr val="tx2">
              <a:lumMod val="20000"/>
              <a:lumOff val="80000"/>
            </a:schemeClr>
          </a:solidFill>
        </p:spPr>
        <p:txBody>
          <a:bodyPr wrap="square" rtlCol="0">
            <a:spAutoFit/>
          </a:bodyPr>
          <a:lstStyle/>
          <a:p>
            <a:pPr marL="285750" indent="-91440">
              <a:buFont typeface="Arial" panose="020B0604020202020204" pitchFamily="34" charset="0"/>
              <a:buChar char="•"/>
            </a:pPr>
            <a:r>
              <a:rPr lang="en-US" sz="1400" dirty="0"/>
              <a:t>Three terminal characteristics</a:t>
            </a:r>
          </a:p>
          <a:p>
            <a:pPr lvl="1" indent="-91440">
              <a:buFont typeface="Arial" panose="020B0604020202020204" pitchFamily="34" charset="0"/>
              <a:buChar char="•"/>
            </a:pPr>
            <a:r>
              <a:rPr lang="en-US" sz="1400" dirty="0"/>
              <a:t>I</a:t>
            </a:r>
            <a:r>
              <a:rPr lang="en-US" sz="1400" baseline="-25000" dirty="0"/>
              <a:t>DMAX</a:t>
            </a:r>
            <a:r>
              <a:rPr lang="en-US" sz="1400" dirty="0"/>
              <a:t> = </a:t>
            </a:r>
            <a:r>
              <a:rPr lang="en-US" sz="1400" b="1" dirty="0">
                <a:solidFill>
                  <a:srgbClr val="002060"/>
                </a:solidFill>
              </a:rPr>
              <a:t>180 mA/mm</a:t>
            </a:r>
            <a:r>
              <a:rPr lang="en-US" sz="1400" dirty="0"/>
              <a:t>, I</a:t>
            </a:r>
            <a:r>
              <a:rPr lang="en-US" sz="1400" baseline="-25000" dirty="0"/>
              <a:t>ON</a:t>
            </a:r>
            <a:r>
              <a:rPr lang="en-US" sz="1400" dirty="0"/>
              <a:t>/ I</a:t>
            </a:r>
            <a:r>
              <a:rPr lang="en-US" sz="1400" baseline="-25000" dirty="0"/>
              <a:t>OFF</a:t>
            </a:r>
            <a:r>
              <a:rPr lang="en-US" sz="1400" dirty="0"/>
              <a:t> ~ </a:t>
            </a:r>
            <a:r>
              <a:rPr lang="en-US" sz="1400" b="1" dirty="0">
                <a:solidFill>
                  <a:srgbClr val="002060"/>
                </a:solidFill>
              </a:rPr>
              <a:t>10</a:t>
            </a:r>
            <a:r>
              <a:rPr lang="en-US" sz="1400" b="1" baseline="30000" dirty="0">
                <a:solidFill>
                  <a:srgbClr val="002060"/>
                </a:solidFill>
              </a:rPr>
              <a:t>7</a:t>
            </a:r>
          </a:p>
          <a:p>
            <a:pPr marL="285750" indent="-91440">
              <a:buFont typeface="Arial" panose="020B0604020202020204" pitchFamily="34" charset="0"/>
              <a:buChar char="•"/>
            </a:pPr>
            <a:r>
              <a:rPr lang="en-US" sz="1400" dirty="0"/>
              <a:t>F</a:t>
            </a:r>
            <a:r>
              <a:rPr lang="en-US" sz="1400" baseline="-25000" dirty="0"/>
              <a:t>AVG</a:t>
            </a:r>
            <a:r>
              <a:rPr lang="en-US" sz="1400" dirty="0"/>
              <a:t> </a:t>
            </a:r>
            <a:r>
              <a:rPr lang="en-US" sz="1400" b="1" dirty="0"/>
              <a:t>= </a:t>
            </a:r>
            <a:r>
              <a:rPr lang="en-US" sz="1400" b="1" dirty="0">
                <a:solidFill>
                  <a:schemeClr val="tx2">
                    <a:lumMod val="75000"/>
                  </a:schemeClr>
                </a:solidFill>
              </a:rPr>
              <a:t>3.9 MV/cm</a:t>
            </a:r>
          </a:p>
          <a:p>
            <a:pPr marL="285750" indent="-91440">
              <a:buFont typeface="Arial" panose="020B0604020202020204" pitchFamily="34" charset="0"/>
              <a:buChar char="•"/>
            </a:pPr>
            <a:r>
              <a:rPr lang="en-US" sz="1400" dirty="0"/>
              <a:t>For L</a:t>
            </a:r>
            <a:r>
              <a:rPr lang="en-US" sz="1400" baseline="-25000" dirty="0"/>
              <a:t>GD </a:t>
            </a:r>
            <a:r>
              <a:rPr lang="en-US" sz="1400" dirty="0"/>
              <a:t>= 16 µm, V</a:t>
            </a:r>
            <a:r>
              <a:rPr lang="en-US" sz="1400" baseline="-25000" dirty="0"/>
              <a:t>BR</a:t>
            </a:r>
            <a:r>
              <a:rPr lang="en-US" sz="1400" dirty="0"/>
              <a:t> = </a:t>
            </a:r>
            <a:r>
              <a:rPr lang="en-US" sz="1400" b="1" dirty="0">
                <a:solidFill>
                  <a:srgbClr val="002060"/>
                </a:solidFill>
              </a:rPr>
              <a:t>1370 V</a:t>
            </a:r>
          </a:p>
          <a:p>
            <a:pPr marL="285750" indent="-91440">
              <a:buFont typeface="Arial" charset="0"/>
              <a:buChar char="•"/>
              <a:defRPr/>
            </a:pPr>
            <a:r>
              <a:rPr lang="en-US" sz="1400" dirty="0">
                <a:cs typeface="Times New Roman" panose="02020603050405020304" pitchFamily="18" charset="0"/>
              </a:rPr>
              <a:t>Breakdown due to tunneling from the Schottky gate </a:t>
            </a:r>
          </a:p>
        </p:txBody>
      </p:sp>
      <p:grpSp>
        <p:nvGrpSpPr>
          <p:cNvPr id="50" name="Group 49">
            <a:extLst>
              <a:ext uri="{FF2B5EF4-FFF2-40B4-BE49-F238E27FC236}">
                <a16:creationId xmlns:a16="http://schemas.microsoft.com/office/drawing/2014/main" id="{93F29FD9-B625-427E-B138-D9444BDBBC7C}"/>
              </a:ext>
            </a:extLst>
          </p:cNvPr>
          <p:cNvGrpSpPr>
            <a:grpSpLocks noChangeAspect="1"/>
          </p:cNvGrpSpPr>
          <p:nvPr/>
        </p:nvGrpSpPr>
        <p:grpSpPr>
          <a:xfrm>
            <a:off x="-178443" y="3179454"/>
            <a:ext cx="3193346" cy="2233433"/>
            <a:chOff x="2368375" y="3345774"/>
            <a:chExt cx="3850590" cy="3008639"/>
          </a:xfrm>
        </p:grpSpPr>
        <p:graphicFrame>
          <p:nvGraphicFramePr>
            <p:cNvPr id="51" name="Object 50">
              <a:extLst>
                <a:ext uri="{FF2B5EF4-FFF2-40B4-BE49-F238E27FC236}">
                  <a16:creationId xmlns:a16="http://schemas.microsoft.com/office/drawing/2014/main" id="{C070FD76-0EAC-44DB-8C3A-8E4030FAB8AB}"/>
                </a:ext>
              </a:extLst>
            </p:cNvPr>
            <p:cNvGraphicFramePr>
              <a:graphicFrameLocks noChangeAspect="1"/>
            </p:cNvGraphicFramePr>
            <p:nvPr>
              <p:extLst>
                <p:ext uri="{D42A27DB-BD31-4B8C-83A1-F6EECF244321}">
                  <p14:modId xmlns:p14="http://schemas.microsoft.com/office/powerpoint/2010/main" val="3578663603"/>
                </p:ext>
              </p:extLst>
            </p:nvPr>
          </p:nvGraphicFramePr>
          <p:xfrm>
            <a:off x="2368375" y="3345774"/>
            <a:ext cx="3850590" cy="3008639"/>
          </p:xfrm>
          <a:graphic>
            <a:graphicData uri="http://schemas.openxmlformats.org/presentationml/2006/ole">
              <mc:AlternateContent xmlns:mc="http://schemas.openxmlformats.org/markup-compatibility/2006">
                <mc:Choice xmlns:v="urn:schemas-microsoft-com:vml" Requires="v">
                  <p:oleObj spid="_x0000_s8252" name="Graph" r:id="rId8" imgW="3920760" imgH="3000960" progId="Origin50.Graph">
                    <p:embed/>
                  </p:oleObj>
                </mc:Choice>
                <mc:Fallback>
                  <p:oleObj name="Graph" r:id="rId8" imgW="3920760" imgH="3000960" progId="Origin50.Graph">
                    <p:embed/>
                    <p:pic>
                      <p:nvPicPr>
                        <p:cNvPr id="10" name="Object 9">
                          <a:extLst>
                            <a:ext uri="{FF2B5EF4-FFF2-40B4-BE49-F238E27FC236}">
                              <a16:creationId xmlns:a16="http://schemas.microsoft.com/office/drawing/2014/main" id="{C070FD76-0EAC-44DB-8C3A-8E4030FAB8AB}"/>
                            </a:ext>
                          </a:extLst>
                        </p:cNvPr>
                        <p:cNvPicPr/>
                        <p:nvPr/>
                      </p:nvPicPr>
                      <p:blipFill>
                        <a:blip r:embed="rId9"/>
                        <a:stretch>
                          <a:fillRect/>
                        </a:stretch>
                      </p:blipFill>
                      <p:spPr>
                        <a:xfrm>
                          <a:off x="2368375" y="3345774"/>
                          <a:ext cx="3850590" cy="3008639"/>
                        </a:xfrm>
                        <a:prstGeom prst="rect">
                          <a:avLst/>
                        </a:prstGeom>
                      </p:spPr>
                    </p:pic>
                  </p:oleObj>
                </mc:Fallback>
              </mc:AlternateContent>
            </a:graphicData>
          </a:graphic>
        </p:graphicFrame>
        <p:cxnSp>
          <p:nvCxnSpPr>
            <p:cNvPr id="52" name="Straight Arrow Connector 51">
              <a:extLst>
                <a:ext uri="{FF2B5EF4-FFF2-40B4-BE49-F238E27FC236}">
                  <a16:creationId xmlns:a16="http://schemas.microsoft.com/office/drawing/2014/main" id="{2FE699EB-763B-436E-8844-FD247FD848F6}"/>
                </a:ext>
              </a:extLst>
            </p:cNvPr>
            <p:cNvCxnSpPr/>
            <p:nvPr/>
          </p:nvCxnSpPr>
          <p:spPr>
            <a:xfrm>
              <a:off x="3467949" y="5387991"/>
              <a:ext cx="182880" cy="0"/>
            </a:xfrm>
            <a:prstGeom prst="straightConnector1">
              <a:avLst/>
            </a:prstGeom>
            <a:noFill/>
            <a:ln w="19050" cap="flat" cmpd="sng" algn="ctr">
              <a:solidFill>
                <a:sysClr val="windowText" lastClr="000000"/>
              </a:solidFill>
              <a:prstDash val="solid"/>
              <a:tailEnd type="triangle"/>
            </a:ln>
            <a:effectLst/>
          </p:spPr>
        </p:cxnSp>
        <p:cxnSp>
          <p:nvCxnSpPr>
            <p:cNvPr id="53" name="Straight Arrow Connector 52">
              <a:extLst>
                <a:ext uri="{FF2B5EF4-FFF2-40B4-BE49-F238E27FC236}">
                  <a16:creationId xmlns:a16="http://schemas.microsoft.com/office/drawing/2014/main" id="{EEED3471-8C51-4337-AD89-B2D865F10DBA}"/>
                </a:ext>
              </a:extLst>
            </p:cNvPr>
            <p:cNvCxnSpPr/>
            <p:nvPr/>
          </p:nvCxnSpPr>
          <p:spPr>
            <a:xfrm flipH="1" flipV="1">
              <a:off x="3364353" y="4098163"/>
              <a:ext cx="182880" cy="0"/>
            </a:xfrm>
            <a:prstGeom prst="straightConnector1">
              <a:avLst/>
            </a:prstGeom>
            <a:noFill/>
            <a:ln w="19050" cap="flat" cmpd="sng" algn="ctr">
              <a:solidFill>
                <a:sysClr val="windowText" lastClr="000000"/>
              </a:solidFill>
              <a:prstDash val="solid"/>
              <a:tailEnd type="triangle"/>
            </a:ln>
            <a:effectLst/>
          </p:spPr>
        </p:cxnSp>
      </p:grpSp>
      <p:sp>
        <p:nvSpPr>
          <p:cNvPr id="95" name="Rectangle 94">
            <a:extLst>
              <a:ext uri="{FF2B5EF4-FFF2-40B4-BE49-F238E27FC236}">
                <a16:creationId xmlns:a16="http://schemas.microsoft.com/office/drawing/2014/main" id="{C43CD827-8BF1-405D-B040-C1B227A83400}"/>
              </a:ext>
            </a:extLst>
          </p:cNvPr>
          <p:cNvSpPr/>
          <p:nvPr/>
        </p:nvSpPr>
        <p:spPr>
          <a:xfrm>
            <a:off x="822587" y="5358760"/>
            <a:ext cx="4577699" cy="307777"/>
          </a:xfrm>
          <a:prstGeom prst="rect">
            <a:avLst/>
          </a:prstGeom>
        </p:spPr>
        <p:txBody>
          <a:bodyPr wrap="square">
            <a:spAutoFit/>
          </a:bodyPr>
          <a:lstStyle/>
          <a:p>
            <a:pPr algn="ctr"/>
            <a:r>
              <a:rPr lang="cs-CZ" sz="1400" b="1" dirty="0"/>
              <a:t>OSU</a:t>
            </a:r>
            <a:r>
              <a:rPr lang="cs-CZ" sz="1400" dirty="0"/>
              <a:t> – </a:t>
            </a:r>
            <a:r>
              <a:rPr lang="cs-CZ" sz="1400" dirty="0" err="1"/>
              <a:t>Y</a:t>
            </a:r>
            <a:r>
              <a:rPr lang="cs-CZ" sz="1400" dirty="0"/>
              <a:t>. </a:t>
            </a:r>
            <a:r>
              <a:rPr lang="cs-CZ" sz="1400" dirty="0" err="1"/>
              <a:t>Zhang</a:t>
            </a:r>
            <a:r>
              <a:rPr lang="cs-CZ" sz="1400" dirty="0"/>
              <a:t> et al. APL 112, 173502 (2018) </a:t>
            </a:r>
          </a:p>
        </p:txBody>
      </p:sp>
      <p:graphicFrame>
        <p:nvGraphicFramePr>
          <p:cNvPr id="96" name="Object 95">
            <a:extLst>
              <a:ext uri="{FF2B5EF4-FFF2-40B4-BE49-F238E27FC236}">
                <a16:creationId xmlns:a16="http://schemas.microsoft.com/office/drawing/2014/main" id="{4863D56F-BBD8-4437-9B9C-8100A5C8424F}"/>
              </a:ext>
            </a:extLst>
          </p:cNvPr>
          <p:cNvGraphicFramePr>
            <a:graphicFrameLocks noChangeAspect="1"/>
          </p:cNvGraphicFramePr>
          <p:nvPr>
            <p:extLst>
              <p:ext uri="{D42A27DB-BD31-4B8C-83A1-F6EECF244321}">
                <p14:modId xmlns:p14="http://schemas.microsoft.com/office/powerpoint/2010/main" val="3020918885"/>
              </p:ext>
            </p:extLst>
          </p:nvPr>
        </p:nvGraphicFramePr>
        <p:xfrm>
          <a:off x="5795938" y="753102"/>
          <a:ext cx="3689466" cy="2865413"/>
        </p:xfrm>
        <a:graphic>
          <a:graphicData uri="http://schemas.openxmlformats.org/presentationml/2006/ole">
            <mc:AlternateContent xmlns:mc="http://schemas.openxmlformats.org/markup-compatibility/2006">
              <mc:Choice xmlns:v="urn:schemas-microsoft-com:vml" Requires="v">
                <p:oleObj spid="_x0000_s8253" r:id="rId10" imgW="4023360" imgH="3108960" progId="Origin50.Graph">
                  <p:embed/>
                </p:oleObj>
              </mc:Choice>
              <mc:Fallback>
                <p:oleObj r:id="rId10" imgW="4023360" imgH="3108960" progId="Origin50.Graph">
                  <p:embed/>
                  <p:pic>
                    <p:nvPicPr>
                      <p:cNvPr id="16" name="Object 15">
                        <a:extLst>
                          <a:ext uri="{FF2B5EF4-FFF2-40B4-BE49-F238E27FC236}">
                            <a16:creationId xmlns:a16="http://schemas.microsoft.com/office/drawing/2014/main" id="{4863D56F-BBD8-4437-9B9C-8100A5C8424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5938" y="753102"/>
                        <a:ext cx="3689466" cy="2865413"/>
                      </a:xfrm>
                      <a:prstGeom prst="rect">
                        <a:avLst/>
                      </a:prstGeom>
                      <a:noFill/>
                    </p:spPr>
                  </p:pic>
                </p:oleObj>
              </mc:Fallback>
            </mc:AlternateContent>
          </a:graphicData>
        </a:graphic>
      </p:graphicFrame>
      <p:sp>
        <p:nvSpPr>
          <p:cNvPr id="97" name="TextBox 96">
            <a:extLst>
              <a:ext uri="{FF2B5EF4-FFF2-40B4-BE49-F238E27FC236}">
                <a16:creationId xmlns:a16="http://schemas.microsoft.com/office/drawing/2014/main" id="{1CAE8021-8A6B-418C-BF5D-808746012C0A}"/>
              </a:ext>
            </a:extLst>
          </p:cNvPr>
          <p:cNvSpPr txBox="1"/>
          <p:nvPr/>
        </p:nvSpPr>
        <p:spPr>
          <a:xfrm>
            <a:off x="6141173" y="3222094"/>
            <a:ext cx="2927915" cy="2062103"/>
          </a:xfrm>
          <a:prstGeom prst="rect">
            <a:avLst/>
          </a:prstGeom>
          <a:solidFill>
            <a:schemeClr val="accent1">
              <a:lumMod val="20000"/>
              <a:lumOff val="80000"/>
            </a:schemeClr>
          </a:solidFill>
        </p:spPr>
        <p:txBody>
          <a:bodyPr wrap="square" rtlCol="0">
            <a:spAutoFit/>
          </a:bodyPr>
          <a:lstStyle/>
          <a:p>
            <a:pPr marL="285750" indent="-285750" defTabSz="457200">
              <a:buFont typeface="Arial" panose="020B0604020202020204" pitchFamily="34" charset="0"/>
              <a:buChar char="•"/>
            </a:pPr>
            <a:r>
              <a:rPr lang="en-US" sz="1600" dirty="0"/>
              <a:t>Delta-doped MESFET with 120 nm T-shaped gate</a:t>
            </a:r>
          </a:p>
          <a:p>
            <a:pPr marL="285750" indent="-285750" defTabSz="457200">
              <a:buFont typeface="Arial" panose="020B0604020202020204" pitchFamily="34" charset="0"/>
              <a:buChar char="•"/>
            </a:pPr>
            <a:r>
              <a:rPr lang="en-US" sz="1600" dirty="0"/>
              <a:t>Peak current density of </a:t>
            </a:r>
            <a:r>
              <a:rPr lang="en-US" sz="1600" b="1" dirty="0">
                <a:solidFill>
                  <a:srgbClr val="000099"/>
                </a:solidFill>
              </a:rPr>
              <a:t>260 mA/mm</a:t>
            </a:r>
            <a:r>
              <a:rPr lang="en-US" sz="1600" dirty="0"/>
              <a:t> and peak transconductance of </a:t>
            </a:r>
            <a:r>
              <a:rPr lang="en-US" sz="1600" b="1" dirty="0">
                <a:solidFill>
                  <a:srgbClr val="000099"/>
                </a:solidFill>
              </a:rPr>
              <a:t>44 mS/mm </a:t>
            </a:r>
            <a:r>
              <a:rPr lang="en-US" sz="1600" dirty="0"/>
              <a:t>are achieved.</a:t>
            </a:r>
          </a:p>
          <a:p>
            <a:pPr marL="285750" indent="-285750" defTabSz="457200">
              <a:buFont typeface="Arial" panose="020B0604020202020204" pitchFamily="34" charset="0"/>
              <a:buChar char="•"/>
            </a:pPr>
            <a:r>
              <a:rPr lang="en-US" sz="1600" dirty="0"/>
              <a:t>Breakdown voltage is </a:t>
            </a:r>
            <a:r>
              <a:rPr lang="en-US" sz="1600" b="1" dirty="0">
                <a:solidFill>
                  <a:srgbClr val="000099"/>
                </a:solidFill>
              </a:rPr>
              <a:t>150 V</a:t>
            </a:r>
            <a:endParaRPr lang="en-US" sz="1600" dirty="0">
              <a:solidFill>
                <a:prstClr val="black"/>
              </a:solidFill>
            </a:endParaRPr>
          </a:p>
          <a:p>
            <a:pPr marL="285750" indent="-285750">
              <a:buFont typeface="Arial" panose="020B0604020202020204" pitchFamily="34" charset="0"/>
              <a:buChar char="•"/>
            </a:pPr>
            <a:r>
              <a:rPr lang="en-US" sz="1600" dirty="0" err="1">
                <a:solidFill>
                  <a:prstClr val="black"/>
                </a:solidFill>
              </a:rPr>
              <a:t>f</a:t>
            </a:r>
            <a:r>
              <a:rPr lang="en-US" sz="1600" baseline="-25000" dirty="0" err="1">
                <a:solidFill>
                  <a:prstClr val="black"/>
                </a:solidFill>
              </a:rPr>
              <a:t>T</a:t>
            </a:r>
            <a:r>
              <a:rPr lang="en-US" sz="1600" baseline="-25000" dirty="0">
                <a:solidFill>
                  <a:prstClr val="black"/>
                </a:solidFill>
              </a:rPr>
              <a:t> </a:t>
            </a:r>
            <a:r>
              <a:rPr lang="en-US" sz="1600" dirty="0">
                <a:solidFill>
                  <a:prstClr val="black"/>
                </a:solidFill>
              </a:rPr>
              <a:t>= </a:t>
            </a:r>
            <a:r>
              <a:rPr lang="en-US" sz="1600" b="1" dirty="0">
                <a:solidFill>
                  <a:srgbClr val="000099"/>
                </a:solidFill>
              </a:rPr>
              <a:t>27 </a:t>
            </a:r>
            <a:r>
              <a:rPr lang="en-US" sz="1600" b="1" dirty="0" smtClean="0">
                <a:solidFill>
                  <a:srgbClr val="000099"/>
                </a:solidFill>
              </a:rPr>
              <a:t>GHz &amp; </a:t>
            </a:r>
            <a:r>
              <a:rPr lang="en-US" sz="1600" dirty="0" err="1" smtClean="0">
                <a:solidFill>
                  <a:prstClr val="black"/>
                </a:solidFill>
              </a:rPr>
              <a:t>f</a:t>
            </a:r>
            <a:r>
              <a:rPr lang="en-US" sz="1600" baseline="-25000" dirty="0" err="1" smtClean="0">
                <a:solidFill>
                  <a:prstClr val="black"/>
                </a:solidFill>
              </a:rPr>
              <a:t>MAX</a:t>
            </a:r>
            <a:r>
              <a:rPr lang="en-US" sz="1600" baseline="-25000" dirty="0" smtClean="0">
                <a:solidFill>
                  <a:prstClr val="black"/>
                </a:solidFill>
              </a:rPr>
              <a:t> </a:t>
            </a:r>
            <a:r>
              <a:rPr lang="en-US" sz="1600" dirty="0">
                <a:solidFill>
                  <a:prstClr val="black"/>
                </a:solidFill>
              </a:rPr>
              <a:t>= </a:t>
            </a:r>
            <a:r>
              <a:rPr lang="en-US" sz="1600" b="1" dirty="0">
                <a:solidFill>
                  <a:srgbClr val="000099"/>
                </a:solidFill>
              </a:rPr>
              <a:t>16 GHz</a:t>
            </a:r>
          </a:p>
        </p:txBody>
      </p:sp>
      <p:sp>
        <p:nvSpPr>
          <p:cNvPr id="98" name="Rectangle 97">
            <a:extLst>
              <a:ext uri="{FF2B5EF4-FFF2-40B4-BE49-F238E27FC236}">
                <a16:creationId xmlns:a16="http://schemas.microsoft.com/office/drawing/2014/main" id="{B5635B6B-C938-4F78-9A61-C8886B867412}"/>
              </a:ext>
            </a:extLst>
          </p:cNvPr>
          <p:cNvSpPr/>
          <p:nvPr/>
        </p:nvSpPr>
        <p:spPr>
          <a:xfrm>
            <a:off x="5865023" y="5308230"/>
            <a:ext cx="3430165" cy="307777"/>
          </a:xfrm>
          <a:prstGeom prst="rect">
            <a:avLst/>
          </a:prstGeom>
        </p:spPr>
        <p:txBody>
          <a:bodyPr wrap="square">
            <a:spAutoFit/>
          </a:bodyPr>
          <a:lstStyle/>
          <a:p>
            <a:r>
              <a:rPr lang="en-US" sz="1400" dirty="0"/>
              <a:t>Z. Xia, IEEE Electron Device let.40, 7 (2019)</a:t>
            </a:r>
          </a:p>
        </p:txBody>
      </p:sp>
      <p:sp>
        <p:nvSpPr>
          <p:cNvPr id="99" name="Title 1">
            <a:extLst>
              <a:ext uri="{FF2B5EF4-FFF2-40B4-BE49-F238E27FC236}">
                <a16:creationId xmlns:a16="http://schemas.microsoft.com/office/drawing/2014/main" id="{B8D284E7-6A52-4A03-8D35-D967A6FCE29A}"/>
              </a:ext>
            </a:extLst>
          </p:cNvPr>
          <p:cNvSpPr>
            <a:spLocks noGrp="1"/>
          </p:cNvSpPr>
          <p:nvPr>
            <p:ph type="title"/>
          </p:nvPr>
        </p:nvSpPr>
        <p:spPr>
          <a:xfrm>
            <a:off x="1777511" y="206552"/>
            <a:ext cx="6006612" cy="898409"/>
          </a:xfrm>
        </p:spPr>
        <p:txBody>
          <a:bodyPr>
            <a:normAutofit fontScale="90000"/>
          </a:bodyPr>
          <a:lstStyle/>
          <a:p>
            <a:r>
              <a:rPr lang="el-GR" sz="3200" b="1" dirty="0">
                <a:latin typeface="Arial" panose="020B0604020202020204" pitchFamily="34" charset="0"/>
                <a:cs typeface="Arial" panose="020B0604020202020204" pitchFamily="34" charset="0"/>
              </a:rPr>
              <a:t>β</a:t>
            </a:r>
            <a:r>
              <a:rPr lang="en-US" sz="3200" b="1" dirty="0">
                <a:latin typeface="Arial" panose="020B0604020202020204" pitchFamily="34" charset="0"/>
                <a:cs typeface="Arial" panose="020B0604020202020204" pitchFamily="34" charset="0"/>
              </a:rPr>
              <a:t>-Ga</a:t>
            </a:r>
            <a:r>
              <a:rPr lang="en-US" sz="3200" b="1" baseline="-25000" dirty="0">
                <a:latin typeface="Arial" panose="020B0604020202020204" pitchFamily="34" charset="0"/>
                <a:cs typeface="Arial" panose="020B0604020202020204" pitchFamily="34" charset="0"/>
              </a:rPr>
              <a:t>2</a:t>
            </a:r>
            <a:r>
              <a:rPr lang="en-US" sz="3200" b="1" dirty="0">
                <a:latin typeface="Arial" panose="020B0604020202020204" pitchFamily="34" charset="0"/>
                <a:cs typeface="Arial" panose="020B0604020202020204" pitchFamily="34" charset="0"/>
              </a:rPr>
              <a:t>O</a:t>
            </a:r>
            <a:r>
              <a:rPr lang="en-US" sz="3200" b="1" baseline="-25000" dirty="0">
                <a:latin typeface="Arial" panose="020B0604020202020204" pitchFamily="34" charset="0"/>
                <a:cs typeface="Arial" panose="020B0604020202020204" pitchFamily="34" charset="0"/>
              </a:rPr>
              <a:t>3</a:t>
            </a:r>
            <a:r>
              <a:rPr lang="en-US" sz="3200" b="1" dirty="0">
                <a:latin typeface="Arial" panose="020B0604020202020204" pitchFamily="34" charset="0"/>
                <a:cs typeface="Arial" panose="020B0604020202020204" pitchFamily="34" charset="0"/>
              </a:rPr>
              <a:t> </a:t>
            </a:r>
            <a:r>
              <a:rPr lang="en-US" sz="3200" b="1" dirty="0" smtClean="0">
                <a:latin typeface="Arial" panose="020B0604020202020204" pitchFamily="34" charset="0"/>
                <a:cs typeface="Arial" panose="020B0604020202020204" pitchFamily="34" charset="0"/>
              </a:rPr>
              <a:t>transistor </a:t>
            </a:r>
            <a:r>
              <a:rPr lang="en-US" sz="3200" b="1" dirty="0">
                <a:latin typeface="Arial" panose="020B0604020202020204" pitchFamily="34" charset="0"/>
                <a:cs typeface="Arial" panose="020B0604020202020204" pitchFamily="34" charset="0"/>
              </a:rPr>
              <a:t>status at </a:t>
            </a:r>
            <a:r>
              <a:rPr lang="en-US" sz="3200" b="1" dirty="0" smtClean="0">
                <a:latin typeface="Arial" panose="020B0604020202020204" pitchFamily="34" charset="0"/>
                <a:cs typeface="Arial" panose="020B0604020202020204" pitchFamily="34" charset="0"/>
              </a:rPr>
              <a:t>OSU</a:t>
            </a:r>
            <a:endParaRPr lang="en-US" sz="3200" b="1" baseline="-25000" dirty="0">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DC7CD43D-E4BD-42ED-B95B-3ACE6606C82A}"/>
              </a:ext>
            </a:extLst>
          </p:cNvPr>
          <p:cNvSpPr txBox="1"/>
          <p:nvPr/>
        </p:nvSpPr>
        <p:spPr>
          <a:xfrm>
            <a:off x="751195" y="1050079"/>
            <a:ext cx="4567841" cy="369332"/>
          </a:xfrm>
          <a:prstGeom prst="rect">
            <a:avLst/>
          </a:prstGeom>
          <a:noFill/>
        </p:spPr>
        <p:txBody>
          <a:bodyPr wrap="square" rtlCol="0">
            <a:spAutoFit/>
          </a:bodyPr>
          <a:lstStyle/>
          <a:p>
            <a:pPr algn="ctr"/>
            <a:r>
              <a:rPr lang="en-US" b="1" dirty="0">
                <a:solidFill>
                  <a:srgbClr val="353AA1"/>
                </a:solidFill>
              </a:rPr>
              <a:t>Modulation Doped (Al</a:t>
            </a:r>
            <a:r>
              <a:rPr lang="en-US" b="1" baseline="-25000" dirty="0">
                <a:solidFill>
                  <a:srgbClr val="353AA1"/>
                </a:solidFill>
              </a:rPr>
              <a:t>0.2</a:t>
            </a:r>
            <a:r>
              <a:rPr lang="en-US" b="1" dirty="0">
                <a:solidFill>
                  <a:srgbClr val="353AA1"/>
                </a:solidFill>
              </a:rPr>
              <a:t>Ga</a:t>
            </a:r>
            <a:r>
              <a:rPr lang="en-US" b="1" baseline="-25000" dirty="0">
                <a:solidFill>
                  <a:srgbClr val="353AA1"/>
                </a:solidFill>
              </a:rPr>
              <a:t>0.8</a:t>
            </a:r>
            <a:r>
              <a:rPr lang="en-US" b="1" dirty="0">
                <a:solidFill>
                  <a:srgbClr val="353AA1"/>
                </a:solidFill>
              </a:rPr>
              <a:t>)</a:t>
            </a:r>
            <a:r>
              <a:rPr lang="en-US" b="1" baseline="-25000" dirty="0">
                <a:solidFill>
                  <a:srgbClr val="353AA1"/>
                </a:solidFill>
              </a:rPr>
              <a:t>2</a:t>
            </a:r>
            <a:r>
              <a:rPr lang="en-US" b="1" dirty="0">
                <a:solidFill>
                  <a:srgbClr val="353AA1"/>
                </a:solidFill>
              </a:rPr>
              <a:t>O</a:t>
            </a:r>
            <a:r>
              <a:rPr lang="en-US" b="1" baseline="-25000" dirty="0">
                <a:solidFill>
                  <a:srgbClr val="353AA1"/>
                </a:solidFill>
              </a:rPr>
              <a:t>3</a:t>
            </a:r>
            <a:r>
              <a:rPr lang="en-US" b="1" dirty="0">
                <a:solidFill>
                  <a:srgbClr val="353AA1"/>
                </a:solidFill>
              </a:rPr>
              <a:t>/Ga</a:t>
            </a:r>
            <a:r>
              <a:rPr lang="en-US" b="1" baseline="-25000" dirty="0">
                <a:solidFill>
                  <a:srgbClr val="353AA1"/>
                </a:solidFill>
              </a:rPr>
              <a:t>2</a:t>
            </a:r>
            <a:r>
              <a:rPr lang="en-US" b="1" dirty="0">
                <a:solidFill>
                  <a:srgbClr val="353AA1"/>
                </a:solidFill>
              </a:rPr>
              <a:t>O</a:t>
            </a:r>
            <a:r>
              <a:rPr lang="en-US" b="1" baseline="-25000" dirty="0">
                <a:solidFill>
                  <a:srgbClr val="353AA1"/>
                </a:solidFill>
              </a:rPr>
              <a:t>3</a:t>
            </a:r>
            <a:r>
              <a:rPr lang="en-US" b="1" dirty="0">
                <a:solidFill>
                  <a:srgbClr val="353AA1"/>
                </a:solidFill>
              </a:rPr>
              <a:t> FET</a:t>
            </a:r>
          </a:p>
        </p:txBody>
      </p:sp>
    </p:spTree>
    <p:extLst>
      <p:ext uri="{BB962C8B-B14F-4D97-AF65-F5344CB8AC3E}">
        <p14:creationId xmlns:p14="http://schemas.microsoft.com/office/powerpoint/2010/main" val="24477080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B7EC4255-8177-41DE-9CA3-B247AFD3A80F}"/>
              </a:ext>
            </a:extLst>
          </p:cNvPr>
          <p:cNvSpPr txBox="1"/>
          <p:nvPr/>
        </p:nvSpPr>
        <p:spPr>
          <a:xfrm flipH="1">
            <a:off x="4573765" y="3760901"/>
            <a:ext cx="4667546" cy="923330"/>
          </a:xfrm>
          <a:prstGeom prst="rect">
            <a:avLst/>
          </a:prstGeom>
          <a:noFill/>
        </p:spPr>
        <p:txBody>
          <a:bodyPr wrap="square" rtlCol="0">
            <a:spAutoFit/>
          </a:bodyPr>
          <a:lstStyle/>
          <a:p>
            <a:r>
              <a:rPr lang="en-US" b="1" dirty="0"/>
              <a:t>Irradiation leads to carrier compensation</a:t>
            </a:r>
          </a:p>
          <a:p>
            <a:pPr marL="285750" indent="-285750">
              <a:buFont typeface="Arial" panose="020B0604020202020204" pitchFamily="34" charset="0"/>
              <a:buChar char="•"/>
            </a:pPr>
            <a:r>
              <a:rPr lang="en-US" dirty="0"/>
              <a:t>Mostly due to E</a:t>
            </a:r>
            <a:r>
              <a:rPr lang="en-US" baseline="-25000" dirty="0"/>
              <a:t>C</a:t>
            </a:r>
            <a:r>
              <a:rPr lang="en-US" dirty="0"/>
              <a:t>-2.0 eV trap</a:t>
            </a:r>
          </a:p>
          <a:p>
            <a:pPr marL="285750" indent="-285750">
              <a:buFont typeface="Arial" panose="020B0604020202020204" pitchFamily="34" charset="0"/>
              <a:buChar char="•"/>
            </a:pPr>
            <a:r>
              <a:rPr lang="en-US" dirty="0"/>
              <a:t>Likely </a:t>
            </a:r>
            <a:r>
              <a:rPr lang="en-US" dirty="0" err="1" smtClean="0"/>
              <a:t>V</a:t>
            </a:r>
            <a:r>
              <a:rPr lang="en-US" baseline="-25000" dirty="0" err="1"/>
              <a:t>G</a:t>
            </a:r>
            <a:r>
              <a:rPr lang="en-US" baseline="-25000" dirty="0" err="1" smtClean="0"/>
              <a:t>a</a:t>
            </a:r>
            <a:r>
              <a:rPr lang="en-US" baseline="-25000" dirty="0" smtClean="0"/>
              <a:t> </a:t>
            </a:r>
            <a:r>
              <a:rPr lang="en-US" dirty="0" smtClean="0"/>
              <a:t>(ultra-resolution TEM/DLOS/DFT)</a:t>
            </a:r>
            <a:endParaRPr lang="en-US" baseline="-25000" dirty="0"/>
          </a:p>
        </p:txBody>
      </p:sp>
      <p:sp>
        <p:nvSpPr>
          <p:cNvPr id="55" name="TextBox 54">
            <a:extLst>
              <a:ext uri="{FF2B5EF4-FFF2-40B4-BE49-F238E27FC236}">
                <a16:creationId xmlns:a16="http://schemas.microsoft.com/office/drawing/2014/main" id="{F95569B2-A525-43CD-8A88-7B01F83BB5B5}"/>
              </a:ext>
            </a:extLst>
          </p:cNvPr>
          <p:cNvSpPr txBox="1"/>
          <p:nvPr/>
        </p:nvSpPr>
        <p:spPr>
          <a:xfrm flipH="1">
            <a:off x="4924547" y="4694598"/>
            <a:ext cx="4116903" cy="738664"/>
          </a:xfrm>
          <a:prstGeom prst="rect">
            <a:avLst/>
          </a:prstGeom>
          <a:noFill/>
        </p:spPr>
        <p:txBody>
          <a:bodyPr wrap="square" rtlCol="0">
            <a:spAutoFit/>
          </a:bodyPr>
          <a:lstStyle/>
          <a:p>
            <a:pPr marL="342900" indent="-342900">
              <a:buAutoNum type="arabicPeriod"/>
            </a:pPr>
            <a:r>
              <a:rPr lang="en-US" sz="1400" dirty="0"/>
              <a:t>Z. Hu et al, EDL 39, 1564 (2018).</a:t>
            </a:r>
          </a:p>
          <a:p>
            <a:pPr marL="342900" indent="-342900">
              <a:buAutoNum type="arabicPeriod"/>
            </a:pPr>
            <a:r>
              <a:rPr lang="en-US" sz="1400" dirty="0"/>
              <a:t>Farzana, APL Materials 7, 022502 (2019)</a:t>
            </a:r>
          </a:p>
          <a:p>
            <a:pPr marL="342900" indent="-342900">
              <a:buAutoNum type="arabicPeriod"/>
            </a:pPr>
            <a:r>
              <a:rPr lang="en-US" sz="1400" dirty="0"/>
              <a:t>Farzana, APL </a:t>
            </a:r>
            <a:r>
              <a:rPr lang="en-US" sz="1400" dirty="0" smtClean="0"/>
              <a:t>(accepted </a:t>
            </a:r>
            <a:r>
              <a:rPr lang="en-US" sz="1400" dirty="0"/>
              <a:t>with minor revision)</a:t>
            </a:r>
          </a:p>
        </p:txBody>
      </p:sp>
      <p:graphicFrame>
        <p:nvGraphicFramePr>
          <p:cNvPr id="56" name="Object 55">
            <a:extLst>
              <a:ext uri="{FF2B5EF4-FFF2-40B4-BE49-F238E27FC236}">
                <a16:creationId xmlns:a16="http://schemas.microsoft.com/office/drawing/2014/main" id="{DFF1004F-DBC9-478F-BCCD-258646AB5DEC}"/>
              </a:ext>
            </a:extLst>
          </p:cNvPr>
          <p:cNvGraphicFramePr>
            <a:graphicFrameLocks noChangeAspect="1"/>
          </p:cNvGraphicFramePr>
          <p:nvPr>
            <p:extLst>
              <p:ext uri="{D42A27DB-BD31-4B8C-83A1-F6EECF244321}">
                <p14:modId xmlns:p14="http://schemas.microsoft.com/office/powerpoint/2010/main" val="1566763732"/>
              </p:ext>
            </p:extLst>
          </p:nvPr>
        </p:nvGraphicFramePr>
        <p:xfrm>
          <a:off x="6106248" y="1378856"/>
          <a:ext cx="2928559" cy="2262872"/>
        </p:xfrm>
        <a:graphic>
          <a:graphicData uri="http://schemas.openxmlformats.org/presentationml/2006/ole">
            <mc:AlternateContent xmlns:mc="http://schemas.openxmlformats.org/markup-compatibility/2006">
              <mc:Choice xmlns:v="urn:schemas-microsoft-com:vml" Requires="v">
                <p:oleObj spid="_x0000_s9254" name="Graph" r:id="rId5" imgW="4023360" imgH="3108960" progId="Origin50.Graph">
                  <p:embed/>
                </p:oleObj>
              </mc:Choice>
              <mc:Fallback>
                <p:oleObj name="Graph" r:id="rId5" imgW="4023360" imgH="3108960" progId="Origin50.Graph">
                  <p:embed/>
                  <p:pic>
                    <p:nvPicPr>
                      <p:cNvPr id="13" name="Object 12">
                        <a:extLst>
                          <a:ext uri="{FF2B5EF4-FFF2-40B4-BE49-F238E27FC236}">
                            <a16:creationId xmlns:a16="http://schemas.microsoft.com/office/drawing/2014/main" id="{DFF1004F-DBC9-478F-BCCD-258646AB5DEC}"/>
                          </a:ext>
                        </a:extLst>
                      </p:cNvPr>
                      <p:cNvPicPr/>
                      <p:nvPr/>
                    </p:nvPicPr>
                    <p:blipFill>
                      <a:blip r:embed="rId6"/>
                      <a:stretch>
                        <a:fillRect/>
                      </a:stretch>
                    </p:blipFill>
                    <p:spPr>
                      <a:xfrm>
                        <a:off x="6106248" y="1378856"/>
                        <a:ext cx="2928559" cy="2262872"/>
                      </a:xfrm>
                      <a:prstGeom prst="rect">
                        <a:avLst/>
                      </a:prstGeom>
                    </p:spPr>
                  </p:pic>
                </p:oleObj>
              </mc:Fallback>
            </mc:AlternateContent>
          </a:graphicData>
        </a:graphic>
      </p:graphicFrame>
      <p:graphicFrame>
        <p:nvGraphicFramePr>
          <p:cNvPr id="57" name="Object 56">
            <a:extLst>
              <a:ext uri="{FF2B5EF4-FFF2-40B4-BE49-F238E27FC236}">
                <a16:creationId xmlns:a16="http://schemas.microsoft.com/office/drawing/2014/main" id="{66641DE3-8D79-42BE-8B11-599F29165D27}"/>
              </a:ext>
            </a:extLst>
          </p:cNvPr>
          <p:cNvGraphicFramePr>
            <a:graphicFrameLocks noChangeAspect="1"/>
          </p:cNvGraphicFramePr>
          <p:nvPr>
            <p:extLst>
              <p:ext uri="{D42A27DB-BD31-4B8C-83A1-F6EECF244321}">
                <p14:modId xmlns:p14="http://schemas.microsoft.com/office/powerpoint/2010/main" val="2065022006"/>
              </p:ext>
            </p:extLst>
          </p:nvPr>
        </p:nvGraphicFramePr>
        <p:xfrm>
          <a:off x="58024" y="961814"/>
          <a:ext cx="4044566" cy="3125201"/>
        </p:xfrm>
        <a:graphic>
          <a:graphicData uri="http://schemas.openxmlformats.org/presentationml/2006/ole">
            <mc:AlternateContent xmlns:mc="http://schemas.openxmlformats.org/markup-compatibility/2006">
              <mc:Choice xmlns:v="urn:schemas-microsoft-com:vml" Requires="v">
                <p:oleObj spid="_x0000_s9255" name="Graph" r:id="rId7" imgW="4023360" imgH="3108960" progId="Origin50.Graph">
                  <p:embed/>
                </p:oleObj>
              </mc:Choice>
              <mc:Fallback>
                <p:oleObj name="Graph" r:id="rId7" imgW="4023360" imgH="3108960" progId="Origin50.Graph">
                  <p:embed/>
                  <p:pic>
                    <p:nvPicPr>
                      <p:cNvPr id="3" name="Object 2">
                        <a:extLst>
                          <a:ext uri="{FF2B5EF4-FFF2-40B4-BE49-F238E27FC236}">
                            <a16:creationId xmlns:a16="http://schemas.microsoft.com/office/drawing/2014/main" id="{66641DE3-8D79-42BE-8B11-599F29165D27}"/>
                          </a:ext>
                        </a:extLst>
                      </p:cNvPr>
                      <p:cNvPicPr/>
                      <p:nvPr/>
                    </p:nvPicPr>
                    <p:blipFill>
                      <a:blip r:embed="rId8"/>
                      <a:stretch>
                        <a:fillRect/>
                      </a:stretch>
                    </p:blipFill>
                    <p:spPr>
                      <a:xfrm>
                        <a:off x="58024" y="961814"/>
                        <a:ext cx="4044566" cy="3125201"/>
                      </a:xfrm>
                      <a:prstGeom prst="rect">
                        <a:avLst/>
                      </a:prstGeom>
                    </p:spPr>
                  </p:pic>
                </p:oleObj>
              </mc:Fallback>
            </mc:AlternateContent>
          </a:graphicData>
        </a:graphic>
      </p:graphicFrame>
      <p:pic>
        <p:nvPicPr>
          <p:cNvPr id="58" name="Picture 57">
            <a:extLst>
              <a:ext uri="{FF2B5EF4-FFF2-40B4-BE49-F238E27FC236}">
                <a16:creationId xmlns:a16="http://schemas.microsoft.com/office/drawing/2014/main" id="{B1949888-E101-4CF2-84CC-CF75774E36AA}"/>
              </a:ext>
            </a:extLst>
          </p:cNvPr>
          <p:cNvPicPr/>
          <p:nvPr/>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931143" y="1222325"/>
            <a:ext cx="2407136" cy="2530118"/>
          </a:xfrm>
          <a:prstGeom prst="rect">
            <a:avLst/>
          </a:prstGeom>
          <a:noFill/>
        </p:spPr>
      </p:pic>
      <p:sp>
        <p:nvSpPr>
          <p:cNvPr id="59" name="TextBox 58">
            <a:extLst>
              <a:ext uri="{FF2B5EF4-FFF2-40B4-BE49-F238E27FC236}">
                <a16:creationId xmlns:a16="http://schemas.microsoft.com/office/drawing/2014/main" id="{F766A10B-B42C-4BBA-9182-958A6537A5B0}"/>
              </a:ext>
            </a:extLst>
          </p:cNvPr>
          <p:cNvSpPr txBox="1"/>
          <p:nvPr/>
        </p:nvSpPr>
        <p:spPr>
          <a:xfrm flipH="1">
            <a:off x="148532" y="3881834"/>
            <a:ext cx="4309465" cy="1754326"/>
          </a:xfrm>
          <a:prstGeom prst="rect">
            <a:avLst/>
          </a:prstGeom>
          <a:noFill/>
        </p:spPr>
        <p:txBody>
          <a:bodyPr wrap="square" rtlCol="0">
            <a:spAutoFit/>
          </a:bodyPr>
          <a:lstStyle/>
          <a:p>
            <a:r>
              <a:rPr lang="el-GR" b="1" dirty="0"/>
              <a:t>β</a:t>
            </a:r>
            <a:r>
              <a:rPr lang="en-US" b="1" dirty="0"/>
              <a:t>-Ga</a:t>
            </a:r>
            <a:r>
              <a:rPr lang="en-US" b="1" baseline="-25000" dirty="0"/>
              <a:t>2</a:t>
            </a:r>
            <a:r>
              <a:rPr lang="en-US" b="1" dirty="0"/>
              <a:t>O</a:t>
            </a:r>
            <a:r>
              <a:rPr lang="en-US" b="1" baseline="-25000" dirty="0"/>
              <a:t>3</a:t>
            </a:r>
            <a:r>
              <a:rPr lang="en-US" b="1" dirty="0"/>
              <a:t> Schottky barriers very ideal</a:t>
            </a:r>
          </a:p>
          <a:p>
            <a:pPr marL="285750" indent="-285750">
              <a:buFont typeface="Arial" panose="020B0604020202020204" pitchFamily="34" charset="0"/>
              <a:buChar char="•"/>
            </a:pPr>
            <a:r>
              <a:rPr lang="en-US" dirty="0"/>
              <a:t>Low leakage current</a:t>
            </a:r>
          </a:p>
          <a:p>
            <a:pPr marL="285750" indent="-285750">
              <a:buFont typeface="Arial" panose="020B0604020202020204" pitchFamily="34" charset="0"/>
              <a:buChar char="•"/>
            </a:pPr>
            <a:r>
              <a:rPr lang="en-US" dirty="0"/>
              <a:t>High radiation tolerance</a:t>
            </a:r>
          </a:p>
          <a:p>
            <a:pPr marL="285750" indent="-285750">
              <a:buFont typeface="Arial" panose="020B0604020202020204" pitchFamily="34" charset="0"/>
              <a:buChar char="•"/>
            </a:pPr>
            <a:r>
              <a:rPr lang="en-US" dirty="0"/>
              <a:t>No special structures like guard rings yet</a:t>
            </a:r>
          </a:p>
          <a:p>
            <a:pPr marL="285750" indent="-285750">
              <a:buFont typeface="Arial" panose="020B0604020202020204" pitchFamily="34" charset="0"/>
              <a:buChar char="•"/>
            </a:pPr>
            <a:r>
              <a:rPr lang="en-US" dirty="0"/>
              <a:t>Devices shown to block </a:t>
            </a:r>
            <a:r>
              <a:rPr lang="en-US" b="1" dirty="0">
                <a:solidFill>
                  <a:srgbClr val="FF0000"/>
                </a:solidFill>
              </a:rPr>
              <a:t>&gt;3</a:t>
            </a:r>
            <a:r>
              <a:rPr lang="en-US" dirty="0"/>
              <a:t> kV (still ~1/3 of theoretical electric fields) [1]</a:t>
            </a:r>
          </a:p>
        </p:txBody>
      </p:sp>
      <p:sp>
        <p:nvSpPr>
          <p:cNvPr id="60" name="Title 1">
            <a:extLst>
              <a:ext uri="{FF2B5EF4-FFF2-40B4-BE49-F238E27FC236}">
                <a16:creationId xmlns:a16="http://schemas.microsoft.com/office/drawing/2014/main" id="{B8D284E7-6A52-4A03-8D35-D967A6FCE29A}"/>
              </a:ext>
            </a:extLst>
          </p:cNvPr>
          <p:cNvSpPr>
            <a:spLocks noGrp="1"/>
          </p:cNvSpPr>
          <p:nvPr>
            <p:ph type="title"/>
          </p:nvPr>
        </p:nvSpPr>
        <p:spPr>
          <a:xfrm>
            <a:off x="1193565" y="284706"/>
            <a:ext cx="7538428" cy="898409"/>
          </a:xfrm>
        </p:spPr>
        <p:txBody>
          <a:bodyPr>
            <a:normAutofit/>
          </a:bodyPr>
          <a:lstStyle/>
          <a:p>
            <a:r>
              <a:rPr lang="el-GR" sz="2500" b="1" dirty="0"/>
              <a:t>β</a:t>
            </a:r>
            <a:r>
              <a:rPr lang="en-US" sz="2500" b="1" dirty="0">
                <a:latin typeface="Arial" panose="020B0604020202020204" pitchFamily="34" charset="0"/>
                <a:cs typeface="Arial" panose="020B0604020202020204" pitchFamily="34" charset="0"/>
              </a:rPr>
              <a:t>-Ga</a:t>
            </a:r>
            <a:r>
              <a:rPr lang="en-US" sz="2500" b="1" baseline="-25000" dirty="0">
                <a:latin typeface="Arial" panose="020B0604020202020204" pitchFamily="34" charset="0"/>
                <a:cs typeface="Arial" panose="020B0604020202020204" pitchFamily="34" charset="0"/>
              </a:rPr>
              <a:t>2</a:t>
            </a:r>
            <a:r>
              <a:rPr lang="en-US" sz="2500" b="1" dirty="0">
                <a:latin typeface="Arial" panose="020B0604020202020204" pitchFamily="34" charset="0"/>
                <a:cs typeface="Arial" panose="020B0604020202020204" pitchFamily="34" charset="0"/>
              </a:rPr>
              <a:t>O</a:t>
            </a:r>
            <a:r>
              <a:rPr lang="en-US" sz="2500" b="1" baseline="-25000" dirty="0">
                <a:latin typeface="Arial" panose="020B0604020202020204" pitchFamily="34" charset="0"/>
                <a:cs typeface="Arial" panose="020B0604020202020204" pitchFamily="34" charset="0"/>
              </a:rPr>
              <a:t>3</a:t>
            </a:r>
            <a:r>
              <a:rPr lang="en-US" sz="2500" b="1" dirty="0"/>
              <a:t>:</a:t>
            </a:r>
            <a:r>
              <a:rPr lang="en-US" sz="2500" b="1" dirty="0">
                <a:latin typeface="Arial" panose="020B0604020202020204" pitchFamily="34" charset="0"/>
                <a:cs typeface="Arial" panose="020B0604020202020204" pitchFamily="34" charset="0"/>
              </a:rPr>
              <a:t> </a:t>
            </a:r>
            <a:r>
              <a:rPr lang="en-US" sz="2500" b="1" dirty="0" smtClean="0">
                <a:latin typeface="Arial" panose="020B0604020202020204" pitchFamily="34" charset="0"/>
                <a:cs typeface="Arial" panose="020B0604020202020204" pitchFamily="34" charset="0"/>
              </a:rPr>
              <a:t>Radiation (neutron, proton) Effects</a:t>
            </a:r>
            <a:endParaRPr lang="en-US" sz="2500" b="1" baseline="-25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13831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8C472F8-FAA2-2D40-8E4D-6F13A8B871EB}"/>
              </a:ext>
            </a:extLst>
          </p:cNvPr>
          <p:cNvPicPr>
            <a:picLocks noChangeAspect="1"/>
          </p:cNvPicPr>
          <p:nvPr/>
        </p:nvPicPr>
        <p:blipFill rotWithShape="1">
          <a:blip r:embed="rId4">
            <a:clrChange>
              <a:clrFrom>
                <a:srgbClr val="FFFFFF"/>
              </a:clrFrom>
              <a:clrTo>
                <a:srgbClr val="FFFFFF">
                  <a:alpha val="0"/>
                </a:srgbClr>
              </a:clrTo>
            </a:clrChange>
          </a:blip>
          <a:srcRect l="3747" t="89794" r="10658" b="264"/>
          <a:stretch/>
        </p:blipFill>
        <p:spPr>
          <a:xfrm>
            <a:off x="1504034" y="5055206"/>
            <a:ext cx="6104672" cy="507825"/>
          </a:xfrm>
          <a:prstGeom prst="rect">
            <a:avLst/>
          </a:prstGeom>
        </p:spPr>
      </p:pic>
      <p:pic>
        <p:nvPicPr>
          <p:cNvPr id="12" name="Picture 11">
            <a:extLst>
              <a:ext uri="{FF2B5EF4-FFF2-40B4-BE49-F238E27FC236}">
                <a16:creationId xmlns:a16="http://schemas.microsoft.com/office/drawing/2014/main" id="{38C472F8-FAA2-2D40-8E4D-6F13A8B871EB}"/>
              </a:ext>
            </a:extLst>
          </p:cNvPr>
          <p:cNvPicPr>
            <a:picLocks noChangeAspect="1"/>
          </p:cNvPicPr>
          <p:nvPr/>
        </p:nvPicPr>
        <p:blipFill rotWithShape="1">
          <a:blip r:embed="rId4">
            <a:clrChange>
              <a:clrFrom>
                <a:srgbClr val="FFFFFF"/>
              </a:clrFrom>
              <a:clrTo>
                <a:srgbClr val="FFFFFF">
                  <a:alpha val="0"/>
                </a:srgbClr>
              </a:clrTo>
            </a:clrChange>
          </a:blip>
          <a:srcRect l="4161" t="25760" r="6586" b="20371"/>
          <a:stretch/>
        </p:blipFill>
        <p:spPr>
          <a:xfrm>
            <a:off x="924504" y="1895790"/>
            <a:ext cx="7458230" cy="3224151"/>
          </a:xfrm>
          <a:prstGeom prst="rect">
            <a:avLst/>
          </a:prstGeom>
        </p:spPr>
      </p:pic>
      <p:sp>
        <p:nvSpPr>
          <p:cNvPr id="13" name="Rectangle 12"/>
          <p:cNvSpPr/>
          <p:nvPr/>
        </p:nvSpPr>
        <p:spPr>
          <a:xfrm>
            <a:off x="1910469" y="1540584"/>
            <a:ext cx="5323060" cy="43088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1.3-Mpixel Pinned Diode APS Example</a:t>
            </a:r>
            <a:endParaRPr kumimoji="0" lang="en-US" sz="2200" b="1" i="0" strike="noStrike" kern="1200" cap="none" spc="0" normalizeH="0" baseline="0" noProof="0" dirty="0">
              <a:ln>
                <a:noFill/>
              </a:ln>
              <a:effectLst/>
              <a:uLnTx/>
              <a:uFillTx/>
              <a:latin typeface="Calibri" panose="020F0502020204030204"/>
              <a:ea typeface="+mn-ea"/>
            </a:endParaRPr>
          </a:p>
        </p:txBody>
      </p:sp>
      <p:sp>
        <p:nvSpPr>
          <p:cNvPr id="14" name="TextBox 13">
            <a:extLst>
              <a:ext uri="{FF2B5EF4-FFF2-40B4-BE49-F238E27FC236}">
                <a16:creationId xmlns:a16="http://schemas.microsoft.com/office/drawing/2014/main" id="{D5FBF019-6344-D34A-ABFF-2F30859C5996}"/>
              </a:ext>
            </a:extLst>
          </p:cNvPr>
          <p:cNvSpPr txBox="1"/>
          <p:nvPr/>
        </p:nvSpPr>
        <p:spPr>
          <a:xfrm>
            <a:off x="717294" y="444890"/>
            <a:ext cx="7618398" cy="89255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b="1" dirty="0">
                <a:latin typeface="Arial" panose="020B0604020202020204" pitchFamily="34" charset="0"/>
                <a:cs typeface="Arial" panose="020B0604020202020204" pitchFamily="34" charset="0"/>
              </a:rPr>
              <a:t> </a:t>
            </a:r>
            <a:r>
              <a:rPr kumimoji="0" lang="en-US" sz="2600" b="1"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rPr>
              <a:t>Si </a:t>
            </a:r>
            <a:r>
              <a:rPr kumimoji="0" lang="en-US" sz="26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CMOS Photodiode  Active </a:t>
            </a:r>
            <a:r>
              <a:rPr kumimoji="0" lang="en-US" sz="2600" b="1"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rPr>
              <a:t>Pixel </a:t>
            </a:r>
            <a:r>
              <a:rPr kumimoji="0" lang="en-US" sz="26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Sensor (APS</a:t>
            </a:r>
            <a:r>
              <a:rPr kumimoji="0" lang="en-US" sz="2600" b="1"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rPr>
              <a:t>): Analogue</a:t>
            </a:r>
            <a:r>
              <a:rPr kumimoji="0" lang="en-US" sz="2600" b="1" i="0" u="none" strike="noStrike" kern="1200" cap="none" spc="0" normalizeH="0" noProof="0" dirty="0" smtClean="0">
                <a:ln>
                  <a:noFill/>
                </a:ln>
                <a:effectLst/>
                <a:uLnTx/>
                <a:uFillTx/>
                <a:latin typeface="Arial" panose="020B0604020202020204" pitchFamily="34" charset="0"/>
                <a:ea typeface="+mn-ea"/>
                <a:cs typeface="Arial" panose="020B0604020202020204" pitchFamily="34" charset="0"/>
              </a:rPr>
              <a:t> for </a:t>
            </a:r>
            <a:r>
              <a:rPr kumimoji="0" lang="en-US" sz="2600" b="1" i="0" u="none" strike="noStrike" kern="1200" cap="none" spc="0" normalizeH="0" noProof="0" dirty="0" err="1" smtClean="0">
                <a:ln>
                  <a:noFill/>
                </a:ln>
                <a:effectLst/>
                <a:uLnTx/>
                <a:uFillTx/>
                <a:latin typeface="Arial" panose="020B0604020202020204" pitchFamily="34" charset="0"/>
                <a:ea typeface="+mn-ea"/>
                <a:cs typeface="Arial" panose="020B0604020202020204" pitchFamily="34" charset="0"/>
              </a:rPr>
              <a:t>SiC</a:t>
            </a:r>
            <a:r>
              <a:rPr kumimoji="0" lang="en-US" sz="2600" b="1" i="0" u="none" strike="noStrike" kern="1200" cap="none" spc="0" normalizeH="0" noProof="0" dirty="0" smtClean="0">
                <a:ln>
                  <a:noFill/>
                </a:ln>
                <a:effectLst/>
                <a:uLnTx/>
                <a:uFillTx/>
                <a:latin typeface="Arial" panose="020B0604020202020204" pitchFamily="34" charset="0"/>
                <a:ea typeface="+mn-ea"/>
                <a:cs typeface="Arial" panose="020B0604020202020204" pitchFamily="34" charset="0"/>
              </a:rPr>
              <a:t>? </a:t>
            </a:r>
            <a:endParaRPr kumimoji="0" lang="en-US" sz="26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18681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5FBF019-6344-D34A-ABFF-2F30859C5996}"/>
              </a:ext>
            </a:extLst>
          </p:cNvPr>
          <p:cNvSpPr txBox="1"/>
          <p:nvPr/>
        </p:nvSpPr>
        <p:spPr>
          <a:xfrm>
            <a:off x="812798" y="443219"/>
            <a:ext cx="7479327" cy="477054"/>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err="1" smtClean="0">
                <a:ln>
                  <a:noFill/>
                </a:ln>
                <a:effectLst/>
                <a:uLnTx/>
                <a:uFillTx/>
                <a:latin typeface="Arial" panose="020B0604020202020204" pitchFamily="34" charset="0"/>
                <a:ea typeface="+mn-ea"/>
                <a:cs typeface="Arial" panose="020B0604020202020204" pitchFamily="34" charset="0"/>
              </a:rPr>
              <a:t>SiC</a:t>
            </a:r>
            <a:r>
              <a:rPr kumimoji="0" lang="en-US" sz="2500" b="1"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rPr>
              <a:t> CMOS-based</a:t>
            </a:r>
            <a:r>
              <a:rPr kumimoji="0" lang="en-US" sz="2500" b="1" i="0" u="none" strike="noStrike" kern="1200" cap="none" spc="0" normalizeH="0" noProof="0" dirty="0" smtClean="0">
                <a:ln>
                  <a:noFill/>
                </a:ln>
                <a:effectLst/>
                <a:uLnTx/>
                <a:uFillTx/>
                <a:latin typeface="Arial" panose="020B0604020202020204" pitchFamily="34" charset="0"/>
                <a:ea typeface="+mn-ea"/>
                <a:cs typeface="Arial" panose="020B0604020202020204" pitchFamily="34" charset="0"/>
              </a:rPr>
              <a:t> Active Pixel Array</a:t>
            </a:r>
            <a:endParaRPr kumimoji="0" lang="en-US" sz="25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3158F216-5323-5248-AB56-4DF090F948F0}"/>
              </a:ext>
            </a:extLst>
          </p:cNvPr>
          <p:cNvPicPr>
            <a:picLocks noChangeAspect="1"/>
          </p:cNvPicPr>
          <p:nvPr/>
        </p:nvPicPr>
        <p:blipFill rotWithShape="1">
          <a:blip r:embed="rId4">
            <a:clrChange>
              <a:clrFrom>
                <a:srgbClr val="FFFFFF"/>
              </a:clrFrom>
              <a:clrTo>
                <a:srgbClr val="FFFFFF">
                  <a:alpha val="0"/>
                </a:srgbClr>
              </a:clrTo>
            </a:clrChange>
          </a:blip>
          <a:srcRect l="21118" t="13483" r="14664" b="9409"/>
          <a:stretch/>
        </p:blipFill>
        <p:spPr>
          <a:xfrm>
            <a:off x="702218" y="2138391"/>
            <a:ext cx="3666286" cy="3269569"/>
          </a:xfrm>
          <a:prstGeom prst="rect">
            <a:avLst/>
          </a:prstGeom>
        </p:spPr>
      </p:pic>
      <p:sp>
        <p:nvSpPr>
          <p:cNvPr id="8" name="Rectangle 7"/>
          <p:cNvSpPr/>
          <p:nvPr/>
        </p:nvSpPr>
        <p:spPr>
          <a:xfrm>
            <a:off x="-4974" y="1724119"/>
            <a:ext cx="4534726"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Pinned Diode APS</a:t>
            </a:r>
            <a:endParaRPr kumimoji="0" lang="en-US" sz="2000" b="1" i="0" strike="noStrike" kern="1200" cap="none" spc="0" normalizeH="0" baseline="0" noProof="0" dirty="0">
              <a:ln>
                <a:noFill/>
              </a:ln>
              <a:solidFill>
                <a:schemeClr val="tx2"/>
              </a:solidFill>
              <a:effectLst/>
              <a:uLnTx/>
              <a:uFillTx/>
              <a:latin typeface="Calibri" panose="020F0502020204030204"/>
              <a:ea typeface="+mn-ea"/>
            </a:endParaRPr>
          </a:p>
        </p:txBody>
      </p:sp>
      <p:sp>
        <p:nvSpPr>
          <p:cNvPr id="9" name="Rectangle 8"/>
          <p:cNvSpPr/>
          <p:nvPr/>
        </p:nvSpPr>
        <p:spPr>
          <a:xfrm>
            <a:off x="4420385" y="1720018"/>
            <a:ext cx="4534726"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SiC CMOS Implementation</a:t>
            </a:r>
          </a:p>
        </p:txBody>
      </p:sp>
      <p:pic>
        <p:nvPicPr>
          <p:cNvPr id="10" name="Picture 9"/>
          <p:cNvPicPr>
            <a:picLocks noChangeAspect="1"/>
          </p:cNvPicPr>
          <p:nvPr/>
        </p:nvPicPr>
        <p:blipFill>
          <a:blip r:embed="rId5"/>
          <a:stretch>
            <a:fillRect/>
          </a:stretch>
        </p:blipFill>
        <p:spPr>
          <a:xfrm>
            <a:off x="5097399" y="2363566"/>
            <a:ext cx="3621182" cy="2791428"/>
          </a:xfrm>
          <a:prstGeom prst="rect">
            <a:avLst/>
          </a:prstGeom>
        </p:spPr>
      </p:pic>
      <p:sp>
        <p:nvSpPr>
          <p:cNvPr id="2" name="Rectangle 1"/>
          <p:cNvSpPr/>
          <p:nvPr/>
        </p:nvSpPr>
        <p:spPr>
          <a:xfrm>
            <a:off x="1180576" y="1020038"/>
            <a:ext cx="6743770" cy="461665"/>
          </a:xfrm>
          <a:prstGeom prst="rect">
            <a:avLst/>
          </a:prstGeom>
        </p:spPr>
        <p:style>
          <a:lnRef idx="3">
            <a:schemeClr val="lt1"/>
          </a:lnRef>
          <a:fillRef idx="1">
            <a:schemeClr val="accent5"/>
          </a:fillRef>
          <a:effectRef idx="1">
            <a:schemeClr val="accent5"/>
          </a:effectRef>
          <a:fontRef idx="minor">
            <a:schemeClr val="lt1"/>
          </a:fontRef>
        </p:style>
        <p:txBody>
          <a:bodyPr wrap="none">
            <a:spAutoFit/>
          </a:bodyPr>
          <a:lstStyle/>
          <a:p>
            <a:pPr lvl="0" algn="ctr">
              <a:defRPr/>
            </a:pPr>
            <a:r>
              <a:rPr lang="en-US" sz="2400" b="1" dirty="0" smtClean="0">
                <a:latin typeface="Arial" panose="020B0604020202020204" pitchFamily="34" charset="0"/>
                <a:cs typeface="Arial" panose="020B0604020202020204" pitchFamily="34" charset="0"/>
              </a:rPr>
              <a:t>Goal: Design/Fab/Test </a:t>
            </a:r>
            <a:r>
              <a:rPr lang="en-US" sz="2400" b="1" dirty="0">
                <a:latin typeface="Arial" panose="020B0604020202020204" pitchFamily="34" charset="0"/>
                <a:cs typeface="Arial" panose="020B0604020202020204" pitchFamily="34" charset="0"/>
              </a:rPr>
              <a:t>a </a:t>
            </a:r>
            <a:r>
              <a:rPr lang="en-US" sz="2400" b="1" dirty="0" err="1">
                <a:latin typeface="Arial" panose="020B0604020202020204" pitchFamily="34" charset="0"/>
                <a:cs typeface="Arial" panose="020B0604020202020204" pitchFamily="34" charset="0"/>
              </a:rPr>
              <a:t>SiC</a:t>
            </a:r>
            <a:r>
              <a:rPr lang="en-US" sz="2400" b="1" dirty="0">
                <a:latin typeface="Arial" panose="020B0604020202020204" pitchFamily="34" charset="0"/>
                <a:cs typeface="Arial" panose="020B0604020202020204" pitchFamily="34" charset="0"/>
              </a:rPr>
              <a:t> Neutron Camera</a:t>
            </a:r>
          </a:p>
        </p:txBody>
      </p:sp>
    </p:spTree>
    <p:extLst>
      <p:ext uri="{BB962C8B-B14F-4D97-AF65-F5344CB8AC3E}">
        <p14:creationId xmlns:p14="http://schemas.microsoft.com/office/powerpoint/2010/main" val="1301437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00054C11-FBC6-4EEB-A79A-69B8FE8E6E6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721635" y="1679826"/>
            <a:ext cx="1270290" cy="1661809"/>
          </a:xfrm>
          <a:prstGeom prst="rect">
            <a:avLst/>
          </a:prstGeom>
          <a:ln>
            <a:solidFill>
              <a:schemeClr val="tx1">
                <a:lumMod val="65000"/>
                <a:lumOff val="35000"/>
              </a:schemeClr>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7A32DBEA-94B9-4024-A397-FE3CD0B496D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6052070" y="1850565"/>
            <a:ext cx="1687736" cy="1294404"/>
          </a:xfrm>
          <a:prstGeom prst="rect">
            <a:avLst/>
          </a:prstGeom>
        </p:spPr>
      </p:pic>
      <p:pic>
        <p:nvPicPr>
          <p:cNvPr id="13" name="Picture 12">
            <a:extLst>
              <a:ext uri="{FF2B5EF4-FFF2-40B4-BE49-F238E27FC236}">
                <a16:creationId xmlns:a16="http://schemas.microsoft.com/office/drawing/2014/main" id="{BDF0596E-8F0C-473A-A4D4-4C4DDADE8527}"/>
              </a:ext>
            </a:extLst>
          </p:cNvPr>
          <p:cNvPicPr>
            <a:picLocks noChangeAspect="1"/>
          </p:cNvPicPr>
          <p:nvPr/>
        </p:nvPicPr>
        <p:blipFill>
          <a:blip r:embed="rId7"/>
          <a:stretch>
            <a:fillRect/>
          </a:stretch>
        </p:blipFill>
        <p:spPr>
          <a:xfrm>
            <a:off x="3796503" y="3319958"/>
            <a:ext cx="2893959" cy="2177140"/>
          </a:xfrm>
          <a:prstGeom prst="rect">
            <a:avLst/>
          </a:prstGeom>
        </p:spPr>
      </p:pic>
      <p:sp>
        <p:nvSpPr>
          <p:cNvPr id="17" name="TextBox 16">
            <a:extLst>
              <a:ext uri="{FF2B5EF4-FFF2-40B4-BE49-F238E27FC236}">
                <a16:creationId xmlns:a16="http://schemas.microsoft.com/office/drawing/2014/main" id="{D45D8BEC-2449-4730-AEE3-54334F4A9FB5}"/>
              </a:ext>
            </a:extLst>
          </p:cNvPr>
          <p:cNvSpPr txBox="1"/>
          <p:nvPr/>
        </p:nvSpPr>
        <p:spPr>
          <a:xfrm>
            <a:off x="4165286" y="1315269"/>
            <a:ext cx="42761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Metal printed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SiC</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sensor (</a:t>
            </a:r>
            <a:r>
              <a:rPr kumimoji="0" lang="en-U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collab</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with ORNL)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1DFA6A09-5FAC-4982-8AB0-58E50E39CC39}"/>
              </a:ext>
            </a:extLst>
          </p:cNvPr>
          <p:cNvSpPr txBox="1"/>
          <p:nvPr/>
        </p:nvSpPr>
        <p:spPr>
          <a:xfrm rot="10800000" flipV="1">
            <a:off x="62151" y="1209361"/>
            <a:ext cx="3322643"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Goal</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develop rad-hard sensor for nuclear  fuel cycle monitoring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Progress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Aerosolized</a:t>
            </a:r>
            <a:r>
              <a:rPr kumimoji="0" lang="en-US" sz="1800" b="0" i="0" u="none" strike="noStrike" kern="1200" cap="none" spc="0" normalizeH="0" noProof="0" dirty="0" smtClean="0">
                <a:ln>
                  <a:noFill/>
                </a:ln>
                <a:solidFill>
                  <a:prstClr val="black"/>
                </a:solidFill>
                <a:effectLst/>
                <a:uLnTx/>
                <a:uFillTx/>
                <a:latin typeface="Calibri" panose="020F0502020204030204"/>
                <a:ea typeface="+mn-ea"/>
                <a:cs typeface="+mn-cs"/>
              </a:rPr>
              <a:t> m</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etal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nanoparticle ink </a:t>
            </a:r>
            <a:r>
              <a:rPr kumimoji="0" lang="en-U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Schottky</a:t>
            </a:r>
            <a:r>
              <a:rPr kumimoji="0" lang="en-US" sz="1800" b="0" i="0" u="none" strike="noStrike" kern="1200" cap="none" spc="0" normalizeH="0" noProof="0" dirty="0" smtClean="0">
                <a:ln>
                  <a:noFill/>
                </a:ln>
                <a:solidFill>
                  <a:prstClr val="black"/>
                </a:solidFill>
                <a:effectLst/>
                <a:uLnTx/>
                <a:uFillTx/>
                <a:latin typeface="Calibri" panose="020F0502020204030204"/>
                <a:ea typeface="+mn-ea"/>
                <a:cs typeface="+mn-cs"/>
              </a:rPr>
              <a:t> diode </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printed on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SiC</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substrate </a:t>
            </a:r>
            <a:endParaRPr lang="en-US" dirty="0">
              <a:solidFill>
                <a:prstClr val="black"/>
              </a:solidFill>
              <a:latin typeface="Calibri" panose="020F0502020204030204"/>
            </a:endParaRPr>
          </a:p>
          <a:p>
            <a:pPr marR="0" lvl="0"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Alpha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spectrum </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measured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with </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resolution</a:t>
            </a:r>
            <a:r>
              <a:rPr kumimoji="0" lang="en-US" sz="1800" b="0" i="0" u="none" strike="noStrike" kern="1200" cap="none" spc="0" normalizeH="0" noProof="0" dirty="0" smtClean="0">
                <a:ln>
                  <a:noFill/>
                </a:ln>
                <a:solidFill>
                  <a:prstClr val="black"/>
                </a:solidFill>
                <a:effectLst/>
                <a:uLnTx/>
                <a:uFillTx/>
                <a:latin typeface="Calibri" panose="020F0502020204030204"/>
                <a:ea typeface="+mn-ea"/>
                <a:cs typeface="+mn-cs"/>
              </a:rPr>
              <a:t> of</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3.32% @5.5 </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MeV –</a:t>
            </a:r>
            <a:r>
              <a:rPr kumimoji="0" lang="en-US" sz="1800" b="0" i="0" u="none" strike="noStrike" kern="1200" cap="none" spc="0" normalizeH="0" noProof="0" dirty="0" smtClean="0">
                <a:ln>
                  <a:noFill/>
                </a:ln>
                <a:solidFill>
                  <a:prstClr val="black"/>
                </a:solidFill>
                <a:effectLst/>
                <a:uLnTx/>
                <a:uFillTx/>
                <a:latin typeface="Calibri" panose="020F0502020204030204"/>
                <a:ea typeface="+mn-ea"/>
                <a:cs typeface="+mn-cs"/>
              </a:rPr>
              <a:t> promising 1</a:t>
            </a:r>
            <a:r>
              <a:rPr kumimoji="0" lang="en-US" sz="1800" b="0" i="0" u="none" strike="noStrike" kern="1200" cap="none" spc="0" normalizeH="0" baseline="30000" noProof="0" dirty="0" smtClean="0">
                <a:ln>
                  <a:noFill/>
                </a:ln>
                <a:solidFill>
                  <a:prstClr val="black"/>
                </a:solidFill>
                <a:effectLst/>
                <a:uLnTx/>
                <a:uFillTx/>
                <a:latin typeface="Calibri" panose="020F0502020204030204"/>
                <a:ea typeface="+mn-ea"/>
                <a:cs typeface="+mn-cs"/>
              </a:rPr>
              <a:t>st</a:t>
            </a:r>
            <a:r>
              <a:rPr kumimoji="0" lang="en-US" sz="1800" b="0" i="0" u="none" strike="noStrike" kern="1200" cap="none" spc="0" normalizeH="0" noProof="0" dirty="0" smtClean="0">
                <a:ln>
                  <a:noFill/>
                </a:ln>
                <a:solidFill>
                  <a:prstClr val="black"/>
                </a:solidFill>
                <a:effectLst/>
                <a:uLnTx/>
                <a:uFillTx/>
                <a:latin typeface="Calibri" panose="020F0502020204030204"/>
                <a:ea typeface="+mn-ea"/>
                <a:cs typeface="+mn-cs"/>
              </a:rPr>
              <a:t> step (~ 0.4% for standard Pt </a:t>
            </a:r>
            <a:r>
              <a:rPr kumimoji="0" lang="en-US" sz="1800" b="0" i="0" u="none" strike="noStrike" kern="1200" cap="none" spc="0" normalizeH="0" noProof="0" dirty="0" err="1" smtClean="0">
                <a:ln>
                  <a:noFill/>
                </a:ln>
                <a:solidFill>
                  <a:prstClr val="black"/>
                </a:solidFill>
                <a:effectLst/>
                <a:uLnTx/>
                <a:uFillTx/>
                <a:latin typeface="Calibri" panose="020F0502020204030204"/>
                <a:ea typeface="+mn-ea"/>
                <a:cs typeface="+mn-cs"/>
              </a:rPr>
              <a:t>Schottky</a:t>
            </a:r>
            <a:r>
              <a:rPr kumimoji="0" lang="en-US" sz="1800" b="0" i="0" u="none" strike="noStrike" kern="1200" cap="none" spc="0" normalizeH="0" noProof="0" dirty="0" smtClean="0">
                <a:ln>
                  <a:noFill/>
                </a:ln>
                <a:solidFill>
                  <a:prstClr val="black"/>
                </a:solidFill>
                <a:effectLst/>
                <a:uLnTx/>
                <a:uFillTx/>
                <a:latin typeface="Calibri" panose="020F0502020204030204"/>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Next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step</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understand the metal/semiconductor interface, optimize </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printing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55990A2B-D3D2-9547-A2CF-5282B26B2C28}"/>
              </a:ext>
            </a:extLst>
          </p:cNvPr>
          <p:cNvSpPr txBox="1"/>
          <p:nvPr/>
        </p:nvSpPr>
        <p:spPr>
          <a:xfrm>
            <a:off x="6830335" y="4756325"/>
            <a:ext cx="231366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Taylor, Neil R., et al. "Direct printing of metal contacts on 4H-SiC for radiation detection." AIP Advances 9.9 (2019): 095041.</a:t>
            </a:r>
          </a:p>
        </p:txBody>
      </p:sp>
      <p:sp>
        <p:nvSpPr>
          <p:cNvPr id="20" name="Title 1">
            <a:extLst>
              <a:ext uri="{FF2B5EF4-FFF2-40B4-BE49-F238E27FC236}">
                <a16:creationId xmlns:a16="http://schemas.microsoft.com/office/drawing/2014/main" id="{3E2C89A8-42C4-8D4C-898B-C8E525608180}"/>
              </a:ext>
            </a:extLst>
          </p:cNvPr>
          <p:cNvSpPr>
            <a:spLocks noGrp="1"/>
          </p:cNvSpPr>
          <p:nvPr>
            <p:ph type="title"/>
          </p:nvPr>
        </p:nvSpPr>
        <p:spPr>
          <a:xfrm>
            <a:off x="851878" y="242762"/>
            <a:ext cx="7474079" cy="898409"/>
          </a:xfrm>
        </p:spPr>
        <p:txBody>
          <a:bodyPr>
            <a:normAutofit/>
          </a:bodyPr>
          <a:lstStyle/>
          <a:p>
            <a:pPr algn="ctr"/>
            <a:r>
              <a:rPr lang="en-US" sz="2400" b="1" dirty="0">
                <a:latin typeface="Arial" panose="020B0604020202020204" pitchFamily="34" charset="0"/>
                <a:cs typeface="Arial" panose="020B0604020202020204" pitchFamily="34" charset="0"/>
              </a:rPr>
              <a:t>Direct </a:t>
            </a:r>
            <a:r>
              <a:rPr lang="en-US" sz="2400" b="1" dirty="0" smtClean="0">
                <a:latin typeface="Arial" panose="020B0604020202020204" pitchFamily="34" charset="0"/>
                <a:cs typeface="Arial" panose="020B0604020202020204" pitchFamily="34" charset="0"/>
              </a:rPr>
              <a:t>writing of </a:t>
            </a:r>
            <a:r>
              <a:rPr lang="en-US" sz="2400" b="1" dirty="0">
                <a:latin typeface="Arial" panose="020B0604020202020204" pitchFamily="34" charset="0"/>
                <a:cs typeface="Arial" panose="020B0604020202020204" pitchFamily="34" charset="0"/>
              </a:rPr>
              <a:t>metal contacts on </a:t>
            </a:r>
            <a:r>
              <a:rPr lang="en-US" sz="2400" b="1" dirty="0" err="1">
                <a:latin typeface="Arial" panose="020B0604020202020204" pitchFamily="34" charset="0"/>
                <a:cs typeface="Arial" panose="020B0604020202020204" pitchFamily="34" charset="0"/>
              </a:rPr>
              <a:t>SiC</a:t>
            </a:r>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for radiation sensors (next talk-Neil Taylor)</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0624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8746" t="22936" r="38747" b="23381"/>
          <a:stretch/>
        </p:blipFill>
        <p:spPr bwMode="auto">
          <a:xfrm>
            <a:off x="7969592" y="166947"/>
            <a:ext cx="998756" cy="694787"/>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D5FBF019-6344-D34A-ABFF-2F30859C5996}"/>
              </a:ext>
            </a:extLst>
          </p:cNvPr>
          <p:cNvSpPr txBox="1"/>
          <p:nvPr/>
        </p:nvSpPr>
        <p:spPr>
          <a:xfrm>
            <a:off x="1305802" y="407750"/>
            <a:ext cx="7029119" cy="53860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Conclusions</a:t>
            </a:r>
            <a:r>
              <a:rPr kumimoji="0" lang="en-US" sz="2900" b="1"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and Plans</a:t>
            </a:r>
            <a:endParaRPr kumimoji="0" lang="en-US" sz="2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B02F4239-4780-4ABC-9828-AD4262C77D7A}"/>
              </a:ext>
            </a:extLst>
          </p:cNvPr>
          <p:cNvSpPr txBox="1"/>
          <p:nvPr/>
        </p:nvSpPr>
        <p:spPr>
          <a:xfrm>
            <a:off x="306265" y="1094848"/>
            <a:ext cx="8873098" cy="4401205"/>
          </a:xfrm>
          <a:prstGeom prst="rect">
            <a:avLst/>
          </a:prstGeom>
          <a:noFill/>
        </p:spPr>
        <p:txBody>
          <a:bodyPr wrap="square" rtlCol="0">
            <a:spAutoFit/>
          </a:bodyPr>
          <a:lstStyle/>
          <a:p>
            <a:pPr marL="285750" indent="-285750">
              <a:buFont typeface="Arial" panose="020B0604020202020204" pitchFamily="34" charset="0"/>
              <a:buChar char="•"/>
            </a:pPr>
            <a:r>
              <a:rPr lang="en-US" sz="2000" b="1" dirty="0" smtClean="0"/>
              <a:t>Funding just arrived; OSU subcontract being established, but promising initial results and leverage</a:t>
            </a:r>
          </a:p>
          <a:p>
            <a:pPr marL="285750" indent="-285750">
              <a:buFont typeface="Arial" panose="020B0604020202020204" pitchFamily="34" charset="0"/>
              <a:buChar char="•"/>
            </a:pPr>
            <a:r>
              <a:rPr lang="en-US" sz="2000" b="1" dirty="0" err="1" smtClean="0"/>
              <a:t>SiC</a:t>
            </a:r>
            <a:r>
              <a:rPr lang="en-US" sz="2000" b="1" dirty="0" smtClean="0"/>
              <a:t> – mature and can scale now</a:t>
            </a:r>
          </a:p>
          <a:p>
            <a:pPr marL="742950" lvl="1" indent="-285750">
              <a:buFont typeface="Arial" panose="020B0604020202020204" pitchFamily="34" charset="0"/>
              <a:buChar char="•"/>
            </a:pPr>
            <a:r>
              <a:rPr lang="en-US" sz="2000" dirty="0" smtClean="0"/>
              <a:t>One </a:t>
            </a:r>
            <a:r>
              <a:rPr lang="en-US" sz="2000" dirty="0"/>
              <a:t>pixel with </a:t>
            </a:r>
            <a:r>
              <a:rPr lang="en-US" sz="2000" dirty="0" smtClean="0"/>
              <a:t>3 </a:t>
            </a:r>
            <a:r>
              <a:rPr lang="en-US" sz="2000" dirty="0"/>
              <a:t>transistor cells and a high voltage </a:t>
            </a:r>
            <a:r>
              <a:rPr lang="en-US" sz="2000" dirty="0" err="1"/>
              <a:t>SiC</a:t>
            </a:r>
            <a:r>
              <a:rPr lang="en-US" sz="2000" dirty="0"/>
              <a:t> P/N diode has been designed along with many test </a:t>
            </a:r>
            <a:r>
              <a:rPr lang="en-US" sz="2000" dirty="0" smtClean="0"/>
              <a:t>structures; fab/test of pixel in 6 months</a:t>
            </a:r>
          </a:p>
          <a:p>
            <a:pPr marL="742950" lvl="1" indent="-285750">
              <a:buFont typeface="Arial" panose="020B0604020202020204" pitchFamily="34" charset="0"/>
              <a:buChar char="•"/>
            </a:pPr>
            <a:r>
              <a:rPr lang="en-US" sz="2000" dirty="0" smtClean="0"/>
              <a:t>Direct metal writing is ongoing</a:t>
            </a:r>
          </a:p>
          <a:p>
            <a:pPr marL="285750" indent="-285750">
              <a:buFont typeface="Arial" panose="020B0604020202020204" pitchFamily="34" charset="0"/>
              <a:buChar char="•"/>
            </a:pPr>
            <a:r>
              <a:rPr lang="en-US" sz="2000" b="1" dirty="0" err="1" smtClean="0"/>
              <a:t>GaN</a:t>
            </a:r>
            <a:r>
              <a:rPr lang="en-US" sz="2000" b="1" dirty="0" smtClean="0"/>
              <a:t> – near term impact</a:t>
            </a:r>
          </a:p>
          <a:p>
            <a:pPr marL="742950" lvl="1" indent="-285750">
              <a:buFont typeface="Arial" panose="020B0604020202020204" pitchFamily="34" charset="0"/>
              <a:buChar char="•"/>
            </a:pPr>
            <a:r>
              <a:rPr lang="en-US" sz="2000" dirty="0" smtClean="0"/>
              <a:t>Digital circuit elements to determine yield; leading to analog</a:t>
            </a:r>
          </a:p>
          <a:p>
            <a:pPr marL="742950" lvl="1" indent="-285750">
              <a:buFont typeface="Arial" panose="020B0604020202020204" pitchFamily="34" charset="0"/>
              <a:buChar char="•"/>
            </a:pPr>
            <a:r>
              <a:rPr lang="en-US" sz="2000" dirty="0" smtClean="0"/>
              <a:t>Integration of </a:t>
            </a:r>
            <a:r>
              <a:rPr lang="en-US" sz="2000" smtClean="0"/>
              <a:t>defect parameters</a:t>
            </a:r>
            <a:endParaRPr lang="en-US" sz="2000" dirty="0" smtClean="0"/>
          </a:p>
          <a:p>
            <a:pPr marL="742950" lvl="1" indent="-285750">
              <a:buFont typeface="Arial" panose="020B0604020202020204" pitchFamily="34" charset="0"/>
              <a:buChar char="•"/>
            </a:pPr>
            <a:r>
              <a:rPr lang="en-US" sz="2000" dirty="0" smtClean="0"/>
              <a:t>Prototype foundry process being established (PDKs, </a:t>
            </a:r>
            <a:r>
              <a:rPr lang="en-US" sz="2000" dirty="0" err="1" smtClean="0"/>
              <a:t>etc</a:t>
            </a:r>
            <a:r>
              <a:rPr lang="en-US" sz="2000" dirty="0" smtClean="0"/>
              <a:t>)</a:t>
            </a:r>
          </a:p>
          <a:p>
            <a:pPr marL="285750" indent="-285750">
              <a:buFont typeface="Arial" panose="020B0604020202020204" pitchFamily="34" charset="0"/>
              <a:buChar char="•"/>
            </a:pPr>
            <a:r>
              <a:rPr lang="en-US" sz="2000" b="1" dirty="0" smtClean="0">
                <a:latin typeface="Symbol" panose="05050102010706020507" pitchFamily="18" charset="2"/>
              </a:rPr>
              <a:t>b</a:t>
            </a:r>
            <a:r>
              <a:rPr lang="en-US" sz="2000" b="1" dirty="0" smtClean="0"/>
              <a:t>-Ga</a:t>
            </a:r>
            <a:r>
              <a:rPr lang="en-US" sz="2000" b="1" baseline="-25000" dirty="0" smtClean="0"/>
              <a:t>2</a:t>
            </a:r>
            <a:r>
              <a:rPr lang="en-US" sz="2000" b="1" dirty="0" smtClean="0"/>
              <a:t>O</a:t>
            </a:r>
            <a:r>
              <a:rPr lang="en-US" sz="2000" b="1" baseline="-25000" dirty="0" smtClean="0"/>
              <a:t>3</a:t>
            </a:r>
            <a:r>
              <a:rPr lang="en-US" sz="2000" b="1" dirty="0" smtClean="0"/>
              <a:t> – emergent “ultimate” technology</a:t>
            </a:r>
          </a:p>
          <a:p>
            <a:pPr marL="742950" lvl="1" indent="-285750">
              <a:buFont typeface="Arial" panose="020B0604020202020204" pitchFamily="34" charset="0"/>
              <a:buChar char="•"/>
            </a:pPr>
            <a:r>
              <a:rPr lang="en-US" sz="2000" dirty="0" smtClean="0"/>
              <a:t>Refining radiation defect/device models</a:t>
            </a:r>
          </a:p>
          <a:p>
            <a:pPr marL="742950" lvl="1" indent="-285750">
              <a:buFont typeface="Arial" panose="020B0604020202020204" pitchFamily="34" charset="0"/>
              <a:buChar char="•"/>
            </a:pPr>
            <a:r>
              <a:rPr lang="en-US" sz="2000" dirty="0" smtClean="0"/>
              <a:t>Focus on MBE, substrates, and thick MOCVD or LPCVD for sensors </a:t>
            </a:r>
          </a:p>
          <a:p>
            <a:pPr marL="742950" lvl="1" indent="-285750">
              <a:buFont typeface="Arial" panose="020B0604020202020204" pitchFamily="34" charset="0"/>
              <a:buChar char="•"/>
            </a:pPr>
            <a:r>
              <a:rPr lang="en-US" sz="2000" dirty="0" smtClean="0"/>
              <a:t>Evaluate vs </a:t>
            </a:r>
            <a:r>
              <a:rPr lang="en-US" sz="2000" dirty="0"/>
              <a:t>alpha, gamma, and </a:t>
            </a:r>
            <a:r>
              <a:rPr lang="en-US" sz="2000" dirty="0" smtClean="0"/>
              <a:t>neutrons; and model performance</a:t>
            </a:r>
          </a:p>
        </p:txBody>
      </p:sp>
    </p:spTree>
    <p:extLst>
      <p:ext uri="{BB962C8B-B14F-4D97-AF65-F5344CB8AC3E}">
        <p14:creationId xmlns:p14="http://schemas.microsoft.com/office/powerpoint/2010/main" val="196576635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3792</TotalTime>
  <Words>1432</Words>
  <Application>Microsoft Office PowerPoint</Application>
  <PresentationFormat>On-screen Show (4:3)</PresentationFormat>
  <Paragraphs>234</Paragraphs>
  <Slides>16</Slides>
  <Notes>6</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32" baseType="lpstr">
      <vt:lpstr>ＭＳ Ｐゴシック</vt:lpstr>
      <vt:lpstr>宋体</vt:lpstr>
      <vt:lpstr>Arial</vt:lpstr>
      <vt:lpstr>Calibri</vt:lpstr>
      <vt:lpstr>Calibri Light</vt:lpstr>
      <vt:lpstr>Cambria Math</vt:lpstr>
      <vt:lpstr>Georgia</vt:lpstr>
      <vt:lpstr>Roboto</vt:lpstr>
      <vt:lpstr>Roboto Condensed Light</vt:lpstr>
      <vt:lpstr>Roboto Slab</vt:lpstr>
      <vt:lpstr>Symbol</vt:lpstr>
      <vt:lpstr>Times New Roman</vt:lpstr>
      <vt:lpstr>Wingdings</vt:lpstr>
      <vt:lpstr>1_Office Theme</vt:lpstr>
      <vt:lpstr>Graph</vt:lpstr>
      <vt:lpstr>Origin50.Graph</vt:lpstr>
      <vt:lpstr>PowerPoint Presentation</vt:lpstr>
      <vt:lpstr>Ohio State Team</vt:lpstr>
      <vt:lpstr>PowerPoint Presentation</vt:lpstr>
      <vt:lpstr>Ohio State Relevant Capabilities</vt:lpstr>
      <vt:lpstr>Trap spectroscopy capabilities</vt:lpstr>
      <vt:lpstr>PowerPoint Presentation</vt:lpstr>
      <vt:lpstr>GaN radiation response and modeling</vt:lpstr>
      <vt:lpstr>PowerPoint Presentation</vt:lpstr>
      <vt:lpstr>PowerPoint Presentation</vt:lpstr>
      <vt:lpstr>β-Ga2O3: An Emerging UWBG Technology</vt:lpstr>
      <vt:lpstr>β-Ga2O3 transistor status at OSU</vt:lpstr>
      <vt:lpstr>β-Ga2O3: Radiation (neutron, proton) Effects</vt:lpstr>
      <vt:lpstr>PowerPoint Presentation</vt:lpstr>
      <vt:lpstr>PowerPoint Presentation</vt:lpstr>
      <vt:lpstr>Direct writing of metal contacts on SiC for radiation sensors (next talk-Neil Taylor)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Thrust Area 3 Novel Instrumentation for Nuclear Fuel Cycle Monitoring `</dc:title>
  <dc:creator>Microsoft Office User</dc:creator>
  <cp:lastModifiedBy>Steven A. Ringel</cp:lastModifiedBy>
  <cp:revision>141</cp:revision>
  <dcterms:created xsi:type="dcterms:W3CDTF">2019-04-11T00:32:19Z</dcterms:created>
  <dcterms:modified xsi:type="dcterms:W3CDTF">2019-11-05T16:22:56Z</dcterms:modified>
</cp:coreProperties>
</file>