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4" r:id="rId6"/>
    <p:sldId id="272" r:id="rId7"/>
    <p:sldId id="710" r:id="rId8"/>
    <p:sldId id="713" r:id="rId9"/>
    <p:sldId id="709" r:id="rId10"/>
    <p:sldId id="712" r:id="rId11"/>
    <p:sldId id="714" r:id="rId12"/>
    <p:sldId id="2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66" d="100"/>
          <a:sy n="66"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6D397-B913-41D7-BE80-0B51C821E1A1}" type="datetimeFigureOut">
              <a:rPr lang="en-US" smtClean="0"/>
              <a:t>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644BF-5860-47C3-B39E-E60CE82316A6}" type="slidenum">
              <a:rPr lang="en-US" smtClean="0"/>
              <a:t>‹#›</a:t>
            </a:fld>
            <a:endParaRPr lang="en-US"/>
          </a:p>
        </p:txBody>
      </p:sp>
    </p:spTree>
    <p:extLst>
      <p:ext uri="{BB962C8B-B14F-4D97-AF65-F5344CB8AC3E}">
        <p14:creationId xmlns:p14="http://schemas.microsoft.com/office/powerpoint/2010/main" val="25778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In-situ monitoring would help for quicker</a:t>
            </a:r>
            <a:r>
              <a:rPr lang="en-US" baseline="0" dirty="0"/>
              <a:t> part qualification in nuclear, and inspection of internal features. Process control will help process resolution allowing for tighter tolerances, etc. once more work is done in these areas. Also, AM part properties do vary from traditional methods but this work helps bring them closer to the properties found from traditional manufacturing processes.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212488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In-situ monitoring would help for quicker</a:t>
            </a:r>
            <a:r>
              <a:rPr lang="en-US" baseline="0" dirty="0"/>
              <a:t> part qualification in nuclear, and inspection of internal features. Process control will help process resolution allowing for tighter tolerances, etc. once more work is done in these areas. Also, AM part properties do vary from traditional methods but this work helps bring them closer to the properties found from traditional manufacturing processes.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345790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“curling” is one of the most common issues</a:t>
            </a:r>
            <a:r>
              <a:rPr lang="en-US" baseline="0" dirty="0"/>
              <a:t> in powder bed fusion and can cause the build to be a failure. Powder will “curl” up raising that area of the part above the powder bed surface. This can cause the roller that deposits the new layer of powder to hit the part and compromise the build.</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277102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bolded</a:t>
            </a:r>
            <a:r>
              <a:rPr lang="en-US" baseline="0" dirty="0"/>
              <a:t> the applications that I think are most relevant for us</a:t>
            </a:r>
            <a:endParaRPr lang="en-US" dirty="0"/>
          </a:p>
        </p:txBody>
      </p:sp>
      <p:sp>
        <p:nvSpPr>
          <p:cNvPr id="4" name="Slide Number Placeholder 3"/>
          <p:cNvSpPr>
            <a:spLocks noGrp="1"/>
          </p:cNvSpPr>
          <p:nvPr>
            <p:ph type="sldNum" sz="quarter" idx="10"/>
          </p:nvPr>
        </p:nvSpPr>
        <p:spPr/>
        <p:txBody>
          <a:bodyPr/>
          <a:lstStyle/>
          <a:p>
            <a:fld id="{70575344-4CD4-1141-BDC0-4E0D90B8C495}" type="slidenum">
              <a:rPr lang="en-US" smtClean="0"/>
              <a:t>7</a:t>
            </a:fld>
            <a:endParaRPr lang="en-US"/>
          </a:p>
        </p:txBody>
      </p:sp>
    </p:spTree>
    <p:extLst>
      <p:ext uri="{BB962C8B-B14F-4D97-AF65-F5344CB8AC3E}">
        <p14:creationId xmlns:p14="http://schemas.microsoft.com/office/powerpoint/2010/main" val="57062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181720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236524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160505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A4462-F927-46AB-A3AA-2C40138B859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7282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A4462-F927-46AB-A3AA-2C40138B859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208977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A4462-F927-46AB-A3AA-2C40138B8591}"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12356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A4462-F927-46AB-A3AA-2C40138B8591}"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54593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A4462-F927-46AB-A3AA-2C40138B8591}"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162597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A4462-F927-46AB-A3AA-2C40138B8591}"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30046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A4462-F927-46AB-A3AA-2C40138B8591}"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28134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A4462-F927-46AB-A3AA-2C40138B8591}"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0A642-4B15-494B-8278-00D151D2C158}" type="slidenum">
              <a:rPr lang="en-US" smtClean="0"/>
              <a:t>‹#›</a:t>
            </a:fld>
            <a:endParaRPr lang="en-US"/>
          </a:p>
        </p:txBody>
      </p:sp>
    </p:spTree>
    <p:extLst>
      <p:ext uri="{BB962C8B-B14F-4D97-AF65-F5344CB8AC3E}">
        <p14:creationId xmlns:p14="http://schemas.microsoft.com/office/powerpoint/2010/main" val="351356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A4462-F927-46AB-A3AA-2C40138B8591}" type="datetimeFigureOut">
              <a:rPr lang="en-US" smtClean="0"/>
              <a:t>11/3/2019</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0A642-4B15-494B-8278-00D151D2C158}" type="slidenum">
              <a:rPr lang="en-US" smtClean="0"/>
              <a:t>‹#›</a:t>
            </a:fld>
            <a:endParaRPr lang="en-US"/>
          </a:p>
        </p:txBody>
      </p:sp>
    </p:spTree>
    <p:extLst>
      <p:ext uri="{BB962C8B-B14F-4D97-AF65-F5344CB8AC3E}">
        <p14:creationId xmlns:p14="http://schemas.microsoft.com/office/powerpoint/2010/main" val="11519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5.png"/><Relationship Id="rId2" Type="http://schemas.openxmlformats.org/officeDocument/2006/relationships/image" Target="../media/image1.jpg"/><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http://inside.anl.gov/resources/standards/images/logos/ANL_H_White.jpg" TargetMode="External"/><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0E95FB-AFDA-C24E-BDC1-87184FFF62A0}"/>
              </a:ext>
            </a:extLst>
          </p:cNvPr>
          <p:cNvSpPr txBox="1">
            <a:spLocks/>
          </p:cNvSpPr>
          <p:nvPr/>
        </p:nvSpPr>
        <p:spPr>
          <a:xfrm>
            <a:off x="3925232" y="1891653"/>
            <a:ext cx="4795025" cy="1938992"/>
          </a:xfrm>
          <a:prstGeom prst="rect">
            <a:avLst/>
          </a:prstGeom>
        </p:spPr>
        <p:txBody>
          <a:bodyPr wrap="square" anchor="b" anchorCtr="0">
            <a:normAutofit fontScale="77500" lnSpcReduction="20000"/>
          </a:bodyPr>
          <a:lstStyle>
            <a:lvl1pPr algn="l" defTabSz="342900" rtl="0" eaLnBrk="1" latinLnBrk="0" hangingPunct="1">
              <a:lnSpc>
                <a:spcPts val="4800"/>
              </a:lnSpc>
              <a:spcBef>
                <a:spcPct val="0"/>
              </a:spcBef>
              <a:buNone/>
              <a:defRPr sz="4200" b="1" kern="1200"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stStyle>
          <a:p>
            <a:pPr>
              <a:defRPr/>
            </a:pPr>
            <a:r>
              <a:rPr lang="en-US" dirty="0">
                <a:solidFill>
                  <a:srgbClr val="002A4E"/>
                </a:solidFill>
                <a:latin typeface="Arial" panose="020B0604020202020204" pitchFamily="34" charset="0"/>
                <a:cs typeface="Arial" panose="020B0604020202020204" pitchFamily="34" charset="0"/>
              </a:rPr>
              <a:t>Brainstorming for Advanced Manufacturing Thrust</a:t>
            </a:r>
          </a:p>
        </p:txBody>
      </p:sp>
      <p:sp>
        <p:nvSpPr>
          <p:cNvPr id="5" name="Subtitle 2">
            <a:extLst>
              <a:ext uri="{FF2B5EF4-FFF2-40B4-BE49-F238E27FC236}">
                <a16:creationId xmlns:a16="http://schemas.microsoft.com/office/drawing/2014/main" id="{B7E66134-3B68-CA46-9583-81F439EB81A2}"/>
              </a:ext>
            </a:extLst>
          </p:cNvPr>
          <p:cNvSpPr txBox="1">
            <a:spLocks/>
          </p:cNvSpPr>
          <p:nvPr/>
        </p:nvSpPr>
        <p:spPr>
          <a:xfrm>
            <a:off x="3925232" y="3830645"/>
            <a:ext cx="4598793" cy="1684868"/>
          </a:xfrm>
          <a:prstGeom prst="rect">
            <a:avLst/>
          </a:prstGeom>
        </p:spPr>
        <p:txBody>
          <a:bodyPr>
            <a:noAutofit/>
          </a:bodyPr>
          <a:lstStyle>
            <a:lvl1pPr marL="0" indent="0" algn="l" defTabSz="342900" rtl="0" eaLnBrk="1" latinLnBrk="0" hangingPunct="1">
              <a:lnSpc>
                <a:spcPts val="3600"/>
              </a:lnSpc>
              <a:spcBef>
                <a:spcPct val="20000"/>
              </a:spcBef>
              <a:buFont typeface="Arial"/>
              <a:buNone/>
              <a:defRPr sz="3000" b="0" kern="1200" cap="none" spc="0" baseline="0">
                <a:solidFill>
                  <a:schemeClr val="tx1">
                    <a:lumMod val="50000"/>
                    <a:lumOff val="50000"/>
                  </a:schemeClr>
                </a:solidFill>
                <a:latin typeface="Roboto Condensed Light" pitchFamily="2" charset="0"/>
                <a:ea typeface="Roboto Condensed Light" pitchFamily="2" charset="0"/>
                <a:cs typeface="+mn-cs"/>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defRPr/>
            </a:pPr>
            <a:r>
              <a:rPr lang="en-US" dirty="0">
                <a:solidFill>
                  <a:schemeClr val="tx1"/>
                </a:solidFill>
                <a:latin typeface="Georgia" panose="02040502050405020303" pitchFamily="18" charset="0"/>
                <a:ea typeface="Roboto Slab" pitchFamily="2" charset="0"/>
                <a:cs typeface="Roboto Condensed Light" panose="020B0604020202020204" charset="0"/>
              </a:rPr>
              <a:t>Derek Haas</a:t>
            </a:r>
          </a:p>
          <a:p>
            <a:pPr>
              <a:defRPr/>
            </a:pPr>
            <a:r>
              <a:rPr lang="en-US" dirty="0">
                <a:solidFill>
                  <a:schemeClr val="tx1"/>
                </a:solidFill>
                <a:latin typeface="Georgia" panose="02040502050405020303" pitchFamily="18" charset="0"/>
                <a:ea typeface="Roboto Slab" pitchFamily="2" charset="0"/>
                <a:cs typeface="Roboto Condensed Light" panose="020B0604020202020204" charset="0"/>
              </a:rPr>
              <a:t>Nov 6, 2019</a:t>
            </a:r>
          </a:p>
        </p:txBody>
      </p:sp>
    </p:spTree>
    <p:extLst>
      <p:ext uri="{BB962C8B-B14F-4D97-AF65-F5344CB8AC3E}">
        <p14:creationId xmlns:p14="http://schemas.microsoft.com/office/powerpoint/2010/main" val="221825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026" name="Picture 2" descr="https://www.me.gatech.edu/sites/default/files/GeorgiaTechLogo-CMYK-tech-gold.jpg">
            <a:extLst>
              <a:ext uri="{FF2B5EF4-FFF2-40B4-BE49-F238E27FC236}">
                <a16:creationId xmlns:a16="http://schemas.microsoft.com/office/drawing/2014/main" id="{589117C7-23C5-4EAC-A4BF-381695A837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402" y="589718"/>
            <a:ext cx="215911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brand.osu.edu/assets/uploads/clearspace-stacked.png">
            <a:extLst>
              <a:ext uri="{FF2B5EF4-FFF2-40B4-BE49-F238E27FC236}">
                <a16:creationId xmlns:a16="http://schemas.microsoft.com/office/drawing/2014/main" id="{8EAFB098-4EE5-4660-8A93-D33CE56C90F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746" t="22936" r="38747" b="23381"/>
          <a:stretch/>
        </p:blipFill>
        <p:spPr bwMode="auto">
          <a:xfrm>
            <a:off x="7976005" y="1473918"/>
            <a:ext cx="6572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vpcomm.umich.edu/assets/brand/home/logo.png">
            <a:extLst>
              <a:ext uri="{FF2B5EF4-FFF2-40B4-BE49-F238E27FC236}">
                <a16:creationId xmlns:a16="http://schemas.microsoft.com/office/drawing/2014/main" id="{C99CD0AE-3729-4526-AAF2-7D3D607767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7750" y="1473918"/>
            <a:ext cx="4330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34B8202-E4FF-448F-853A-7D2050B30526}"/>
              </a:ext>
            </a:extLst>
          </p:cNvPr>
          <p:cNvPicPr>
            <a:picLocks noChangeAspect="1"/>
          </p:cNvPicPr>
          <p:nvPr/>
        </p:nvPicPr>
        <p:blipFill rotWithShape="1">
          <a:blip r:embed="rId6"/>
          <a:srcRect l="32564" t="14172" r="62013" b="53462"/>
          <a:stretch/>
        </p:blipFill>
        <p:spPr>
          <a:xfrm>
            <a:off x="5067885" y="1473918"/>
            <a:ext cx="845818" cy="457200"/>
          </a:xfrm>
          <a:prstGeom prst="rect">
            <a:avLst/>
          </a:prstGeom>
        </p:spPr>
      </p:pic>
      <p:pic>
        <p:nvPicPr>
          <p:cNvPr id="4" name="Picture 2" descr="https://identity.unc.edu/files/2019/01/centered_logo.png">
            <a:extLst>
              <a:ext uri="{FF2B5EF4-FFF2-40B4-BE49-F238E27FC236}">
                <a16:creationId xmlns:a16="http://schemas.microsoft.com/office/drawing/2014/main" id="{880C6FFC-D7DF-4E78-B8B0-0271C7AACE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4800" y="1473918"/>
            <a:ext cx="59715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5.pbrc.hawaii.edu/logos/manoaseal_transparent.png">
            <a:extLst>
              <a:ext uri="{FF2B5EF4-FFF2-40B4-BE49-F238E27FC236}">
                <a16:creationId xmlns:a16="http://schemas.microsoft.com/office/drawing/2014/main" id="{4CB022E4-0DD2-445B-8657-3FB2927F48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6017" y="66499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6B1F27-D80F-426E-B8B2-89B42B0289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759" t="2513" r="6416" b="11186"/>
          <a:stretch/>
        </p:blipFill>
        <p:spPr>
          <a:xfrm>
            <a:off x="5917714" y="664993"/>
            <a:ext cx="390783" cy="457200"/>
          </a:xfrm>
          <a:prstGeom prst="rect">
            <a:avLst/>
          </a:prstGeom>
        </p:spPr>
      </p:pic>
      <p:pic>
        <p:nvPicPr>
          <p:cNvPr id="14" name="Picture 13">
            <a:extLst>
              <a:ext uri="{FF2B5EF4-FFF2-40B4-BE49-F238E27FC236}">
                <a16:creationId xmlns:a16="http://schemas.microsoft.com/office/drawing/2014/main" id="{0E0FB89C-70DB-41AD-8B80-FBB0EB056741}"/>
              </a:ext>
            </a:extLst>
          </p:cNvPr>
          <p:cNvPicPr>
            <a:picLocks noChangeAspect="1"/>
          </p:cNvPicPr>
          <p:nvPr/>
        </p:nvPicPr>
        <p:blipFill rotWithShape="1">
          <a:blip r:embed="rId6"/>
          <a:srcRect l="83202" t="14590" r="9970" b="54010"/>
          <a:stretch/>
        </p:blipFill>
        <p:spPr>
          <a:xfrm>
            <a:off x="6643420" y="664993"/>
            <a:ext cx="1097673" cy="457200"/>
          </a:xfrm>
          <a:prstGeom prst="rect">
            <a:avLst/>
          </a:prstGeom>
        </p:spPr>
      </p:pic>
      <p:pic>
        <p:nvPicPr>
          <p:cNvPr id="7" name="Graphic 6">
            <a:extLst>
              <a:ext uri="{FF2B5EF4-FFF2-40B4-BE49-F238E27FC236}">
                <a16:creationId xmlns:a16="http://schemas.microsoft.com/office/drawing/2014/main" id="{36952166-EB3E-46D5-97FD-00D5120CC5EC}"/>
              </a:ext>
            </a:extLst>
          </p:cNvPr>
          <p:cNvPicPr>
            <a:picLocks noChangeAspect="1"/>
          </p:cNvPicPr>
          <p:nvPr/>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77303"/>
          <a:stretch/>
        </p:blipFill>
        <p:spPr>
          <a:xfrm>
            <a:off x="8153493" y="2282843"/>
            <a:ext cx="302248" cy="457200"/>
          </a:xfrm>
          <a:prstGeom prst="rect">
            <a:avLst/>
          </a:prstGeom>
        </p:spPr>
      </p:pic>
      <p:pic>
        <p:nvPicPr>
          <p:cNvPr id="11" name="Picture 10">
            <a:extLst>
              <a:ext uri="{FF2B5EF4-FFF2-40B4-BE49-F238E27FC236}">
                <a16:creationId xmlns:a16="http://schemas.microsoft.com/office/drawing/2014/main" id="{0FA19791-EC92-4BAC-9FB5-EF2600D68A1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6268" t="14908" r="6575" b="14755"/>
          <a:stretch/>
        </p:blipFill>
        <p:spPr>
          <a:xfrm>
            <a:off x="4933036" y="2282843"/>
            <a:ext cx="566531" cy="457200"/>
          </a:xfrm>
          <a:prstGeom prst="rect">
            <a:avLst/>
          </a:prstGeom>
        </p:spPr>
      </p:pic>
      <p:pic>
        <p:nvPicPr>
          <p:cNvPr id="13" name="Picture 12">
            <a:extLst>
              <a:ext uri="{FF2B5EF4-FFF2-40B4-BE49-F238E27FC236}">
                <a16:creationId xmlns:a16="http://schemas.microsoft.com/office/drawing/2014/main" id="{B3B33FE3-B93C-4906-BEBC-8DB4C3B934D0}"/>
              </a:ext>
            </a:extLst>
          </p:cNvPr>
          <p:cNvPicPr>
            <a:picLocks noChangeAspect="1"/>
          </p:cNvPicPr>
          <p:nvPr/>
        </p:nvPicPr>
        <p:blipFill rotWithShape="1">
          <a:blip r:embed="rId6"/>
          <a:srcRect l="75432" t="14590" r="19050" b="46404"/>
          <a:stretch/>
        </p:blipFill>
        <p:spPr>
          <a:xfrm>
            <a:off x="7121744" y="2282843"/>
            <a:ext cx="714054" cy="457200"/>
          </a:xfrm>
          <a:prstGeom prst="rect">
            <a:avLst/>
          </a:prstGeom>
        </p:spPr>
      </p:pic>
      <p:pic>
        <p:nvPicPr>
          <p:cNvPr id="18" name="Picture 17">
            <a:extLst>
              <a:ext uri="{FF2B5EF4-FFF2-40B4-BE49-F238E27FC236}">
                <a16:creationId xmlns:a16="http://schemas.microsoft.com/office/drawing/2014/main" id="{3F99ACBD-FAF3-40B3-A07D-D028E8D8A136}"/>
              </a:ext>
            </a:extLst>
          </p:cNvPr>
          <p:cNvPicPr>
            <a:picLocks noChangeAspect="1"/>
          </p:cNvPicPr>
          <p:nvPr/>
        </p:nvPicPr>
        <p:blipFill rotWithShape="1">
          <a:blip r:embed="rId6"/>
          <a:srcRect l="92362" t="12514" r="2444" b="60915"/>
          <a:stretch/>
        </p:blipFill>
        <p:spPr>
          <a:xfrm>
            <a:off x="5817261" y="2282843"/>
            <a:ext cx="986789" cy="457200"/>
          </a:xfrm>
          <a:prstGeom prst="rect">
            <a:avLst/>
          </a:prstGeom>
        </p:spPr>
      </p:pic>
      <p:pic>
        <p:nvPicPr>
          <p:cNvPr id="17" name="Picture 16">
            <a:extLst>
              <a:ext uri="{FF2B5EF4-FFF2-40B4-BE49-F238E27FC236}">
                <a16:creationId xmlns:a16="http://schemas.microsoft.com/office/drawing/2014/main" id="{C3E13FFC-67EC-4C87-9CB1-070434C0745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68206" y="3091768"/>
            <a:ext cx="601200" cy="457200"/>
          </a:xfrm>
          <a:prstGeom prst="rect">
            <a:avLst/>
          </a:prstGeom>
        </p:spPr>
      </p:pic>
      <p:pic>
        <p:nvPicPr>
          <p:cNvPr id="1043" name="Picture 19" descr="http://inside.anl.gov/resources/standards/images/logos/ANL_H_White.jpg">
            <a:extLst>
              <a:ext uri="{FF2B5EF4-FFF2-40B4-BE49-F238E27FC236}">
                <a16:creationId xmlns:a16="http://schemas.microsoft.com/office/drawing/2014/main" id="{7BFC6FC2-97EC-41BF-A1F5-4DC1A49FA977}"/>
              </a:ext>
            </a:extLst>
          </p:cNvPr>
          <p:cNvPicPr>
            <a:picLocks noChangeAspect="1" noChangeArrowheads="1"/>
          </p:cNvPicPr>
          <p:nvPr/>
        </p:nvPicPr>
        <p:blipFill rotWithShape="1">
          <a:blip r:embed="rId14" r:link="rId15" cstate="print">
            <a:extLst>
              <a:ext uri="{28A0092B-C50C-407E-A947-70E740481C1C}">
                <a14:useLocalDpi xmlns:a14="http://schemas.microsoft.com/office/drawing/2010/main" val="0"/>
              </a:ext>
            </a:extLst>
          </a:blip>
          <a:srcRect l="6669" t="12971" r="6433" b="14335"/>
          <a:stretch>
            <a:fillRect/>
          </a:stretch>
        </p:blipFill>
        <p:spPr bwMode="auto">
          <a:xfrm>
            <a:off x="3920561" y="3091768"/>
            <a:ext cx="11841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23" descr="https://www.exascaleproject.org/wp-content/uploads/2016/12/brookhaven-national-laboratory-logo.jpg">
            <a:extLst>
              <a:ext uri="{FF2B5EF4-FFF2-40B4-BE49-F238E27FC236}">
                <a16:creationId xmlns:a16="http://schemas.microsoft.com/office/drawing/2014/main" id="{574E0BA1-91EB-4C8B-9C05-B2AC6A7EEEF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2903" y="3091768"/>
            <a:ext cx="123886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inl.gov/wp-content/uploads/2019/02/Innovation_Tagline-Centered-575x488.png">
            <a:extLst>
              <a:ext uri="{FF2B5EF4-FFF2-40B4-BE49-F238E27FC236}">
                <a16:creationId xmlns:a16="http://schemas.microsoft.com/office/drawing/2014/main" id="{1863F170-8ED7-4351-8CFE-7A9FCD1984B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35263" y="3091768"/>
            <a:ext cx="53870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Los Alamos National Laboratory">
            <a:extLst>
              <a:ext uri="{FF2B5EF4-FFF2-40B4-BE49-F238E27FC236}">
                <a16:creationId xmlns:a16="http://schemas.microsoft.com/office/drawing/2014/main" id="{BD97B8A9-5CD3-4AEB-8F7B-623E14B377C9}"/>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6422" b="15403"/>
          <a:stretch/>
        </p:blipFill>
        <p:spPr bwMode="auto">
          <a:xfrm>
            <a:off x="5380504" y="3900693"/>
            <a:ext cx="97821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458398F8-A68C-4039-8972-476E6E5EA3A2}"/>
              </a:ext>
            </a:extLst>
          </p:cNvPr>
          <p:cNvPicPr>
            <a:picLocks noChangeAspect="1"/>
          </p:cNvPicPr>
          <p:nvPr/>
        </p:nvPicPr>
        <p:blipFill rotWithShape="1">
          <a:blip r:embed="rId6"/>
          <a:srcRect l="32986" t="63888" r="60425" b="7157"/>
          <a:stretch/>
        </p:blipFill>
        <p:spPr>
          <a:xfrm>
            <a:off x="3920561" y="3900693"/>
            <a:ext cx="1148605" cy="457200"/>
          </a:xfrm>
          <a:prstGeom prst="rect">
            <a:avLst/>
          </a:prstGeom>
        </p:spPr>
      </p:pic>
      <p:pic>
        <p:nvPicPr>
          <p:cNvPr id="32" name="Picture 31">
            <a:extLst>
              <a:ext uri="{FF2B5EF4-FFF2-40B4-BE49-F238E27FC236}">
                <a16:creationId xmlns:a16="http://schemas.microsoft.com/office/drawing/2014/main" id="{19AA039A-B625-4334-BA15-0982977CBF19}"/>
              </a:ext>
            </a:extLst>
          </p:cNvPr>
          <p:cNvPicPr>
            <a:picLocks noChangeAspect="1"/>
          </p:cNvPicPr>
          <p:nvPr/>
        </p:nvPicPr>
        <p:blipFill rotWithShape="1">
          <a:blip r:embed="rId6"/>
          <a:srcRect l="42055" t="64264" r="52196" b="2515"/>
          <a:stretch/>
        </p:blipFill>
        <p:spPr>
          <a:xfrm>
            <a:off x="6670057" y="3900693"/>
            <a:ext cx="873456" cy="457200"/>
          </a:xfrm>
          <a:prstGeom prst="rect">
            <a:avLst/>
          </a:prstGeom>
        </p:spPr>
      </p:pic>
      <p:pic>
        <p:nvPicPr>
          <p:cNvPr id="1053" name="Picture 29" descr="Image result for logo site:*.pnnl.gov">
            <a:extLst>
              <a:ext uri="{FF2B5EF4-FFF2-40B4-BE49-F238E27FC236}">
                <a16:creationId xmlns:a16="http://schemas.microsoft.com/office/drawing/2014/main" id="{8A46C785-9AD5-4CAB-AE8C-66C8330780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54851" y="3900693"/>
            <a:ext cx="89953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A019E12C-5601-4E36-A083-EA8578A92214}"/>
              </a:ext>
            </a:extLst>
          </p:cNvPr>
          <p:cNvPicPr>
            <a:picLocks noChangeAspect="1"/>
          </p:cNvPicPr>
          <p:nvPr/>
        </p:nvPicPr>
        <p:blipFill rotWithShape="1">
          <a:blip r:embed="rId6"/>
          <a:srcRect l="16677" t="69672" r="77526" b="4494"/>
          <a:stretch/>
        </p:blipFill>
        <p:spPr>
          <a:xfrm>
            <a:off x="5104709" y="4709618"/>
            <a:ext cx="1132608" cy="457200"/>
          </a:xfrm>
          <a:prstGeom prst="rect">
            <a:avLst/>
          </a:prstGeom>
        </p:spPr>
      </p:pic>
      <p:pic>
        <p:nvPicPr>
          <p:cNvPr id="1055" name="Picture 31" descr="PPPL Logo">
            <a:extLst>
              <a:ext uri="{FF2B5EF4-FFF2-40B4-BE49-F238E27FC236}">
                <a16:creationId xmlns:a16="http://schemas.microsoft.com/office/drawing/2014/main" id="{BDE55E4C-54BC-40D9-B11A-B43E7C3ABB4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920561" y="4709618"/>
            <a:ext cx="83127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rc.gov/images/materials/fuel-cycle-fac/nuclear-fuel-cycle-02.jpg"/>
          <p:cNvPicPr>
            <a:picLocks noChangeAspect="1" noChangeArrowheads="1"/>
          </p:cNvPicPr>
          <p:nvPr/>
        </p:nvPicPr>
        <p:blipFill rotWithShape="1">
          <a:blip r:embed="rId2">
            <a:extLst>
              <a:ext uri="{28A0092B-C50C-407E-A947-70E740481C1C}">
                <a14:useLocalDpi xmlns:a14="http://schemas.microsoft.com/office/drawing/2010/main" val="0"/>
              </a:ext>
            </a:extLst>
          </a:blip>
          <a:srcRect t="6854"/>
          <a:stretch/>
        </p:blipFill>
        <p:spPr bwMode="auto">
          <a:xfrm>
            <a:off x="1338783" y="566663"/>
            <a:ext cx="6831724" cy="63879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11829" y="0"/>
            <a:ext cx="1173270" cy="369332"/>
          </a:xfrm>
          <a:prstGeom prst="rect">
            <a:avLst/>
          </a:prstGeom>
          <a:solidFill>
            <a:srgbClr val="142A53"/>
          </a:solidFill>
        </p:spPr>
        <p:txBody>
          <a:bodyPr wrap="none" rtlCol="0">
            <a:spAutoFit/>
          </a:bodyPr>
          <a:lstStyle/>
          <a:p>
            <a:r>
              <a:rPr lang="en-US" dirty="0">
                <a:solidFill>
                  <a:schemeClr val="bg1"/>
                </a:solidFill>
              </a:rPr>
              <a:t>U Weapon</a:t>
            </a:r>
          </a:p>
        </p:txBody>
      </p:sp>
      <p:sp>
        <p:nvSpPr>
          <p:cNvPr id="7" name="TextBox 6"/>
          <p:cNvSpPr txBox="1"/>
          <p:nvPr/>
        </p:nvSpPr>
        <p:spPr>
          <a:xfrm>
            <a:off x="4297283" y="0"/>
            <a:ext cx="1266244" cy="369332"/>
          </a:xfrm>
          <a:prstGeom prst="rect">
            <a:avLst/>
          </a:prstGeom>
          <a:solidFill>
            <a:srgbClr val="142A53"/>
          </a:solidFill>
        </p:spPr>
        <p:txBody>
          <a:bodyPr wrap="none" rtlCol="0">
            <a:spAutoFit/>
          </a:bodyPr>
          <a:lstStyle/>
          <a:p>
            <a:r>
              <a:rPr lang="en-US" dirty="0">
                <a:solidFill>
                  <a:schemeClr val="bg1"/>
                </a:solidFill>
              </a:rPr>
              <a:t>Pu Weapon</a:t>
            </a:r>
          </a:p>
        </p:txBody>
      </p:sp>
      <p:sp>
        <p:nvSpPr>
          <p:cNvPr id="5" name="Up Arrow 4"/>
          <p:cNvSpPr/>
          <p:nvPr/>
        </p:nvSpPr>
        <p:spPr>
          <a:xfrm>
            <a:off x="1757967" y="453046"/>
            <a:ext cx="792051" cy="1555900"/>
          </a:xfrm>
          <a:prstGeom prst="upArrow">
            <a:avLst>
              <a:gd name="adj1" fmla="val 50000"/>
              <a:gd name="adj2" fmla="val 27510"/>
            </a:avLst>
          </a:prstGeom>
          <a:solidFill>
            <a:srgbClr val="D97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4508411" y="369332"/>
            <a:ext cx="701093" cy="1849967"/>
          </a:xfrm>
          <a:prstGeom prst="upArrow">
            <a:avLst>
              <a:gd name="adj1" fmla="val 50000"/>
              <a:gd name="adj2" fmla="val 27510"/>
            </a:avLst>
          </a:prstGeom>
          <a:solidFill>
            <a:srgbClr val="2FF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49273" y="2008946"/>
            <a:ext cx="521595" cy="238417"/>
          </a:xfrm>
          <a:prstGeom prst="roundRect">
            <a:avLst/>
          </a:prstGeom>
          <a:solidFill>
            <a:srgbClr val="152C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70868" y="2021824"/>
            <a:ext cx="1058303" cy="369332"/>
          </a:xfrm>
          <a:prstGeom prst="rect">
            <a:avLst/>
          </a:prstGeom>
          <a:noFill/>
        </p:spPr>
        <p:txBody>
          <a:bodyPr wrap="none" rtlCol="0">
            <a:spAutoFit/>
          </a:bodyPr>
          <a:lstStyle/>
          <a:p>
            <a:r>
              <a:rPr lang="en-US" dirty="0"/>
              <a:t>Pu/U Sep</a:t>
            </a:r>
          </a:p>
        </p:txBody>
      </p:sp>
      <p:sp>
        <p:nvSpPr>
          <p:cNvPr id="11" name="TextBox 10"/>
          <p:cNvSpPr txBox="1"/>
          <p:nvPr/>
        </p:nvSpPr>
        <p:spPr>
          <a:xfrm>
            <a:off x="289773" y="5151548"/>
            <a:ext cx="1738648" cy="615553"/>
          </a:xfrm>
          <a:prstGeom prst="rect">
            <a:avLst/>
          </a:prstGeom>
          <a:solidFill>
            <a:srgbClr val="FDE060"/>
          </a:solidFill>
        </p:spPr>
        <p:txBody>
          <a:bodyPr wrap="square" rtlCol="0">
            <a:spAutoFit/>
          </a:bodyPr>
          <a:lstStyle/>
          <a:p>
            <a:pPr algn="r"/>
            <a:r>
              <a:rPr lang="en-US" sz="1700" dirty="0">
                <a:solidFill>
                  <a:srgbClr val="1A2F4E"/>
                </a:solidFill>
              </a:rPr>
              <a:t>0.05-1% of Rock</a:t>
            </a:r>
          </a:p>
          <a:p>
            <a:pPr algn="r"/>
            <a:r>
              <a:rPr lang="en-US" sz="1700" dirty="0">
                <a:solidFill>
                  <a:srgbClr val="1A2F4E"/>
                </a:solidFill>
              </a:rPr>
              <a:t>0.72% </a:t>
            </a:r>
            <a:r>
              <a:rPr lang="en-US" sz="1700" baseline="30000" dirty="0">
                <a:solidFill>
                  <a:srgbClr val="1A2F4E"/>
                </a:solidFill>
              </a:rPr>
              <a:t>235</a:t>
            </a:r>
            <a:r>
              <a:rPr lang="en-US" sz="1700" dirty="0">
                <a:solidFill>
                  <a:srgbClr val="1A2F4E"/>
                </a:solidFill>
              </a:rPr>
              <a:t>U</a:t>
            </a:r>
          </a:p>
        </p:txBody>
      </p:sp>
      <p:sp>
        <p:nvSpPr>
          <p:cNvPr id="14" name="TextBox 13"/>
          <p:cNvSpPr txBox="1"/>
          <p:nvPr/>
        </p:nvSpPr>
        <p:spPr>
          <a:xfrm>
            <a:off x="2744695" y="809431"/>
            <a:ext cx="1105435" cy="276999"/>
          </a:xfrm>
          <a:prstGeom prst="rect">
            <a:avLst/>
          </a:prstGeom>
          <a:solidFill>
            <a:srgbClr val="D9772C"/>
          </a:solidFill>
        </p:spPr>
        <p:txBody>
          <a:bodyPr wrap="square" rtlCol="0">
            <a:spAutoFit/>
          </a:bodyPr>
          <a:lstStyle/>
          <a:p>
            <a:pPr algn="r"/>
            <a:r>
              <a:rPr lang="en-US" sz="1200" b="1" dirty="0"/>
              <a:t>3-5% </a:t>
            </a:r>
            <a:r>
              <a:rPr lang="en-US" sz="1200" b="1" baseline="30000" dirty="0"/>
              <a:t>235</a:t>
            </a:r>
            <a:r>
              <a:rPr lang="en-US" sz="1200" b="1" dirty="0"/>
              <a:t>U</a:t>
            </a:r>
          </a:p>
        </p:txBody>
      </p:sp>
      <p:sp>
        <p:nvSpPr>
          <p:cNvPr id="12" name="TextBox 11"/>
          <p:cNvSpPr txBox="1"/>
          <p:nvPr/>
        </p:nvSpPr>
        <p:spPr>
          <a:xfrm>
            <a:off x="983569" y="3591895"/>
            <a:ext cx="1147879" cy="615553"/>
          </a:xfrm>
          <a:prstGeom prst="rect">
            <a:avLst/>
          </a:prstGeom>
          <a:solidFill>
            <a:srgbClr val="FFCB3A"/>
          </a:solidFill>
        </p:spPr>
        <p:txBody>
          <a:bodyPr wrap="none" rtlCol="0">
            <a:spAutoFit/>
          </a:bodyPr>
          <a:lstStyle/>
          <a:p>
            <a:pPr algn="ctr"/>
            <a:r>
              <a:rPr lang="en-US" sz="1700" dirty="0"/>
              <a:t>U</a:t>
            </a:r>
            <a:r>
              <a:rPr lang="en-US" sz="1700" baseline="-25000" dirty="0"/>
              <a:t>3</a:t>
            </a:r>
            <a:r>
              <a:rPr lang="en-US" sz="1700" dirty="0"/>
              <a:t>O</a:t>
            </a:r>
            <a:r>
              <a:rPr lang="en-US" sz="1700" baseline="-25000" dirty="0"/>
              <a:t>8</a:t>
            </a:r>
          </a:p>
          <a:p>
            <a:pPr algn="ctr"/>
            <a:r>
              <a:rPr lang="en-US" sz="1700" dirty="0"/>
              <a:t>Yellowcake</a:t>
            </a:r>
          </a:p>
        </p:txBody>
      </p:sp>
      <p:sp>
        <p:nvSpPr>
          <p:cNvPr id="16" name="TextBox 15"/>
          <p:cNvSpPr txBox="1"/>
          <p:nvPr/>
        </p:nvSpPr>
        <p:spPr>
          <a:xfrm>
            <a:off x="1463431" y="3004172"/>
            <a:ext cx="497251" cy="353943"/>
          </a:xfrm>
          <a:prstGeom prst="rect">
            <a:avLst/>
          </a:prstGeom>
          <a:solidFill>
            <a:srgbClr val="FEAE17"/>
          </a:solidFill>
        </p:spPr>
        <p:txBody>
          <a:bodyPr wrap="none" rtlCol="0">
            <a:spAutoFit/>
          </a:bodyPr>
          <a:lstStyle/>
          <a:p>
            <a:pPr algn="ctr"/>
            <a:r>
              <a:rPr lang="en-US" sz="1700" dirty="0"/>
              <a:t>UF</a:t>
            </a:r>
            <a:r>
              <a:rPr lang="en-US" sz="1700" baseline="-25000" dirty="0"/>
              <a:t>6</a:t>
            </a:r>
          </a:p>
        </p:txBody>
      </p:sp>
      <p:sp>
        <p:nvSpPr>
          <p:cNvPr id="18" name="TextBox 17"/>
          <p:cNvSpPr txBox="1"/>
          <p:nvPr/>
        </p:nvSpPr>
        <p:spPr>
          <a:xfrm>
            <a:off x="1872905" y="937487"/>
            <a:ext cx="581694" cy="492443"/>
          </a:xfrm>
          <a:prstGeom prst="rect">
            <a:avLst/>
          </a:prstGeom>
          <a:noFill/>
        </p:spPr>
        <p:txBody>
          <a:bodyPr wrap="square" rtlCol="0">
            <a:spAutoFit/>
          </a:bodyPr>
          <a:lstStyle/>
          <a:p>
            <a:pPr algn="ctr"/>
            <a:r>
              <a:rPr lang="en-US" sz="1200" b="1" dirty="0">
                <a:solidFill>
                  <a:srgbClr val="1A2F4E"/>
                </a:solidFill>
              </a:rPr>
              <a:t>90+%</a:t>
            </a:r>
          </a:p>
          <a:p>
            <a:pPr algn="ctr"/>
            <a:r>
              <a:rPr lang="en-US" sz="1400" b="1" baseline="30000" dirty="0">
                <a:solidFill>
                  <a:srgbClr val="1A2F4E"/>
                </a:solidFill>
              </a:rPr>
              <a:t>235</a:t>
            </a:r>
            <a:r>
              <a:rPr lang="en-US" sz="1400" b="1" dirty="0">
                <a:solidFill>
                  <a:srgbClr val="1A2F4E"/>
                </a:solidFill>
              </a:rPr>
              <a:t>U</a:t>
            </a:r>
          </a:p>
        </p:txBody>
      </p:sp>
      <p:sp>
        <p:nvSpPr>
          <p:cNvPr id="13" name="TextBox 12"/>
          <p:cNvSpPr txBox="1"/>
          <p:nvPr/>
        </p:nvSpPr>
        <p:spPr>
          <a:xfrm>
            <a:off x="2913677" y="5196625"/>
            <a:ext cx="1165445" cy="523220"/>
          </a:xfrm>
          <a:prstGeom prst="rect">
            <a:avLst/>
          </a:prstGeom>
          <a:noFill/>
        </p:spPr>
        <p:txBody>
          <a:bodyPr wrap="square" rtlCol="0">
            <a:spAutoFit/>
          </a:bodyPr>
          <a:lstStyle/>
          <a:p>
            <a:pPr algn="ctr"/>
            <a:r>
              <a:rPr lang="en-US" sz="1400" dirty="0">
                <a:solidFill>
                  <a:srgbClr val="1A2F4E"/>
                </a:solidFill>
              </a:rPr>
              <a:t>Rock</a:t>
            </a:r>
          </a:p>
          <a:p>
            <a:pPr algn="ctr"/>
            <a:r>
              <a:rPr lang="en-US" sz="1400" dirty="0">
                <a:solidFill>
                  <a:srgbClr val="1A2F4E"/>
                </a:solidFill>
              </a:rPr>
              <a:t>(Mill Tailings)</a:t>
            </a:r>
          </a:p>
        </p:txBody>
      </p:sp>
      <p:sp>
        <p:nvSpPr>
          <p:cNvPr id="19" name="Bent Arrow 18"/>
          <p:cNvSpPr/>
          <p:nvPr/>
        </p:nvSpPr>
        <p:spPr>
          <a:xfrm rot="5400000">
            <a:off x="2579416" y="4079803"/>
            <a:ext cx="1344168" cy="889475"/>
          </a:xfrm>
          <a:prstGeom prst="bentArrow">
            <a:avLst>
              <a:gd name="adj1" fmla="val 25000"/>
              <a:gd name="adj2" fmla="val 21023"/>
              <a:gd name="adj3" fmla="val 14001"/>
              <a:gd name="adj4" fmla="val 45750"/>
            </a:avLst>
          </a:prstGeom>
          <a:solidFill>
            <a:srgbClr val="909B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7CF6EC8A-591D-4D25-8191-360CD685701A}"/>
              </a:ext>
            </a:extLst>
          </p:cNvPr>
          <p:cNvSpPr txBox="1"/>
          <p:nvPr/>
        </p:nvSpPr>
        <p:spPr>
          <a:xfrm>
            <a:off x="6814686" y="6083166"/>
            <a:ext cx="971741" cy="246221"/>
          </a:xfrm>
          <a:prstGeom prst="rect">
            <a:avLst/>
          </a:prstGeom>
          <a:noFill/>
        </p:spPr>
        <p:txBody>
          <a:bodyPr wrap="none" rtlCol="0">
            <a:spAutoFit/>
          </a:bodyPr>
          <a:lstStyle/>
          <a:p>
            <a:r>
              <a:rPr lang="en-US" sz="1000" dirty="0"/>
              <a:t>Modified from:</a:t>
            </a:r>
          </a:p>
        </p:txBody>
      </p:sp>
      <p:sp>
        <p:nvSpPr>
          <p:cNvPr id="6" name="Oval 5">
            <a:extLst>
              <a:ext uri="{FF2B5EF4-FFF2-40B4-BE49-F238E27FC236}">
                <a16:creationId xmlns:a16="http://schemas.microsoft.com/office/drawing/2014/main" id="{0D874602-1610-4F8A-82B0-25270A0405BE}"/>
              </a:ext>
            </a:extLst>
          </p:cNvPr>
          <p:cNvSpPr/>
          <p:nvPr/>
        </p:nvSpPr>
        <p:spPr>
          <a:xfrm>
            <a:off x="1712056" y="1952281"/>
            <a:ext cx="142578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FA7831-2F1F-478F-93D3-117C8062BF31}"/>
              </a:ext>
            </a:extLst>
          </p:cNvPr>
          <p:cNvSpPr/>
          <p:nvPr/>
        </p:nvSpPr>
        <p:spPr>
          <a:xfrm>
            <a:off x="1380982" y="-262878"/>
            <a:ext cx="142578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9C71BB8-07A0-411D-B498-E4CB3B2E2D07}"/>
              </a:ext>
            </a:extLst>
          </p:cNvPr>
          <p:cNvSpPr/>
          <p:nvPr/>
        </p:nvSpPr>
        <p:spPr>
          <a:xfrm>
            <a:off x="4217515" y="-248248"/>
            <a:ext cx="142578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4FAE5FA-BBB4-4507-B050-537C1F9A651C}"/>
              </a:ext>
            </a:extLst>
          </p:cNvPr>
          <p:cNvSpPr/>
          <p:nvPr/>
        </p:nvSpPr>
        <p:spPr>
          <a:xfrm>
            <a:off x="5324119" y="338908"/>
            <a:ext cx="1425780" cy="17150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D59F4EA-446A-41A3-B76E-D9653983F65B}"/>
              </a:ext>
            </a:extLst>
          </p:cNvPr>
          <p:cNvSpPr/>
          <p:nvPr/>
        </p:nvSpPr>
        <p:spPr>
          <a:xfrm>
            <a:off x="6455006" y="1533641"/>
            <a:ext cx="1761411" cy="123843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55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9" grpId="0" animBg="1"/>
      <p:bldP spid="8" grpId="0" animBg="1"/>
      <p:bldP spid="10" grpId="0"/>
      <p:bldP spid="11" grpId="0" animBg="1"/>
      <p:bldP spid="14" grpId="0" animBg="1"/>
      <p:bldP spid="12" grpId="0" animBg="1"/>
      <p:bldP spid="16" grpId="0" animBg="1"/>
      <p:bldP spid="18" grpId="0"/>
      <p:bldP spid="13" grpId="0"/>
      <p:bldP spid="19" grpId="0" animBg="1"/>
      <p:bldP spid="6"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449"/>
            <a:ext cx="8229600" cy="498872"/>
          </a:xfrm>
        </p:spPr>
        <p:txBody>
          <a:bodyPr>
            <a:normAutofit fontScale="90000"/>
          </a:bodyPr>
          <a:lstStyle/>
          <a:p>
            <a:r>
              <a:rPr lang="en-US" sz="3200" dirty="0">
                <a:latin typeface="Times New Roman" panose="02020603050405020304" pitchFamily="18" charset="0"/>
                <a:cs typeface="Times New Roman" panose="02020603050405020304" pitchFamily="18" charset="0"/>
              </a:rPr>
              <a:t>Process Control &amp; In-situ Monitoring</a:t>
            </a:r>
          </a:p>
        </p:txBody>
      </p:sp>
      <p:sp>
        <p:nvSpPr>
          <p:cNvPr id="3" name="Content Placeholder 2"/>
          <p:cNvSpPr>
            <a:spLocks noGrp="1"/>
          </p:cNvSpPr>
          <p:nvPr>
            <p:ph idx="1"/>
          </p:nvPr>
        </p:nvSpPr>
        <p:spPr>
          <a:xfrm>
            <a:off x="457200" y="1981200"/>
            <a:ext cx="8229600" cy="356235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Process Control</a:t>
            </a:r>
          </a:p>
          <a:p>
            <a:pPr marL="0" indent="0">
              <a:buNone/>
            </a:pPr>
            <a:r>
              <a:rPr lang="en-US" sz="2100" dirty="0">
                <a:latin typeface="Times New Roman" panose="02020603050405020304" pitchFamily="18" charset="0"/>
                <a:cs typeface="Times New Roman" panose="02020603050405020304" pitchFamily="18" charset="0"/>
              </a:rPr>
              <a:t>Controlling process variables to reduce standard deviation of finished part properties</a:t>
            </a:r>
          </a:p>
          <a:p>
            <a:pPr lvl="1"/>
            <a:r>
              <a:rPr lang="en-US" sz="1800" dirty="0">
                <a:latin typeface="Times New Roman" panose="02020603050405020304" pitchFamily="18" charset="0"/>
                <a:cs typeface="Times New Roman" panose="02020603050405020304" pitchFamily="18" charset="0"/>
              </a:rPr>
              <a:t>Mechanical, Thermal, Chemical, Geometrical, </a:t>
            </a:r>
            <a:r>
              <a:rPr lang="en-US" sz="1800" dirty="0" err="1">
                <a:latin typeface="Times New Roman" panose="02020603050405020304" pitchFamily="18" charset="0"/>
                <a:cs typeface="Times New Roman" panose="02020603050405020304" pitchFamily="18" charset="0"/>
              </a:rPr>
              <a:t>etc</a:t>
            </a:r>
            <a:r>
              <a:rPr lang="en-US" sz="1800" dirty="0">
                <a:latin typeface="Times New Roman" panose="02020603050405020304" pitchFamily="18" charset="0"/>
                <a:cs typeface="Times New Roman" panose="02020603050405020304" pitchFamily="18" charset="0"/>
              </a:rPr>
              <a:t>…</a:t>
            </a:r>
          </a:p>
          <a:p>
            <a:pPr marL="0" indent="0">
              <a:buNone/>
            </a:pPr>
            <a:r>
              <a:rPr lang="en-US" sz="2100" dirty="0">
                <a:latin typeface="Times New Roman" panose="02020603050405020304" pitchFamily="18" charset="0"/>
                <a:cs typeface="Times New Roman" panose="02020603050405020304" pitchFamily="18" charset="0"/>
              </a:rPr>
              <a:t>In laser powder bed fusion the main control variable is ensuring post-sintering temperature is equal across the entire powder bed</a:t>
            </a:r>
          </a:p>
          <a:p>
            <a:pPr lvl="1"/>
            <a:r>
              <a:rPr lang="en-US" sz="1800" dirty="0">
                <a:latin typeface="Times New Roman" panose="02020603050405020304" pitchFamily="18" charset="0"/>
                <a:cs typeface="Times New Roman" panose="02020603050405020304" pitchFamily="18" charset="0"/>
              </a:rPr>
              <a:t>Can be done by eliminating pre-sintering temperature gradients in the powder bed and using constant laser power (Very Difficult)</a:t>
            </a:r>
          </a:p>
          <a:p>
            <a:pPr lvl="1"/>
            <a:r>
              <a:rPr lang="en-US" sz="1800" dirty="0">
                <a:latin typeface="Times New Roman" panose="02020603050405020304" pitchFamily="18" charset="0"/>
                <a:cs typeface="Times New Roman" panose="02020603050405020304" pitchFamily="18" charset="0"/>
              </a:rPr>
              <a:t>Can be done by varying laser power across the powder bed to account for the temperature gradients (less power where hotter, more power where colder)</a:t>
            </a:r>
          </a:p>
        </p:txBody>
      </p:sp>
    </p:spTree>
    <p:extLst>
      <p:ext uri="{BB962C8B-B14F-4D97-AF65-F5344CB8AC3E}">
        <p14:creationId xmlns:p14="http://schemas.microsoft.com/office/powerpoint/2010/main" val="400942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449"/>
            <a:ext cx="8229600" cy="498872"/>
          </a:xfrm>
        </p:spPr>
        <p:txBody>
          <a:bodyPr>
            <a:normAutofit fontScale="90000"/>
          </a:bodyPr>
          <a:lstStyle/>
          <a:p>
            <a:r>
              <a:rPr lang="en-US" sz="3200" dirty="0">
                <a:latin typeface="Times New Roman" panose="02020603050405020304" pitchFamily="18" charset="0"/>
                <a:cs typeface="Times New Roman" panose="02020603050405020304" pitchFamily="18" charset="0"/>
              </a:rPr>
              <a:t>Process Control &amp; In-situ Monitoring</a:t>
            </a:r>
          </a:p>
        </p:txBody>
      </p:sp>
      <p:sp>
        <p:nvSpPr>
          <p:cNvPr id="3" name="Content Placeholder 2"/>
          <p:cNvSpPr>
            <a:spLocks noGrp="1"/>
          </p:cNvSpPr>
          <p:nvPr>
            <p:ph idx="1"/>
          </p:nvPr>
        </p:nvSpPr>
        <p:spPr>
          <a:xfrm>
            <a:off x="457200" y="1981200"/>
            <a:ext cx="8229600" cy="356235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In-situ Monitoring</a:t>
            </a:r>
          </a:p>
          <a:p>
            <a:pPr marL="0" indent="0">
              <a:buNone/>
            </a:pPr>
            <a:r>
              <a:rPr lang="en-US" sz="1800" dirty="0">
                <a:latin typeface="Times New Roman" panose="02020603050405020304" pitchFamily="18" charset="0"/>
                <a:cs typeface="Times New Roman" panose="02020603050405020304" pitchFamily="18" charset="0"/>
              </a:rPr>
              <a:t>Imaging/Characterization techniques to allow for layer-by-layer “inspection” of parts</a:t>
            </a:r>
          </a:p>
          <a:p>
            <a:pPr lvl="1"/>
            <a:r>
              <a:rPr lang="en-US" sz="1800" dirty="0">
                <a:latin typeface="Times New Roman" panose="02020603050405020304" pitchFamily="18" charset="0"/>
                <a:cs typeface="Times New Roman" panose="02020603050405020304" pitchFamily="18" charset="0"/>
              </a:rPr>
              <a:t>Can ensure no defects are present in the part </a:t>
            </a:r>
          </a:p>
          <a:p>
            <a:pPr marL="0" indent="0">
              <a:buNone/>
            </a:pPr>
            <a:r>
              <a:rPr lang="en-US" sz="1800" dirty="0">
                <a:latin typeface="Times New Roman" panose="02020603050405020304" pitchFamily="18" charset="0"/>
                <a:cs typeface="Times New Roman" panose="02020603050405020304" pitchFamily="18" charset="0"/>
              </a:rPr>
              <a:t>Can reduce wasted material/time if defects are present in the part</a:t>
            </a:r>
          </a:p>
          <a:p>
            <a:pPr lvl="1"/>
            <a:r>
              <a:rPr lang="en-US" sz="1800" dirty="0">
                <a:latin typeface="Times New Roman" panose="02020603050405020304" pitchFamily="18" charset="0"/>
                <a:cs typeface="Times New Roman" panose="02020603050405020304" pitchFamily="18" charset="0"/>
              </a:rPr>
              <a:t>Identify the part will be scrap before the part is fully finished</a:t>
            </a:r>
          </a:p>
          <a:p>
            <a:pPr lvl="1"/>
            <a:r>
              <a:rPr lang="en-US" sz="1800" dirty="0">
                <a:latin typeface="Times New Roman" panose="02020603050405020304" pitchFamily="18" charset="0"/>
                <a:cs typeface="Times New Roman" panose="02020603050405020304" pitchFamily="18" charset="0"/>
              </a:rPr>
              <a:t>Potential for in-situ defect mitigation to salvage part</a:t>
            </a:r>
          </a:p>
          <a:p>
            <a:pPr lvl="2"/>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05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96"/>
            <a:ext cx="8229600" cy="498872"/>
          </a:xfrm>
        </p:spPr>
        <p:txBody>
          <a:bodyPr>
            <a:normAutofit fontScale="90000"/>
          </a:bodyPr>
          <a:lstStyle/>
          <a:p>
            <a:r>
              <a:rPr lang="en-US" sz="3200" dirty="0">
                <a:latin typeface="Times New Roman" panose="02020603050405020304" pitchFamily="18" charset="0"/>
                <a:cs typeface="Times New Roman" panose="02020603050405020304" pitchFamily="18" charset="0"/>
              </a:rPr>
              <a:t>Process Control &amp; In-situ Monitoring @ UT-Austin</a:t>
            </a:r>
          </a:p>
        </p:txBody>
      </p:sp>
      <p:sp>
        <p:nvSpPr>
          <p:cNvPr id="3" name="Content Placeholder 2"/>
          <p:cNvSpPr>
            <a:spLocks noGrp="1"/>
          </p:cNvSpPr>
          <p:nvPr>
            <p:ph idx="1"/>
          </p:nvPr>
        </p:nvSpPr>
        <p:spPr>
          <a:xfrm>
            <a:off x="457200" y="1414915"/>
            <a:ext cx="8229600" cy="5284268"/>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Process Control (LAMPS, Polymers)</a:t>
            </a:r>
          </a:p>
          <a:p>
            <a:pPr lvl="1"/>
            <a:r>
              <a:rPr lang="en-US" sz="1600" dirty="0">
                <a:latin typeface="Times New Roman" panose="02020603050405020304" pitchFamily="18" charset="0"/>
                <a:cs typeface="Times New Roman" panose="02020603050405020304" pitchFamily="18" charset="0"/>
              </a:rPr>
              <a:t>Utilize boresight infrared camera to measure post-sintering temperature at specific locations of the powder bed.</a:t>
            </a:r>
          </a:p>
          <a:p>
            <a:pPr lvl="1"/>
            <a:r>
              <a:rPr lang="en-US" sz="1600" dirty="0">
                <a:latin typeface="Times New Roman" panose="02020603050405020304" pitchFamily="18" charset="0"/>
                <a:cs typeface="Times New Roman" panose="02020603050405020304" pitchFamily="18" charset="0"/>
              </a:rPr>
              <a:t>Data allows for in-situ laser power adjustments to achieve equal post-sintering temperatures across entire powder bed [1].</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In-situ Monitoring (LAMPS, Polymers)</a:t>
            </a:r>
          </a:p>
          <a:p>
            <a:pPr lvl="1"/>
            <a:r>
              <a:rPr lang="en-US" sz="1600" dirty="0">
                <a:latin typeface="Times New Roman" panose="02020603050405020304" pitchFamily="18" charset="0"/>
                <a:cs typeface="Times New Roman" panose="02020603050405020304" pitchFamily="18" charset="0"/>
              </a:rPr>
              <a:t>Utilize optical coherence tomography (OCT) to image each layer during a build (can see ~10 layers deep when melted) [2].</a:t>
            </a:r>
          </a:p>
          <a:p>
            <a:pPr lvl="1"/>
            <a:r>
              <a:rPr lang="en-US" sz="1600" dirty="0">
                <a:latin typeface="Times New Roman" panose="02020603050405020304" pitchFamily="18" charset="0"/>
                <a:cs typeface="Times New Roman" panose="02020603050405020304" pitchFamily="18" charset="0"/>
              </a:rPr>
              <a:t>Allows for real time defect detection such as pores in part or curling during the SLS process.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References</a:t>
            </a:r>
          </a:p>
          <a:p>
            <a:pPr marL="0" indent="0">
              <a:buNone/>
            </a:pPr>
            <a:r>
              <a:rPr lang="en-US" sz="1200" dirty="0">
                <a:latin typeface="Times New Roman" panose="02020603050405020304" pitchFamily="18" charset="0"/>
                <a:cs typeface="Times New Roman" panose="02020603050405020304" pitchFamily="18" charset="0"/>
              </a:rPr>
              <a:t>[1] T. Phillips, S. Fish, J. </a:t>
            </a:r>
            <a:r>
              <a:rPr lang="en-US" sz="1200" dirty="0" err="1">
                <a:latin typeface="Times New Roman" panose="02020603050405020304" pitchFamily="18" charset="0"/>
                <a:cs typeface="Times New Roman" panose="02020603050405020304" pitchFamily="18" charset="0"/>
              </a:rPr>
              <a:t>Beaman</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Development of an automated laser control system for 	improving temperature uniformity and controlling component strength in selective laser sintering</a:t>
            </a:r>
            <a:r>
              <a:rPr lang="en-US" sz="1200" dirty="0">
                <a:latin typeface="Times New Roman" panose="02020603050405020304" pitchFamily="18" charset="0"/>
                <a:cs typeface="Times New Roman" panose="02020603050405020304" pitchFamily="18" charset="0"/>
              </a:rPr>
              <a:t>. Additive Manufacturing, 24 (2018), pp. 316-	322</a:t>
            </a:r>
            <a:endParaRPr lang="en-US" sz="16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[2] A. Lewis, </a:t>
            </a:r>
            <a:r>
              <a:rPr lang="en-US" sz="1200" i="1" dirty="0">
                <a:latin typeface="Times New Roman" panose="02020603050405020304" pitchFamily="18" charset="0"/>
                <a:cs typeface="Times New Roman" panose="02020603050405020304" pitchFamily="18" charset="0"/>
              </a:rPr>
              <a:t>et al. In-situ Process Monitoring and ex-Situ part Quality Assessment of Selective Laser Sintering Using 	optical Coherence Tomography. Solid Freeform Fabrication.</a:t>
            </a:r>
            <a:r>
              <a:rPr lang="en-US" sz="1200" dirty="0">
                <a:latin typeface="Times New Roman" panose="02020603050405020304" pitchFamily="18" charset="0"/>
                <a:cs typeface="Times New Roman" panose="02020603050405020304" pitchFamily="18" charset="0"/>
              </a:rPr>
              <a:t> Proceedings of the 27th Annual International Solid Freeform Fabrication Symposium (2016), pp. 1397-1411</a:t>
            </a:r>
          </a:p>
          <a:p>
            <a:pPr marL="457200" lvl="1" indent="0">
              <a:buNone/>
            </a:pPr>
            <a:endParaRPr lang="en-US" sz="1200" dirty="0">
              <a:latin typeface="Times New Roman" panose="02020603050405020304" pitchFamily="18" charset="0"/>
              <a:cs typeface="Times New Roman" panose="02020603050405020304" pitchFamily="18" charset="0"/>
            </a:endParaRPr>
          </a:p>
          <a:p>
            <a:pPr lvl="2"/>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0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324" y="300539"/>
            <a:ext cx="7772400" cy="408995"/>
          </a:xfrm>
        </p:spPr>
        <p:txBody>
          <a:bodyPr>
            <a:noAutofit/>
          </a:bodyPr>
          <a:lstStyle/>
          <a:p>
            <a:r>
              <a:rPr lang="en-US" sz="2900" dirty="0">
                <a:solidFill>
                  <a:srgbClr val="000000"/>
                </a:solidFill>
                <a:latin typeface="Times New Roman" panose="02020603050405020304" pitchFamily="18" charset="0"/>
                <a:cs typeface="Times New Roman" panose="02020603050405020304" pitchFamily="18" charset="0"/>
              </a:rPr>
              <a:t>Multiple-Material Powder Bed Fusion (MMPBF)</a:t>
            </a:r>
          </a:p>
        </p:txBody>
      </p:sp>
      <p:sp>
        <p:nvSpPr>
          <p:cNvPr id="6" name="TextBox 5"/>
          <p:cNvSpPr txBox="1"/>
          <p:nvPr/>
        </p:nvSpPr>
        <p:spPr>
          <a:xfrm>
            <a:off x="250068" y="1124707"/>
            <a:ext cx="9050948" cy="2326791"/>
          </a:xfrm>
          <a:prstGeom prst="rect">
            <a:avLst/>
          </a:prstGeom>
          <a:noFill/>
        </p:spPr>
        <p:txBody>
          <a:bodyPr wrap="square" rtlCol="0">
            <a:spAutoFit/>
          </a:bodyPr>
          <a:lstStyle/>
          <a:p>
            <a:pPr>
              <a:lnSpc>
                <a:spcPct val="110000"/>
              </a:lnSpc>
            </a:pPr>
            <a:r>
              <a:rPr lang="en-US" sz="1650" dirty="0">
                <a:latin typeface="Times New Roman" panose="02020603050405020304" pitchFamily="18" charset="0"/>
                <a:cs typeface="Times New Roman" panose="02020603050405020304" pitchFamily="18" charset="0"/>
              </a:rPr>
              <a:t>Current multiple-material AM processes are limited by low strength parts, a limited range of materials, and poor dimensional accuracy (FDM, Material Jetting, DED)</a:t>
            </a:r>
          </a:p>
          <a:p>
            <a:pPr marL="285750" indent="-285750">
              <a:lnSpc>
                <a:spcPct val="110000"/>
              </a:lnSpc>
              <a:buFont typeface="Arial" panose="020B0604020202020204" pitchFamily="34" charset="0"/>
              <a:buChar char="•"/>
            </a:pPr>
            <a:endParaRPr lang="en-US" sz="1650" dirty="0"/>
          </a:p>
          <a:p>
            <a:pPr>
              <a:lnSpc>
                <a:spcPct val="110000"/>
              </a:lnSpc>
            </a:pPr>
            <a:r>
              <a:rPr lang="en-US" sz="1650" dirty="0">
                <a:latin typeface="Times New Roman" panose="02020603050405020304" pitchFamily="18" charset="0"/>
                <a:cs typeface="Times New Roman" panose="02020603050405020304" pitchFamily="18" charset="0"/>
              </a:rPr>
              <a:t>The University of Texas MMPBF will enable multiple-material part applications with the strengths of PBF (Wide range of materials: </a:t>
            </a:r>
            <a:r>
              <a:rPr lang="en-US" sz="1650" b="1" dirty="0">
                <a:latin typeface="Times New Roman" panose="02020603050405020304" pitchFamily="18" charset="0"/>
                <a:cs typeface="Times New Roman" panose="02020603050405020304" pitchFamily="18" charset="0"/>
              </a:rPr>
              <a:t>metals</a:t>
            </a:r>
            <a:r>
              <a:rPr lang="en-US" sz="1650" dirty="0">
                <a:latin typeface="Times New Roman" panose="02020603050405020304" pitchFamily="18" charset="0"/>
                <a:cs typeface="Times New Roman" panose="02020603050405020304" pitchFamily="18" charset="0"/>
              </a:rPr>
              <a:t>, polymers, </a:t>
            </a:r>
            <a:r>
              <a:rPr lang="en-US" sz="1650" b="1" dirty="0">
                <a:latin typeface="Times New Roman" panose="02020603050405020304" pitchFamily="18" charset="0"/>
                <a:cs typeface="Times New Roman" panose="02020603050405020304" pitchFamily="18" charset="0"/>
              </a:rPr>
              <a:t>ceramics</a:t>
            </a:r>
            <a:r>
              <a:rPr lang="en-US" sz="1650" dirty="0">
                <a:latin typeface="Times New Roman" panose="02020603050405020304" pitchFamily="18" charset="0"/>
                <a:cs typeface="Times New Roman" panose="02020603050405020304" pitchFamily="18" charset="0"/>
              </a:rPr>
              <a:t>, and composites, great part strengths and material properties, good geometrical accuracy, minimal post processing)</a:t>
            </a:r>
          </a:p>
          <a:p>
            <a:pPr marL="257175" indent="-257175">
              <a:lnSpc>
                <a:spcPct val="110000"/>
              </a:lnSpc>
              <a:buFont typeface="Wingdings" charset="2"/>
              <a:buChar char="Ø"/>
            </a:pPr>
            <a:endParaRPr lang="en-US" sz="1650" dirty="0"/>
          </a:p>
          <a:p>
            <a:pPr>
              <a:lnSpc>
                <a:spcPct val="110000"/>
              </a:lnSpc>
            </a:pPr>
            <a:endParaRPr lang="en-US" sz="1650" dirty="0"/>
          </a:p>
        </p:txBody>
      </p:sp>
      <p:sp>
        <p:nvSpPr>
          <p:cNvPr id="3" name="TextBox 2"/>
          <p:cNvSpPr txBox="1"/>
          <p:nvPr/>
        </p:nvSpPr>
        <p:spPr>
          <a:xfrm>
            <a:off x="635705" y="3451498"/>
            <a:ext cx="4260512" cy="2047484"/>
          </a:xfrm>
          <a:prstGeom prst="rect">
            <a:avLst/>
          </a:prstGeom>
          <a:noFill/>
        </p:spPr>
        <p:txBody>
          <a:bodyPr wrap="square" rtlCol="0">
            <a:spAutoFit/>
          </a:bodyPr>
          <a:lstStyle/>
          <a:p>
            <a:pPr>
              <a:lnSpc>
                <a:spcPct val="110000"/>
              </a:lnSpc>
            </a:pPr>
            <a:r>
              <a:rPr lang="en-US" sz="1650" dirty="0">
                <a:latin typeface="Times New Roman" panose="02020603050405020304" pitchFamily="18" charset="0"/>
                <a:cs typeface="Times New Roman" panose="02020603050405020304" pitchFamily="18" charset="0"/>
              </a:rPr>
              <a:t>Applications and impact of a MMPBF Machine</a:t>
            </a:r>
          </a:p>
          <a:p>
            <a:pPr marL="283464" indent="-285750">
              <a:lnSpc>
                <a:spcPct val="110000"/>
              </a:lnSpc>
              <a:buFont typeface="Arial" panose="020B0604020202020204" pitchFamily="34" charset="0"/>
              <a:buChar char="•"/>
            </a:pPr>
            <a:r>
              <a:rPr lang="en-US" sz="1650" b="1" dirty="0">
                <a:latin typeface="Times New Roman" panose="02020603050405020304" pitchFamily="18" charset="0"/>
                <a:cs typeface="Times New Roman" panose="02020603050405020304" pitchFamily="18" charset="0"/>
              </a:rPr>
              <a:t>Match material properties to the functional requirements of a part</a:t>
            </a:r>
          </a:p>
          <a:p>
            <a:pPr marL="171450" indent="-285750">
              <a:lnSpc>
                <a:spcPct val="110000"/>
              </a:lnSpc>
              <a:buFont typeface="Arial" panose="020B0604020202020204" pitchFamily="34" charset="0"/>
              <a:buChar char="•"/>
            </a:pPr>
            <a:r>
              <a:rPr lang="en-US" sz="1650" b="1" dirty="0">
                <a:latin typeface="Times New Roman" panose="02020603050405020304" pitchFamily="18" charset="0"/>
                <a:cs typeface="Times New Roman" panose="02020603050405020304" pitchFamily="18" charset="0"/>
              </a:rPr>
              <a:t>Imbedded sensing</a:t>
            </a:r>
          </a:p>
          <a:p>
            <a:pPr marL="171450" indent="-285750">
              <a:lnSpc>
                <a:spcPct val="110000"/>
              </a:lnSpc>
              <a:buFont typeface="Arial" panose="020B0604020202020204" pitchFamily="34" charset="0"/>
              <a:buChar char="•"/>
            </a:pPr>
            <a:r>
              <a:rPr lang="en-US" sz="1650" b="1" dirty="0">
                <a:latin typeface="Times New Roman" panose="02020603050405020304" pitchFamily="18" charset="0"/>
                <a:cs typeface="Times New Roman" panose="02020603050405020304" pitchFamily="18" charset="0"/>
              </a:rPr>
              <a:t>Cooling and Heating channels</a:t>
            </a:r>
          </a:p>
          <a:p>
            <a:pPr marL="171450" indent="-285750">
              <a:lnSpc>
                <a:spcPct val="110000"/>
              </a:lnSpc>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Exterior coatings</a:t>
            </a:r>
          </a:p>
          <a:p>
            <a:pPr marL="171450" indent="-285750">
              <a:lnSpc>
                <a:spcPct val="110000"/>
              </a:lnSpc>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Reduction of part count and assembly</a:t>
            </a:r>
          </a:p>
        </p:txBody>
      </p:sp>
      <p:pic>
        <p:nvPicPr>
          <p:cNvPr id="8" name="Picture 7" descr="IMG_0382 2.jpg"/>
          <p:cNvPicPr>
            <a:picLocks noChangeAspect="1"/>
          </p:cNvPicPr>
          <p:nvPr/>
        </p:nvPicPr>
        <p:blipFill rotWithShape="1">
          <a:blip r:embed="rId3" cstate="print">
            <a:extLst>
              <a:ext uri="{28A0092B-C50C-407E-A947-70E740481C1C}">
                <a14:useLocalDpi xmlns:a14="http://schemas.microsoft.com/office/drawing/2010/main" val="0"/>
              </a:ext>
            </a:extLst>
          </a:blip>
          <a:srcRect l="12815" t="6456" r="15578" b="3699"/>
          <a:stretch/>
        </p:blipFill>
        <p:spPr>
          <a:xfrm>
            <a:off x="5740947" y="3374406"/>
            <a:ext cx="2424777" cy="2356058"/>
          </a:xfrm>
          <a:prstGeom prst="rect">
            <a:avLst/>
          </a:prstGeom>
        </p:spPr>
      </p:pic>
      <p:sp>
        <p:nvSpPr>
          <p:cNvPr id="4" name="TextBox 3"/>
          <p:cNvSpPr txBox="1"/>
          <p:nvPr/>
        </p:nvSpPr>
        <p:spPr>
          <a:xfrm>
            <a:off x="4896217" y="5769917"/>
            <a:ext cx="4114237" cy="253916"/>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Deposited Multiple-Material Powder Bed (Pre-sinter)</a:t>
            </a:r>
          </a:p>
        </p:txBody>
      </p:sp>
    </p:spTree>
    <p:extLst>
      <p:ext uri="{BB962C8B-B14F-4D97-AF65-F5344CB8AC3E}">
        <p14:creationId xmlns:p14="http://schemas.microsoft.com/office/powerpoint/2010/main" val="10313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3593-24DE-44CC-967C-C3D063D4C314}"/>
              </a:ext>
            </a:extLst>
          </p:cNvPr>
          <p:cNvSpPr>
            <a:spLocks noGrp="1"/>
          </p:cNvSpPr>
          <p:nvPr>
            <p:ph type="title"/>
          </p:nvPr>
        </p:nvSpPr>
        <p:spPr/>
        <p:txBody>
          <a:bodyPr/>
          <a:lstStyle/>
          <a:p>
            <a:r>
              <a:rPr lang="en-US" dirty="0"/>
              <a:t>Signatures</a:t>
            </a:r>
          </a:p>
        </p:txBody>
      </p:sp>
      <p:sp>
        <p:nvSpPr>
          <p:cNvPr id="3" name="Content Placeholder 2">
            <a:extLst>
              <a:ext uri="{FF2B5EF4-FFF2-40B4-BE49-F238E27FC236}">
                <a16:creationId xmlns:a16="http://schemas.microsoft.com/office/drawing/2014/main" id="{ADEB360F-80C6-4556-961F-11F02464A922}"/>
              </a:ext>
            </a:extLst>
          </p:cNvPr>
          <p:cNvSpPr>
            <a:spLocks noGrp="1"/>
          </p:cNvSpPr>
          <p:nvPr>
            <p:ph idx="1"/>
          </p:nvPr>
        </p:nvSpPr>
        <p:spPr>
          <a:xfrm>
            <a:off x="628650" y="1825624"/>
            <a:ext cx="4537159" cy="4892809"/>
          </a:xfrm>
        </p:spPr>
        <p:txBody>
          <a:bodyPr>
            <a:normAutofit/>
          </a:bodyPr>
          <a:lstStyle/>
          <a:p>
            <a:pPr marL="0" indent="0">
              <a:buNone/>
            </a:pPr>
            <a:r>
              <a:rPr lang="en-US" dirty="0"/>
              <a:t>Sampling during the testing process</a:t>
            </a:r>
          </a:p>
          <a:p>
            <a:r>
              <a:rPr lang="en-US" dirty="0"/>
              <a:t>Gaseous and particulate collections</a:t>
            </a:r>
          </a:p>
          <a:p>
            <a:r>
              <a:rPr lang="en-US" dirty="0"/>
              <a:t>Mass spec for stable and long-lived isotopes</a:t>
            </a:r>
          </a:p>
          <a:p>
            <a:pPr marL="0" indent="0">
              <a:buNone/>
            </a:pPr>
            <a:r>
              <a:rPr lang="en-US" dirty="0"/>
              <a:t>Electronic and waveform signatures</a:t>
            </a:r>
          </a:p>
          <a:p>
            <a:pPr marL="0" indent="0">
              <a:buNone/>
            </a:pPr>
            <a:r>
              <a:rPr lang="en-US" dirty="0"/>
              <a:t>Material characterization post-processing</a:t>
            </a:r>
          </a:p>
          <a:p>
            <a:pPr marL="0" indent="0">
              <a:buNone/>
            </a:pPr>
            <a:endParaRPr lang="en-US" dirty="0"/>
          </a:p>
        </p:txBody>
      </p:sp>
      <p:pic>
        <p:nvPicPr>
          <p:cNvPr id="15" name="Picture 14">
            <a:extLst>
              <a:ext uri="{FF2B5EF4-FFF2-40B4-BE49-F238E27FC236}">
                <a16:creationId xmlns:a16="http://schemas.microsoft.com/office/drawing/2014/main" id="{238786E4-558A-47ED-8820-D86E124653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39974" y="-1645"/>
            <a:ext cx="1875376" cy="1671067"/>
          </a:xfrm>
          <a:prstGeom prst="rect">
            <a:avLst/>
          </a:prstGeom>
        </p:spPr>
      </p:pic>
      <p:pic>
        <p:nvPicPr>
          <p:cNvPr id="16" name="Picture 15" descr="A picture containing wall, indoor, floor, small&#10;&#10;Description automatically generated">
            <a:extLst>
              <a:ext uri="{FF2B5EF4-FFF2-40B4-BE49-F238E27FC236}">
                <a16:creationId xmlns:a16="http://schemas.microsoft.com/office/drawing/2014/main" id="{F3BACAC4-B546-4255-8317-F91F8E3D7F82}"/>
              </a:ext>
            </a:extLst>
          </p:cNvPr>
          <p:cNvPicPr/>
          <p:nvPr/>
        </p:nvPicPr>
        <p:blipFill>
          <a:blip r:embed="rId3" cstate="print">
            <a:extLst>
              <a:ext uri="{28A0092B-C50C-407E-A947-70E740481C1C}">
                <a14:useLocalDpi xmlns:a14="http://schemas.microsoft.com/office/drawing/2010/main"/>
              </a:ext>
            </a:extLst>
          </a:blip>
          <a:stretch>
            <a:fillRect/>
          </a:stretch>
        </p:blipFill>
        <p:spPr>
          <a:xfrm>
            <a:off x="7127421" y="5479331"/>
            <a:ext cx="1769355" cy="1390157"/>
          </a:xfrm>
          <a:prstGeom prst="rect">
            <a:avLst/>
          </a:prstGeom>
          <a:ln>
            <a:solidFill>
              <a:schemeClr val="tx1"/>
            </a:solidFill>
          </a:ln>
        </p:spPr>
      </p:pic>
      <p:sp>
        <p:nvSpPr>
          <p:cNvPr id="17" name="Right Arrow 17">
            <a:extLst>
              <a:ext uri="{FF2B5EF4-FFF2-40B4-BE49-F238E27FC236}">
                <a16:creationId xmlns:a16="http://schemas.microsoft.com/office/drawing/2014/main" id="{F4E11A21-843A-4062-A22B-08B6D49C54FA}"/>
              </a:ext>
            </a:extLst>
          </p:cNvPr>
          <p:cNvSpPr/>
          <p:nvPr/>
        </p:nvSpPr>
        <p:spPr>
          <a:xfrm rot="16200000">
            <a:off x="7037186" y="1880085"/>
            <a:ext cx="491659" cy="230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indoor, car, sitting, floor&#10;&#10;Description automatically generated">
            <a:extLst>
              <a:ext uri="{FF2B5EF4-FFF2-40B4-BE49-F238E27FC236}">
                <a16:creationId xmlns:a16="http://schemas.microsoft.com/office/drawing/2014/main" id="{99D97D04-7030-426B-BF1C-903776408F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2030" y="2292934"/>
            <a:ext cx="3721970" cy="2791478"/>
          </a:xfrm>
          <a:prstGeom prst="rect">
            <a:avLst/>
          </a:prstGeom>
          <a:ln>
            <a:solidFill>
              <a:schemeClr val="tx1"/>
            </a:solidFill>
          </a:ln>
        </p:spPr>
      </p:pic>
      <p:sp>
        <p:nvSpPr>
          <p:cNvPr id="19" name="Right Arrow 7">
            <a:extLst>
              <a:ext uri="{FF2B5EF4-FFF2-40B4-BE49-F238E27FC236}">
                <a16:creationId xmlns:a16="http://schemas.microsoft.com/office/drawing/2014/main" id="{E8BAB3B7-1907-42F3-A763-775879704682}"/>
              </a:ext>
            </a:extLst>
          </p:cNvPr>
          <p:cNvSpPr/>
          <p:nvPr/>
        </p:nvSpPr>
        <p:spPr>
          <a:xfrm rot="3502567">
            <a:off x="4225036" y="2660512"/>
            <a:ext cx="270463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circuit board&#10;&#10;Description automatically generated">
            <a:extLst>
              <a:ext uri="{FF2B5EF4-FFF2-40B4-BE49-F238E27FC236}">
                <a16:creationId xmlns:a16="http://schemas.microsoft.com/office/drawing/2014/main" id="{96FF7D99-DA1D-4804-B9FD-3702B2650F9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60236" y="25170"/>
            <a:ext cx="1794958" cy="1761718"/>
          </a:xfrm>
          <a:prstGeom prst="roundRect">
            <a:avLst>
              <a:gd name="adj" fmla="val 8594"/>
            </a:avLst>
          </a:prstGeom>
          <a:solidFill>
            <a:srgbClr val="FFFFFF">
              <a:shade val="85000"/>
            </a:srgbClr>
          </a:solidFill>
          <a:ln>
            <a:noFill/>
          </a:ln>
          <a:effectLst/>
        </p:spPr>
      </p:pic>
      <p:sp>
        <p:nvSpPr>
          <p:cNvPr id="24" name="Right Arrow 17">
            <a:extLst>
              <a:ext uri="{FF2B5EF4-FFF2-40B4-BE49-F238E27FC236}">
                <a16:creationId xmlns:a16="http://schemas.microsoft.com/office/drawing/2014/main" id="{EF08690A-C660-4131-9ED6-1CBE518968A0}"/>
              </a:ext>
            </a:extLst>
          </p:cNvPr>
          <p:cNvSpPr/>
          <p:nvPr/>
        </p:nvSpPr>
        <p:spPr>
          <a:xfrm rot="16200000">
            <a:off x="7712702" y="5091674"/>
            <a:ext cx="491659" cy="230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476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255" y="365130"/>
            <a:ext cx="8455068" cy="1325563"/>
          </a:xfrm>
        </p:spPr>
        <p:txBody>
          <a:bodyPr/>
          <a:lstStyle/>
          <a:p>
            <a:pPr algn="ctr"/>
            <a:r>
              <a:rPr lang="en-US" sz="3600" b="1" dirty="0">
                <a:solidFill>
                  <a:srgbClr val="002A4E"/>
                </a:solidFill>
                <a:latin typeface="Arial" panose="020B0604020202020204" pitchFamily="34" charset="0"/>
                <a:ea typeface="Roboto" panose="02000000000000000000" pitchFamily="2" charset="0"/>
                <a:cs typeface="Arial" panose="020B0604020202020204" pitchFamily="34" charset="0"/>
              </a:rPr>
              <a:t>Other Research Topics</a:t>
            </a:r>
            <a:endParaRPr lang="en-US" dirty="0">
              <a:solidFill>
                <a:srgbClr val="002A4E"/>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55771" y="3003076"/>
            <a:ext cx="3462552" cy="3021947"/>
          </a:xfrm>
        </p:spPr>
        <p:txBody>
          <a:bodyPr>
            <a:normAutofit/>
          </a:bodyPr>
          <a:lstStyle/>
          <a:p>
            <a:pPr marL="0" indent="0">
              <a:buNone/>
            </a:pPr>
            <a:r>
              <a:rPr lang="en-US" sz="2400" dirty="0">
                <a:solidFill>
                  <a:schemeClr val="bg1"/>
                </a:solidFill>
                <a:latin typeface="Arial" panose="020B0604020202020204" pitchFamily="34" charset="0"/>
                <a:ea typeface="Roboto" panose="02000000000000000000" pitchFamily="2" charset="0"/>
                <a:cs typeface="Arial" panose="020B0604020202020204" pitchFamily="34" charset="0"/>
              </a:rPr>
              <a:t>Explosives (Extrusion)</a:t>
            </a:r>
          </a:p>
          <a:p>
            <a:pPr marL="0" indent="0">
              <a:buNone/>
            </a:pPr>
            <a:endParaRPr lang="en-US" sz="24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marL="0" indent="0">
              <a:buNone/>
            </a:pPr>
            <a:r>
              <a:rPr lang="en-US" sz="2400" dirty="0">
                <a:solidFill>
                  <a:schemeClr val="bg1"/>
                </a:solidFill>
                <a:latin typeface="Arial" panose="020B0604020202020204" pitchFamily="34" charset="0"/>
                <a:ea typeface="Roboto" panose="02000000000000000000" pitchFamily="2" charset="0"/>
                <a:cs typeface="Arial" panose="020B0604020202020204" pitchFamily="34" charset="0"/>
              </a:rPr>
              <a:t>Embedded Sensors</a:t>
            </a:r>
          </a:p>
          <a:p>
            <a:pPr marL="0" indent="0">
              <a:buNone/>
            </a:pPr>
            <a:endParaRPr lang="en-US" sz="24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marL="0" indent="0">
              <a:buNone/>
            </a:pPr>
            <a:r>
              <a:rPr lang="en-US" sz="2400" dirty="0">
                <a:solidFill>
                  <a:schemeClr val="bg1"/>
                </a:solidFill>
                <a:latin typeface="Arial" panose="020B0604020202020204" pitchFamily="34" charset="0"/>
                <a:ea typeface="Roboto" panose="02000000000000000000" pitchFamily="2" charset="0"/>
                <a:cs typeface="Arial" panose="020B0604020202020204" pitchFamily="34" charset="0"/>
              </a:rPr>
              <a:t>Structural Materials</a:t>
            </a:r>
          </a:p>
        </p:txBody>
      </p:sp>
    </p:spTree>
    <p:extLst>
      <p:ext uri="{BB962C8B-B14F-4D97-AF65-F5344CB8AC3E}">
        <p14:creationId xmlns:p14="http://schemas.microsoft.com/office/powerpoint/2010/main" val="1520314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55A2CAB17EC64A8425ACD00ADC9F62" ma:contentTypeVersion="27" ma:contentTypeDescription="Create a new document." ma:contentTypeScope="" ma:versionID="f30851513482f6a6485a14d23ecb6bd7">
  <xsd:schema xmlns:xsd="http://www.w3.org/2001/XMLSchema" xmlns:xs="http://www.w3.org/2001/XMLSchema" xmlns:p="http://schemas.microsoft.com/office/2006/metadata/properties" xmlns:ns3="6f0dae7e-790a-486c-8cac-bd3d2574004e" xmlns:ns4="de994297-5e23-45ff-9ea3-3c6e9db004f2" targetNamespace="http://schemas.microsoft.com/office/2006/metadata/properties" ma:root="true" ma:fieldsID="0cdd402d77c3bcb566fb440973c8fc89" ns3:_="" ns4:_="">
    <xsd:import namespace="6f0dae7e-790a-486c-8cac-bd3d2574004e"/>
    <xsd:import namespace="de994297-5e23-45ff-9ea3-3c6e9db004f2"/>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dae7e-790a-486c-8cac-bd3d25740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994297-5e23-45ff-9ea3-3c6e9db004f2"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de994297-5e23-45ff-9ea3-3c6e9db004f2" xsi:nil="true"/>
    <DefaultSectionNames xmlns="de994297-5e23-45ff-9ea3-3c6e9db004f2" xsi:nil="true"/>
    <Invited_Teachers xmlns="de994297-5e23-45ff-9ea3-3c6e9db004f2" xsi:nil="true"/>
    <Invited_Students xmlns="de994297-5e23-45ff-9ea3-3c6e9db004f2" xsi:nil="true"/>
    <FolderType xmlns="de994297-5e23-45ff-9ea3-3c6e9db004f2" xsi:nil="true"/>
    <Owner xmlns="de994297-5e23-45ff-9ea3-3c6e9db004f2">
      <UserInfo>
        <DisplayName/>
        <AccountId xsi:nil="true"/>
        <AccountType/>
      </UserInfo>
    </Owner>
    <Student_Groups xmlns="de994297-5e23-45ff-9ea3-3c6e9db004f2">
      <UserInfo>
        <DisplayName/>
        <AccountId xsi:nil="true"/>
        <AccountType/>
      </UserInfo>
    </Student_Groups>
    <Is_Collaboration_Space_Locked xmlns="de994297-5e23-45ff-9ea3-3c6e9db004f2" xsi:nil="true"/>
    <Students xmlns="de994297-5e23-45ff-9ea3-3c6e9db004f2">
      <UserInfo>
        <DisplayName/>
        <AccountId xsi:nil="true"/>
        <AccountType/>
      </UserInfo>
    </Students>
    <CultureName xmlns="de994297-5e23-45ff-9ea3-3c6e9db004f2" xsi:nil="true"/>
    <Self_Registration_Enabled xmlns="de994297-5e23-45ff-9ea3-3c6e9db004f2" xsi:nil="true"/>
    <Has_Teacher_Only_SectionGroup xmlns="de994297-5e23-45ff-9ea3-3c6e9db004f2" xsi:nil="true"/>
    <AppVersion xmlns="de994297-5e23-45ff-9ea3-3c6e9db004f2" xsi:nil="true"/>
    <Teachers xmlns="de994297-5e23-45ff-9ea3-3c6e9db004f2">
      <UserInfo>
        <DisplayName/>
        <AccountId xsi:nil="true"/>
        <AccountType/>
      </UserInfo>
    </Teachers>
  </documentManagement>
</p:properties>
</file>

<file path=customXml/itemProps1.xml><?xml version="1.0" encoding="utf-8"?>
<ds:datastoreItem xmlns:ds="http://schemas.openxmlformats.org/officeDocument/2006/customXml" ds:itemID="{3AD9DAB0-968D-4CFE-8880-CADD5AB15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dae7e-790a-486c-8cac-bd3d2574004e"/>
    <ds:schemaRef ds:uri="de994297-5e23-45ff-9ea3-3c6e9db00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AB2E7B-8FA1-4E31-AAF6-754267DBC74E}">
  <ds:schemaRefs>
    <ds:schemaRef ds:uri="http://schemas.microsoft.com/sharepoint/v3/contenttype/forms"/>
  </ds:schemaRefs>
</ds:datastoreItem>
</file>

<file path=customXml/itemProps3.xml><?xml version="1.0" encoding="utf-8"?>
<ds:datastoreItem xmlns:ds="http://schemas.openxmlformats.org/officeDocument/2006/customXml" ds:itemID="{21CA4CA8-66DF-41BB-B20D-1719B5AF1C04}">
  <ds:schemaRefs>
    <ds:schemaRef ds:uri="http://schemas.microsoft.com/office/2006/metadata/properties"/>
    <ds:schemaRef ds:uri="http://schemas.microsoft.com/office/infopath/2007/PartnerControls"/>
    <ds:schemaRef ds:uri="de994297-5e23-45ff-9ea3-3c6e9db004f2"/>
  </ds:schemaRefs>
</ds:datastoreItem>
</file>

<file path=docProps/app.xml><?xml version="1.0" encoding="utf-8"?>
<Properties xmlns="http://schemas.openxmlformats.org/officeDocument/2006/extended-properties" xmlns:vt="http://schemas.openxmlformats.org/officeDocument/2006/docPropsVTypes">
  <Template>Office Theme</Template>
  <TotalTime>428</TotalTime>
  <Words>672</Words>
  <Application>Microsoft Office PowerPoint</Application>
  <PresentationFormat>On-screen Show (4:3)</PresentationFormat>
  <Paragraphs>74</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Process Control &amp; In-situ Monitoring</vt:lpstr>
      <vt:lpstr>Process Control &amp; In-situ Monitoring</vt:lpstr>
      <vt:lpstr>Process Control &amp; In-situ Monitoring @ UT-Austin</vt:lpstr>
      <vt:lpstr>Multiple-Material Powder Bed Fusion (MMPBF)</vt:lpstr>
      <vt:lpstr>Signatures</vt:lpstr>
      <vt:lpstr>Other Research Topics</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Ritchie, Ashley</dc:creator>
  <cp:lastModifiedBy>Derek A Haas</cp:lastModifiedBy>
  <cp:revision>44</cp:revision>
  <dcterms:created xsi:type="dcterms:W3CDTF">2019-05-22T18:51:42Z</dcterms:created>
  <dcterms:modified xsi:type="dcterms:W3CDTF">2019-11-03T22:03:44Z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0x0101001455A2CAB17EC64A8425ACD00ADC9F62</vt:lpwstr>
  </property>
</Properties>
</file>