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61" r:id="rId5"/>
    <p:sldId id="267" r:id="rId6"/>
    <p:sldId id="271" r:id="rId7"/>
    <p:sldId id="269" r:id="rId8"/>
    <p:sldId id="265" r:id="rId9"/>
    <p:sldId id="270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8" d="100"/>
          <a:sy n="88" d="100"/>
        </p:scale>
        <p:origin x="3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E7C79-60FD-48B2-8C79-F5FD0A49466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451B4-0E35-44FF-8E01-D8A1019AC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11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1891-CE02-44C2-BFE0-CE8AAFD93F2F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1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578F-166A-4675-8C98-ABE63F96E450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8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0D713-4928-4139-8CD3-30C889A602FB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9265D-9166-4D43-AE09-FDF63713C472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1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D6D42-972D-4456-A09A-9E3EF64FFA55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2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B5197-6632-4990-8F26-FE224CC635E9}" type="datetime1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55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9900-3751-4189-8C74-0E76F980B6D0}" type="datetime1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8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C22B-3184-40C9-9608-B51E7979C4F8}" type="datetime1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3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1C7D-BD00-4E16-9462-1557F7D9741C}" type="datetime1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56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7C46-A25A-44A8-AF2B-701FE97B0CB0}" type="datetime1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4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3993-C7CC-48C6-B9C8-63AA79516838}" type="datetime1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3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D7204-72FB-430C-AA66-48C40BF340A5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E5826-BA72-4676-B10C-BC6B4489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2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468" y="684619"/>
            <a:ext cx="11780196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Building Transnational Cyber-attribution:</a:t>
            </a:r>
            <a:br>
              <a:rPr lang="en-US" dirty="0" smtClean="0"/>
            </a:br>
            <a:r>
              <a:rPr lang="en-US" dirty="0" smtClean="0"/>
              <a:t>Institutional Considerations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017" y="404951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Hans Klein</a:t>
            </a:r>
          </a:p>
          <a:p>
            <a:r>
              <a:rPr lang="en-US" dirty="0" smtClean="0"/>
              <a:t>Assoc. Prof. of Public Policy</a:t>
            </a:r>
          </a:p>
          <a:p>
            <a:r>
              <a:rPr lang="en-US" dirty="0" smtClean="0"/>
              <a:t>Georgia Tech</a:t>
            </a:r>
          </a:p>
          <a:p>
            <a:r>
              <a:rPr lang="en-US" dirty="0" smtClean="0"/>
              <a:t>hans@gatech.edu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47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 we start a war?</a:t>
            </a:r>
          </a:p>
          <a:p>
            <a:pPr lvl="1"/>
            <a:r>
              <a:rPr lang="en-US" dirty="0" smtClean="0"/>
              <a:t>A target state denies it was attacked</a:t>
            </a:r>
          </a:p>
          <a:p>
            <a:pPr lvl="2"/>
            <a:r>
              <a:rPr lang="en-US" dirty="0" smtClean="0"/>
              <a:t>Perhaps: claims it sunk its own ship with its own missile.</a:t>
            </a:r>
          </a:p>
          <a:p>
            <a:pPr lvl="1"/>
            <a:r>
              <a:rPr lang="en-US" dirty="0" smtClean="0"/>
              <a:t>But:  we do scientific investigation</a:t>
            </a:r>
          </a:p>
          <a:p>
            <a:pPr lvl="2"/>
            <a:r>
              <a:rPr lang="en-US" dirty="0" smtClean="0"/>
              <a:t>We attribute attack to another state</a:t>
            </a:r>
          </a:p>
          <a:p>
            <a:pPr lvl="1"/>
            <a:r>
              <a:rPr lang="en-US" dirty="0" smtClean="0"/>
              <a:t>Victim state must now counter-attack</a:t>
            </a:r>
          </a:p>
          <a:p>
            <a:r>
              <a:rPr lang="en-US" dirty="0" smtClean="0"/>
              <a:t>What if some states are very, very helpful?</a:t>
            </a:r>
          </a:p>
          <a:p>
            <a:pPr lvl="1"/>
            <a:r>
              <a:rPr lang="en-US" dirty="0" smtClean="0"/>
              <a:t>Access to data is given freely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but selectively</a:t>
            </a:r>
          </a:p>
          <a:p>
            <a:pPr lvl="1"/>
            <a:r>
              <a:rPr lang="en-US" dirty="0" smtClean="0"/>
              <a:t>Facilitates attributions against other states</a:t>
            </a:r>
          </a:p>
          <a:p>
            <a:r>
              <a:rPr lang="en-US" dirty="0" smtClean="0"/>
              <a:t>What if the organization gets targeted?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88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International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/>
              <a:t>A high-stakes political environment</a:t>
            </a:r>
          </a:p>
          <a:p>
            <a:r>
              <a:rPr lang="en-US" dirty="0" smtClean="0"/>
              <a:t>Sovereign states</a:t>
            </a:r>
          </a:p>
          <a:p>
            <a:pPr lvl="1"/>
            <a:r>
              <a:rPr lang="en-US" dirty="0" smtClean="0"/>
              <a:t>Independence of action</a:t>
            </a:r>
          </a:p>
          <a:p>
            <a:pPr lvl="1"/>
            <a:r>
              <a:rPr lang="en-US" dirty="0" smtClean="0"/>
              <a:t>Use of force</a:t>
            </a:r>
          </a:p>
          <a:p>
            <a:r>
              <a:rPr lang="en-US" dirty="0" smtClean="0"/>
              <a:t>Low-normative environment</a:t>
            </a:r>
          </a:p>
          <a:p>
            <a:pPr lvl="1"/>
            <a:r>
              <a:rPr lang="en-US" dirty="0" smtClean="0"/>
              <a:t>No common higher authority</a:t>
            </a:r>
          </a:p>
          <a:p>
            <a:pPr lvl="1"/>
            <a:r>
              <a:rPr lang="en-US" dirty="0" smtClean="0"/>
              <a:t>Few agreed norms</a:t>
            </a:r>
          </a:p>
          <a:p>
            <a:pPr lvl="1"/>
            <a:r>
              <a:rPr lang="en-US" dirty="0" smtClean="0"/>
              <a:t>A war zone?</a:t>
            </a:r>
          </a:p>
          <a:p>
            <a:r>
              <a:rPr lang="en-US" dirty="0" smtClean="0"/>
              <a:t>One unipolar hegemon</a:t>
            </a:r>
          </a:p>
          <a:p>
            <a:pPr lvl="1"/>
            <a:r>
              <a:rPr lang="en-US" dirty="0" smtClean="0"/>
              <a:t>Multipolar challengers</a:t>
            </a:r>
          </a:p>
          <a:p>
            <a:r>
              <a:rPr lang="en-US" dirty="0" smtClean="0"/>
              <a:t>So:</a:t>
            </a:r>
          </a:p>
          <a:p>
            <a:pPr lvl="1"/>
            <a:r>
              <a:rPr lang="en-US" dirty="0" smtClean="0"/>
              <a:t>Larger context is fraught</a:t>
            </a:r>
          </a:p>
          <a:p>
            <a:pPr lvl="1"/>
            <a:r>
              <a:rPr lang="en-US" dirty="0" smtClean="0"/>
              <a:t>Hard-ball politics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Attack: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Low information</a:t>
            </a:r>
          </a:p>
          <a:p>
            <a:pPr lvl="1"/>
            <a:r>
              <a:rPr lang="en-US" dirty="0" smtClean="0"/>
              <a:t>Novel technologies</a:t>
            </a:r>
          </a:p>
          <a:p>
            <a:pPr lvl="1"/>
            <a:r>
              <a:rPr lang="en-US" dirty="0" smtClean="0"/>
              <a:t>Novel actions</a:t>
            </a:r>
          </a:p>
          <a:p>
            <a:pPr lvl="1"/>
            <a:r>
              <a:rPr lang="en-US" dirty="0" smtClean="0"/>
              <a:t>Novel actors</a:t>
            </a:r>
          </a:p>
          <a:p>
            <a:r>
              <a:rPr lang="en-US" dirty="0" smtClean="0"/>
              <a:t>Rapid pace of action</a:t>
            </a:r>
          </a:p>
          <a:p>
            <a:pPr lvl="1"/>
            <a:r>
              <a:rPr lang="en-US" dirty="0" smtClean="0"/>
              <a:t>Electron speed</a:t>
            </a:r>
          </a:p>
          <a:p>
            <a:r>
              <a:rPr lang="en-US" dirty="0" smtClean="0"/>
              <a:t>A complex decision-making situation</a:t>
            </a:r>
          </a:p>
          <a:p>
            <a:pPr lvl="1"/>
            <a:r>
              <a:rPr lang="en-US" dirty="0" smtClean="0"/>
              <a:t>In a highly politicized environment</a:t>
            </a:r>
          </a:p>
          <a:p>
            <a:pPr lvl="1"/>
            <a:r>
              <a:rPr lang="en-US" dirty="0" smtClean="0"/>
              <a:t>With high stakes</a:t>
            </a:r>
          </a:p>
          <a:p>
            <a:r>
              <a:rPr lang="en-US" dirty="0" smtClean="0"/>
              <a:t>Hi demand for decision</a:t>
            </a:r>
          </a:p>
          <a:p>
            <a:pPr lvl="1"/>
            <a:r>
              <a:rPr lang="en-US" dirty="0" smtClean="0"/>
              <a:t>A public act</a:t>
            </a:r>
          </a:p>
          <a:p>
            <a:pPr lvl="1"/>
            <a:r>
              <a:rPr lang="en-US" dirty="0" smtClean="0"/>
              <a:t>National honor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130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Incentives on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 higher authority</a:t>
            </a:r>
          </a:p>
          <a:p>
            <a:r>
              <a:rPr lang="en-US" dirty="0" smtClean="0"/>
              <a:t>Pressure for fast action</a:t>
            </a:r>
          </a:p>
          <a:p>
            <a:pPr lvl="1"/>
            <a:r>
              <a:rPr lang="en-US" dirty="0" smtClean="0"/>
              <a:t>Delay is weakness</a:t>
            </a:r>
          </a:p>
          <a:p>
            <a:pPr lvl="1"/>
            <a:r>
              <a:rPr lang="en-US" dirty="0" smtClean="0"/>
              <a:t>Attribute it</a:t>
            </a:r>
          </a:p>
          <a:p>
            <a:pPr lvl="1"/>
            <a:r>
              <a:rPr lang="en-US" dirty="0" smtClean="0"/>
              <a:t>Declare intentions</a:t>
            </a:r>
          </a:p>
          <a:p>
            <a:pPr lvl="1"/>
            <a:r>
              <a:rPr lang="en-US" dirty="0" smtClean="0"/>
              <a:t>Take action</a:t>
            </a:r>
          </a:p>
          <a:p>
            <a:r>
              <a:rPr lang="en-US" dirty="0" smtClean="0"/>
              <a:t>Attribution as a (counter-) attack</a:t>
            </a:r>
          </a:p>
          <a:p>
            <a:pPr lvl="1"/>
            <a:r>
              <a:rPr lang="en-US" dirty="0" smtClean="0"/>
              <a:t>Mobilize public opinion</a:t>
            </a:r>
          </a:p>
          <a:p>
            <a:pPr lvl="1"/>
            <a:r>
              <a:rPr lang="en-US" dirty="0" smtClean="0"/>
              <a:t>Frame the narrative</a:t>
            </a:r>
          </a:p>
          <a:p>
            <a:pPr lvl="1"/>
            <a:r>
              <a:rPr lang="en-US" dirty="0" smtClean="0"/>
              <a:t>Set the agenda</a:t>
            </a:r>
          </a:p>
          <a:p>
            <a:pPr lvl="1"/>
            <a:r>
              <a:rPr lang="en-US" dirty="0" smtClean="0"/>
              <a:t>Justify actions</a:t>
            </a:r>
          </a:p>
          <a:p>
            <a:r>
              <a:rPr lang="en-US" dirty="0" smtClean="0"/>
              <a:t>An information operation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10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Proposed:  What Authority?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 a state!</a:t>
            </a:r>
          </a:p>
          <a:p>
            <a:pPr lvl="1"/>
            <a:r>
              <a:rPr lang="en-US" dirty="0" smtClean="0"/>
              <a:t>No state interest</a:t>
            </a:r>
          </a:p>
          <a:p>
            <a:pPr lvl="1"/>
            <a:r>
              <a:rPr lang="en-US" dirty="0" smtClean="0"/>
              <a:t>“interest free”?</a:t>
            </a:r>
          </a:p>
          <a:p>
            <a:r>
              <a:rPr lang="en-US" dirty="0" smtClean="0"/>
              <a:t>Expert authority</a:t>
            </a:r>
          </a:p>
          <a:p>
            <a:pPr lvl="1"/>
            <a:r>
              <a:rPr lang="en-US" dirty="0" smtClean="0"/>
              <a:t>Scientific</a:t>
            </a:r>
          </a:p>
          <a:p>
            <a:pPr lvl="2"/>
            <a:r>
              <a:rPr lang="en-US" dirty="0" smtClean="0"/>
              <a:t>Methods, processes</a:t>
            </a:r>
            <a:endParaRPr lang="en-US" dirty="0"/>
          </a:p>
          <a:p>
            <a:r>
              <a:rPr lang="en-US" dirty="0" smtClean="0"/>
              <a:t>Public authority?</a:t>
            </a:r>
          </a:p>
          <a:p>
            <a:pPr lvl="1"/>
            <a:r>
              <a:rPr lang="en-US" dirty="0" smtClean="0"/>
              <a:t>Global</a:t>
            </a:r>
          </a:p>
          <a:p>
            <a:pPr lvl="1"/>
            <a:r>
              <a:rPr lang="en-US" dirty="0" smtClean="0"/>
              <a:t>Invocations of “multi-stakeholder”</a:t>
            </a:r>
          </a:p>
          <a:p>
            <a:pPr lvl="1"/>
            <a:r>
              <a:rPr lang="en-US" dirty="0" smtClean="0"/>
              <a:t>Perhaps risky</a:t>
            </a:r>
          </a:p>
          <a:p>
            <a:pPr lvl="1"/>
            <a:r>
              <a:rPr lang="en-US" dirty="0" smtClean="0"/>
              <a:t>But: setting of precedents?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“institution”</a:t>
            </a:r>
          </a:p>
          <a:p>
            <a:pPr lvl="1"/>
            <a:r>
              <a:rPr lang="en-US" dirty="0" smtClean="0"/>
              <a:t>Possesses authority</a:t>
            </a:r>
          </a:p>
          <a:p>
            <a:pPr lvl="1"/>
            <a:r>
              <a:rPr lang="en-US" dirty="0" smtClean="0"/>
              <a:t>Can make rules</a:t>
            </a:r>
          </a:p>
          <a:p>
            <a:pPr lvl="2"/>
            <a:r>
              <a:rPr lang="en-US" dirty="0" smtClean="0"/>
              <a:t>Set precedents?</a:t>
            </a:r>
          </a:p>
          <a:p>
            <a:r>
              <a:rPr lang="en-US" dirty="0" smtClean="0"/>
              <a:t>An “organization”</a:t>
            </a:r>
          </a:p>
          <a:p>
            <a:pPr lvl="1"/>
            <a:r>
              <a:rPr lang="en-US" dirty="0" smtClean="0"/>
              <a:t>Has agency</a:t>
            </a:r>
          </a:p>
          <a:p>
            <a:r>
              <a:rPr lang="en-US" dirty="0" smtClean="0"/>
              <a:t>A “forum”</a:t>
            </a:r>
          </a:p>
          <a:p>
            <a:pPr lvl="1"/>
            <a:r>
              <a:rPr lang="en-US" dirty="0" smtClean="0"/>
              <a:t>Still has a focal point</a:t>
            </a:r>
          </a:p>
          <a:p>
            <a:pPr lvl="1"/>
            <a:r>
              <a:rPr lang="en-US" dirty="0" smtClean="0"/>
              <a:t>May reach consensus</a:t>
            </a:r>
          </a:p>
          <a:p>
            <a:r>
              <a:rPr lang="en-US" dirty="0" smtClean="0"/>
              <a:t>A “network”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1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External:  attribution is political</a:t>
            </a:r>
          </a:p>
          <a:p>
            <a:pPr lvl="1"/>
            <a:r>
              <a:rPr lang="en-US" dirty="0" smtClean="0"/>
              <a:t>Affects interests</a:t>
            </a:r>
          </a:p>
          <a:p>
            <a:pPr lvl="1"/>
            <a:r>
              <a:rPr lang="en-US" dirty="0" smtClean="0"/>
              <a:t>Attracts pushback</a:t>
            </a:r>
          </a:p>
          <a:p>
            <a:pPr lvl="1"/>
            <a:r>
              <a:rPr lang="en-US" dirty="0" smtClean="0"/>
              <a:t>Flak, </a:t>
            </a:r>
            <a:r>
              <a:rPr lang="en-US" dirty="0" err="1" smtClean="0"/>
              <a:t>delegitimization</a:t>
            </a:r>
            <a:r>
              <a:rPr lang="en-US" dirty="0" smtClean="0"/>
              <a:t>, pressures on employer</a:t>
            </a:r>
          </a:p>
          <a:p>
            <a:r>
              <a:rPr lang="en-US" dirty="0" smtClean="0"/>
              <a:t>Internal:  constitution of authority</a:t>
            </a:r>
          </a:p>
          <a:p>
            <a:pPr lvl="1"/>
            <a:r>
              <a:rPr lang="en-US" dirty="0" smtClean="0"/>
              <a:t>Multi-</a:t>
            </a:r>
            <a:r>
              <a:rPr lang="en-US" dirty="0" err="1" smtClean="0"/>
              <a:t>stakeholderism</a:t>
            </a:r>
            <a:endParaRPr lang="en-US" dirty="0" smtClean="0"/>
          </a:p>
          <a:p>
            <a:pPr lvl="2"/>
            <a:r>
              <a:rPr lang="en-US" dirty="0" smtClean="0"/>
              <a:t>Elections have high stakes</a:t>
            </a:r>
          </a:p>
          <a:p>
            <a:pPr lvl="2"/>
            <a:r>
              <a:rPr lang="en-US" dirty="0" smtClean="0"/>
              <a:t>How robust are internal procedures</a:t>
            </a:r>
          </a:p>
          <a:p>
            <a:pPr lvl="2"/>
            <a:r>
              <a:rPr lang="en-US" dirty="0" smtClean="0"/>
              <a:t>capture</a:t>
            </a:r>
          </a:p>
          <a:p>
            <a:r>
              <a:rPr lang="en-US" dirty="0" smtClean="0"/>
              <a:t>Setting precedents</a:t>
            </a:r>
          </a:p>
          <a:p>
            <a:pPr lvl="1"/>
            <a:r>
              <a:rPr lang="en-US" dirty="0" smtClean="0"/>
              <a:t>Becomes a norm-maker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298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It: </a:t>
            </a:r>
            <a:br>
              <a:rPr lang="en-US" dirty="0" smtClean="0"/>
            </a:br>
            <a:r>
              <a:rPr lang="en-US" dirty="0" smtClean="0"/>
              <a:t>Study existing organizational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Private investigators</a:t>
            </a:r>
          </a:p>
          <a:p>
            <a:pPr lvl="1"/>
            <a:r>
              <a:rPr lang="en-US" dirty="0" smtClean="0"/>
              <a:t>Outside and alongside legal institutions</a:t>
            </a:r>
          </a:p>
          <a:p>
            <a:r>
              <a:rPr lang="en-US" dirty="0" smtClean="0"/>
              <a:t>UN: OPCW</a:t>
            </a:r>
          </a:p>
          <a:p>
            <a:r>
              <a:rPr lang="en-US" dirty="0" smtClean="0"/>
              <a:t>Domestic: organizational separation of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Fact-finding (investigation)</a:t>
            </a:r>
          </a:p>
          <a:p>
            <a:pPr lvl="3"/>
            <a:r>
              <a:rPr lang="en-US" dirty="0" smtClean="0"/>
              <a:t>Mostly scientific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Attribution (judgment)</a:t>
            </a:r>
          </a:p>
          <a:p>
            <a:pPr lvl="3"/>
            <a:r>
              <a:rPr lang="en-US" dirty="0" smtClean="0"/>
              <a:t>Can be (very) political</a:t>
            </a:r>
          </a:p>
          <a:p>
            <a:r>
              <a:rPr lang="en-US" dirty="0" smtClean="0"/>
              <a:t>Roles of existing players</a:t>
            </a:r>
          </a:p>
          <a:p>
            <a:pPr lvl="1"/>
            <a:r>
              <a:rPr lang="en-US" dirty="0" smtClean="0"/>
              <a:t>Incident responders</a:t>
            </a:r>
          </a:p>
          <a:p>
            <a:pPr lvl="1"/>
            <a:r>
              <a:rPr lang="en-US" dirty="0" smtClean="0"/>
              <a:t>University-based entities</a:t>
            </a:r>
          </a:p>
          <a:p>
            <a:pPr lvl="2"/>
            <a:r>
              <a:rPr lang="en-US" dirty="0" smtClean="0"/>
              <a:t>Citizen Lab experiences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52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It: Organic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Start doing attribution</a:t>
            </a:r>
          </a:p>
          <a:p>
            <a:r>
              <a:rPr lang="en-US" dirty="0" smtClean="0"/>
              <a:t>Evolve as necessary</a:t>
            </a:r>
          </a:p>
          <a:p>
            <a:r>
              <a:rPr lang="en-US" dirty="0" smtClean="0"/>
              <a:t>Try:</a:t>
            </a:r>
          </a:p>
          <a:p>
            <a:pPr lvl="1"/>
            <a:r>
              <a:rPr lang="en-US" dirty="0" smtClean="0"/>
              <a:t>A proof of concept</a:t>
            </a:r>
          </a:p>
          <a:p>
            <a:pPr lvl="1"/>
            <a:r>
              <a:rPr lang="en-US" dirty="0" smtClean="0"/>
              <a:t>Play with both </a:t>
            </a:r>
          </a:p>
          <a:p>
            <a:pPr lvl="2"/>
            <a:r>
              <a:rPr lang="en-US" dirty="0" smtClean="0"/>
              <a:t>meta-analysis – of others work</a:t>
            </a:r>
          </a:p>
          <a:p>
            <a:pPr lvl="2"/>
            <a:r>
              <a:rPr lang="en-US" dirty="0" smtClean="0"/>
              <a:t>actual attribution</a:t>
            </a:r>
          </a:p>
          <a:p>
            <a:pPr lvl="1"/>
            <a:r>
              <a:rPr lang="en-US" dirty="0" smtClean="0"/>
              <a:t>On-going attribution</a:t>
            </a:r>
          </a:p>
          <a:p>
            <a:pPr lvl="2"/>
            <a:r>
              <a:rPr lang="en-US" dirty="0" smtClean="0"/>
              <a:t>Vs. case study</a:t>
            </a:r>
          </a:p>
          <a:p>
            <a:r>
              <a:rPr lang="en-US" dirty="0" smtClean="0"/>
              <a:t>Consciously experiment</a:t>
            </a:r>
          </a:p>
          <a:p>
            <a:pPr lvl="1"/>
            <a:r>
              <a:rPr lang="en-US" dirty="0" smtClean="0"/>
              <a:t>Group learning</a:t>
            </a:r>
          </a:p>
          <a:p>
            <a:r>
              <a:rPr lang="en-US" dirty="0" smtClean="0"/>
              <a:t>What parameters to set early?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&lt;hans@gatech.edu&gt;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E5826-BA72-4676-B10C-BC6B44895CB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18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449</Words>
  <Application>Microsoft Office PowerPoint</Application>
  <PresentationFormat>Widescreen</PresentationFormat>
  <Paragraphs>136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Building Transnational Cyber-attribution: Institutional Considerations</vt:lpstr>
      <vt:lpstr>The International Community</vt:lpstr>
      <vt:lpstr>Cyber Attack: Characteristics</vt:lpstr>
      <vt:lpstr>Incentives on States</vt:lpstr>
      <vt:lpstr>The Proposed:  What Authority?</vt:lpstr>
      <vt:lpstr>Organizational Form</vt:lpstr>
      <vt:lpstr>Politics</vt:lpstr>
      <vt:lpstr>Building It:  Study existing organizational forms</vt:lpstr>
      <vt:lpstr>Building It: Organic Development</vt:lpstr>
      <vt:lpstr>Speculation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Transnational Cyber-attribution: Conceptual Analysis</dc:title>
  <dc:creator>Hans Klein</dc:creator>
  <cp:lastModifiedBy>Hans Klein</cp:lastModifiedBy>
  <cp:revision>44</cp:revision>
  <dcterms:created xsi:type="dcterms:W3CDTF">2020-05-14T12:00:25Z</dcterms:created>
  <dcterms:modified xsi:type="dcterms:W3CDTF">2020-06-01T20:38:20Z</dcterms:modified>
</cp:coreProperties>
</file>