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3"/>
  </p:handoutMasterIdLst>
  <p:sldIdLst>
    <p:sldId id="267" r:id="rId2"/>
    <p:sldId id="263" r:id="rId3"/>
    <p:sldId id="264" r:id="rId4"/>
    <p:sldId id="265" r:id="rId5"/>
    <p:sldId id="268" r:id="rId6"/>
    <p:sldId id="271" r:id="rId7"/>
    <p:sldId id="270" r:id="rId8"/>
    <p:sldId id="272" r:id="rId9"/>
    <p:sldId id="273" r:id="rId10"/>
    <p:sldId id="274" r:id="rId11"/>
    <p:sldId id="275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32" autoAdjust="0"/>
  </p:normalViewPr>
  <p:slideViewPr>
    <p:cSldViewPr>
      <p:cViewPr varScale="1">
        <p:scale>
          <a:sx n="107" d="100"/>
          <a:sy n="107" d="100"/>
        </p:scale>
        <p:origin x="172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F632E93-4F2C-4C0E-AB83-9BC7CD376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34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6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3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8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438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8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3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9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55678A-DF38-4963-9ADE-E9A688D05E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DB025-E56F-42EE-933D-AF6290941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8B8EF-2404-4128-9F4E-0873BAFB9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A8B8-27FC-42A4-826D-508C90B9D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5389-807D-4A8F-81AA-18AEB02D2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5DA73-820F-4845-A977-E8F26CF6A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7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7FEEB-DD6A-4823-AB57-15AD1347C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8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3836-A251-4D73-9228-71E4897ED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6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AABB2-4C26-4C75-B249-4276290A1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5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3B70-925B-40CB-99B7-DD2C4A36B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5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50315-C56C-48AA-8BFA-665FA7830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31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31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4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34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5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36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7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94FCE4-7FCF-4A34-B863-ACB56E4A84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565150"/>
          </a:xfrm>
        </p:spPr>
        <p:txBody>
          <a:bodyPr/>
          <a:lstStyle/>
          <a:p>
            <a:r>
              <a:rPr lang="en-US" altLang="en-US" sz="3600"/>
              <a:t>The Surface Weather Map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35375"/>
            <a:ext cx="9144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“Surface” of the earth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Symbols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What do they mean?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What kind of weather might one expect in their vicinity?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How was the location of the weather features determined?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What are those lines on the map?</a:t>
            </a:r>
          </a:p>
        </p:txBody>
      </p:sp>
      <p:pic>
        <p:nvPicPr>
          <p:cNvPr id="20484" name="Picture 4" descr="sfcfr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565150"/>
            <a:ext cx="34992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57" y="685800"/>
            <a:ext cx="57150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228600"/>
            <a:ext cx="8226425" cy="1143000"/>
          </a:xfrm>
        </p:spPr>
        <p:txBody>
          <a:bodyPr/>
          <a:lstStyle/>
          <a:p>
            <a:r>
              <a:rPr lang="en-US" dirty="0"/>
              <a:t>Let’s Try One…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3999" cy="63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228600"/>
            <a:ext cx="8226425" cy="1143000"/>
          </a:xfrm>
        </p:spPr>
        <p:txBody>
          <a:bodyPr/>
          <a:lstStyle/>
          <a:p>
            <a:r>
              <a:rPr lang="en-US" dirty="0"/>
              <a:t>Let’s Try One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69326" cy="60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565150"/>
          </a:xfrm>
        </p:spPr>
        <p:txBody>
          <a:bodyPr/>
          <a:lstStyle/>
          <a:p>
            <a:r>
              <a:rPr lang="en-US" altLang="en-US" sz="3600"/>
              <a:t>The Surface Weather 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Again, this map is for the surface level, but there are weather maps for many other levels /elevations above the ground too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Contour Plot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Lines of constant values, color coded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Heat Index in this case, but can be temperature, pressure, wind speed, anything!</a:t>
            </a:r>
          </a:p>
        </p:txBody>
      </p:sp>
      <p:pic>
        <p:nvPicPr>
          <p:cNvPr id="16389" name="Picture 5" descr="contour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198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565150"/>
          </a:xfrm>
        </p:spPr>
        <p:txBody>
          <a:bodyPr/>
          <a:lstStyle/>
          <a:p>
            <a:r>
              <a:rPr lang="en-US" altLang="en-US" sz="3600"/>
              <a:t>The Surface Weather Map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r>
              <a:rPr lang="en-US" altLang="en-US" sz="2400"/>
              <a:t>Surface data comes from thousands of weather monitoring stations across the country, and the rest of the world- this is a map showing only a few of those available in the Mid-Atlantic and Ohio Valley</a:t>
            </a:r>
          </a:p>
          <a:p>
            <a:r>
              <a:rPr lang="en-US" altLang="en-US" sz="2400"/>
              <a:t>Efficient way of plotting lots of important data in a small space</a:t>
            </a:r>
          </a:p>
        </p:txBody>
      </p:sp>
      <p:pic>
        <p:nvPicPr>
          <p:cNvPr id="17413" name="Picture 5" descr="midatlstn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172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z="3600"/>
              <a:t>The Surface Weather Map- Weather Station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r>
              <a:rPr lang="en-US" altLang="en-US" sz="2800" dirty="0"/>
              <a:t>Efficient way of plotting lots of important data in a small space</a:t>
            </a:r>
          </a:p>
        </p:txBody>
      </p:sp>
      <p:pic>
        <p:nvPicPr>
          <p:cNvPr id="18437" name="Picture 5" descr="stnm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7213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52400"/>
            <a:ext cx="8226425" cy="1143000"/>
          </a:xfrm>
        </p:spPr>
        <p:txBody>
          <a:bodyPr/>
          <a:lstStyle/>
          <a:p>
            <a:r>
              <a:rPr lang="en-US" dirty="0"/>
              <a:t>Isopleths (Contours)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226425" cy="449738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Most common weather maps will contain some type of isopleth </a:t>
            </a: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Common examples include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Isotherm: </a:t>
            </a:r>
          </a:p>
          <a:p>
            <a:pPr marL="1200150" lvl="2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temperature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Isobar: </a:t>
            </a:r>
          </a:p>
          <a:p>
            <a:pPr marL="1200150" lvl="2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pressure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Isotach</a:t>
            </a:r>
            <a:r>
              <a:rPr lang="en-US" dirty="0">
                <a:solidFill>
                  <a:srgbClr val="FFFFFF"/>
                </a:solidFill>
              </a:rPr>
              <a:t>: </a:t>
            </a:r>
          </a:p>
          <a:p>
            <a:pPr marL="1200150" lvl="2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wind speed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Isodrosotherm</a:t>
            </a:r>
            <a:r>
              <a:rPr lang="en-US" dirty="0">
                <a:solidFill>
                  <a:srgbClr val="FFFFFF"/>
                </a:solidFill>
              </a:rPr>
              <a:t>: </a:t>
            </a:r>
          </a:p>
          <a:p>
            <a:pPr marL="1200150" lvl="2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dew point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228600"/>
            <a:ext cx="8226425" cy="1143000"/>
          </a:xfrm>
        </p:spPr>
        <p:txBody>
          <a:bodyPr/>
          <a:lstStyle/>
          <a:p>
            <a:r>
              <a:rPr lang="en-US" dirty="0"/>
              <a:t>Rules of the </a:t>
            </a:r>
            <a:r>
              <a:rPr lang="en-US" dirty="0" err="1"/>
              <a:t>Isoplething</a:t>
            </a:r>
            <a:r>
              <a:rPr lang="en-US" dirty="0"/>
              <a:t> Road</a:t>
            </a:r>
          </a:p>
        </p:txBody>
      </p:sp>
      <p:pic>
        <p:nvPicPr>
          <p:cNvPr id="1026" name="Picture 2" descr="http://www.meteo.psu.edu/~j2n/Ed5_Fig1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6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086600" cy="3450696"/>
          </a:xfrm>
        </p:spPr>
        <p:txBody>
          <a:bodyPr/>
          <a:lstStyle/>
          <a:p>
            <a:r>
              <a:rPr lang="en-US" dirty="0"/>
              <a:t>Contouring to visualize spatial data.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13874"/>
            <a:ext cx="8226425" cy="1143000"/>
          </a:xfrm>
        </p:spPr>
        <p:txBody>
          <a:bodyPr/>
          <a:lstStyle/>
          <a:p>
            <a:r>
              <a:rPr lang="en-US" dirty="0" err="1"/>
              <a:t>Isoplething</a:t>
            </a:r>
            <a:r>
              <a:rPr lang="en-US" dirty="0"/>
              <a:t>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7"/>
            <a:ext cx="4343400" cy="4772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90" y="1990727"/>
            <a:ext cx="4443410" cy="4772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13874"/>
            <a:ext cx="8226425" cy="1143000"/>
          </a:xfrm>
        </p:spPr>
        <p:txBody>
          <a:bodyPr/>
          <a:lstStyle/>
          <a:p>
            <a:r>
              <a:rPr lang="en-US" dirty="0" err="1"/>
              <a:t>Isoplething</a:t>
            </a:r>
            <a:r>
              <a:rPr lang="en-US" dirty="0"/>
              <a:t> Example</a:t>
            </a:r>
          </a:p>
        </p:txBody>
      </p:sp>
      <p:pic>
        <p:nvPicPr>
          <p:cNvPr id="2050" name="Picture 2" descr="http://www.meteo.psu.edu/~j2n/Ed5_Fig1_2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231"/>
            <a:ext cx="9144000" cy="61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228600"/>
            <a:ext cx="8226425" cy="1143000"/>
          </a:xfrm>
        </p:spPr>
        <p:txBody>
          <a:bodyPr/>
          <a:lstStyle/>
          <a:p>
            <a:r>
              <a:rPr lang="en-US" dirty="0"/>
              <a:t>What’s Wrong with this Picture?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5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5741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1752</TotalTime>
  <Words>233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Fading Grid</vt:lpstr>
      <vt:lpstr>The Surface Weather Map</vt:lpstr>
      <vt:lpstr>The Surface Weather Map</vt:lpstr>
      <vt:lpstr>The Surface Weather Map</vt:lpstr>
      <vt:lpstr>The Surface Weather Map- Weather Station Model</vt:lpstr>
      <vt:lpstr>Isopleths (Contours)</vt:lpstr>
      <vt:lpstr>Rules of the Isoplething Road</vt:lpstr>
      <vt:lpstr>Isoplething Example</vt:lpstr>
      <vt:lpstr>Isoplething Example</vt:lpstr>
      <vt:lpstr>What’s Wrong with this Picture?</vt:lpstr>
      <vt:lpstr>Let’s Try One…</vt:lpstr>
      <vt:lpstr>Let’s Try One More…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</dc:title>
  <dc:creator>Meteorology</dc:creator>
  <cp:lastModifiedBy>Syrett, William John</cp:lastModifiedBy>
  <cp:revision>33</cp:revision>
  <dcterms:created xsi:type="dcterms:W3CDTF">2005-09-06T19:12:43Z</dcterms:created>
  <dcterms:modified xsi:type="dcterms:W3CDTF">2023-06-19T12:09:15Z</dcterms:modified>
</cp:coreProperties>
</file>