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1" r:id="rId2"/>
  </p:sldMasterIdLst>
  <p:notesMasterIdLst>
    <p:notesMasterId r:id="rId17"/>
  </p:notesMasterIdLst>
  <p:sldIdLst>
    <p:sldId id="256" r:id="rId3"/>
    <p:sldId id="264" r:id="rId4"/>
    <p:sldId id="257" r:id="rId5"/>
    <p:sldId id="268" r:id="rId6"/>
    <p:sldId id="260" r:id="rId7"/>
    <p:sldId id="271" r:id="rId8"/>
    <p:sldId id="272" r:id="rId9"/>
    <p:sldId id="267" r:id="rId10"/>
    <p:sldId id="269" r:id="rId11"/>
    <p:sldId id="273" r:id="rId12"/>
    <p:sldId id="270" r:id="rId13"/>
    <p:sldId id="261" r:id="rId14"/>
    <p:sldId id="266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AF808A-EC90-B8F5-6AE5-05115309B1DD}" v="485" dt="2023-06-19T03:00:35.931"/>
    <p1510:client id="{2682DE32-941A-54DC-A369-6C01948F13DB}" v="482" dt="2023-06-18T17:19:54.861"/>
    <p1510:client id="{6C3F7B42-C804-132F-56BF-8838493FCE75}" v="216" dt="2023-06-18T12:27:14.720"/>
    <p1510:client id="{CBC706FE-EC69-4B38-9978-FFB9FEE655C9}" v="82" dt="2023-06-10T02:40:12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E04FC-634B-4763-9FC9-04C5BBF5F4D8}" type="datetimeFigureOut"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A2525-4CF7-488B-9732-B7DB8E10AB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5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 bit about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70005-C83A-7741-AECD-4F54764BB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5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8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2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0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79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3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0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37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63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96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7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19661-DC8B-5B41-A74F-2C5766C8B3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6/19/2023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BDF9-F081-1E46-9919-A51D4C1F036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25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aa.gov/jetstream/wxmap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c.noaa.gov/" TargetMode="External"/><Relationship Id="rId3" Type="http://schemas.openxmlformats.org/officeDocument/2006/relationships/hyperlink" Target="http://www.meteo.psu.edu/ewall/ewall.html" TargetMode="External"/><Relationship Id="rId7" Type="http://schemas.openxmlformats.org/officeDocument/2006/relationships/hyperlink" Target="https://www.wpc.ncep.noaa.gov/" TargetMode="External"/><Relationship Id="rId2" Type="http://schemas.openxmlformats.org/officeDocument/2006/relationships/hyperlink" Target="https://keystone-mesone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eather.gov/" TargetMode="External"/><Relationship Id="rId11" Type="http://schemas.openxmlformats.org/officeDocument/2006/relationships/image" Target="../media/image23.png"/><Relationship Id="rId5" Type="http://schemas.openxmlformats.org/officeDocument/2006/relationships/hyperlink" Target="https://www.pivotalweather.com/model.php" TargetMode="External"/><Relationship Id="rId10" Type="http://schemas.openxmlformats.org/officeDocument/2006/relationships/hyperlink" Target="https://hwp-viz.gsd.esrl.noaa.gov/wave1d/?location=KUNV&amp;selectedgroup=Default&amp;col=2&amp;hgt=1&amp;obs=true&amp;fontsize=1&amp;fbclid=IwAR0-wvq0qni1FooC95dzMvdwUy8b2uaJfaOVYynnT_OQvQO2_FttjdIWhLk&amp;darkmode=auto&amp;graph=fa-chart-bar&amp;probfield=Tmax&amp;proboperator=%3E%3D&amp;probvalue=40&amp;colorfriendly=false&amp;whiskers=false&amp;boxes=true&amp;median=false&amp;det=true&amp;tz=local" TargetMode="External"/><Relationship Id="rId4" Type="http://schemas.openxmlformats.org/officeDocument/2006/relationships/hyperlink" Target="https://www.tropicaltidbits.com/analysis/models/" TargetMode="External"/><Relationship Id="rId9" Type="http://schemas.openxmlformats.org/officeDocument/2006/relationships/hyperlink" Target="https://www.nhc.noaa.gov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648310"/>
            <a:ext cx="9144000" cy="879312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Calibri Light"/>
              </a:rPr>
              <a:t>MONDAY</a:t>
            </a:r>
            <a:endParaRPr lang="en-US" sz="88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403858"/>
            <a:ext cx="9144000" cy="5328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Calibri"/>
              </a:rPr>
              <a:t>June 19, 2023</a:t>
            </a: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5D4325E4-BDD0-CA67-1546-B6F662020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09" y="1305233"/>
            <a:ext cx="5085347" cy="29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Chart, map, surface chart&#10;&#10;Description automatically generated">
            <a:extLst>
              <a:ext uri="{FF2B5EF4-FFF2-40B4-BE49-F238E27FC236}">
                <a16:creationId xmlns:a16="http://schemas.microsoft.com/office/drawing/2014/main" id="{451049AB-BA58-D502-A207-44243A278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60" y="81993"/>
            <a:ext cx="9562880" cy="669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82446" cy="1333418"/>
          </a:xfrm>
        </p:spPr>
        <p:txBody>
          <a:bodyPr/>
          <a:lstStyle/>
          <a:p>
            <a:r>
              <a:rPr lang="en-US" b="1" dirty="0">
                <a:solidFill>
                  <a:srgbClr val="2F5496"/>
                </a:solidFill>
                <a:latin typeface="Arial"/>
                <a:cs typeface="Calibri Light"/>
              </a:rPr>
              <a:t>Weather Fundamentals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20196DB2-E6A8-2268-B77C-16F5E52D3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1" y="2395193"/>
            <a:ext cx="4267200" cy="3615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06713E-CCE6-20FF-5071-59AB49A5589B}"/>
              </a:ext>
            </a:extLst>
          </p:cNvPr>
          <p:cNvSpPr txBox="1"/>
          <p:nvPr/>
        </p:nvSpPr>
        <p:spPr>
          <a:xfrm>
            <a:off x="6593305" y="2951747"/>
            <a:ext cx="482867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rial"/>
                <a:ea typeface="Calibri"/>
                <a:cs typeface="Calibri"/>
                <a:hlinkClick r:id="rId3"/>
              </a:rPr>
              <a:t>Useful breakdown!</a:t>
            </a:r>
            <a:endParaRPr lang="en-US"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1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F5496"/>
                </a:solidFill>
                <a:latin typeface="Arial"/>
                <a:cs typeface="Calibri Light"/>
              </a:rPr>
              <a:t>Forecast Contest!</a:t>
            </a:r>
            <a:endParaRPr lang="en-US" b="1">
              <a:solidFill>
                <a:srgbClr val="2F549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ea typeface="Calibri"/>
                <a:cs typeface="Calibri"/>
              </a:rPr>
              <a:t>In this camp, we want you to learn about the weather &amp; things that cause it, how to make forecasts, how to analyze the weather, and (most importantly) have fun doing it!</a:t>
            </a:r>
          </a:p>
          <a:p>
            <a:r>
              <a:rPr lang="en-US" dirty="0">
                <a:latin typeface="Arial"/>
                <a:ea typeface="Calibri"/>
                <a:cs typeface="Calibri"/>
              </a:rPr>
              <a:t>We will have a forecast contest each day</a:t>
            </a:r>
          </a:p>
          <a:p>
            <a:pPr lvl="1"/>
            <a:r>
              <a:rPr lang="en-US" dirty="0">
                <a:latin typeface="Arial"/>
                <a:ea typeface="Calibri"/>
                <a:cs typeface="Calibri"/>
              </a:rPr>
              <a:t>We will always forecast at least one variable for State College, Pennsylvania (where Penn State is located)</a:t>
            </a:r>
          </a:p>
          <a:p>
            <a:pPr lvl="1"/>
            <a:r>
              <a:rPr lang="en-US" dirty="0">
                <a:latin typeface="Arial"/>
                <a:ea typeface="Calibri"/>
                <a:cs typeface="Calibri"/>
              </a:rPr>
              <a:t>Some days we will forecast other variables for other places in the U.S. + world</a:t>
            </a:r>
          </a:p>
          <a:p>
            <a:pPr lvl="1"/>
            <a:r>
              <a:rPr lang="en-US" dirty="0">
                <a:latin typeface="Arial"/>
                <a:ea typeface="Calibri"/>
                <a:cs typeface="Calibri"/>
              </a:rPr>
              <a:t>We may forecast for temperatures, precipitation, wind, thunderstorms, hurricanes...who knows! I will decide as we see what the weather looks like each day</a:t>
            </a:r>
          </a:p>
          <a:p>
            <a:endParaRPr lang="en-US" dirty="0">
              <a:latin typeface="Arial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7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F5496"/>
                </a:solidFill>
                <a:latin typeface="Arial"/>
                <a:cs typeface="Calibri Light"/>
              </a:rPr>
              <a:t>Forecast Contest!</a:t>
            </a:r>
            <a:endParaRPr lang="en-US" b="1">
              <a:solidFill>
                <a:srgbClr val="2F549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ea typeface="Calibri"/>
                <a:cs typeface="Calibri"/>
              </a:rPr>
              <a:t>Each day, I will share a link with you after our weather discussion for the places that we are going to forecast</a:t>
            </a:r>
          </a:p>
          <a:p>
            <a:r>
              <a:rPr lang="en-US" dirty="0">
                <a:latin typeface="Arial"/>
                <a:ea typeface="Calibri"/>
                <a:cs typeface="Calibri"/>
              </a:rPr>
              <a:t>When you enter the link, you will get access to a form that allows you to enter a forecast</a:t>
            </a:r>
          </a:p>
          <a:p>
            <a:r>
              <a:rPr lang="en-US" b="1" dirty="0">
                <a:solidFill>
                  <a:srgbClr val="FF0000"/>
                </a:solidFill>
                <a:latin typeface="Arial"/>
                <a:ea typeface="Calibri"/>
                <a:cs typeface="Calibri"/>
              </a:rPr>
              <a:t>Don't submit the forecast until you are sure – no changing afterward!</a:t>
            </a:r>
          </a:p>
          <a:p>
            <a:endParaRPr lang="en-US" dirty="0">
              <a:latin typeface="Arial"/>
              <a:ea typeface="Calibri"/>
              <a:cs typeface="Calibri"/>
            </a:endParaRP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899F0A17-637F-0882-7325-0C018C611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039" y="4260032"/>
            <a:ext cx="4408601" cy="247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F5496"/>
                </a:solidFill>
                <a:latin typeface="Arial"/>
                <a:cs typeface="Calibri Light"/>
              </a:rPr>
              <a:t>Useful sites to check out</a:t>
            </a:r>
            <a:endParaRPr lang="en-US" b="1" dirty="0">
              <a:solidFill>
                <a:srgbClr val="2F549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Arial"/>
                <a:cs typeface="Calibri"/>
                <a:hlinkClick r:id="rId2"/>
              </a:rPr>
              <a:t>Keystone Mesonet</a:t>
            </a:r>
            <a:endParaRPr lang="en-US" dirty="0">
              <a:latin typeface="Arial"/>
              <a:cs typeface="Calibri"/>
            </a:endParaRPr>
          </a:p>
          <a:p>
            <a:r>
              <a:rPr lang="en-US" dirty="0">
                <a:latin typeface="Arial"/>
                <a:cs typeface="Calibri"/>
                <a:hlinkClick r:id="rId3"/>
              </a:rPr>
              <a:t>Penn State e-Wall</a:t>
            </a:r>
            <a:endParaRPr lang="en-US">
              <a:latin typeface="Arial"/>
              <a:cs typeface="Calibri"/>
            </a:endParaRP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4"/>
              </a:rPr>
              <a:t>Tropical Tidbits</a:t>
            </a: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5"/>
              </a:rPr>
              <a:t>Pivotal Weather</a:t>
            </a: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6"/>
              </a:rPr>
              <a:t>National Weather Service</a:t>
            </a:r>
            <a:endParaRPr lang="en-US" dirty="0">
              <a:latin typeface="Arial"/>
              <a:ea typeface="Calibri" panose="020F0502020204030204"/>
              <a:cs typeface="Calibri"/>
            </a:endParaRP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7"/>
              </a:rPr>
              <a:t>Weather Prediction Center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8"/>
              </a:rPr>
              <a:t>Storm Prediction Center</a:t>
            </a: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9"/>
              </a:rPr>
              <a:t>National Hurricane Center</a:t>
            </a:r>
          </a:p>
          <a:p>
            <a:r>
              <a:rPr lang="en-US" dirty="0">
                <a:latin typeface="Arial"/>
                <a:ea typeface="Calibri" panose="020F0502020204030204"/>
                <a:cs typeface="Calibri"/>
                <a:hlinkClick r:id="rId10"/>
              </a:rPr>
              <a:t>National Blend of Models</a:t>
            </a:r>
            <a:endParaRPr lang="en-US" dirty="0">
              <a:latin typeface="Arial"/>
              <a:ea typeface="Calibri" panose="020F0502020204030204"/>
              <a:cs typeface="Calibri"/>
            </a:endParaRP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1B97C082-81FB-5022-0DD6-15549E4132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4133" y="2024504"/>
            <a:ext cx="5744065" cy="396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4E34-077B-D41B-5954-00C4B0D5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7950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A bit about me…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A73CE-B6D7-84C0-12B7-FEE808A48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26" y="1238082"/>
            <a:ext cx="4690657" cy="5257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BS METEO (‘11) Penn State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2011-2013 – WABI-TV5 (Bangor, ME) Weekend Meteorologist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2013-2018 – WANE-TV (Fort Wayne, IN) Weekend AM Meteorologist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2018-Present – PSU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Meteo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Faculty –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Weather World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Executive Producer &amp; Meteorologist</a:t>
            </a:r>
          </a:p>
          <a:p>
            <a:endParaRPr lang="en-US" sz="18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Interests: hiking, camping, coffee, traveling, music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/>
                <a:cs typeface="Arial"/>
              </a:rPr>
              <a:t>My family: 2 cats (brothers – Toby &amp; Ty)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196C79-5FE6-4544-43EE-612FB7802898}"/>
              </a:ext>
            </a:extLst>
          </p:cNvPr>
          <p:cNvGrpSpPr/>
          <p:nvPr/>
        </p:nvGrpSpPr>
        <p:grpSpPr>
          <a:xfrm>
            <a:off x="5525848" y="4566347"/>
            <a:ext cx="3962445" cy="2288173"/>
            <a:chOff x="5525848" y="4566347"/>
            <a:chExt cx="3962445" cy="2288173"/>
          </a:xfrm>
        </p:grpSpPr>
        <p:pic>
          <p:nvPicPr>
            <p:cNvPr id="6" name="Picture 5" descr="A person wearing glasses&#10;&#10;Description automatically generated with medium confidence">
              <a:extLst>
                <a:ext uri="{FF2B5EF4-FFF2-40B4-BE49-F238E27FC236}">
                  <a16:creationId xmlns:a16="http://schemas.microsoft.com/office/drawing/2014/main" id="{20114CB6-926C-8D95-EE2D-8C2D57DF4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55" b="7764"/>
            <a:stretch/>
          </p:blipFill>
          <p:spPr>
            <a:xfrm>
              <a:off x="7713566" y="4566347"/>
              <a:ext cx="1774727" cy="2288173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8310AAC-F741-94F3-FEB0-1BCFE4427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5848" y="5101392"/>
              <a:ext cx="2075193" cy="122596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C73F4-EECA-6BBE-8CFB-953AC81421BF}"/>
              </a:ext>
            </a:extLst>
          </p:cNvPr>
          <p:cNvGrpSpPr/>
          <p:nvPr/>
        </p:nvGrpSpPr>
        <p:grpSpPr>
          <a:xfrm>
            <a:off x="5725006" y="2141265"/>
            <a:ext cx="3763287" cy="2236806"/>
            <a:chOff x="5725006" y="2141265"/>
            <a:chExt cx="3763287" cy="2236806"/>
          </a:xfrm>
        </p:grpSpPr>
        <p:pic>
          <p:nvPicPr>
            <p:cNvPr id="7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4774B587-3701-8261-53D6-DFCE16FE2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5006" y="2555637"/>
              <a:ext cx="1827261" cy="1408062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03A3AE6F-F5AA-2B70-9282-E8D57F8F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7213" y="2141265"/>
              <a:ext cx="1781080" cy="22368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1A4A19-A91F-FA5E-6106-C6D74DBD20E6}"/>
              </a:ext>
            </a:extLst>
          </p:cNvPr>
          <p:cNvGrpSpPr/>
          <p:nvPr/>
        </p:nvGrpSpPr>
        <p:grpSpPr>
          <a:xfrm>
            <a:off x="5263187" y="0"/>
            <a:ext cx="4212837" cy="2010438"/>
            <a:chOff x="5263187" y="0"/>
            <a:chExt cx="4212837" cy="2010438"/>
          </a:xfrm>
        </p:grpSpPr>
        <p:pic>
          <p:nvPicPr>
            <p:cNvPr id="5" name="Picture 6" descr="Logo&#10;&#10;Description automatically generated">
              <a:extLst>
                <a:ext uri="{FF2B5EF4-FFF2-40B4-BE49-F238E27FC236}">
                  <a16:creationId xmlns:a16="http://schemas.microsoft.com/office/drawing/2014/main" id="{611B89C8-B37C-A9B4-161F-C95239003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3187" y="761743"/>
              <a:ext cx="2389140" cy="570090"/>
            </a:xfrm>
            <a:prstGeom prst="rect">
              <a:avLst/>
            </a:prstGeom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043744A0-8B07-49E0-806A-68B2C09C5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94654" y="0"/>
              <a:ext cx="1781370" cy="201043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AAECF6-F6E1-C034-BC66-DFF32ECDF5E6}"/>
              </a:ext>
            </a:extLst>
          </p:cNvPr>
          <p:cNvGrpSpPr/>
          <p:nvPr/>
        </p:nvGrpSpPr>
        <p:grpSpPr>
          <a:xfrm>
            <a:off x="9596582" y="360604"/>
            <a:ext cx="2604669" cy="6200038"/>
            <a:chOff x="9596582" y="360604"/>
            <a:chExt cx="2604669" cy="6200038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5A4BED12-D248-F8DB-CF14-08A1060C3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0800000">
              <a:off x="9596583" y="2307936"/>
              <a:ext cx="2604655" cy="1941947"/>
            </a:xfrm>
            <a:prstGeom prst="rect">
              <a:avLst/>
            </a:prstGeom>
          </p:spPr>
        </p:pic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34BF5996-E771-08EA-3223-466C272C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9596583" y="360604"/>
              <a:ext cx="2604653" cy="1941945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65C059A4-296A-A63F-797C-8F5DB01FD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25966" r="280" b="7353"/>
            <a:stretch/>
          </p:blipFill>
          <p:spPr>
            <a:xfrm>
              <a:off x="9596582" y="4260262"/>
              <a:ext cx="2604669" cy="2300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04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3864"/>
                </a:solidFill>
                <a:latin typeface="Arial"/>
                <a:cs typeface="Calibri Light"/>
              </a:rPr>
              <a:t>What is a forecast?</a:t>
            </a:r>
            <a:endParaRPr lang="en-US" b="1">
              <a:solidFill>
                <a:srgbClr val="1F386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6549" cy="47598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rgbClr val="274E13"/>
                </a:solidFill>
                <a:latin typeface="Arial"/>
                <a:ea typeface="+mn-lt"/>
                <a:cs typeface="+mn-lt"/>
              </a:rPr>
              <a:t>Outlook, prognosis, prediction</a:t>
            </a:r>
            <a:endParaRPr lang="en-US" sz="3600">
              <a:latin typeface="Arial"/>
              <a:cs typeface="Calibri" panose="020F0502020204030204"/>
            </a:endParaRPr>
          </a:p>
          <a:p>
            <a:r>
              <a:rPr lang="en-US" dirty="0">
                <a:solidFill>
                  <a:srgbClr val="274E13"/>
                </a:solidFill>
                <a:latin typeface="Arial"/>
                <a:ea typeface="+mn-lt"/>
                <a:cs typeface="+mn-lt"/>
              </a:rPr>
              <a:t>Short, medium, long-range</a:t>
            </a:r>
            <a:endParaRPr lang="en-US" sz="360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pPr lvl="1"/>
            <a:r>
              <a:rPr lang="en-US" dirty="0">
                <a:solidFill>
                  <a:srgbClr val="274E13"/>
                </a:solidFill>
                <a:latin typeface="Arial"/>
                <a:ea typeface="+mn-lt"/>
                <a:cs typeface="+mn-lt"/>
              </a:rPr>
              <a:t>Minutes, Hours, Days, Weeks, Months</a:t>
            </a:r>
            <a:endParaRPr lang="en-US" sz="3200">
              <a:latin typeface="Arial"/>
              <a:cs typeface="Calibri"/>
            </a:endParaRPr>
          </a:p>
          <a:p>
            <a:r>
              <a:rPr lang="en-US" dirty="0">
                <a:solidFill>
                  <a:srgbClr val="274E13"/>
                </a:solidFill>
                <a:latin typeface="Arial"/>
                <a:cs typeface="Calibri"/>
              </a:rPr>
              <a:t>Variety of variables</a:t>
            </a:r>
          </a:p>
          <a:p>
            <a:pPr lvl="1"/>
            <a:r>
              <a:rPr lang="en-US" dirty="0">
                <a:solidFill>
                  <a:srgbClr val="274E13"/>
                </a:solidFill>
                <a:latin typeface="Arial"/>
                <a:cs typeface="Calibri"/>
              </a:rPr>
              <a:t>Stocks, sales, scores, votes</a:t>
            </a:r>
          </a:p>
          <a:p>
            <a:pPr lvl="1"/>
            <a:r>
              <a:rPr lang="en-US" dirty="0">
                <a:solidFill>
                  <a:srgbClr val="274E13"/>
                </a:solidFill>
                <a:latin typeface="Arial"/>
                <a:cs typeface="Calibri"/>
              </a:rPr>
              <a:t>Temperature, dewpoint, pressure, wind, precipitation</a:t>
            </a:r>
          </a:p>
          <a:p>
            <a:r>
              <a:rPr lang="en-US" dirty="0">
                <a:solidFill>
                  <a:srgbClr val="274E13"/>
                </a:solidFill>
                <a:latin typeface="Arial"/>
                <a:cs typeface="Calibri"/>
              </a:rPr>
              <a:t>Made with intrinsic subject knowledge/expertise, observational data, model simulations</a:t>
            </a:r>
          </a:p>
          <a:p>
            <a:endParaRPr lang="en-US" sz="3600" dirty="0">
              <a:solidFill>
                <a:srgbClr val="000000"/>
              </a:solidFill>
              <a:latin typeface="Arial"/>
              <a:cs typeface="Calibri"/>
            </a:endParaRPr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DDEB-BD44-B10B-5F55-7AF5C619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941" y="2093017"/>
            <a:ext cx="5751094" cy="32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3864"/>
                </a:solidFill>
                <a:latin typeface="Arial"/>
                <a:cs typeface="Calibri Light"/>
              </a:rPr>
              <a:t>Making a forecast</a:t>
            </a:r>
            <a:endParaRPr lang="en-US" b="1" dirty="0">
              <a:solidFill>
                <a:srgbClr val="1F3864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89909" cy="47598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Important to look at Past/Present/Future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lvl="1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Backwards-looking/Past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- what happened?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Climatology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pPr lvl="1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Real-time/Present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- what is happening now?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Current observations (satellite, radar, surface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obs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)</a:t>
            </a:r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lvl="1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Predictive/Future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 - what is going to happen?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lt"/>
              <a:cs typeface="Arial"/>
            </a:endParaRPr>
          </a:p>
          <a:p>
            <a:pPr lvl="2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+mn-lt"/>
                <a:cs typeface="+mn-lt"/>
              </a:rPr>
              <a:t>Forecast models (GFS, NAM, Euro, HRRR, ensembles)</a:t>
            </a:r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Arial"/>
              <a:cs typeface="Arial"/>
            </a:endParaRPr>
          </a:p>
          <a:p>
            <a:endParaRPr lang="en-US" sz="3600" dirty="0">
              <a:solidFill>
                <a:srgbClr val="000000"/>
              </a:solidFill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6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F5496"/>
                </a:solidFill>
                <a:latin typeface="Arial"/>
                <a:cs typeface="Calibri Light"/>
              </a:rPr>
              <a:t>What can influence a forecast?</a:t>
            </a:r>
            <a:endParaRPr lang="en-US" b="1">
              <a:solidFill>
                <a:srgbClr val="2F5496"/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7A0C7-C908-AB26-D283-2646B25C7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Calibri"/>
              </a:rPr>
              <a:t>Topography</a:t>
            </a:r>
          </a:p>
          <a:p>
            <a:r>
              <a:rPr lang="en-US" dirty="0">
                <a:latin typeface="Arial"/>
                <a:cs typeface="Calibri"/>
              </a:rPr>
              <a:t>Bodies of water</a:t>
            </a:r>
          </a:p>
          <a:p>
            <a:r>
              <a:rPr lang="en-US" dirty="0">
                <a:latin typeface="Arial"/>
                <a:cs typeface="Calibri"/>
              </a:rPr>
              <a:t>Bad data</a:t>
            </a:r>
          </a:p>
          <a:p>
            <a:r>
              <a:rPr lang="en-US" dirty="0">
                <a:latin typeface="Arial"/>
                <a:cs typeface="Calibri"/>
              </a:rPr>
              <a:t>Unaccounted variables</a:t>
            </a:r>
          </a:p>
          <a:p>
            <a:endParaRPr lang="en-US" dirty="0">
              <a:latin typeface="Arial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D6E475-B5D9-AEA2-4863-E93132F7C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431" y="2024522"/>
            <a:ext cx="6608189" cy="41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Map&#10;&#10;Description automatically generated">
            <a:extLst>
              <a:ext uri="{FF2B5EF4-FFF2-40B4-BE49-F238E27FC236}">
                <a16:creationId xmlns:a16="http://schemas.microsoft.com/office/drawing/2014/main" id="{714B6E09-9F97-21ED-4CEE-E1207112C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" r="77" b="-144"/>
          <a:stretch/>
        </p:blipFill>
        <p:spPr>
          <a:xfrm>
            <a:off x="140404" y="218351"/>
            <a:ext cx="11792643" cy="6349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3A6EDA-4444-BAD9-9383-514C0063C135}"/>
              </a:ext>
            </a:extLst>
          </p:cNvPr>
          <p:cNvSpPr txBox="1"/>
          <p:nvPr/>
        </p:nvSpPr>
        <p:spPr>
          <a:xfrm>
            <a:off x="6099473" y="5831222"/>
            <a:ext cx="46682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cs typeface="Calibri"/>
              </a:rPr>
              <a:t>State College: </a:t>
            </a:r>
            <a:r>
              <a:rPr lang="en-US" sz="2400" b="1" dirty="0">
                <a:latin typeface="Arial"/>
                <a:cs typeface="Calibri"/>
              </a:rPr>
              <a:t>1,154 ft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BBD555-3449-4CAD-05F3-A5C740FB8343}"/>
              </a:ext>
            </a:extLst>
          </p:cNvPr>
          <p:cNvSpPr txBox="1"/>
          <p:nvPr/>
        </p:nvSpPr>
        <p:spPr>
          <a:xfrm>
            <a:off x="6099473" y="6239716"/>
            <a:ext cx="46682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cs typeface="Calibri"/>
              </a:rPr>
              <a:t>Mt. Davis: </a:t>
            </a:r>
            <a:r>
              <a:rPr lang="en-US" sz="2400" b="1" dirty="0">
                <a:latin typeface="Arial"/>
                <a:cs typeface="Calibri"/>
              </a:rPr>
              <a:t>3,213 ft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775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8CC3498D-36AE-5BFD-E724-33C9F3FA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08" y="90014"/>
            <a:ext cx="9430385" cy="66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4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381167"/>
            <a:ext cx="4482446" cy="1333418"/>
          </a:xfrm>
        </p:spPr>
        <p:txBody>
          <a:bodyPr/>
          <a:lstStyle/>
          <a:p>
            <a:r>
              <a:rPr lang="en-US" b="1" dirty="0">
                <a:solidFill>
                  <a:srgbClr val="2F5496"/>
                </a:solidFill>
                <a:latin typeface="Arial"/>
                <a:cs typeface="Calibri Light"/>
              </a:rPr>
              <a:t>Weather Fundamentals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C03F3EBD-A165-DDE3-0B95-2655BC5A6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503" y="-2819"/>
            <a:ext cx="6686744" cy="6871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2D8AF-6FA9-0CE0-6F03-AB592E8BD0EC}"/>
              </a:ext>
            </a:extLst>
          </p:cNvPr>
          <p:cNvSpPr txBox="1"/>
          <p:nvPr/>
        </p:nvSpPr>
        <p:spPr>
          <a:xfrm>
            <a:off x="168442" y="3160294"/>
            <a:ext cx="466825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Arial"/>
                <a:cs typeface="Calibri"/>
              </a:rPr>
              <a:t>High &amp; low pressure + circulation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98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5CEF-E8AC-BB07-DFB6-9A76E3A44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82446" cy="1333418"/>
          </a:xfrm>
        </p:spPr>
        <p:txBody>
          <a:bodyPr/>
          <a:lstStyle/>
          <a:p>
            <a:r>
              <a:rPr lang="en-US" b="1" dirty="0">
                <a:solidFill>
                  <a:srgbClr val="2F5496"/>
                </a:solidFill>
                <a:latin typeface="Arial"/>
                <a:cs typeface="Calibri Light"/>
              </a:rPr>
              <a:t>Weather Fundamentals</a:t>
            </a:r>
          </a:p>
        </p:txBody>
      </p:sp>
      <p:pic>
        <p:nvPicPr>
          <p:cNvPr id="3" name="Picture 3" descr="Shape&#10;&#10;Description automatically generated">
            <a:extLst>
              <a:ext uri="{FF2B5EF4-FFF2-40B4-BE49-F238E27FC236}">
                <a16:creationId xmlns:a16="http://schemas.microsoft.com/office/drawing/2014/main" id="{695B78E3-A832-F15C-3FF6-050004DF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82" y="1986463"/>
            <a:ext cx="6175709" cy="4585535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1895661-C5A3-4FF3-605D-2DEB221B6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659" y="368467"/>
            <a:ext cx="5533523" cy="3040980"/>
          </a:xfrm>
          <a:prstGeom prst="rect">
            <a:avLst/>
          </a:prstGeom>
        </p:spPr>
      </p:pic>
      <p:pic>
        <p:nvPicPr>
          <p:cNvPr id="5" name="Picture 6" descr="Diagram&#10;&#10;Description automatically generated">
            <a:extLst>
              <a:ext uri="{FF2B5EF4-FFF2-40B4-BE49-F238E27FC236}">
                <a16:creationId xmlns:a16="http://schemas.microsoft.com/office/drawing/2014/main" id="{E2EB233C-BF41-8F39-FE84-D300995C6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480650"/>
            <a:ext cx="5518484" cy="30168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9CA3F9-D9CE-A3CE-E953-9580DFEAEB42}"/>
              </a:ext>
            </a:extLst>
          </p:cNvPr>
          <p:cNvSpPr/>
          <p:nvPr/>
        </p:nvSpPr>
        <p:spPr>
          <a:xfrm>
            <a:off x="2403835" y="3252247"/>
            <a:ext cx="1524000" cy="2042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EFD562-0D87-2080-BF02-7DF5EF7CBADD}"/>
              </a:ext>
            </a:extLst>
          </p:cNvPr>
          <p:cNvSpPr/>
          <p:nvPr/>
        </p:nvSpPr>
        <p:spPr>
          <a:xfrm>
            <a:off x="2477678" y="4001678"/>
            <a:ext cx="1524000" cy="2042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F58B75-9FEF-3829-D4FB-0B5DD475C262}"/>
              </a:ext>
            </a:extLst>
          </p:cNvPr>
          <p:cNvSpPr/>
          <p:nvPr/>
        </p:nvSpPr>
        <p:spPr>
          <a:xfrm>
            <a:off x="2488676" y="4798243"/>
            <a:ext cx="1524000" cy="2042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6383E1-AFCA-FDD8-32BF-F7F6303E03CA}"/>
              </a:ext>
            </a:extLst>
          </p:cNvPr>
          <p:cNvSpPr/>
          <p:nvPr/>
        </p:nvSpPr>
        <p:spPr>
          <a:xfrm>
            <a:off x="2457253" y="5913748"/>
            <a:ext cx="1524000" cy="2042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447</Words>
  <Application>Microsoft Office PowerPoint</Application>
  <PresentationFormat>Widescreen</PresentationFormat>
  <Paragraphs>64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6_Office Theme</vt:lpstr>
      <vt:lpstr>MONDAY</vt:lpstr>
      <vt:lpstr>A bit about me…</vt:lpstr>
      <vt:lpstr>What is a forecast?</vt:lpstr>
      <vt:lpstr>Making a forecast</vt:lpstr>
      <vt:lpstr>What can influence a forecast?</vt:lpstr>
      <vt:lpstr>PowerPoint Presentation</vt:lpstr>
      <vt:lpstr>PowerPoint Presentation</vt:lpstr>
      <vt:lpstr>Weather Fundamentals</vt:lpstr>
      <vt:lpstr>Weather Fundamentals</vt:lpstr>
      <vt:lpstr>PowerPoint Presentation</vt:lpstr>
      <vt:lpstr>Weather Fundamentals</vt:lpstr>
      <vt:lpstr>Forecast Contest!</vt:lpstr>
      <vt:lpstr>Forecast Contest!</vt:lpstr>
      <vt:lpstr>Useful sites to check 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Syrett, William John</dc:creator>
  <cp:lastModifiedBy>Syrett, William John</cp:lastModifiedBy>
  <cp:revision>379</cp:revision>
  <dcterms:created xsi:type="dcterms:W3CDTF">2023-06-10T02:30:37Z</dcterms:created>
  <dcterms:modified xsi:type="dcterms:W3CDTF">2023-06-19T11:33:15Z</dcterms:modified>
</cp:coreProperties>
</file>