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1" r:id="rId2"/>
    <p:sldMasterId id="2147483744" r:id="rId3"/>
    <p:sldMasterId id="2147483783" r:id="rId4"/>
    <p:sldMasterId id="2147483795" r:id="rId5"/>
    <p:sldMasterId id="2147483648" r:id="rId6"/>
  </p:sldMasterIdLst>
  <p:notesMasterIdLst>
    <p:notesMasterId r:id="rId41"/>
  </p:notesMasterIdLst>
  <p:sldIdLst>
    <p:sldId id="256" r:id="rId7"/>
    <p:sldId id="286" r:id="rId8"/>
    <p:sldId id="285" r:id="rId9"/>
    <p:sldId id="318" r:id="rId10"/>
    <p:sldId id="287" r:id="rId11"/>
    <p:sldId id="288" r:id="rId12"/>
    <p:sldId id="257"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292"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99CE8-9338-6BA1-E0BC-B8A66E7ED29F}" v="308" dt="2023-06-22T10:34:00.827"/>
    <p1510:client id="{1849DF04-C600-45FF-B4C9-AADE226585AB}" v="68" dt="2023-06-20T12:34:18.353"/>
    <p1510:client id="{1CAF808A-EC90-B8F5-6AE5-05115309B1DD}" v="485" dt="2023-06-19T03:00:35.931"/>
    <p1510:client id="{2682DE32-941A-54DC-A369-6C01948F13DB}" v="482" dt="2023-06-18T17:19:54.861"/>
    <p1510:client id="{49323D83-2365-EDAB-5ED0-0A2DE6E38C9A}" v="5" dt="2023-06-20T11:35:25.718"/>
    <p1510:client id="{6C3F7B42-C804-132F-56BF-8838493FCE75}" v="216" dt="2023-06-18T12:27:14.720"/>
    <p1510:client id="{7F41FD0C-CAD1-C381-98C1-60F3B2B48074}" v="105" dt="2023-06-20T11:33:01.778"/>
    <p1510:client id="{86327E48-88C4-458A-70B2-BA62379B7FFD}" v="108" dt="2023-06-19T11:56:52.702"/>
    <p1510:client id="{98A79425-B5F7-B7DA-8119-5C8AF24C1B7F}" v="200" dt="2023-06-21T15:12:54.243"/>
    <p1510:client id="{B3559F89-1263-4A51-2F9C-F42D1AB53813}" v="288" dt="2023-06-20T04:06:58.528"/>
    <p1510:client id="{C106C9BA-A05D-4A21-B13A-B71C1EA06BA8}" v="16" dt="2023-06-19T12:31:23.544"/>
    <p1510:client id="{C28A32AC-41F7-4E51-A425-478F1CE14664}" v="48" dt="2023-06-22T12:18:20.497"/>
    <p1510:client id="{C44167EC-F6B7-58B5-2303-6CAD026140E1}" v="45" dt="2023-06-19T15:03:45.528"/>
    <p1510:client id="{CBC706FE-EC69-4B38-9978-FFB9FEE655C9}" v="82" dt="2023-06-10T02:40:12.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E04FC-634B-4763-9FC9-04C5BBF5F4D8}" type="datetimeFigureOut">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A2525-4CF7-488B-9732-B7DB8E10ABA0}" type="slidenum">
              <a:t>‹#›</a:t>
            </a:fld>
            <a:endParaRPr lang="en-US"/>
          </a:p>
        </p:txBody>
      </p:sp>
    </p:spTree>
    <p:extLst>
      <p:ext uri="{BB962C8B-B14F-4D97-AF65-F5344CB8AC3E}">
        <p14:creationId xmlns:p14="http://schemas.microsoft.com/office/powerpoint/2010/main" val="367065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84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92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308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17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879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23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204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37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6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99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67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0760FA-D49A-CE47-997A-248ADD19D714}"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4035822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760FA-D49A-CE47-997A-248ADD19D714}"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2700206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0760FA-D49A-CE47-997A-248ADD19D714}"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2527907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0760FA-D49A-CE47-997A-248ADD19D714}"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3178476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0760FA-D49A-CE47-997A-248ADD19D714}" type="datetimeFigureOut">
              <a:rPr lang="en-US" smtClean="0"/>
              <a:pPr/>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200173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0760FA-D49A-CE47-997A-248ADD19D714}" type="datetimeFigureOut">
              <a:rPr lang="en-US" smtClean="0"/>
              <a:pPr/>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5052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760FA-D49A-CE47-997A-248ADD19D714}" type="datetimeFigureOut">
              <a:rPr lang="en-US" smtClean="0"/>
              <a:pPr/>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10635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0760FA-D49A-CE47-997A-248ADD19D714}"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3555013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0760FA-D49A-CE47-997A-248ADD19D714}"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309983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760FA-D49A-CE47-997A-248ADD19D714}"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4234302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760FA-D49A-CE47-997A-248ADD19D714}"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8D01D-9128-9E46-AC51-3E7FF3AC5090}" type="slidenum">
              <a:rPr lang="en-US" smtClean="0"/>
              <a:pPr/>
              <a:t>‹#›</a:t>
            </a:fld>
            <a:endParaRPr lang="en-US"/>
          </a:p>
        </p:txBody>
      </p:sp>
    </p:spTree>
    <p:extLst>
      <p:ext uri="{BB962C8B-B14F-4D97-AF65-F5344CB8AC3E}">
        <p14:creationId xmlns:p14="http://schemas.microsoft.com/office/powerpoint/2010/main" val="4001551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E56-07BF-4A14-86B0-7CFABAE503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26171-DE91-4A02-8D17-77F0E11A56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61E78-B3B7-4879-AF6C-7216B0A60659}"/>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870D4EB9-1CB0-4401-8B99-C8EAC4A2C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21019-93A6-4078-98A7-BFFAADBC8B6B}"/>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2675726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E785-F269-4139-8B4F-FC537E630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78F54-52B6-4FA3-A661-3EDA4EC36F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09E44-77AB-44DC-B28F-95F1DDB49698}"/>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7F10961F-F922-437D-A5AB-E35B07CBE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D92E4-8BEC-473A-BF1A-ADD91B365308}"/>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3399780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8F17-6F4F-45F9-B0F9-529DBA934B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E1CDF0-9808-459E-91A1-445F2D79D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0E952-69B8-42AB-B353-8E24FDD34514}"/>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3D997093-2BB3-4552-95CE-CDA06286C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C309E-2720-4552-9050-BF6BAB575A74}"/>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3051152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593D-187C-4835-A506-EB4B01A9B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BB68A-463C-475E-9DC0-9D331F1EF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A3A025-EEA3-4386-B902-79B7090044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384034-D87C-4C08-9411-7C01F765CF2B}"/>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6" name="Footer Placeholder 5">
            <a:extLst>
              <a:ext uri="{FF2B5EF4-FFF2-40B4-BE49-F238E27FC236}">
                <a16:creationId xmlns:a16="http://schemas.microsoft.com/office/drawing/2014/main" id="{AC25C170-5F60-451A-9DF4-576ADB265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4EE06-4FFF-4F54-9C8D-A55D82B458BE}"/>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2132297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AA5C-E03B-41B6-9692-CE34D6AFA4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2A30EB-8339-41D3-9D85-AC4E1F345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62A0AD-7B9D-41D0-905B-EA8B1EB81B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D0911-D953-45C1-9B5E-C0887D7E2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FB12EA-5797-4505-9BD5-D94B783F5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5BC409-6B34-440E-A178-68B4743B76EB}"/>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8" name="Footer Placeholder 7">
            <a:extLst>
              <a:ext uri="{FF2B5EF4-FFF2-40B4-BE49-F238E27FC236}">
                <a16:creationId xmlns:a16="http://schemas.microsoft.com/office/drawing/2014/main" id="{A8A0530D-BF57-45A6-BCDB-3708280E2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E50B5E-0BFE-44A2-A422-B92B843F4F5F}"/>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111861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98DE-5CD8-4231-9E0C-A756CB95F7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336427-91D5-4E96-9B1F-A0B38376DDF1}"/>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4" name="Footer Placeholder 3">
            <a:extLst>
              <a:ext uri="{FF2B5EF4-FFF2-40B4-BE49-F238E27FC236}">
                <a16:creationId xmlns:a16="http://schemas.microsoft.com/office/drawing/2014/main" id="{09B1FA5B-59B2-474E-BE45-3B4957082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DE6126-DEE3-47AB-99FD-D207D5FD4C16}"/>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2277010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017E3E-8DB9-467E-8F41-6A84CB5FB483}"/>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3" name="Footer Placeholder 2">
            <a:extLst>
              <a:ext uri="{FF2B5EF4-FFF2-40B4-BE49-F238E27FC236}">
                <a16:creationId xmlns:a16="http://schemas.microsoft.com/office/drawing/2014/main" id="{04100426-D33C-4C2F-AC1A-139C0351D9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325ED4-C50A-4E2F-BB16-AE80C77C52D0}"/>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1065444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9C754-53F6-4F76-A6F4-C84BC7F99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321367-81FC-4B51-A7B4-A716C39846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532E3-D62E-49AC-B6E1-90308F637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4E8F8-ABA4-48A8-AC98-7D8928682966}"/>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6" name="Footer Placeholder 5">
            <a:extLst>
              <a:ext uri="{FF2B5EF4-FFF2-40B4-BE49-F238E27FC236}">
                <a16:creationId xmlns:a16="http://schemas.microsoft.com/office/drawing/2014/main" id="{AD112535-1DA6-431E-81CF-D23329274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476AF-8CD6-4B6A-8261-4F1C04D87660}"/>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4098611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E4F6-6A1F-463D-A0AD-7519FA8EF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B10-B0E9-4ACD-BE6A-9D1E4F96B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63701E-854B-4231-8B8B-37BD92ABB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76897-008B-4152-B452-C3441B85648F}"/>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6" name="Footer Placeholder 5">
            <a:extLst>
              <a:ext uri="{FF2B5EF4-FFF2-40B4-BE49-F238E27FC236}">
                <a16:creationId xmlns:a16="http://schemas.microsoft.com/office/drawing/2014/main" id="{4A884A7A-D97D-4970-B0CB-90DFD2A67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7F3FD-9411-4F40-B875-772E38E269A4}"/>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1879882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76CA-9A6A-4AE5-A42C-25EA5F3ED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6539B-55F0-4F28-87F4-0687424EA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C9546-215C-4595-9120-3440CBCEA821}"/>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762AACAE-33BE-4BE9-A14E-1D69667A8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87358-DFE8-4952-A2A0-114508C06A83}"/>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2526716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FCE88-294C-46CE-A4DD-9019567D05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78B09-C107-4B1E-8EAD-AE3F539E72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5F3E9-A73F-43B5-ADC5-121DA91F542D}"/>
              </a:ext>
            </a:extLst>
          </p:cNvPr>
          <p:cNvSpPr>
            <a:spLocks noGrp="1"/>
          </p:cNvSpPr>
          <p:nvPr>
            <p:ph type="dt" sz="half" idx="10"/>
          </p:nvPr>
        </p:nvSpPr>
        <p:spPr/>
        <p:txBody>
          <a:body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15807B20-30B3-443A-A7D4-AD9EAC29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1C47A-2FB1-4A4D-AD4C-01EA7E01CD41}"/>
              </a:ext>
            </a:extLst>
          </p:cNvPr>
          <p:cNvSpPr>
            <a:spLocks noGrp="1"/>
          </p:cNvSpPr>
          <p:nvPr>
            <p:ph type="sldNum" sz="quarter" idx="12"/>
          </p:nvPr>
        </p:nvSpPr>
        <p:spPr/>
        <p:txBody>
          <a:bodyPr/>
          <a:lstStyle/>
          <a:p>
            <a:fld id="{BC82486F-1975-4E48-B380-4197798D4744}" type="slidenum">
              <a:rPr lang="en-US" smtClean="0"/>
              <a:t>‹#›</a:t>
            </a:fld>
            <a:endParaRPr lang="en-US"/>
          </a:p>
        </p:txBody>
      </p:sp>
    </p:spTree>
    <p:extLst>
      <p:ext uri="{BB962C8B-B14F-4D97-AF65-F5344CB8AC3E}">
        <p14:creationId xmlns:p14="http://schemas.microsoft.com/office/powerpoint/2010/main" val="4061997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C9FE-34B4-4AA9-9474-D9C12A14D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860E9A-4C06-4B6A-A955-C21E01A40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78C8C-D4CB-4AAA-A6F6-E6DAE341BBD6}"/>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EF150428-797C-4A86-B06B-CD11F53A7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A989A-1267-45A7-854D-E31C5661056E}"/>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3816258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2DE-DC8D-4DC6-9BBD-C190E8E50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C708F-BC5E-4BA1-AD43-00126C3F5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A5A7-8B0C-4F56-8C10-3B25043042CD}"/>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3CA30282-123D-4147-B893-E2E20D3B8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B037E-8B7D-4705-9D5C-97E487E971F8}"/>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3687453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B999-D72F-43E8-B962-CC9386F5B2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08E423-C59E-41FB-A498-430347064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0043D-48C9-4418-BFDE-1C9C67F36BDD}"/>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ACA2BC28-00A6-4938-B56D-A640899BB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1DB05-C7C4-4FDB-89BD-C8247FEB2507}"/>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1859598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0FA2-DFC7-4BC8-918A-7632050BC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1DED04-4EC2-494E-ABCA-B1974C323B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A5639-BB4D-425A-84AC-EB0052E1FE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BD2F2-D848-4258-9CE0-FBD3AEAA04DC}"/>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6" name="Footer Placeholder 5">
            <a:extLst>
              <a:ext uri="{FF2B5EF4-FFF2-40B4-BE49-F238E27FC236}">
                <a16:creationId xmlns:a16="http://schemas.microsoft.com/office/drawing/2014/main" id="{FC50389B-59E5-4932-A93B-533139963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32002-5362-4828-AFCE-092E140491B8}"/>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25962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0679-4FC2-4B64-97DE-9FBCF2E45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694B9-909A-4A21-8D90-B7572094D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B64CDA-15BA-4E09-9706-37FD32A57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59495E-60C4-4DC6-9798-D0ECF7B8B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704430-4D17-4623-A495-CDB723C62B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399AE0-C66F-4EB7-B754-BEDF76A1E712}"/>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8" name="Footer Placeholder 7">
            <a:extLst>
              <a:ext uri="{FF2B5EF4-FFF2-40B4-BE49-F238E27FC236}">
                <a16:creationId xmlns:a16="http://schemas.microsoft.com/office/drawing/2014/main" id="{C7B95D5F-D8BC-431E-9136-2DED50DE3F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1972C9-0759-4FE5-A52C-EE1BFD8EB8CF}"/>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1240687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03998-4C8A-4942-BB03-2C44F50820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7E685-01F3-4469-8696-D911DD90C1F6}"/>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4" name="Footer Placeholder 3">
            <a:extLst>
              <a:ext uri="{FF2B5EF4-FFF2-40B4-BE49-F238E27FC236}">
                <a16:creationId xmlns:a16="http://schemas.microsoft.com/office/drawing/2014/main" id="{6931B485-E11B-4C23-AE44-DE2391F37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00F30-AB58-4C57-BD00-A0996EFEAA25}"/>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529701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79E834-C9B6-4DB1-9033-A0DDFF42837C}"/>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3" name="Footer Placeholder 2">
            <a:extLst>
              <a:ext uri="{FF2B5EF4-FFF2-40B4-BE49-F238E27FC236}">
                <a16:creationId xmlns:a16="http://schemas.microsoft.com/office/drawing/2014/main" id="{A44C5D79-AE9E-48A2-9752-DD27B63C02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F70FA2-C0C9-4D44-875E-23F3B8FA1B80}"/>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143944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B6F1-C1DB-4926-AC10-67B1D00D2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45726-7109-477D-9DB7-723C76B65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0505D2-8640-4857-A695-9B1990141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97B68-1836-4F9F-924A-0F64DB6DB8A0}"/>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6" name="Footer Placeholder 5">
            <a:extLst>
              <a:ext uri="{FF2B5EF4-FFF2-40B4-BE49-F238E27FC236}">
                <a16:creationId xmlns:a16="http://schemas.microsoft.com/office/drawing/2014/main" id="{E71813E0-C098-4F3D-A951-74E3B3BC9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698EC-260E-4D5D-BAEC-3C3A6F264684}"/>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3925194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5DEC-4DFC-41F4-B86C-54371B4D3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3ACFD8-FB9D-4169-9063-E322B0E28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0656CC-0E25-4E5B-93E6-D6B8354B3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E8EA9-4862-4DA9-A35C-5EEB16FC49B4}"/>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6" name="Footer Placeholder 5">
            <a:extLst>
              <a:ext uri="{FF2B5EF4-FFF2-40B4-BE49-F238E27FC236}">
                <a16:creationId xmlns:a16="http://schemas.microsoft.com/office/drawing/2014/main" id="{2E25D3A0-9B10-4FD9-A0AD-6912D2571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06BD7-0517-4B35-94E8-4016F0F60278}"/>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590147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4E34-260A-47C4-9F2A-6E8DEC0D9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8E5AC-F8EC-46D0-997F-3A66915E22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F0600-A5C5-4C4D-9217-C0D3F5D0C2D0}"/>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ABD09833-0E6D-4BBD-B7BF-28593E90E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F3642-E019-4483-B4A3-004D261B2AAD}"/>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2713017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AC2E1-CB01-4E60-BA94-25BC15F96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5722BD-79AF-464B-8B6E-1553BDCCA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221A2-C9FD-4BE4-9269-58FAFD15E06C}"/>
              </a:ext>
            </a:extLst>
          </p:cNvPr>
          <p:cNvSpPr>
            <a:spLocks noGrp="1"/>
          </p:cNvSpPr>
          <p:nvPr>
            <p:ph type="dt" sz="half" idx="10"/>
          </p:nvPr>
        </p:nvSpPr>
        <p:spPr/>
        <p:txBody>
          <a:body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B9FCA9D8-9F1E-40C0-A970-A8360CF1B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F0A62-53C8-4592-B372-85E035FBD667}"/>
              </a:ext>
            </a:extLst>
          </p:cNvPr>
          <p:cNvSpPr>
            <a:spLocks noGrp="1"/>
          </p:cNvSpPr>
          <p:nvPr>
            <p:ph type="sldNum" sz="quarter" idx="12"/>
          </p:nvPr>
        </p:nvSpPr>
        <p:spPr/>
        <p:txBody>
          <a:bodyPr/>
          <a:lstStyle/>
          <a:p>
            <a:fld id="{B1B52704-8F75-496C-9BA2-AA0B744065F8}" type="slidenum">
              <a:rPr lang="en-US" smtClean="0"/>
              <a:t>‹#›</a:t>
            </a:fld>
            <a:endParaRPr lang="en-US"/>
          </a:p>
        </p:txBody>
      </p:sp>
    </p:spTree>
    <p:extLst>
      <p:ext uri="{BB962C8B-B14F-4D97-AF65-F5344CB8AC3E}">
        <p14:creationId xmlns:p14="http://schemas.microsoft.com/office/powerpoint/2010/main" val="373442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19661-DC8B-5B41-A74F-2C5766C8B386}" type="datetimeFigureOut">
              <a:rPr lang="en-US" smtClean="0">
                <a:solidFill>
                  <a:prstClr val="black">
                    <a:tint val="75000"/>
                  </a:prstClr>
                </a:solidFill>
                <a:latin typeface="Calibri"/>
              </a:rPr>
              <a:pPr/>
              <a:t>6/22/2023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ABDF9-F081-1E46-9919-A51D4C1F03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025542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760FA-D49A-CE47-997A-248ADD19D714}" type="datetimeFigureOut">
              <a:rPr lang="en-US" smtClean="0"/>
              <a:pPr/>
              <a:t>6/22/2023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8D01D-9128-9E46-AC51-3E7FF3AC5090}" type="slidenum">
              <a:rPr lang="en-US" smtClean="0"/>
              <a:pPr/>
              <a:t>‹#›</a:t>
            </a:fld>
            <a:endParaRPr lang="en-US"/>
          </a:p>
        </p:txBody>
      </p:sp>
    </p:spTree>
    <p:extLst>
      <p:ext uri="{BB962C8B-B14F-4D97-AF65-F5344CB8AC3E}">
        <p14:creationId xmlns:p14="http://schemas.microsoft.com/office/powerpoint/2010/main" val="10450502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3000"/>
            <a:lum/>
          </a:blip>
          <a:srcRect/>
          <a:stretch>
            <a:fillRect l="-30000" r="-3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B437A-06BB-4957-A1C5-58B12AE852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2E1AD-FC67-47C5-9B6D-5755ECAFE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95F1F-C2AE-480B-A016-C85D2CFAB6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0C0AA-7DCE-4D91-8E82-9DFE07E30AA2}" type="datetimeFigureOut">
              <a:rPr lang="en-US" smtClean="0"/>
              <a:t>6/22/2023</a:t>
            </a:fld>
            <a:endParaRPr lang="en-US"/>
          </a:p>
        </p:txBody>
      </p:sp>
      <p:sp>
        <p:nvSpPr>
          <p:cNvPr id="5" name="Footer Placeholder 4">
            <a:extLst>
              <a:ext uri="{FF2B5EF4-FFF2-40B4-BE49-F238E27FC236}">
                <a16:creationId xmlns:a16="http://schemas.microsoft.com/office/drawing/2014/main" id="{08DDF00A-1C24-45A5-96B2-4D773C3BF5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4ECD09-A442-49B7-BCB1-17F374475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2486F-1975-4E48-B380-4197798D4744}" type="slidenum">
              <a:rPr lang="en-US" smtClean="0"/>
              <a:t>‹#›</a:t>
            </a:fld>
            <a:endParaRPr lang="en-US"/>
          </a:p>
        </p:txBody>
      </p:sp>
    </p:spTree>
    <p:extLst>
      <p:ext uri="{BB962C8B-B14F-4D97-AF65-F5344CB8AC3E}">
        <p14:creationId xmlns:p14="http://schemas.microsoft.com/office/powerpoint/2010/main" val="205259251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16640-802C-4049-8183-2A65376895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3C14AE-20EA-46A9-B3E6-6E0930C41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0BF1E-83CA-4AED-B56C-4FC9D258C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9CF45-97A4-4E06-8BF9-22F0F277FFE6}" type="datetimeFigureOut">
              <a:rPr lang="en-US" smtClean="0"/>
              <a:t>6/22/2023</a:t>
            </a:fld>
            <a:endParaRPr lang="en-US"/>
          </a:p>
        </p:txBody>
      </p:sp>
      <p:sp>
        <p:nvSpPr>
          <p:cNvPr id="5" name="Footer Placeholder 4">
            <a:extLst>
              <a:ext uri="{FF2B5EF4-FFF2-40B4-BE49-F238E27FC236}">
                <a16:creationId xmlns:a16="http://schemas.microsoft.com/office/drawing/2014/main" id="{5F6292A2-8303-48D5-AED8-7B8F52D7A9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495706-73E1-4247-B0CF-4CB25B7061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52704-8F75-496C-9BA2-AA0B744065F8}" type="slidenum">
              <a:rPr lang="en-US" smtClean="0"/>
              <a:t>‹#›</a:t>
            </a:fld>
            <a:endParaRPr lang="en-US"/>
          </a:p>
        </p:txBody>
      </p:sp>
    </p:spTree>
    <p:extLst>
      <p:ext uri="{BB962C8B-B14F-4D97-AF65-F5344CB8AC3E}">
        <p14:creationId xmlns:p14="http://schemas.microsoft.com/office/powerpoint/2010/main" val="713918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log.weather.us/downsloping/" TargetMode="External"/><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hyperlink" Target="https://www.worldatlas.com/webimage/countrys/namerica/usstates/paland.htm" TargetMode="External"/><Relationship Id="rId2" Type="http://schemas.openxmlformats.org/officeDocument/2006/relationships/image" Target="../media/image11.gif"/><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weatherprediction.com/weatherpapers/118/index.html" TargetMode="External"/><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7.xml"/><Relationship Id="rId5" Type="http://schemas.openxmlformats.org/officeDocument/2006/relationships/hyperlink" Target="https://www.nhc.noaa.gov/sst/"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hyperlink" Target="https://fuaadkhan.com/average-temperature-interpolation" TargetMode="External"/><Relationship Id="rId2" Type="http://schemas.openxmlformats.org/officeDocument/2006/relationships/image" Target="../media/image14.png"/><Relationship Id="rId1" Type="http://schemas.openxmlformats.org/officeDocument/2006/relationships/slideLayout" Target="../slideLayouts/slideLayout57.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hyperlink" Target="https://www.researchgate.net/figure/Land-breeze-and-sea-breeze-from-Garrison-1993-fig-813_fig7_31231719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hyperlink" Target="https://orlandoweather.wordpress.com/page/26/?app-download=androi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hyperlink" Target="https://ericsweatherlibrary.com/2015/07/08/what-is-the-sea-breez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hyperlink" Target="https://ericsweatherlibrary.com/2015/07/08/what-is-the-sea-breez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s2PyCgOLXk" TargetMode="External"/><Relationship Id="rId2" Type="http://schemas.openxmlformats.org/officeDocument/2006/relationships/image" Target="../media/image14.png"/><Relationship Id="rId1" Type="http://schemas.openxmlformats.org/officeDocument/2006/relationships/slideLayout" Target="../slideLayouts/slideLayout57.xml"/><Relationship Id="rId4" Type="http://schemas.openxmlformats.org/officeDocument/2006/relationships/hyperlink" Target="https://www.youtube.com/watch?v=Bc8mZrTjIe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hyperlink" Target="https://www.weather.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wpc.ncep.noaa.gov/" TargetMode="External"/><Relationship Id="rId3" Type="http://schemas.openxmlformats.org/officeDocument/2006/relationships/hyperlink" Target="https://keystone-mesonet.org/" TargetMode="External"/><Relationship Id="rId7" Type="http://schemas.openxmlformats.org/officeDocument/2006/relationships/hyperlink" Target="https://www.weather.gov/" TargetMode="External"/><Relationship Id="rId12" Type="http://schemas.openxmlformats.org/officeDocument/2006/relationships/hyperlink" Target="https://www.wrh.noaa.gov/zoa/getobext.php?sid=KUNV&amp;num=168" TargetMode="External"/><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hyperlink" Target="https://www.pivotalweather.com/model.php" TargetMode="External"/><Relationship Id="rId11" Type="http://schemas.openxmlformats.org/officeDocument/2006/relationships/hyperlink" Target="https://hwp-viz.gsd.esrl.noaa.gov/wave1d/?location=KUNV&amp;selectedgroup=Default&amp;col=2&amp;hgt=1&amp;obs=true&amp;fontsize=1&amp;fbclid=IwAR0-wvq0qni1FooC95dzMvdwUy8b2uaJfaOVYynnT_OQvQO2_FttjdIWhLk&amp;darkmode=auto&amp;graph=fa-chart-bar&amp;probfield=Tmax&amp;proboperator=%3E%3D&amp;probvalue=40&amp;colorfriendly=false&amp;whiskers=false&amp;boxes=true&amp;median=false&amp;det=true&amp;tz=local" TargetMode="External"/><Relationship Id="rId5" Type="http://schemas.openxmlformats.org/officeDocument/2006/relationships/hyperlink" Target="https://www.tropicaltidbits.com/analysis/models/" TargetMode="External"/><Relationship Id="rId10" Type="http://schemas.openxmlformats.org/officeDocument/2006/relationships/hyperlink" Target="https://www.nhc.noaa.gov/" TargetMode="External"/><Relationship Id="rId4" Type="http://schemas.openxmlformats.org/officeDocument/2006/relationships/hyperlink" Target="http://www.meteo.psu.edu/ewall/ewall.html" TargetMode="External"/><Relationship Id="rId9" Type="http://schemas.openxmlformats.org/officeDocument/2006/relationships/hyperlink" Target="https://www.spc.noaa.gov/"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forms.office.com/r/6FcfREZdn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48310"/>
            <a:ext cx="9144000" cy="879312"/>
          </a:xfrm>
        </p:spPr>
        <p:txBody>
          <a:bodyPr>
            <a:noAutofit/>
          </a:bodyPr>
          <a:lstStyle/>
          <a:p>
            <a:r>
              <a:rPr lang="en-US" sz="8800" b="1" dirty="0">
                <a:solidFill>
                  <a:srgbClr val="002060"/>
                </a:solidFill>
                <a:latin typeface="Calibri"/>
                <a:cs typeface="Calibri Light"/>
              </a:rPr>
              <a:t>THURSDAY</a:t>
            </a:r>
            <a:endParaRPr lang="en-US" sz="8800" b="1" dirty="0">
              <a:solidFill>
                <a:srgbClr val="002060"/>
              </a:solidFill>
              <a:latin typeface="Calibri"/>
              <a:cs typeface="Arial"/>
            </a:endParaRPr>
          </a:p>
        </p:txBody>
      </p:sp>
      <p:sp>
        <p:nvSpPr>
          <p:cNvPr id="3" name="Subtitle 2"/>
          <p:cNvSpPr>
            <a:spLocks noGrp="1"/>
          </p:cNvSpPr>
          <p:nvPr>
            <p:ph type="subTitle" idx="1"/>
          </p:nvPr>
        </p:nvSpPr>
        <p:spPr>
          <a:xfrm>
            <a:off x="1524000" y="5403858"/>
            <a:ext cx="9144000" cy="532815"/>
          </a:xfrm>
        </p:spPr>
        <p:txBody>
          <a:bodyPr vert="horz" lIns="91440" tIns="45720" rIns="91440" bIns="45720" rtlCol="0" anchor="t">
            <a:noAutofit/>
          </a:bodyPr>
          <a:lstStyle/>
          <a:p>
            <a:r>
              <a:rPr lang="en-US" sz="4000" b="1" dirty="0">
                <a:solidFill>
                  <a:srgbClr val="002060"/>
                </a:solidFill>
                <a:latin typeface="Calibri"/>
                <a:cs typeface="Calibri"/>
              </a:rPr>
              <a:t>June 22, 2023</a:t>
            </a:r>
          </a:p>
        </p:txBody>
      </p:sp>
      <p:pic>
        <p:nvPicPr>
          <p:cNvPr id="4" name="Picture 4" descr="Logo&#10;&#10;Description automatically generated">
            <a:extLst>
              <a:ext uri="{FF2B5EF4-FFF2-40B4-BE49-F238E27FC236}">
                <a16:creationId xmlns:a16="http://schemas.microsoft.com/office/drawing/2014/main" id="{5D4325E4-BDD0-CA67-1546-B6F662020FD8}"/>
              </a:ext>
            </a:extLst>
          </p:cNvPr>
          <p:cNvPicPr>
            <a:picLocks noChangeAspect="1"/>
          </p:cNvPicPr>
          <p:nvPr/>
        </p:nvPicPr>
        <p:blipFill>
          <a:blip r:embed="rId2"/>
          <a:stretch>
            <a:fillRect/>
          </a:stretch>
        </p:blipFill>
        <p:spPr>
          <a:xfrm>
            <a:off x="3553409" y="1305233"/>
            <a:ext cx="5085347" cy="2992521"/>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B559-F522-4292-A1C5-E2995B935999}"/>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48C471B8-517F-4674-9A92-9B079E5D0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210" y="230129"/>
            <a:ext cx="8530321" cy="6397741"/>
          </a:xfrm>
        </p:spPr>
      </p:pic>
      <p:sp>
        <p:nvSpPr>
          <p:cNvPr id="6" name="TextBox 5">
            <a:extLst>
              <a:ext uri="{FF2B5EF4-FFF2-40B4-BE49-F238E27FC236}">
                <a16:creationId xmlns:a16="http://schemas.microsoft.com/office/drawing/2014/main" id="{A3A2BA44-3D72-483E-A032-7F949BB2B963}"/>
              </a:ext>
            </a:extLst>
          </p:cNvPr>
          <p:cNvSpPr txBox="1"/>
          <p:nvPr/>
        </p:nvSpPr>
        <p:spPr>
          <a:xfrm>
            <a:off x="9349483" y="3429000"/>
            <a:ext cx="2547991" cy="1200329"/>
          </a:xfrm>
          <a:prstGeom prst="rect">
            <a:avLst/>
          </a:prstGeom>
          <a:noFill/>
        </p:spPr>
        <p:txBody>
          <a:bodyPr wrap="square" rtlCol="0">
            <a:spAutoFit/>
          </a:bodyPr>
          <a:lstStyle/>
          <a:p>
            <a:r>
              <a:rPr lang="en-US" dirty="0"/>
              <a:t>From: </a:t>
            </a:r>
            <a:r>
              <a:rPr lang="en-US" dirty="0">
                <a:hlinkClick r:id="rId3"/>
              </a:rPr>
              <a:t>https://blog.weather.us/downsloping/</a:t>
            </a:r>
            <a:endParaRPr lang="en-US" dirty="0"/>
          </a:p>
          <a:p>
            <a:endParaRPr lang="en-US" dirty="0"/>
          </a:p>
        </p:txBody>
      </p:sp>
    </p:spTree>
    <p:extLst>
      <p:ext uri="{BB962C8B-B14F-4D97-AF65-F5344CB8AC3E}">
        <p14:creationId xmlns:p14="http://schemas.microsoft.com/office/powerpoint/2010/main" val="130509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E98C-64FD-4863-8D1D-36F30C54833B}"/>
              </a:ext>
            </a:extLst>
          </p:cNvPr>
          <p:cNvSpPr>
            <a:spLocks noGrp="1"/>
          </p:cNvSpPr>
          <p:nvPr>
            <p:ph type="title"/>
          </p:nvPr>
        </p:nvSpPr>
        <p:spPr/>
        <p:txBody>
          <a:bodyPr/>
          <a:lstStyle/>
          <a:p>
            <a:r>
              <a:rPr lang="en-US" dirty="0"/>
              <a:t>Upslope…Downslope</a:t>
            </a:r>
          </a:p>
        </p:txBody>
      </p:sp>
      <p:sp>
        <p:nvSpPr>
          <p:cNvPr id="3" name="Content Placeholder 2">
            <a:extLst>
              <a:ext uri="{FF2B5EF4-FFF2-40B4-BE49-F238E27FC236}">
                <a16:creationId xmlns:a16="http://schemas.microsoft.com/office/drawing/2014/main" id="{5C694630-A46C-4B1B-9AE3-8FB8F87D43C8}"/>
              </a:ext>
            </a:extLst>
          </p:cNvPr>
          <p:cNvSpPr>
            <a:spLocks noGrp="1"/>
          </p:cNvSpPr>
          <p:nvPr>
            <p:ph idx="1"/>
          </p:nvPr>
        </p:nvSpPr>
        <p:spPr/>
        <p:txBody>
          <a:bodyPr/>
          <a:lstStyle/>
          <a:p>
            <a:r>
              <a:rPr lang="en-US" dirty="0"/>
              <a:t>On the “upslope side” Clouds, precipitation, cooler than it would be otherwise</a:t>
            </a:r>
          </a:p>
          <a:p>
            <a:r>
              <a:rPr lang="en-US" dirty="0"/>
              <a:t>On the “downslope side” No clouds, no precipitation, warmer than it would be otherwise</a:t>
            </a:r>
          </a:p>
        </p:txBody>
      </p:sp>
    </p:spTree>
    <p:extLst>
      <p:ext uri="{BB962C8B-B14F-4D97-AF65-F5344CB8AC3E}">
        <p14:creationId xmlns:p14="http://schemas.microsoft.com/office/powerpoint/2010/main" val="92040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D682-4E60-4359-A1FE-272F770E75B6}"/>
              </a:ext>
            </a:extLst>
          </p:cNvPr>
          <p:cNvSpPr>
            <a:spLocks noGrp="1"/>
          </p:cNvSpPr>
          <p:nvPr>
            <p:ph type="title"/>
          </p:nvPr>
        </p:nvSpPr>
        <p:spPr/>
        <p:txBody>
          <a:bodyPr/>
          <a:lstStyle/>
          <a:p>
            <a:r>
              <a:rPr lang="en-US" dirty="0"/>
              <a:t>Upslope…Downslope</a:t>
            </a:r>
          </a:p>
        </p:txBody>
      </p:sp>
      <p:sp>
        <p:nvSpPr>
          <p:cNvPr id="3" name="Content Placeholder 2">
            <a:extLst>
              <a:ext uri="{FF2B5EF4-FFF2-40B4-BE49-F238E27FC236}">
                <a16:creationId xmlns:a16="http://schemas.microsoft.com/office/drawing/2014/main" id="{8F19496D-847D-4C55-8DFC-B16277AD9DFF}"/>
              </a:ext>
            </a:extLst>
          </p:cNvPr>
          <p:cNvSpPr>
            <a:spLocks noGrp="1"/>
          </p:cNvSpPr>
          <p:nvPr>
            <p:ph idx="1"/>
          </p:nvPr>
        </p:nvSpPr>
        <p:spPr>
          <a:xfrm>
            <a:off x="838200" y="1825625"/>
            <a:ext cx="5029200" cy="4351338"/>
          </a:xfrm>
        </p:spPr>
        <p:txBody>
          <a:bodyPr vert="horz" lIns="91440" tIns="45720" rIns="91440" bIns="45720" rtlCol="0" anchor="t">
            <a:normAutofit/>
          </a:bodyPr>
          <a:lstStyle/>
          <a:p>
            <a:r>
              <a:rPr lang="en-US" dirty="0"/>
              <a:t>This doesn’t have to be a huge difference over enormous mountains</a:t>
            </a:r>
          </a:p>
          <a:p>
            <a:r>
              <a:rPr lang="en-US" dirty="0"/>
              <a:t>It happens in Pennsylvania all of the time</a:t>
            </a:r>
          </a:p>
        </p:txBody>
      </p:sp>
      <p:pic>
        <p:nvPicPr>
          <p:cNvPr id="4" name="Picture 4">
            <a:extLst>
              <a:ext uri="{FF2B5EF4-FFF2-40B4-BE49-F238E27FC236}">
                <a16:creationId xmlns:a16="http://schemas.microsoft.com/office/drawing/2014/main" id="{78A03402-37D4-3C09-27C8-752EDB4C6EF4}"/>
              </a:ext>
            </a:extLst>
          </p:cNvPr>
          <p:cNvPicPr>
            <a:picLocks noChangeAspect="1"/>
          </p:cNvPicPr>
          <p:nvPr/>
        </p:nvPicPr>
        <p:blipFill>
          <a:blip r:embed="rId2"/>
          <a:stretch>
            <a:fillRect/>
          </a:stretch>
        </p:blipFill>
        <p:spPr>
          <a:xfrm>
            <a:off x="6053083" y="1397524"/>
            <a:ext cx="5919536" cy="5919536"/>
          </a:xfrm>
          <a:prstGeom prst="rect">
            <a:avLst/>
          </a:prstGeom>
        </p:spPr>
      </p:pic>
    </p:spTree>
    <p:extLst>
      <p:ext uri="{BB962C8B-B14F-4D97-AF65-F5344CB8AC3E}">
        <p14:creationId xmlns:p14="http://schemas.microsoft.com/office/powerpoint/2010/main" val="1925804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5DB3-D043-48DD-BEB6-223E551B15F2}"/>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9D8498C0-5DBB-48CA-B0F4-1C5461AFA6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665" y="629284"/>
            <a:ext cx="7661546" cy="5599432"/>
          </a:xfrm>
        </p:spPr>
      </p:pic>
      <p:sp>
        <p:nvSpPr>
          <p:cNvPr id="6" name="TextBox 5">
            <a:extLst>
              <a:ext uri="{FF2B5EF4-FFF2-40B4-BE49-F238E27FC236}">
                <a16:creationId xmlns:a16="http://schemas.microsoft.com/office/drawing/2014/main" id="{DD808445-4D8C-4DB9-B19A-538C7AC27956}"/>
              </a:ext>
            </a:extLst>
          </p:cNvPr>
          <p:cNvSpPr txBox="1"/>
          <p:nvPr/>
        </p:nvSpPr>
        <p:spPr>
          <a:xfrm>
            <a:off x="8887146" y="3123344"/>
            <a:ext cx="3061699" cy="1477328"/>
          </a:xfrm>
          <a:prstGeom prst="rect">
            <a:avLst/>
          </a:prstGeom>
          <a:noFill/>
        </p:spPr>
        <p:txBody>
          <a:bodyPr wrap="square" rtlCol="0">
            <a:spAutoFit/>
          </a:bodyPr>
          <a:lstStyle/>
          <a:p>
            <a:r>
              <a:rPr lang="en-US" dirty="0"/>
              <a:t>From: </a:t>
            </a:r>
            <a:r>
              <a:rPr lang="en-US" dirty="0">
                <a:hlinkClick r:id="rId3"/>
              </a:rPr>
              <a:t>https://www.worldatlas.com/webimage/countrys/namerica/usstates/paland.htm</a:t>
            </a:r>
            <a:endParaRPr lang="en-US" dirty="0"/>
          </a:p>
          <a:p>
            <a:endParaRPr lang="en-US" dirty="0"/>
          </a:p>
        </p:txBody>
      </p:sp>
    </p:spTree>
    <p:extLst>
      <p:ext uri="{BB962C8B-B14F-4D97-AF65-F5344CB8AC3E}">
        <p14:creationId xmlns:p14="http://schemas.microsoft.com/office/powerpoint/2010/main" val="2853591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8884-C619-4A4A-8E3D-B487332DC211}"/>
              </a:ext>
            </a:extLst>
          </p:cNvPr>
          <p:cNvSpPr>
            <a:spLocks noGrp="1"/>
          </p:cNvSpPr>
          <p:nvPr>
            <p:ph type="title"/>
          </p:nvPr>
        </p:nvSpPr>
        <p:spPr/>
        <p:txBody>
          <a:bodyPr/>
          <a:lstStyle/>
          <a:p>
            <a:r>
              <a:rPr lang="en-US" dirty="0"/>
              <a:t>Where Does It Happen?</a:t>
            </a:r>
          </a:p>
        </p:txBody>
      </p:sp>
      <p:sp>
        <p:nvSpPr>
          <p:cNvPr id="3" name="Content Placeholder 2">
            <a:extLst>
              <a:ext uri="{FF2B5EF4-FFF2-40B4-BE49-F238E27FC236}">
                <a16:creationId xmlns:a16="http://schemas.microsoft.com/office/drawing/2014/main" id="{E192FBE0-4DEB-4B33-A864-22A80C5D9642}"/>
              </a:ext>
            </a:extLst>
          </p:cNvPr>
          <p:cNvSpPr>
            <a:spLocks noGrp="1"/>
          </p:cNvSpPr>
          <p:nvPr>
            <p:ph idx="1"/>
          </p:nvPr>
        </p:nvSpPr>
        <p:spPr/>
        <p:txBody>
          <a:bodyPr/>
          <a:lstStyle/>
          <a:p>
            <a:r>
              <a:rPr lang="en-US" dirty="0"/>
              <a:t>So let’s think about the nation as a whole, where are likely regions of upsloping and </a:t>
            </a:r>
            <a:r>
              <a:rPr lang="en-US" dirty="0" err="1"/>
              <a:t>downsloping</a:t>
            </a:r>
            <a:r>
              <a:rPr lang="en-US" dirty="0"/>
              <a:t>?</a:t>
            </a:r>
          </a:p>
        </p:txBody>
      </p:sp>
    </p:spTree>
    <p:extLst>
      <p:ext uri="{BB962C8B-B14F-4D97-AF65-F5344CB8AC3E}">
        <p14:creationId xmlns:p14="http://schemas.microsoft.com/office/powerpoint/2010/main" val="849862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7FF9-9D31-46CF-9D9F-181E8F6FC2B7}"/>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76B86891-3BA1-47A0-87CF-93BEC7C50C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838" y="280879"/>
            <a:ext cx="9287838" cy="6211996"/>
          </a:xfrm>
        </p:spPr>
      </p:pic>
      <p:sp>
        <p:nvSpPr>
          <p:cNvPr id="6" name="TextBox 5">
            <a:extLst>
              <a:ext uri="{FF2B5EF4-FFF2-40B4-BE49-F238E27FC236}">
                <a16:creationId xmlns:a16="http://schemas.microsoft.com/office/drawing/2014/main" id="{2D9750BA-C465-4A86-B5CB-DAC4DC7C4E92}"/>
              </a:ext>
            </a:extLst>
          </p:cNvPr>
          <p:cNvSpPr txBox="1"/>
          <p:nvPr/>
        </p:nvSpPr>
        <p:spPr>
          <a:xfrm>
            <a:off x="9565240" y="2887038"/>
            <a:ext cx="2517169" cy="1200329"/>
          </a:xfrm>
          <a:prstGeom prst="rect">
            <a:avLst/>
          </a:prstGeom>
          <a:noFill/>
        </p:spPr>
        <p:txBody>
          <a:bodyPr wrap="square" rtlCol="0">
            <a:spAutoFit/>
          </a:bodyPr>
          <a:lstStyle/>
          <a:p>
            <a:r>
              <a:rPr lang="en-US" dirty="0"/>
              <a:t>From: </a:t>
            </a:r>
          </a:p>
          <a:p>
            <a:r>
              <a:rPr lang="en-US" dirty="0"/>
              <a:t>https://maps-usa.com/us-map-topography</a:t>
            </a:r>
          </a:p>
        </p:txBody>
      </p:sp>
    </p:spTree>
    <p:extLst>
      <p:ext uri="{BB962C8B-B14F-4D97-AF65-F5344CB8AC3E}">
        <p14:creationId xmlns:p14="http://schemas.microsoft.com/office/powerpoint/2010/main" val="21643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4BD6-9856-40B3-A59B-338C9ED4386B}"/>
              </a:ext>
            </a:extLst>
          </p:cNvPr>
          <p:cNvSpPr>
            <a:spLocks noGrp="1"/>
          </p:cNvSpPr>
          <p:nvPr>
            <p:ph type="title"/>
          </p:nvPr>
        </p:nvSpPr>
        <p:spPr/>
        <p:txBody>
          <a:bodyPr/>
          <a:lstStyle/>
          <a:p>
            <a:r>
              <a:rPr lang="en-US" dirty="0"/>
              <a:t>Rising vs. Sinking</a:t>
            </a:r>
          </a:p>
        </p:txBody>
      </p:sp>
      <p:sp>
        <p:nvSpPr>
          <p:cNvPr id="3" name="Content Placeholder 2">
            <a:extLst>
              <a:ext uri="{FF2B5EF4-FFF2-40B4-BE49-F238E27FC236}">
                <a16:creationId xmlns:a16="http://schemas.microsoft.com/office/drawing/2014/main" id="{59D489EF-A7A7-4DF1-B515-4DC582D75078}"/>
              </a:ext>
            </a:extLst>
          </p:cNvPr>
          <p:cNvSpPr>
            <a:spLocks noGrp="1"/>
          </p:cNvSpPr>
          <p:nvPr>
            <p:ph idx="1"/>
          </p:nvPr>
        </p:nvSpPr>
        <p:spPr/>
        <p:txBody>
          <a:bodyPr/>
          <a:lstStyle/>
          <a:p>
            <a:r>
              <a:rPr lang="en-US" dirty="0"/>
              <a:t>Air that is rising, and does not have condensation, cools at 5.5 degrees Fahrenheit for every 1000 feet.</a:t>
            </a:r>
          </a:p>
          <a:p>
            <a:r>
              <a:rPr lang="en-US" dirty="0"/>
              <a:t>If condensation is happening (Temp=Dewpoint) it cools at 3.3 degrees Fahrenheit for every 1000 feet.</a:t>
            </a:r>
          </a:p>
          <a:p>
            <a:pPr lvl="1"/>
            <a:r>
              <a:rPr lang="en-US" dirty="0"/>
              <a:t>Why is it lower???</a:t>
            </a:r>
          </a:p>
          <a:p>
            <a:pPr lvl="1"/>
            <a:r>
              <a:rPr lang="en-US" dirty="0"/>
              <a:t>When water vapor condenses, it releases some heat (latent heat of condensation), which reduces how much cooling happens.</a:t>
            </a:r>
          </a:p>
        </p:txBody>
      </p:sp>
    </p:spTree>
    <p:extLst>
      <p:ext uri="{BB962C8B-B14F-4D97-AF65-F5344CB8AC3E}">
        <p14:creationId xmlns:p14="http://schemas.microsoft.com/office/powerpoint/2010/main" val="28416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13D4-0E4D-4DFE-ACDE-5F38D0CF59D7}"/>
              </a:ext>
            </a:extLst>
          </p:cNvPr>
          <p:cNvSpPr>
            <a:spLocks noGrp="1"/>
          </p:cNvSpPr>
          <p:nvPr>
            <p:ph type="title"/>
          </p:nvPr>
        </p:nvSpPr>
        <p:spPr>
          <a:xfrm>
            <a:off x="8426115" y="365125"/>
            <a:ext cx="2927685" cy="1349626"/>
          </a:xfrm>
        </p:spPr>
        <p:txBody>
          <a:bodyPr/>
          <a:lstStyle/>
          <a:p>
            <a:r>
              <a:rPr lang="en-US" dirty="0">
                <a:ea typeface="Calibri Light"/>
                <a:cs typeface="Calibri Light"/>
              </a:rPr>
              <a:t>"Rain shadow"</a:t>
            </a:r>
            <a:endParaRPr lang="en-US" dirty="0"/>
          </a:p>
        </p:txBody>
      </p:sp>
      <p:pic>
        <p:nvPicPr>
          <p:cNvPr id="5" name="Content Placeholder 4" descr="A screenshot of text&#10;&#10;Description automatically generated">
            <a:extLst>
              <a:ext uri="{FF2B5EF4-FFF2-40B4-BE49-F238E27FC236}">
                <a16:creationId xmlns:a16="http://schemas.microsoft.com/office/drawing/2014/main" id="{0943EC89-DFDD-4C62-8A04-5B6916C39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596" y="463739"/>
            <a:ext cx="7771401" cy="5735226"/>
          </a:xfrm>
        </p:spPr>
      </p:pic>
      <p:sp>
        <p:nvSpPr>
          <p:cNvPr id="6" name="TextBox 5">
            <a:extLst>
              <a:ext uri="{FF2B5EF4-FFF2-40B4-BE49-F238E27FC236}">
                <a16:creationId xmlns:a16="http://schemas.microsoft.com/office/drawing/2014/main" id="{F00E6076-1509-4BC7-9401-1F4915F7BD13}"/>
              </a:ext>
            </a:extLst>
          </p:cNvPr>
          <p:cNvSpPr txBox="1"/>
          <p:nvPr/>
        </p:nvSpPr>
        <p:spPr>
          <a:xfrm>
            <a:off x="8414535" y="2250040"/>
            <a:ext cx="3380198" cy="1477328"/>
          </a:xfrm>
          <a:prstGeom prst="rect">
            <a:avLst/>
          </a:prstGeom>
          <a:noFill/>
        </p:spPr>
        <p:txBody>
          <a:bodyPr wrap="square" rtlCol="0">
            <a:spAutoFit/>
          </a:bodyPr>
          <a:lstStyle/>
          <a:p>
            <a:r>
              <a:rPr lang="en-US" dirty="0"/>
              <a:t>From: </a:t>
            </a:r>
            <a:r>
              <a:rPr lang="en-US" dirty="0">
                <a:hlinkClick r:id="rId3"/>
              </a:rPr>
              <a:t>https://www.theweatherprediction.com/weatherpapers/118/index.html</a:t>
            </a:r>
            <a:endParaRPr lang="en-US" dirty="0"/>
          </a:p>
          <a:p>
            <a:endParaRPr lang="en-US" dirty="0"/>
          </a:p>
        </p:txBody>
      </p:sp>
    </p:spTree>
    <p:extLst>
      <p:ext uri="{BB962C8B-B14F-4D97-AF65-F5344CB8AC3E}">
        <p14:creationId xmlns:p14="http://schemas.microsoft.com/office/powerpoint/2010/main" val="746201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9043-3BC3-4F2A-A672-EB01B38193A0}"/>
              </a:ext>
            </a:extLst>
          </p:cNvPr>
          <p:cNvSpPr>
            <a:spLocks noGrp="1"/>
          </p:cNvSpPr>
          <p:nvPr>
            <p:ph type="ctrTitle"/>
          </p:nvPr>
        </p:nvSpPr>
        <p:spPr/>
        <p:txBody>
          <a:bodyPr/>
          <a:lstStyle/>
          <a:p>
            <a:r>
              <a:rPr lang="en-US" dirty="0">
                <a:solidFill>
                  <a:schemeClr val="bg1"/>
                </a:solidFill>
              </a:rPr>
              <a:t>Proximity to Water</a:t>
            </a:r>
          </a:p>
        </p:txBody>
      </p:sp>
      <p:sp>
        <p:nvSpPr>
          <p:cNvPr id="3" name="Subtitle 2">
            <a:extLst>
              <a:ext uri="{FF2B5EF4-FFF2-40B4-BE49-F238E27FC236}">
                <a16:creationId xmlns:a16="http://schemas.microsoft.com/office/drawing/2014/main" id="{FA5BEE53-A726-4549-902D-B44B520FE88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6791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A3C4-B171-43E0-BB3D-D6368CF23ACC}"/>
              </a:ext>
            </a:extLst>
          </p:cNvPr>
          <p:cNvSpPr>
            <a:spLocks noGrp="1"/>
          </p:cNvSpPr>
          <p:nvPr>
            <p:ph type="title"/>
          </p:nvPr>
        </p:nvSpPr>
        <p:spPr/>
        <p:txBody>
          <a:bodyPr/>
          <a:lstStyle/>
          <a:p>
            <a:r>
              <a:rPr lang="en-US" dirty="0">
                <a:solidFill>
                  <a:srgbClr val="FFFFFF"/>
                </a:solidFill>
              </a:rPr>
              <a:t>Proximity to Water</a:t>
            </a:r>
          </a:p>
        </p:txBody>
      </p:sp>
      <p:sp>
        <p:nvSpPr>
          <p:cNvPr id="3" name="Content Placeholder 2">
            <a:extLst>
              <a:ext uri="{FF2B5EF4-FFF2-40B4-BE49-F238E27FC236}">
                <a16:creationId xmlns:a16="http://schemas.microsoft.com/office/drawing/2014/main" id="{C9C8C498-9522-4C4C-AC9F-9D83F7E5E6E1}"/>
              </a:ext>
            </a:extLst>
          </p:cNvPr>
          <p:cNvSpPr>
            <a:spLocks noGrp="1"/>
          </p:cNvSpPr>
          <p:nvPr>
            <p:ph idx="1"/>
          </p:nvPr>
        </p:nvSpPr>
        <p:spPr/>
        <p:txBody>
          <a:bodyPr vert="horz" lIns="91440" tIns="45720" rIns="91440" bIns="45720" rtlCol="0" anchor="t">
            <a:normAutofit/>
          </a:bodyPr>
          <a:lstStyle/>
          <a:p>
            <a:r>
              <a:rPr lang="en-US" dirty="0">
                <a:solidFill>
                  <a:srgbClr val="FFFFFF"/>
                </a:solidFill>
              </a:rPr>
              <a:t>The physical location of a place in relation to water has a big effect on the actual weather</a:t>
            </a:r>
          </a:p>
          <a:p>
            <a:pPr lvl="1"/>
            <a:r>
              <a:rPr lang="en-US" dirty="0">
                <a:solidFill>
                  <a:srgbClr val="FFFFFF"/>
                </a:solidFill>
              </a:rPr>
              <a:t>Water changes temperature much slower than the air</a:t>
            </a:r>
          </a:p>
          <a:p>
            <a:pPr marL="457200" lvl="1" indent="0">
              <a:buNone/>
            </a:pPr>
            <a:endParaRPr lang="en-US" dirty="0">
              <a:solidFill>
                <a:srgbClr val="FFFFFF"/>
              </a:solidFill>
            </a:endParaRPr>
          </a:p>
        </p:txBody>
      </p:sp>
    </p:spTree>
    <p:extLst>
      <p:ext uri="{BB962C8B-B14F-4D97-AF65-F5344CB8AC3E}">
        <p14:creationId xmlns:p14="http://schemas.microsoft.com/office/powerpoint/2010/main" val="163965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FFFFFF"/>
              </a:solidFill>
              <a:latin typeface="Arial"/>
              <a:cs typeface="Arial"/>
            </a:endParaRPr>
          </a:p>
        </p:txBody>
      </p:sp>
      <p:sp>
        <p:nvSpPr>
          <p:cNvPr id="8" name="Rectangle 7">
            <a:extLst>
              <a:ext uri="{FF2B5EF4-FFF2-40B4-BE49-F238E27FC236}">
                <a16:creationId xmlns:a16="http://schemas.microsoft.com/office/drawing/2014/main" id="{36287DE8-FE8B-5851-5756-2341D8470849}"/>
              </a:ext>
            </a:extLst>
          </p:cNvPr>
          <p:cNvSpPr/>
          <p:nvPr/>
        </p:nvSpPr>
        <p:spPr>
          <a:xfrm>
            <a:off x="221276" y="3548025"/>
            <a:ext cx="5804123" cy="227814"/>
          </a:xfrm>
          <a:prstGeom prst="rect">
            <a:avLst/>
          </a:prstGeom>
          <a:noFill/>
          <a:ln w="5715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998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3456-D38C-4D4C-BA00-5CB93403570D}"/>
              </a:ext>
            </a:extLst>
          </p:cNvPr>
          <p:cNvSpPr>
            <a:spLocks noGrp="1"/>
          </p:cNvSpPr>
          <p:nvPr>
            <p:ph type="title"/>
          </p:nvPr>
        </p:nvSpPr>
        <p:spPr/>
        <p:txBody>
          <a:bodyPr/>
          <a:lstStyle/>
          <a:p>
            <a:endParaRPr lang="en-US"/>
          </a:p>
        </p:txBody>
      </p:sp>
      <p:pic>
        <p:nvPicPr>
          <p:cNvPr id="6" name="Picture 7" descr="Map&#10;&#10;Description automatically generated">
            <a:extLst>
              <a:ext uri="{FF2B5EF4-FFF2-40B4-BE49-F238E27FC236}">
                <a16:creationId xmlns:a16="http://schemas.microsoft.com/office/drawing/2014/main" id="{C993F34A-5A1C-7771-5F5C-DA3CE7C013A5}"/>
              </a:ext>
            </a:extLst>
          </p:cNvPr>
          <p:cNvPicPr>
            <a:picLocks noGrp="1" noChangeAspect="1"/>
          </p:cNvPicPr>
          <p:nvPr>
            <p:ph idx="1"/>
          </p:nvPr>
        </p:nvPicPr>
        <p:blipFill>
          <a:blip r:embed="rId3"/>
          <a:stretch>
            <a:fillRect/>
          </a:stretch>
        </p:blipFill>
        <p:spPr>
          <a:xfrm>
            <a:off x="192767" y="835066"/>
            <a:ext cx="5621656" cy="5185528"/>
          </a:xfrm>
        </p:spPr>
      </p:pic>
      <p:pic>
        <p:nvPicPr>
          <p:cNvPr id="8" name="Picture 8" descr="Map&#10;&#10;Description automatically generated">
            <a:extLst>
              <a:ext uri="{FF2B5EF4-FFF2-40B4-BE49-F238E27FC236}">
                <a16:creationId xmlns:a16="http://schemas.microsoft.com/office/drawing/2014/main" id="{414A022D-6531-6C76-4C4D-4D63B4A7970C}"/>
              </a:ext>
            </a:extLst>
          </p:cNvPr>
          <p:cNvPicPr>
            <a:picLocks noChangeAspect="1"/>
          </p:cNvPicPr>
          <p:nvPr/>
        </p:nvPicPr>
        <p:blipFill>
          <a:blip r:embed="rId4"/>
          <a:stretch>
            <a:fillRect/>
          </a:stretch>
        </p:blipFill>
        <p:spPr>
          <a:xfrm>
            <a:off x="6304548" y="835861"/>
            <a:ext cx="5686926" cy="5138151"/>
          </a:xfrm>
          <a:prstGeom prst="rect">
            <a:avLst/>
          </a:prstGeom>
        </p:spPr>
      </p:pic>
      <p:sp>
        <p:nvSpPr>
          <p:cNvPr id="9" name="TextBox 1">
            <a:extLst>
              <a:ext uri="{FF2B5EF4-FFF2-40B4-BE49-F238E27FC236}">
                <a16:creationId xmlns:a16="http://schemas.microsoft.com/office/drawing/2014/main" id="{E505C839-5C6D-05AE-6872-9960D8DDB613}"/>
              </a:ext>
            </a:extLst>
          </p:cNvPr>
          <p:cNvSpPr txBox="1"/>
          <p:nvPr/>
        </p:nvSpPr>
        <p:spPr>
          <a:xfrm>
            <a:off x="6564826" y="5804358"/>
            <a:ext cx="4674741"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a typeface="Calibri"/>
              <a:cs typeface="Calibri"/>
            </a:endParaRPr>
          </a:p>
          <a:p>
            <a:r>
              <a:rPr lang="en-US" dirty="0">
                <a:solidFill>
                  <a:schemeClr val="bg1"/>
                </a:solidFill>
                <a:hlinkClick r:id="rId5">
                  <a:extLst>
                    <a:ext uri="{A12FA001-AC4F-418D-AE19-62706E023703}">
                      <ahyp:hlinkClr xmlns:ahyp="http://schemas.microsoft.com/office/drawing/2018/hyperlinkcolor" val="tx"/>
                    </a:ext>
                  </a:extLst>
                </a:hlinkClick>
              </a:rPr>
              <a:t>https://www.nhc.noaa.gov/sst/</a:t>
            </a:r>
          </a:p>
          <a:p>
            <a:endParaRPr lang="en-US" dirty="0"/>
          </a:p>
        </p:txBody>
      </p:sp>
    </p:spTree>
    <p:extLst>
      <p:ext uri="{BB962C8B-B14F-4D97-AF65-F5344CB8AC3E}">
        <p14:creationId xmlns:p14="http://schemas.microsoft.com/office/powerpoint/2010/main" val="58194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3456-D38C-4D4C-BA00-5CB93403570D}"/>
              </a:ext>
            </a:extLst>
          </p:cNvPr>
          <p:cNvSpPr>
            <a:spLocks noGrp="1"/>
          </p:cNvSpPr>
          <p:nvPr>
            <p:ph type="title"/>
          </p:nvPr>
        </p:nvSpPr>
        <p:spPr>
          <a:xfrm>
            <a:off x="830179" y="5370262"/>
            <a:ext cx="10515600" cy="1325563"/>
          </a:xfrm>
        </p:spPr>
        <p:txBody>
          <a:bodyPr>
            <a:normAutofit/>
          </a:bodyPr>
          <a:lstStyle/>
          <a:p>
            <a:r>
              <a:rPr lang="en-US" sz="4000" dirty="0">
                <a:solidFill>
                  <a:srgbClr val="FFFFFF"/>
                </a:solidFill>
                <a:ea typeface="Calibri Light"/>
                <a:cs typeface="Calibri Light"/>
              </a:rPr>
              <a:t>Quick estimate: ºC x 2 + 30 = ~ºF</a:t>
            </a:r>
            <a:endParaRPr lang="en-US" sz="4000" dirty="0">
              <a:solidFill>
                <a:srgbClr val="FFFFFF"/>
              </a:solidFill>
            </a:endParaRPr>
          </a:p>
        </p:txBody>
      </p:sp>
      <p:pic>
        <p:nvPicPr>
          <p:cNvPr id="5" name="Picture 6" descr="Text&#10;&#10;Description automatically generated">
            <a:extLst>
              <a:ext uri="{FF2B5EF4-FFF2-40B4-BE49-F238E27FC236}">
                <a16:creationId xmlns:a16="http://schemas.microsoft.com/office/drawing/2014/main" id="{6E41434D-DA42-CE79-1EE6-FCC966748CE9}"/>
              </a:ext>
            </a:extLst>
          </p:cNvPr>
          <p:cNvPicPr>
            <a:picLocks noGrp="1" noChangeAspect="1"/>
          </p:cNvPicPr>
          <p:nvPr>
            <p:ph idx="1"/>
          </p:nvPr>
        </p:nvPicPr>
        <p:blipFill>
          <a:blip r:embed="rId3"/>
          <a:stretch>
            <a:fillRect/>
          </a:stretch>
        </p:blipFill>
        <p:spPr>
          <a:xfrm>
            <a:off x="2903807" y="782888"/>
            <a:ext cx="6865651" cy="4351338"/>
          </a:xfrm>
        </p:spPr>
      </p:pic>
    </p:spTree>
    <p:extLst>
      <p:ext uri="{BB962C8B-B14F-4D97-AF65-F5344CB8AC3E}">
        <p14:creationId xmlns:p14="http://schemas.microsoft.com/office/powerpoint/2010/main" val="1223603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8AD8-3585-4A09-8630-C04BC04C900C}"/>
              </a:ext>
            </a:extLst>
          </p:cNvPr>
          <p:cNvSpPr>
            <a:spLocks noGrp="1"/>
          </p:cNvSpPr>
          <p:nvPr>
            <p:ph type="title"/>
          </p:nvPr>
        </p:nvSpPr>
        <p:spPr/>
        <p:txBody>
          <a:bodyPr/>
          <a:lstStyle/>
          <a:p>
            <a:r>
              <a:rPr lang="en-US" dirty="0">
                <a:solidFill>
                  <a:srgbClr val="FFFFFF"/>
                </a:solidFill>
              </a:rPr>
              <a:t>How Water Impacts Temperature	</a:t>
            </a:r>
          </a:p>
        </p:txBody>
      </p:sp>
      <p:sp>
        <p:nvSpPr>
          <p:cNvPr id="3" name="Content Placeholder 2">
            <a:extLst>
              <a:ext uri="{FF2B5EF4-FFF2-40B4-BE49-F238E27FC236}">
                <a16:creationId xmlns:a16="http://schemas.microsoft.com/office/drawing/2014/main" id="{1BCE72EA-E49A-48D1-B6BF-E7071C79B705}"/>
              </a:ext>
            </a:extLst>
          </p:cNvPr>
          <p:cNvSpPr>
            <a:spLocks noGrp="1"/>
          </p:cNvSpPr>
          <p:nvPr>
            <p:ph idx="1"/>
          </p:nvPr>
        </p:nvSpPr>
        <p:spPr/>
        <p:txBody>
          <a:bodyPr/>
          <a:lstStyle/>
          <a:p>
            <a:r>
              <a:rPr lang="en-US" dirty="0">
                <a:solidFill>
                  <a:srgbClr val="FFFFFF"/>
                </a:solidFill>
              </a:rPr>
              <a:t>In general, the body of water needs to be fairly large to have an effect</a:t>
            </a:r>
          </a:p>
          <a:p>
            <a:pPr lvl="1"/>
            <a:r>
              <a:rPr lang="en-US" dirty="0">
                <a:solidFill>
                  <a:srgbClr val="FFFFFF"/>
                </a:solidFill>
              </a:rPr>
              <a:t>Ocean</a:t>
            </a:r>
          </a:p>
          <a:p>
            <a:pPr lvl="1"/>
            <a:r>
              <a:rPr lang="en-US" dirty="0">
                <a:solidFill>
                  <a:srgbClr val="FFFFFF"/>
                </a:solidFill>
              </a:rPr>
              <a:t>Large Bay</a:t>
            </a:r>
          </a:p>
          <a:p>
            <a:pPr lvl="1"/>
            <a:r>
              <a:rPr lang="en-US" dirty="0">
                <a:solidFill>
                  <a:srgbClr val="FFFFFF"/>
                </a:solidFill>
              </a:rPr>
              <a:t>Large Lake</a:t>
            </a:r>
          </a:p>
          <a:p>
            <a:pPr lvl="1"/>
            <a:r>
              <a:rPr lang="en-US" dirty="0">
                <a:solidFill>
                  <a:srgbClr val="FFFFFF"/>
                </a:solidFill>
              </a:rPr>
              <a:t>Large River</a:t>
            </a:r>
          </a:p>
        </p:txBody>
      </p:sp>
    </p:spTree>
    <p:extLst>
      <p:ext uri="{BB962C8B-B14F-4D97-AF65-F5344CB8AC3E}">
        <p14:creationId xmlns:p14="http://schemas.microsoft.com/office/powerpoint/2010/main" val="267849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B290-0494-41CF-A804-B324504DA617}"/>
              </a:ext>
            </a:extLst>
          </p:cNvPr>
          <p:cNvSpPr>
            <a:spLocks noGrp="1"/>
          </p:cNvSpPr>
          <p:nvPr>
            <p:ph type="title"/>
          </p:nvPr>
        </p:nvSpPr>
        <p:spPr/>
        <p:txBody>
          <a:bodyPr/>
          <a:lstStyle/>
          <a:p>
            <a:r>
              <a:rPr lang="en-US" dirty="0">
                <a:solidFill>
                  <a:srgbClr val="FFFFFF"/>
                </a:solidFill>
              </a:rPr>
              <a:t>Wind and Water</a:t>
            </a:r>
          </a:p>
        </p:txBody>
      </p:sp>
      <p:sp>
        <p:nvSpPr>
          <p:cNvPr id="3" name="Content Placeholder 2">
            <a:extLst>
              <a:ext uri="{FF2B5EF4-FFF2-40B4-BE49-F238E27FC236}">
                <a16:creationId xmlns:a16="http://schemas.microsoft.com/office/drawing/2014/main" id="{29D62D89-F06A-46AE-909B-F60ABACE79E1}"/>
              </a:ext>
            </a:extLst>
          </p:cNvPr>
          <p:cNvSpPr>
            <a:spLocks noGrp="1"/>
          </p:cNvSpPr>
          <p:nvPr>
            <p:ph idx="1"/>
          </p:nvPr>
        </p:nvSpPr>
        <p:spPr/>
        <p:txBody>
          <a:bodyPr/>
          <a:lstStyle/>
          <a:p>
            <a:r>
              <a:rPr lang="en-US" dirty="0">
                <a:solidFill>
                  <a:srgbClr val="FFFFFF"/>
                </a:solidFill>
              </a:rPr>
              <a:t>The direction of the wind (whether coming from off of the water or off of land) is the biggest influence</a:t>
            </a:r>
          </a:p>
        </p:txBody>
      </p:sp>
    </p:spTree>
    <p:extLst>
      <p:ext uri="{BB962C8B-B14F-4D97-AF65-F5344CB8AC3E}">
        <p14:creationId xmlns:p14="http://schemas.microsoft.com/office/powerpoint/2010/main" val="659707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4F1702-2F6E-46C2-B9AD-6630B351EF36}"/>
              </a:ext>
            </a:extLst>
          </p:cNvPr>
          <p:cNvSpPr txBox="1"/>
          <p:nvPr/>
        </p:nvSpPr>
        <p:spPr>
          <a:xfrm>
            <a:off x="8287997" y="6104826"/>
            <a:ext cx="4345968" cy="923330"/>
          </a:xfrm>
          <a:prstGeom prst="rect">
            <a:avLst/>
          </a:prstGeom>
          <a:noFill/>
        </p:spPr>
        <p:txBody>
          <a:bodyPr wrap="square" lIns="91440" tIns="45720" rIns="91440" bIns="45720" rtlCol="0" anchor="t">
            <a:spAutoFit/>
          </a:bodyPr>
          <a:lstStyle/>
          <a:p>
            <a:r>
              <a:rPr lang="en-US" dirty="0">
                <a:solidFill>
                  <a:schemeClr val="bg1"/>
                </a:solidFill>
              </a:rPr>
              <a:t>From: </a:t>
            </a:r>
            <a:r>
              <a:rPr lang="en-US" dirty="0">
                <a:solidFill>
                  <a:schemeClr val="bg1"/>
                </a:solidFill>
                <a:hlinkClick r:id="rId3">
                  <a:extLst>
                    <a:ext uri="{A12FA001-AC4F-418D-AE19-62706E023703}">
                      <ahyp:hlinkClr xmlns:ahyp="http://schemas.microsoft.com/office/drawing/2018/hyperlinkcolor" val="tx"/>
                    </a:ext>
                  </a:extLst>
                </a:hlinkClick>
              </a:rPr>
              <a:t>https://fuaadkhan.com/average-temperature-interpolation</a:t>
            </a:r>
          </a:p>
          <a:p>
            <a:endParaRPr lang="en-US" dirty="0"/>
          </a:p>
        </p:txBody>
      </p:sp>
      <p:pic>
        <p:nvPicPr>
          <p:cNvPr id="5" name="Picture 5" descr="Map&#10;&#10;Description automatically generated">
            <a:extLst>
              <a:ext uri="{FF2B5EF4-FFF2-40B4-BE49-F238E27FC236}">
                <a16:creationId xmlns:a16="http://schemas.microsoft.com/office/drawing/2014/main" id="{5A53BAF7-B737-8DD7-388F-4EA3E069FFC0}"/>
              </a:ext>
            </a:extLst>
          </p:cNvPr>
          <p:cNvPicPr>
            <a:picLocks noChangeAspect="1"/>
          </p:cNvPicPr>
          <p:nvPr/>
        </p:nvPicPr>
        <p:blipFill>
          <a:blip r:embed="rId4"/>
          <a:stretch>
            <a:fillRect/>
          </a:stretch>
        </p:blipFill>
        <p:spPr>
          <a:xfrm>
            <a:off x="1423613" y="177122"/>
            <a:ext cx="4515853" cy="5852066"/>
          </a:xfrm>
          <a:prstGeom prst="rect">
            <a:avLst/>
          </a:prstGeom>
        </p:spPr>
      </p:pic>
      <p:pic>
        <p:nvPicPr>
          <p:cNvPr id="6" name="Picture 6" descr="Map&#10;&#10;Description automatically generated">
            <a:extLst>
              <a:ext uri="{FF2B5EF4-FFF2-40B4-BE49-F238E27FC236}">
                <a16:creationId xmlns:a16="http://schemas.microsoft.com/office/drawing/2014/main" id="{ABE6E3F7-2A62-1947-6AB9-9CC58B6371BD}"/>
              </a:ext>
            </a:extLst>
          </p:cNvPr>
          <p:cNvPicPr>
            <a:picLocks noChangeAspect="1"/>
          </p:cNvPicPr>
          <p:nvPr/>
        </p:nvPicPr>
        <p:blipFill>
          <a:blip r:embed="rId5"/>
          <a:stretch>
            <a:fillRect/>
          </a:stretch>
        </p:blipFill>
        <p:spPr>
          <a:xfrm>
            <a:off x="6023563" y="178363"/>
            <a:ext cx="4523874" cy="5852066"/>
          </a:xfrm>
          <a:prstGeom prst="rect">
            <a:avLst/>
          </a:prstGeom>
        </p:spPr>
      </p:pic>
    </p:spTree>
    <p:extLst>
      <p:ext uri="{BB962C8B-B14F-4D97-AF65-F5344CB8AC3E}">
        <p14:creationId xmlns:p14="http://schemas.microsoft.com/office/powerpoint/2010/main" val="3780570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02A4-EDF9-48AF-9D43-7C39FF7B2C40}"/>
              </a:ext>
            </a:extLst>
          </p:cNvPr>
          <p:cNvSpPr>
            <a:spLocks noGrp="1"/>
          </p:cNvSpPr>
          <p:nvPr>
            <p:ph type="title"/>
          </p:nvPr>
        </p:nvSpPr>
        <p:spPr/>
        <p:txBody>
          <a:bodyPr/>
          <a:lstStyle/>
          <a:p>
            <a:r>
              <a:rPr lang="en-US" dirty="0">
                <a:solidFill>
                  <a:srgbClr val="FFFFFF"/>
                </a:solidFill>
              </a:rPr>
              <a:t>Most noticeable effects during daytime?</a:t>
            </a:r>
          </a:p>
        </p:txBody>
      </p:sp>
      <p:sp>
        <p:nvSpPr>
          <p:cNvPr id="3" name="Content Placeholder 2">
            <a:extLst>
              <a:ext uri="{FF2B5EF4-FFF2-40B4-BE49-F238E27FC236}">
                <a16:creationId xmlns:a16="http://schemas.microsoft.com/office/drawing/2014/main" id="{18EE1509-62BE-43FE-956D-F3D0D86FF0F3}"/>
              </a:ext>
            </a:extLst>
          </p:cNvPr>
          <p:cNvSpPr>
            <a:spLocks noGrp="1"/>
          </p:cNvSpPr>
          <p:nvPr>
            <p:ph idx="1"/>
          </p:nvPr>
        </p:nvSpPr>
        <p:spPr/>
        <p:txBody>
          <a:bodyPr vert="horz" lIns="91440" tIns="45720" rIns="91440" bIns="45720" rtlCol="0" anchor="t">
            <a:normAutofit/>
          </a:bodyPr>
          <a:lstStyle/>
          <a:p>
            <a:r>
              <a:rPr lang="en-US" dirty="0">
                <a:solidFill>
                  <a:srgbClr val="FFFFFF"/>
                </a:solidFill>
              </a:rPr>
              <a:t>What are some examples?</a:t>
            </a:r>
          </a:p>
          <a:p>
            <a:pPr lvl="1"/>
            <a:r>
              <a:rPr lang="en-US" dirty="0">
                <a:solidFill>
                  <a:srgbClr val="FFFFFF"/>
                </a:solidFill>
              </a:rPr>
              <a:t>Onshore “synoptic” breezes</a:t>
            </a:r>
          </a:p>
          <a:p>
            <a:pPr lvl="2"/>
            <a:r>
              <a:rPr lang="en-US" dirty="0">
                <a:solidFill>
                  <a:srgbClr val="FFFFFF"/>
                </a:solidFill>
              </a:rPr>
              <a:t>Synoptic=expected background wind because of large scales cyclones and anticyclones</a:t>
            </a:r>
            <a:endParaRPr lang="en-US" dirty="0">
              <a:solidFill>
                <a:srgbClr val="FFFFFF"/>
              </a:solidFill>
              <a:ea typeface="Calibri"/>
              <a:cs typeface="Calibri"/>
            </a:endParaRPr>
          </a:p>
          <a:p>
            <a:pPr lvl="1"/>
            <a:r>
              <a:rPr lang="en-US" dirty="0">
                <a:solidFill>
                  <a:srgbClr val="FFFFFF"/>
                </a:solidFill>
              </a:rPr>
              <a:t>Localized, mesoscale onshore and offshore breezes</a:t>
            </a:r>
          </a:p>
          <a:p>
            <a:pPr lvl="2"/>
            <a:r>
              <a:rPr lang="en-US" dirty="0">
                <a:solidFill>
                  <a:srgbClr val="FFFFFF"/>
                </a:solidFill>
              </a:rPr>
              <a:t>Sea breezes, land breezes</a:t>
            </a:r>
          </a:p>
        </p:txBody>
      </p:sp>
    </p:spTree>
    <p:extLst>
      <p:ext uri="{BB962C8B-B14F-4D97-AF65-F5344CB8AC3E}">
        <p14:creationId xmlns:p14="http://schemas.microsoft.com/office/powerpoint/2010/main" val="13577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71CC-B949-4151-A0B2-1587114A67D2}"/>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0FE9C895-AD2A-4477-B333-037E23CA75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318" y="189304"/>
            <a:ext cx="5383659" cy="6479392"/>
          </a:xfrm>
        </p:spPr>
      </p:pic>
      <p:sp>
        <p:nvSpPr>
          <p:cNvPr id="6" name="TextBox 5">
            <a:extLst>
              <a:ext uri="{FF2B5EF4-FFF2-40B4-BE49-F238E27FC236}">
                <a16:creationId xmlns:a16="http://schemas.microsoft.com/office/drawing/2014/main" id="{8431DF2C-FD1E-435A-995D-55BAE4797C81}"/>
              </a:ext>
            </a:extLst>
          </p:cNvPr>
          <p:cNvSpPr txBox="1"/>
          <p:nvPr/>
        </p:nvSpPr>
        <p:spPr>
          <a:xfrm>
            <a:off x="7335748" y="2897312"/>
            <a:ext cx="4140486" cy="1477328"/>
          </a:xfrm>
          <a:prstGeom prst="rect">
            <a:avLst/>
          </a:prstGeom>
          <a:noFill/>
        </p:spPr>
        <p:txBody>
          <a:bodyPr wrap="square" rtlCol="0">
            <a:spAutoFit/>
          </a:bodyPr>
          <a:lstStyle/>
          <a:p>
            <a:r>
              <a:rPr lang="en-US" dirty="0">
                <a:solidFill>
                  <a:srgbClr val="FFFFFF"/>
                </a:solidFill>
              </a:rPr>
              <a:t>From: </a:t>
            </a:r>
            <a:r>
              <a:rPr lang="en-US" dirty="0">
                <a:solidFill>
                  <a:srgbClr val="FFFFFF"/>
                </a:solidFill>
                <a:hlinkClick r:id="rId4">
                  <a:extLst>
                    <a:ext uri="{A12FA001-AC4F-418D-AE19-62706E023703}">
                      <ahyp:hlinkClr xmlns:ahyp="http://schemas.microsoft.com/office/drawing/2018/hyperlinkcolor" val="tx"/>
                    </a:ext>
                  </a:extLst>
                </a:hlinkClick>
              </a:rPr>
              <a:t>https://www.researchgate.net/figure/Land-breeze-and-sea-breeze-from-Garrison-1993-fig-813_fig7_312317198</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964999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F1D4-1AE4-405E-81B1-BAAA60DBE265}"/>
              </a:ext>
            </a:extLst>
          </p:cNvPr>
          <p:cNvSpPr>
            <a:spLocks noGrp="1"/>
          </p:cNvSpPr>
          <p:nvPr>
            <p:ph type="title"/>
          </p:nvPr>
        </p:nvSpPr>
        <p:spPr/>
        <p:txBody>
          <a:bodyPr/>
          <a:lstStyle/>
          <a:p>
            <a:r>
              <a:rPr lang="en-US" dirty="0">
                <a:solidFill>
                  <a:srgbClr val="FFFFFF"/>
                </a:solidFill>
              </a:rPr>
              <a:t>What can a sea breeze or land breeze do?</a:t>
            </a:r>
          </a:p>
        </p:txBody>
      </p:sp>
      <p:pic>
        <p:nvPicPr>
          <p:cNvPr id="6" name="Content Placeholder 5" descr="A close up of a map&#10;&#10;Description automatically generated">
            <a:extLst>
              <a:ext uri="{FF2B5EF4-FFF2-40B4-BE49-F238E27FC236}">
                <a16:creationId xmlns:a16="http://schemas.microsoft.com/office/drawing/2014/main" id="{D3890D3D-5E8C-4371-AA5A-47B6F5EA94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522" y="1690688"/>
            <a:ext cx="7735712" cy="4351338"/>
          </a:xfrm>
        </p:spPr>
      </p:pic>
      <p:sp>
        <p:nvSpPr>
          <p:cNvPr id="7" name="TextBox 6">
            <a:extLst>
              <a:ext uri="{FF2B5EF4-FFF2-40B4-BE49-F238E27FC236}">
                <a16:creationId xmlns:a16="http://schemas.microsoft.com/office/drawing/2014/main" id="{D269F44A-F244-46E1-8543-B35D437EA473}"/>
              </a:ext>
            </a:extLst>
          </p:cNvPr>
          <p:cNvSpPr txBox="1"/>
          <p:nvPr/>
        </p:nvSpPr>
        <p:spPr>
          <a:xfrm>
            <a:off x="8558373" y="2342508"/>
            <a:ext cx="3205537" cy="1477328"/>
          </a:xfrm>
          <a:prstGeom prst="rect">
            <a:avLst/>
          </a:prstGeom>
          <a:noFill/>
        </p:spPr>
        <p:txBody>
          <a:bodyPr wrap="square" rtlCol="0">
            <a:spAutoFit/>
          </a:bodyPr>
          <a:lstStyle/>
          <a:p>
            <a:r>
              <a:rPr lang="en-US" dirty="0">
                <a:solidFill>
                  <a:srgbClr val="FFFFFF"/>
                </a:solidFill>
              </a:rPr>
              <a:t>From: </a:t>
            </a:r>
            <a:r>
              <a:rPr lang="en-US" dirty="0">
                <a:solidFill>
                  <a:srgbClr val="FFFFFF"/>
                </a:solidFill>
                <a:hlinkClick r:id="rId4">
                  <a:extLst>
                    <a:ext uri="{A12FA001-AC4F-418D-AE19-62706E023703}">
                      <ahyp:hlinkClr xmlns:ahyp="http://schemas.microsoft.com/office/drawing/2018/hyperlinkcolor" val="tx"/>
                    </a:ext>
                  </a:extLst>
                </a:hlinkClick>
              </a:rPr>
              <a:t>https://orlandoweather.wordpress.com/page/26/?app-download=android</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858540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6D99-BB26-44CF-AB37-8639FBC830C0}"/>
              </a:ext>
            </a:extLst>
          </p:cNvPr>
          <p:cNvSpPr>
            <a:spLocks noGrp="1"/>
          </p:cNvSpPr>
          <p:nvPr>
            <p:ph type="title"/>
          </p:nvPr>
        </p:nvSpPr>
        <p:spPr/>
        <p:txBody>
          <a:bodyPr/>
          <a:lstStyle/>
          <a:p>
            <a:endParaRPr lang="en-US"/>
          </a:p>
        </p:txBody>
      </p:sp>
      <p:pic>
        <p:nvPicPr>
          <p:cNvPr id="5" name="Content Placeholder 4" descr="A picture containing kite, text, little, green&#10;&#10;Description automatically generated">
            <a:extLst>
              <a:ext uri="{FF2B5EF4-FFF2-40B4-BE49-F238E27FC236}">
                <a16:creationId xmlns:a16="http://schemas.microsoft.com/office/drawing/2014/main" id="{393C64BB-85B1-4670-8AE3-1E291BC5AF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824" y="365125"/>
            <a:ext cx="6682359" cy="6211572"/>
          </a:xfrm>
        </p:spPr>
      </p:pic>
      <p:sp>
        <p:nvSpPr>
          <p:cNvPr id="6" name="TextBox 5">
            <a:extLst>
              <a:ext uri="{FF2B5EF4-FFF2-40B4-BE49-F238E27FC236}">
                <a16:creationId xmlns:a16="http://schemas.microsoft.com/office/drawing/2014/main" id="{A9736ABD-0DBA-41A8-8FC5-7E881894886E}"/>
              </a:ext>
            </a:extLst>
          </p:cNvPr>
          <p:cNvSpPr txBox="1"/>
          <p:nvPr/>
        </p:nvSpPr>
        <p:spPr>
          <a:xfrm>
            <a:off x="7746715" y="2445249"/>
            <a:ext cx="3607085" cy="1200329"/>
          </a:xfrm>
          <a:prstGeom prst="rect">
            <a:avLst/>
          </a:prstGeom>
          <a:noFill/>
        </p:spPr>
        <p:txBody>
          <a:bodyPr wrap="square" rtlCol="0">
            <a:spAutoFit/>
          </a:bodyPr>
          <a:lstStyle/>
          <a:p>
            <a:r>
              <a:rPr lang="en-US" dirty="0">
                <a:solidFill>
                  <a:srgbClr val="FFFFFF"/>
                </a:solidFill>
              </a:rPr>
              <a:t>From: </a:t>
            </a:r>
            <a:r>
              <a:rPr lang="en-US" dirty="0">
                <a:solidFill>
                  <a:srgbClr val="FFFFFF"/>
                </a:solidFill>
                <a:hlinkClick r:id="rId4">
                  <a:extLst>
                    <a:ext uri="{A12FA001-AC4F-418D-AE19-62706E023703}">
                      <ahyp:hlinkClr xmlns:ahyp="http://schemas.microsoft.com/office/drawing/2018/hyperlinkcolor" val="tx"/>
                    </a:ext>
                  </a:extLst>
                </a:hlinkClick>
              </a:rPr>
              <a:t>https://ericsweatherlibrary.com/2015/07/08/what-is-the-sea-breeze/</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4194950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6D99-BB26-44CF-AB37-8639FBC830C0}"/>
              </a:ext>
            </a:extLst>
          </p:cNvPr>
          <p:cNvSpPr>
            <a:spLocks noGrp="1"/>
          </p:cNvSpPr>
          <p:nvPr>
            <p:ph type="title"/>
          </p:nvPr>
        </p:nvSpPr>
        <p:spPr/>
        <p:txBody>
          <a:bodyPr/>
          <a:lstStyle/>
          <a:p>
            <a:endParaRPr lang="en-US"/>
          </a:p>
        </p:txBody>
      </p:sp>
      <p:pic>
        <p:nvPicPr>
          <p:cNvPr id="7" name="Picture 7">
            <a:extLst>
              <a:ext uri="{FF2B5EF4-FFF2-40B4-BE49-F238E27FC236}">
                <a16:creationId xmlns:a16="http://schemas.microsoft.com/office/drawing/2014/main" id="{83C41AAC-5939-6C9F-A432-DF6006FDC769}"/>
              </a:ext>
            </a:extLst>
          </p:cNvPr>
          <p:cNvPicPr>
            <a:picLocks noGrp="1" noChangeAspect="1"/>
          </p:cNvPicPr>
          <p:nvPr>
            <p:ph idx="1"/>
          </p:nvPr>
        </p:nvPicPr>
        <p:blipFill>
          <a:blip r:embed="rId3"/>
          <a:stretch>
            <a:fillRect/>
          </a:stretch>
        </p:blipFill>
        <p:spPr>
          <a:xfrm>
            <a:off x="1870911" y="520659"/>
            <a:ext cx="8458200" cy="5260808"/>
          </a:xfrm>
        </p:spPr>
      </p:pic>
      <p:sp>
        <p:nvSpPr>
          <p:cNvPr id="9" name="TextBox 8">
            <a:extLst>
              <a:ext uri="{FF2B5EF4-FFF2-40B4-BE49-F238E27FC236}">
                <a16:creationId xmlns:a16="http://schemas.microsoft.com/office/drawing/2014/main" id="{BD21DF53-0417-46F8-2CA5-2AD94A342A3E}"/>
              </a:ext>
            </a:extLst>
          </p:cNvPr>
          <p:cNvSpPr txBox="1"/>
          <p:nvPr/>
        </p:nvSpPr>
        <p:spPr>
          <a:xfrm>
            <a:off x="8452568" y="5782007"/>
            <a:ext cx="3607085" cy="1200329"/>
          </a:xfrm>
          <a:prstGeom prst="rect">
            <a:avLst/>
          </a:prstGeom>
          <a:noFill/>
        </p:spPr>
        <p:txBody>
          <a:bodyPr wrap="square" rtlCol="0">
            <a:spAutoFit/>
          </a:bodyPr>
          <a:lstStyle/>
          <a:p>
            <a:r>
              <a:rPr lang="en-US" dirty="0">
                <a:solidFill>
                  <a:srgbClr val="FFFFFF"/>
                </a:solidFill>
              </a:rPr>
              <a:t>From: </a:t>
            </a:r>
            <a:r>
              <a:rPr lang="en-US" dirty="0">
                <a:solidFill>
                  <a:srgbClr val="FFFFFF"/>
                </a:solidFill>
                <a:hlinkClick r:id="rId4">
                  <a:extLst>
                    <a:ext uri="{A12FA001-AC4F-418D-AE19-62706E023703}">
                      <ahyp:hlinkClr xmlns:ahyp="http://schemas.microsoft.com/office/drawing/2018/hyperlinkcolor" val="tx"/>
                    </a:ext>
                  </a:extLst>
                </a:hlinkClick>
              </a:rPr>
              <a:t>https://ericsweatherlibrary.com/2015/07/08/what-is-the-sea-breeze/</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2888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FFFFFF"/>
              </a:solidFill>
              <a:latin typeface="Arial"/>
              <a:cs typeface="Arial"/>
            </a:endParaRPr>
          </a:p>
        </p:txBody>
      </p:sp>
      <p:pic>
        <p:nvPicPr>
          <p:cNvPr id="4" name="Picture 4" descr="Table&#10;&#10;Description automatically generated">
            <a:extLst>
              <a:ext uri="{FF2B5EF4-FFF2-40B4-BE49-F238E27FC236}">
                <a16:creationId xmlns:a16="http://schemas.microsoft.com/office/drawing/2014/main" id="{38C7A3E3-F40A-FAA4-3AB9-681F8DE3AC90}"/>
              </a:ext>
            </a:extLst>
          </p:cNvPr>
          <p:cNvPicPr>
            <a:picLocks noChangeAspect="1"/>
          </p:cNvPicPr>
          <p:nvPr/>
        </p:nvPicPr>
        <p:blipFill>
          <a:blip r:embed="rId2"/>
          <a:stretch>
            <a:fillRect/>
          </a:stretch>
        </p:blipFill>
        <p:spPr>
          <a:xfrm>
            <a:off x="310629" y="1311953"/>
            <a:ext cx="9455461" cy="4783731"/>
          </a:xfrm>
          <a:prstGeom prst="rect">
            <a:avLst/>
          </a:prstGeom>
        </p:spPr>
      </p:pic>
      <p:sp>
        <p:nvSpPr>
          <p:cNvPr id="8" name="Rectangle 7">
            <a:extLst>
              <a:ext uri="{FF2B5EF4-FFF2-40B4-BE49-F238E27FC236}">
                <a16:creationId xmlns:a16="http://schemas.microsoft.com/office/drawing/2014/main" id="{36287DE8-FE8B-5851-5756-2341D8470849}"/>
              </a:ext>
            </a:extLst>
          </p:cNvPr>
          <p:cNvSpPr/>
          <p:nvPr/>
        </p:nvSpPr>
        <p:spPr>
          <a:xfrm>
            <a:off x="3311373" y="4128130"/>
            <a:ext cx="1238464" cy="1968122"/>
          </a:xfrm>
          <a:prstGeom prst="rect">
            <a:avLst/>
          </a:prstGeom>
          <a:noFill/>
          <a:ln w="5715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20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42BA-BFCB-4526-A849-8EB9A13B4E91}"/>
              </a:ext>
            </a:extLst>
          </p:cNvPr>
          <p:cNvSpPr>
            <a:spLocks noGrp="1"/>
          </p:cNvSpPr>
          <p:nvPr>
            <p:ph type="title"/>
          </p:nvPr>
        </p:nvSpPr>
        <p:spPr/>
        <p:txBody>
          <a:bodyPr/>
          <a:lstStyle/>
          <a:p>
            <a:r>
              <a:rPr lang="en-US" dirty="0">
                <a:solidFill>
                  <a:srgbClr val="FFFFFF"/>
                </a:solidFill>
              </a:rPr>
              <a:t>Sea breezes and others on satellite	</a:t>
            </a:r>
          </a:p>
        </p:txBody>
      </p:sp>
      <p:sp>
        <p:nvSpPr>
          <p:cNvPr id="3" name="Content Placeholder 2">
            <a:extLst>
              <a:ext uri="{FF2B5EF4-FFF2-40B4-BE49-F238E27FC236}">
                <a16:creationId xmlns:a16="http://schemas.microsoft.com/office/drawing/2014/main" id="{E11C4F23-48EC-40C5-AFBF-27E94D289FBB}"/>
              </a:ext>
            </a:extLst>
          </p:cNvPr>
          <p:cNvSpPr>
            <a:spLocks noGrp="1"/>
          </p:cNvSpPr>
          <p:nvPr>
            <p:ph idx="1"/>
          </p:nvPr>
        </p:nvSpPr>
        <p:spPr/>
        <p:txBody>
          <a:bodyPr/>
          <a:lstStyle/>
          <a:p>
            <a:r>
              <a:rPr lang="en-US" dirty="0">
                <a:solidFill>
                  <a:srgbClr val="FFFFFF"/>
                </a:solidFill>
                <a:hlinkClick r:id="rId3">
                  <a:extLst>
                    <a:ext uri="{A12FA001-AC4F-418D-AE19-62706E023703}">
                      <ahyp:hlinkClr xmlns:ahyp="http://schemas.microsoft.com/office/drawing/2018/hyperlinkcolor" val="tx"/>
                    </a:ext>
                  </a:extLst>
                </a:hlinkClick>
              </a:rPr>
              <a:t>https://www.youtube.com/watch?v=Bs2PyCgOLXk</a:t>
            </a:r>
            <a:endParaRPr lang="en-US" dirty="0">
              <a:solidFill>
                <a:srgbClr val="FFFFFF"/>
              </a:solidFill>
            </a:endParaRPr>
          </a:p>
          <a:p>
            <a:r>
              <a:rPr lang="en-US" dirty="0">
                <a:solidFill>
                  <a:srgbClr val="FFFFFF"/>
                </a:solidFill>
                <a:hlinkClick r:id="rId4">
                  <a:extLst>
                    <a:ext uri="{A12FA001-AC4F-418D-AE19-62706E023703}">
                      <ahyp:hlinkClr xmlns:ahyp="http://schemas.microsoft.com/office/drawing/2018/hyperlinkcolor" val="tx"/>
                    </a:ext>
                  </a:extLst>
                </a:hlinkClick>
              </a:rPr>
              <a:t>https://www.youtube.com/watch?v=Bc8mZrTjIeA</a:t>
            </a: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692196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B801-A9A9-4473-B1BF-B1D3D47E9E88}"/>
              </a:ext>
            </a:extLst>
          </p:cNvPr>
          <p:cNvSpPr>
            <a:spLocks noGrp="1"/>
          </p:cNvSpPr>
          <p:nvPr>
            <p:ph type="title"/>
          </p:nvPr>
        </p:nvSpPr>
        <p:spPr/>
        <p:txBody>
          <a:bodyPr/>
          <a:lstStyle/>
          <a:p>
            <a:r>
              <a:rPr lang="en-US" dirty="0">
                <a:solidFill>
                  <a:srgbClr val="FFFFFF"/>
                </a:solidFill>
              </a:rPr>
              <a:t>When is a Sea Breeze Most Likely?</a:t>
            </a:r>
          </a:p>
        </p:txBody>
      </p:sp>
      <p:sp>
        <p:nvSpPr>
          <p:cNvPr id="3" name="Content Placeholder 2">
            <a:extLst>
              <a:ext uri="{FF2B5EF4-FFF2-40B4-BE49-F238E27FC236}">
                <a16:creationId xmlns:a16="http://schemas.microsoft.com/office/drawing/2014/main" id="{AE82705F-7937-4715-8CF1-DAED8A5E6AE9}"/>
              </a:ext>
            </a:extLst>
          </p:cNvPr>
          <p:cNvSpPr>
            <a:spLocks noGrp="1"/>
          </p:cNvSpPr>
          <p:nvPr>
            <p:ph idx="1"/>
          </p:nvPr>
        </p:nvSpPr>
        <p:spPr/>
        <p:txBody>
          <a:bodyPr vert="horz" lIns="91440" tIns="45720" rIns="91440" bIns="45720" rtlCol="0" anchor="t">
            <a:normAutofit/>
          </a:bodyPr>
          <a:lstStyle/>
          <a:p>
            <a:r>
              <a:rPr lang="en-US" dirty="0">
                <a:solidFill>
                  <a:srgbClr val="FFFFFF"/>
                </a:solidFill>
              </a:rPr>
              <a:t>If it is a warm day with light offshore winds, the sea breeze can work inland and keep weather much cooler near the coast</a:t>
            </a:r>
            <a:endParaRPr lang="en-US" dirty="0">
              <a:solidFill>
                <a:srgbClr val="FFFFFF"/>
              </a:solidFill>
              <a:ea typeface="Calibri"/>
              <a:cs typeface="Calibri"/>
            </a:endParaRPr>
          </a:p>
          <a:p>
            <a:r>
              <a:rPr lang="en-US" dirty="0">
                <a:solidFill>
                  <a:srgbClr val="FFFFFF"/>
                </a:solidFill>
              </a:rPr>
              <a:t>If it is a very windy day, with strong background breezes, or the winds are already onshore, then there is not a sea breeze effect</a:t>
            </a:r>
          </a:p>
          <a:p>
            <a:r>
              <a:rPr lang="en-US" dirty="0">
                <a:solidFill>
                  <a:srgbClr val="FFFFFF"/>
                </a:solidFill>
                <a:latin typeface="Calibri"/>
                <a:ea typeface="Calibri" panose="020F0502020204030204"/>
                <a:cs typeface="Arial"/>
              </a:rPr>
              <a:t>For days where the winds everywhere are onshore, that will keep the temperature from climbing much. This can also keep temperatures nearly isothermal as the air moving over the water takes on the attributes of the water and will not increase or decrease much.</a:t>
            </a:r>
          </a:p>
          <a:p>
            <a:r>
              <a:rPr lang="en-US" dirty="0">
                <a:solidFill>
                  <a:srgbClr val="FFFFFF"/>
                </a:solidFill>
                <a:latin typeface="Calibri"/>
                <a:ea typeface="Calibri" panose="020F0502020204030204"/>
                <a:cs typeface="Arial"/>
              </a:rPr>
              <a:t>Reduced daily temperature spread</a:t>
            </a:r>
            <a:endParaRPr lang="en-US" dirty="0">
              <a:solidFill>
                <a:srgbClr val="FFFFFF"/>
              </a:solidFill>
              <a:latin typeface="Calibri"/>
            </a:endParaRPr>
          </a:p>
        </p:txBody>
      </p:sp>
    </p:spTree>
    <p:extLst>
      <p:ext uri="{BB962C8B-B14F-4D97-AF65-F5344CB8AC3E}">
        <p14:creationId xmlns:p14="http://schemas.microsoft.com/office/powerpoint/2010/main" val="244148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Calibri"/>
                <a:cs typeface="Calibri Light"/>
              </a:rPr>
              <a:t>Looking up climate data</a:t>
            </a:r>
            <a:endParaRPr lang="en-US" b="1" dirty="0">
              <a:solidFill>
                <a:srgbClr val="002060"/>
              </a:solidFill>
              <a:latin typeface="Calibri"/>
              <a:cs typeface="Arial"/>
            </a:endParaRPr>
          </a:p>
        </p:txBody>
      </p:sp>
      <p:sp>
        <p:nvSpPr>
          <p:cNvPr id="3" name="Content Placeholder 2">
            <a:extLst>
              <a:ext uri="{FF2B5EF4-FFF2-40B4-BE49-F238E27FC236}">
                <a16:creationId xmlns:a16="http://schemas.microsoft.com/office/drawing/2014/main" id="{7AB7A0C7-C908-AB26-D283-2646B25C73C8}"/>
              </a:ext>
            </a:extLst>
          </p:cNvPr>
          <p:cNvSpPr>
            <a:spLocks noGrp="1"/>
          </p:cNvSpPr>
          <p:nvPr>
            <p:ph idx="1"/>
          </p:nvPr>
        </p:nvSpPr>
        <p:spPr>
          <a:xfrm>
            <a:off x="559420" y="2796937"/>
            <a:ext cx="11407697" cy="2746363"/>
          </a:xfrm>
        </p:spPr>
        <p:txBody>
          <a:bodyPr vert="horz" lIns="91440" tIns="45720" rIns="91440" bIns="45720" rtlCol="0" anchor="t">
            <a:normAutofit/>
          </a:bodyPr>
          <a:lstStyle/>
          <a:p>
            <a:pPr marL="0" indent="0" algn="ctr">
              <a:buNone/>
            </a:pPr>
            <a:endParaRPr lang="en-US" sz="5200" dirty="0">
              <a:ea typeface="Calibri"/>
              <a:cs typeface="Calibri"/>
            </a:endParaRPr>
          </a:p>
          <a:p>
            <a:pPr marL="0" indent="0" algn="ctr">
              <a:buNone/>
            </a:pPr>
            <a:endParaRPr lang="en-US" sz="5200" dirty="0">
              <a:solidFill>
                <a:srgbClr val="000000"/>
              </a:solidFill>
              <a:latin typeface="Calibri"/>
              <a:ea typeface="Calibri"/>
              <a:cs typeface="Calibri"/>
            </a:endParaRPr>
          </a:p>
          <a:p>
            <a:pPr marL="0" indent="0" algn="ctr">
              <a:buNone/>
            </a:pPr>
            <a:endParaRPr lang="en-US" sz="5200" dirty="0">
              <a:solidFill>
                <a:srgbClr val="000000"/>
              </a:solidFill>
              <a:latin typeface="Calibri"/>
              <a:ea typeface="Calibri"/>
              <a:cs typeface="Calibri"/>
            </a:endParaRPr>
          </a:p>
          <a:p>
            <a:pPr algn="ctr"/>
            <a:endParaRPr lang="en-US" dirty="0">
              <a:solidFill>
                <a:srgbClr val="FFFF00"/>
              </a:solidFill>
              <a:latin typeface="Calibri"/>
              <a:ea typeface="Calibri"/>
              <a:cs typeface="Calibri"/>
            </a:endParaRPr>
          </a:p>
        </p:txBody>
      </p:sp>
      <p:sp>
        <p:nvSpPr>
          <p:cNvPr id="5" name="Content Placeholder 2">
            <a:extLst>
              <a:ext uri="{FF2B5EF4-FFF2-40B4-BE49-F238E27FC236}">
                <a16:creationId xmlns:a16="http://schemas.microsoft.com/office/drawing/2014/main" id="{391794F9-1E4B-5AC2-0718-55437BBE5137}"/>
              </a:ext>
            </a:extLst>
          </p:cNvPr>
          <p:cNvSpPr txBox="1">
            <a:spLocks/>
          </p:cNvSpPr>
          <p:nvPr/>
        </p:nvSpPr>
        <p:spPr>
          <a:xfrm>
            <a:off x="711820" y="3574979"/>
            <a:ext cx="11407697" cy="27543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dirty="0">
                <a:ea typeface="+mn-lt"/>
                <a:cs typeface="+mn-lt"/>
                <a:hlinkClick r:id="rId2"/>
              </a:rPr>
              <a:t>weather.gov</a:t>
            </a:r>
            <a:endParaRPr lang="en-US" sz="6000" dirty="0">
              <a:ea typeface="Calibri"/>
              <a:cs typeface="Calibri"/>
            </a:endParaRPr>
          </a:p>
          <a:p>
            <a:pPr marL="0" indent="0">
              <a:buFont typeface="Arial" panose="020B0604020202020204" pitchFamily="34" charset="0"/>
              <a:buNone/>
            </a:pPr>
            <a:endParaRPr lang="en-US" sz="6000" dirty="0">
              <a:solidFill>
                <a:srgbClr val="000000"/>
              </a:solidFill>
              <a:latin typeface="Calibri"/>
              <a:ea typeface="Calibri"/>
              <a:cs typeface="Calibri"/>
            </a:endParaRPr>
          </a:p>
          <a:p>
            <a:pPr marL="0" indent="0">
              <a:buFont typeface="Arial" panose="020B0604020202020204" pitchFamily="34" charset="0"/>
              <a:buNone/>
            </a:pPr>
            <a:endParaRPr lang="en-US" sz="6000" dirty="0">
              <a:solidFill>
                <a:srgbClr val="000000"/>
              </a:solidFill>
              <a:latin typeface="Calibri"/>
              <a:ea typeface="Calibri"/>
              <a:cs typeface="Calibri"/>
            </a:endParaRPr>
          </a:p>
          <a:p>
            <a:endParaRPr lang="en-US" sz="3600" dirty="0">
              <a:solidFill>
                <a:srgbClr val="FFFF00"/>
              </a:solidFill>
              <a:latin typeface="Calibri"/>
              <a:ea typeface="Calibri"/>
              <a:cs typeface="Calibri"/>
            </a:endParaRPr>
          </a:p>
        </p:txBody>
      </p:sp>
    </p:spTree>
    <p:extLst>
      <p:ext uri="{BB962C8B-B14F-4D97-AF65-F5344CB8AC3E}">
        <p14:creationId xmlns:p14="http://schemas.microsoft.com/office/powerpoint/2010/main" val="398105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Useful links</a:t>
            </a:r>
            <a:endParaRPr lang="en-US" b="1" dirty="0">
              <a:solidFill>
                <a:srgbClr val="2F5496"/>
              </a:solidFill>
              <a:latin typeface="Arial"/>
              <a:cs typeface="Arial"/>
            </a:endParaRPr>
          </a:p>
        </p:txBody>
      </p:sp>
      <p:sp>
        <p:nvSpPr>
          <p:cNvPr id="3" name="Content Placeholder 2">
            <a:extLst>
              <a:ext uri="{FF2B5EF4-FFF2-40B4-BE49-F238E27FC236}">
                <a16:creationId xmlns:a16="http://schemas.microsoft.com/office/drawing/2014/main" id="{7AB7A0C7-C908-AB26-D283-2646B25C73C8}"/>
              </a:ext>
            </a:extLst>
          </p:cNvPr>
          <p:cNvSpPr>
            <a:spLocks noGrp="1"/>
          </p:cNvSpPr>
          <p:nvPr>
            <p:ph idx="1"/>
          </p:nvPr>
        </p:nvSpPr>
        <p:spPr/>
        <p:txBody>
          <a:bodyPr vert="horz" lIns="91440" tIns="45720" rIns="91440" bIns="45720" rtlCol="0" anchor="t">
            <a:normAutofit fontScale="92500" lnSpcReduction="20000"/>
          </a:bodyPr>
          <a:lstStyle/>
          <a:p>
            <a:r>
              <a:rPr lang="en-US" dirty="0">
                <a:latin typeface="Arial"/>
                <a:cs typeface="Calibri"/>
                <a:hlinkClick r:id="rId3"/>
              </a:rPr>
              <a:t>Keystone Mesonet</a:t>
            </a:r>
            <a:endParaRPr lang="en-US" dirty="0">
              <a:latin typeface="Arial"/>
              <a:cs typeface="Calibri"/>
            </a:endParaRPr>
          </a:p>
          <a:p>
            <a:r>
              <a:rPr lang="en-US" dirty="0">
                <a:latin typeface="Arial"/>
                <a:cs typeface="Calibri"/>
                <a:hlinkClick r:id="rId4"/>
              </a:rPr>
              <a:t>Penn State e-Wall</a:t>
            </a:r>
            <a:endParaRPr lang="en-US" dirty="0">
              <a:latin typeface="Arial"/>
              <a:cs typeface="Calibri"/>
            </a:endParaRPr>
          </a:p>
          <a:p>
            <a:r>
              <a:rPr lang="en-US" dirty="0">
                <a:latin typeface="Arial"/>
                <a:ea typeface="Calibri" panose="020F0502020204030204"/>
                <a:cs typeface="Calibri"/>
                <a:hlinkClick r:id="rId5"/>
              </a:rPr>
              <a:t>Tropical Tidbits</a:t>
            </a:r>
          </a:p>
          <a:p>
            <a:r>
              <a:rPr lang="en-US" dirty="0">
                <a:latin typeface="Arial"/>
                <a:ea typeface="Calibri" panose="020F0502020204030204"/>
                <a:cs typeface="Calibri"/>
                <a:hlinkClick r:id="rId6"/>
              </a:rPr>
              <a:t>Pivotal Weather</a:t>
            </a:r>
          </a:p>
          <a:p>
            <a:r>
              <a:rPr lang="en-US" dirty="0">
                <a:latin typeface="Arial"/>
                <a:ea typeface="Calibri" panose="020F0502020204030204"/>
                <a:cs typeface="Calibri"/>
                <a:hlinkClick r:id="rId7"/>
              </a:rPr>
              <a:t>National Weather Service</a:t>
            </a:r>
            <a:endParaRPr lang="en-US" dirty="0">
              <a:latin typeface="Arial"/>
              <a:ea typeface="Calibri" panose="020F0502020204030204"/>
              <a:cs typeface="Calibri"/>
            </a:endParaRPr>
          </a:p>
          <a:p>
            <a:r>
              <a:rPr lang="en-US" dirty="0">
                <a:latin typeface="Arial"/>
                <a:ea typeface="Calibri" panose="020F0502020204030204"/>
                <a:cs typeface="Calibri"/>
                <a:hlinkClick r:id="rId8"/>
              </a:rPr>
              <a:t>Weather Prediction Center</a:t>
            </a:r>
            <a:endParaRPr lang="en-US" dirty="0">
              <a:ea typeface="Calibri" panose="020F0502020204030204"/>
              <a:cs typeface="Calibri" panose="020F0502020204030204"/>
            </a:endParaRPr>
          </a:p>
          <a:p>
            <a:r>
              <a:rPr lang="en-US" dirty="0">
                <a:latin typeface="Arial"/>
                <a:ea typeface="Calibri" panose="020F0502020204030204"/>
                <a:cs typeface="Calibri"/>
                <a:hlinkClick r:id="rId9"/>
              </a:rPr>
              <a:t>Storm Prediction Center</a:t>
            </a:r>
          </a:p>
          <a:p>
            <a:r>
              <a:rPr lang="en-US" dirty="0">
                <a:latin typeface="Arial"/>
                <a:ea typeface="Calibri" panose="020F0502020204030204"/>
                <a:cs typeface="Calibri"/>
                <a:hlinkClick r:id="rId10"/>
              </a:rPr>
              <a:t>National Hurricane Center</a:t>
            </a:r>
          </a:p>
          <a:p>
            <a:r>
              <a:rPr lang="en-US" dirty="0">
                <a:latin typeface="Arial"/>
                <a:ea typeface="Calibri" panose="020F0502020204030204"/>
                <a:cs typeface="Calibri"/>
                <a:hlinkClick r:id="rId11"/>
              </a:rPr>
              <a:t>National Blend of Models</a:t>
            </a:r>
          </a:p>
          <a:p>
            <a:r>
              <a:rPr lang="en-US" dirty="0">
                <a:latin typeface="Arial"/>
                <a:ea typeface="Calibri" panose="020F0502020204030204"/>
                <a:cs typeface="Calibri"/>
                <a:hlinkClick r:id="rId12"/>
              </a:rPr>
              <a:t>Current ASOS Observations</a:t>
            </a:r>
          </a:p>
        </p:txBody>
      </p:sp>
    </p:spTree>
    <p:extLst>
      <p:ext uri="{BB962C8B-B14F-4D97-AF65-F5344CB8AC3E}">
        <p14:creationId xmlns:p14="http://schemas.microsoft.com/office/powerpoint/2010/main" val="9154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Calibri"/>
                <a:cs typeface="Calibri Light"/>
              </a:rPr>
              <a:t>Forecast Contest #4 – FINAL FORECAST!</a:t>
            </a:r>
            <a:endParaRPr lang="en-US" b="1" dirty="0">
              <a:solidFill>
                <a:srgbClr val="002060"/>
              </a:solidFill>
              <a:latin typeface="Calibri"/>
              <a:cs typeface="Arial"/>
            </a:endParaRPr>
          </a:p>
        </p:txBody>
      </p:sp>
      <p:sp>
        <p:nvSpPr>
          <p:cNvPr id="3" name="Content Placeholder 2">
            <a:extLst>
              <a:ext uri="{FF2B5EF4-FFF2-40B4-BE49-F238E27FC236}">
                <a16:creationId xmlns:a16="http://schemas.microsoft.com/office/drawing/2014/main" id="{7AB7A0C7-C908-AB26-D283-2646B25C73C8}"/>
              </a:ext>
            </a:extLst>
          </p:cNvPr>
          <p:cNvSpPr>
            <a:spLocks noGrp="1"/>
          </p:cNvSpPr>
          <p:nvPr>
            <p:ph idx="1"/>
          </p:nvPr>
        </p:nvSpPr>
        <p:spPr>
          <a:xfrm>
            <a:off x="559420" y="3422579"/>
            <a:ext cx="11407697" cy="2754384"/>
          </a:xfrm>
        </p:spPr>
        <p:txBody>
          <a:bodyPr vert="horz" lIns="91440" tIns="45720" rIns="91440" bIns="45720" rtlCol="0" anchor="t">
            <a:normAutofit/>
          </a:bodyPr>
          <a:lstStyle/>
          <a:p>
            <a:pPr marL="0" indent="0">
              <a:buNone/>
            </a:pPr>
            <a:r>
              <a:rPr lang="en-US" sz="5200" dirty="0">
                <a:ea typeface="+mn-lt"/>
                <a:cs typeface="+mn-lt"/>
                <a:hlinkClick r:id="rId2"/>
              </a:rPr>
              <a:t>https://forms.office.com/r/6FcfREZdnK</a:t>
            </a:r>
            <a:endParaRPr lang="en-US"/>
          </a:p>
          <a:p>
            <a:pPr marL="0" indent="0">
              <a:buNone/>
            </a:pPr>
            <a:endParaRPr lang="en-US" sz="5200" dirty="0">
              <a:solidFill>
                <a:srgbClr val="000000"/>
              </a:solidFill>
              <a:latin typeface="Calibri"/>
              <a:ea typeface="Calibri"/>
              <a:cs typeface="Calibri"/>
            </a:endParaRPr>
          </a:p>
          <a:p>
            <a:pPr marL="0" indent="0">
              <a:buNone/>
            </a:pPr>
            <a:endParaRPr lang="en-US" sz="5200" dirty="0">
              <a:solidFill>
                <a:srgbClr val="000000"/>
              </a:solidFill>
              <a:latin typeface="Calibri"/>
              <a:ea typeface="Calibri"/>
              <a:cs typeface="Calibri"/>
            </a:endParaRPr>
          </a:p>
          <a:p>
            <a:endParaRPr lang="en-US" dirty="0">
              <a:solidFill>
                <a:srgbClr val="FFFF00"/>
              </a:solidFill>
              <a:latin typeface="Calibri"/>
              <a:ea typeface="Calibri"/>
              <a:cs typeface="Calibri"/>
            </a:endParaRPr>
          </a:p>
        </p:txBody>
      </p:sp>
    </p:spTree>
    <p:extLst>
      <p:ext uri="{BB962C8B-B14F-4D97-AF65-F5344CB8AC3E}">
        <p14:creationId xmlns:p14="http://schemas.microsoft.com/office/powerpoint/2010/main" val="215456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FFFFFF"/>
              </a:solidFill>
              <a:latin typeface="Arial"/>
              <a:cs typeface="Arial"/>
            </a:endParaRPr>
          </a:p>
        </p:txBody>
      </p:sp>
      <p:pic>
        <p:nvPicPr>
          <p:cNvPr id="3" name="Picture 4" descr="Text&#10;&#10;Description automatically generated">
            <a:extLst>
              <a:ext uri="{FF2B5EF4-FFF2-40B4-BE49-F238E27FC236}">
                <a16:creationId xmlns:a16="http://schemas.microsoft.com/office/drawing/2014/main" id="{806F14DF-0B3F-9873-1A11-AC5F79A047FC}"/>
              </a:ext>
            </a:extLst>
          </p:cNvPr>
          <p:cNvPicPr>
            <a:picLocks noChangeAspect="1"/>
          </p:cNvPicPr>
          <p:nvPr/>
        </p:nvPicPr>
        <p:blipFill>
          <a:blip r:embed="rId2"/>
          <a:stretch>
            <a:fillRect/>
          </a:stretch>
        </p:blipFill>
        <p:spPr>
          <a:xfrm>
            <a:off x="177384" y="1408405"/>
            <a:ext cx="9913495" cy="826630"/>
          </a:xfrm>
          <a:prstGeom prst="rect">
            <a:avLst/>
          </a:prstGeom>
        </p:spPr>
      </p:pic>
      <p:pic>
        <p:nvPicPr>
          <p:cNvPr id="5" name="Picture 5">
            <a:extLst>
              <a:ext uri="{FF2B5EF4-FFF2-40B4-BE49-F238E27FC236}">
                <a16:creationId xmlns:a16="http://schemas.microsoft.com/office/drawing/2014/main" id="{FFC6A1F8-D5AD-3123-A9D3-9BD523FC1AE1}"/>
              </a:ext>
            </a:extLst>
          </p:cNvPr>
          <p:cNvPicPr>
            <a:picLocks noChangeAspect="1"/>
          </p:cNvPicPr>
          <p:nvPr/>
        </p:nvPicPr>
        <p:blipFill>
          <a:blip r:embed="rId3"/>
          <a:stretch>
            <a:fillRect/>
          </a:stretch>
        </p:blipFill>
        <p:spPr>
          <a:xfrm>
            <a:off x="2242695" y="2279815"/>
            <a:ext cx="5891134" cy="4617681"/>
          </a:xfrm>
          <a:prstGeom prst="rect">
            <a:avLst/>
          </a:prstGeom>
        </p:spPr>
      </p:pic>
      <p:sp>
        <p:nvSpPr>
          <p:cNvPr id="8" name="Rectangle 7">
            <a:extLst>
              <a:ext uri="{FF2B5EF4-FFF2-40B4-BE49-F238E27FC236}">
                <a16:creationId xmlns:a16="http://schemas.microsoft.com/office/drawing/2014/main" id="{36287DE8-FE8B-5851-5756-2341D8470849}"/>
              </a:ext>
            </a:extLst>
          </p:cNvPr>
          <p:cNvSpPr/>
          <p:nvPr/>
        </p:nvSpPr>
        <p:spPr>
          <a:xfrm>
            <a:off x="4069209" y="1367441"/>
            <a:ext cx="339054" cy="344188"/>
          </a:xfrm>
          <a:prstGeom prst="rect">
            <a:avLst/>
          </a:prstGeom>
          <a:noFill/>
          <a:ln w="5715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075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FFFFFF"/>
              </a:solidFill>
              <a:latin typeface="Arial"/>
              <a:cs typeface="Arial"/>
            </a:endParaRPr>
          </a:p>
        </p:txBody>
      </p:sp>
      <p:sp>
        <p:nvSpPr>
          <p:cNvPr id="8" name="Rectangle 7">
            <a:extLst>
              <a:ext uri="{FF2B5EF4-FFF2-40B4-BE49-F238E27FC236}">
                <a16:creationId xmlns:a16="http://schemas.microsoft.com/office/drawing/2014/main" id="{36287DE8-FE8B-5851-5756-2341D8470849}"/>
              </a:ext>
            </a:extLst>
          </p:cNvPr>
          <p:cNvSpPr/>
          <p:nvPr/>
        </p:nvSpPr>
        <p:spPr>
          <a:xfrm>
            <a:off x="1563381" y="5022865"/>
            <a:ext cx="2618470" cy="650600"/>
          </a:xfrm>
          <a:prstGeom prst="rect">
            <a:avLst/>
          </a:prstGeom>
          <a:noFill/>
          <a:ln w="57150">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98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FFFFFF"/>
              </a:solidFill>
              <a:latin typeface="Arial"/>
              <a:cs typeface="Arial"/>
            </a:endParaRPr>
          </a:p>
        </p:txBody>
      </p:sp>
    </p:spTree>
    <p:extLst>
      <p:ext uri="{BB962C8B-B14F-4D97-AF65-F5344CB8AC3E}">
        <p14:creationId xmlns:p14="http://schemas.microsoft.com/office/powerpoint/2010/main" val="251030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5CEF-E8AC-BB07-DFB6-9A76E3A44B75}"/>
              </a:ext>
            </a:extLst>
          </p:cNvPr>
          <p:cNvSpPr>
            <a:spLocks noGrp="1"/>
          </p:cNvSpPr>
          <p:nvPr>
            <p:ph type="title"/>
          </p:nvPr>
        </p:nvSpPr>
        <p:spPr/>
        <p:txBody>
          <a:bodyPr/>
          <a:lstStyle/>
          <a:p>
            <a:r>
              <a:rPr lang="en-US" b="1" dirty="0">
                <a:solidFill>
                  <a:srgbClr val="002060"/>
                </a:solidFill>
                <a:latin typeface="Arial"/>
                <a:cs typeface="Calibri Light"/>
              </a:rPr>
              <a:t>Verifications – Forecast #3</a:t>
            </a:r>
            <a:endParaRPr lang="en-US" b="1" dirty="0">
              <a:solidFill>
                <a:srgbClr val="002060"/>
              </a:solidFill>
              <a:latin typeface="Arial"/>
              <a:cs typeface="Arial"/>
            </a:endParaRPr>
          </a:p>
        </p:txBody>
      </p:sp>
      <p:sp>
        <p:nvSpPr>
          <p:cNvPr id="3" name="Content Placeholder 2">
            <a:extLst>
              <a:ext uri="{FF2B5EF4-FFF2-40B4-BE49-F238E27FC236}">
                <a16:creationId xmlns:a16="http://schemas.microsoft.com/office/drawing/2014/main" id="{7AB7A0C7-C908-AB26-D283-2646B25C73C8}"/>
              </a:ext>
            </a:extLst>
          </p:cNvPr>
          <p:cNvSpPr>
            <a:spLocks noGrp="1"/>
          </p:cNvSpPr>
          <p:nvPr>
            <p:ph idx="1"/>
          </p:nvPr>
        </p:nvSpPr>
        <p:spPr>
          <a:xfrm>
            <a:off x="838200" y="1832552"/>
            <a:ext cx="8435275" cy="4752905"/>
          </a:xfrm>
        </p:spPr>
        <p:txBody>
          <a:bodyPr vert="horz" lIns="91440" tIns="45720" rIns="91440" bIns="45720" rtlCol="0" anchor="t">
            <a:normAutofit/>
          </a:bodyPr>
          <a:lstStyle/>
          <a:p>
            <a:r>
              <a:rPr lang="en-US" dirty="0">
                <a:solidFill>
                  <a:srgbClr val="002060"/>
                </a:solidFill>
                <a:latin typeface="Arial"/>
                <a:ea typeface="+mn-lt"/>
                <a:cs typeface="+mn-lt"/>
              </a:rPr>
              <a:t>High temperature in State College on June 21:</a:t>
            </a:r>
          </a:p>
          <a:p>
            <a:endParaRPr lang="en-US" dirty="0">
              <a:solidFill>
                <a:srgbClr val="002060"/>
              </a:solidFill>
              <a:latin typeface="Arial"/>
              <a:cs typeface="Calibri" panose="020F0502020204030204"/>
            </a:endParaRPr>
          </a:p>
          <a:p>
            <a:r>
              <a:rPr lang="en-US" dirty="0">
                <a:solidFill>
                  <a:srgbClr val="002060"/>
                </a:solidFill>
                <a:latin typeface="Arial"/>
                <a:cs typeface="Calibri" panose="020F0502020204030204"/>
              </a:rPr>
              <a:t>Thunder at DFW by 11:59pm CDT on June 21:</a:t>
            </a:r>
          </a:p>
          <a:p>
            <a:endParaRPr lang="en-US" dirty="0">
              <a:solidFill>
                <a:srgbClr val="002060"/>
              </a:solidFill>
              <a:latin typeface="Arial"/>
              <a:cs typeface="Calibri" panose="020F0502020204030204"/>
            </a:endParaRPr>
          </a:p>
          <a:p>
            <a:r>
              <a:rPr lang="en-US" dirty="0">
                <a:solidFill>
                  <a:srgbClr val="002060"/>
                </a:solidFill>
                <a:latin typeface="Arial"/>
                <a:cs typeface="Calibri" panose="020F0502020204030204"/>
              </a:rPr>
              <a:t>Measurable rain in State College by 8AM June 22:</a:t>
            </a:r>
          </a:p>
          <a:p>
            <a:endParaRPr lang="en-US" dirty="0">
              <a:solidFill>
                <a:srgbClr val="002060"/>
              </a:solidFill>
              <a:latin typeface="Arial"/>
              <a:cs typeface="Calibri" panose="020F0502020204030204"/>
            </a:endParaRPr>
          </a:p>
          <a:p>
            <a:r>
              <a:rPr lang="en-US" dirty="0">
                <a:solidFill>
                  <a:srgbClr val="002060"/>
                </a:solidFill>
                <a:latin typeface="Arial"/>
                <a:cs typeface="Calibri" panose="020F0502020204030204"/>
              </a:rPr>
              <a:t>At least 0.10" in State College by 8AM June 22:</a:t>
            </a:r>
          </a:p>
        </p:txBody>
      </p:sp>
      <p:sp>
        <p:nvSpPr>
          <p:cNvPr id="5" name="Content Placeholder 2">
            <a:extLst>
              <a:ext uri="{FF2B5EF4-FFF2-40B4-BE49-F238E27FC236}">
                <a16:creationId xmlns:a16="http://schemas.microsoft.com/office/drawing/2014/main" id="{4A13B629-45C7-4208-1E57-F29C55C8967E}"/>
              </a:ext>
            </a:extLst>
          </p:cNvPr>
          <p:cNvSpPr txBox="1">
            <a:spLocks/>
          </p:cNvSpPr>
          <p:nvPr/>
        </p:nvSpPr>
        <p:spPr>
          <a:xfrm>
            <a:off x="9275618" y="1708464"/>
            <a:ext cx="1812803" cy="3955666"/>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rgbClr val="FF0000"/>
                </a:solidFill>
                <a:latin typeface="Arial"/>
                <a:cs typeface="Calibri" panose="020F0502020204030204"/>
              </a:rPr>
              <a:t>76º</a:t>
            </a:r>
          </a:p>
          <a:p>
            <a:pPr marL="0" indent="0">
              <a:buNone/>
            </a:pPr>
            <a:endParaRPr lang="en-US" sz="4800" b="1" dirty="0">
              <a:solidFill>
                <a:srgbClr val="FF0000"/>
              </a:solidFill>
              <a:latin typeface="Arial"/>
              <a:cs typeface="Calibri" panose="020F0502020204030204"/>
            </a:endParaRPr>
          </a:p>
          <a:p>
            <a:pPr marL="0" indent="0">
              <a:buNone/>
            </a:pPr>
            <a:r>
              <a:rPr lang="en-US" sz="4800" b="1" dirty="0">
                <a:solidFill>
                  <a:srgbClr val="FF0000"/>
                </a:solidFill>
                <a:latin typeface="Arial"/>
                <a:cs typeface="Arial"/>
              </a:rPr>
              <a:t>YES</a:t>
            </a:r>
          </a:p>
          <a:p>
            <a:pPr marL="0" indent="0">
              <a:buNone/>
            </a:pPr>
            <a:endParaRPr lang="en-US" sz="4800" b="1" dirty="0">
              <a:solidFill>
                <a:srgbClr val="FF0000"/>
              </a:solidFill>
              <a:latin typeface="Arial"/>
              <a:cs typeface="Calibri" panose="020F0502020204030204"/>
            </a:endParaRPr>
          </a:p>
          <a:p>
            <a:pPr marL="0" indent="0">
              <a:buNone/>
            </a:pPr>
            <a:r>
              <a:rPr lang="en-US" sz="4800" b="1" dirty="0">
                <a:solidFill>
                  <a:srgbClr val="FF0000"/>
                </a:solidFill>
                <a:latin typeface="Arial"/>
                <a:cs typeface="Calibri" panose="020F0502020204030204"/>
              </a:rPr>
              <a:t>YES</a:t>
            </a:r>
          </a:p>
          <a:p>
            <a:pPr marL="0" indent="0">
              <a:buNone/>
            </a:pPr>
            <a:endParaRPr lang="en-US" sz="4800" b="1" dirty="0">
              <a:solidFill>
                <a:srgbClr val="FF0000"/>
              </a:solidFill>
              <a:latin typeface="Arial"/>
              <a:cs typeface="Calibri" panose="020F0502020204030204"/>
            </a:endParaRPr>
          </a:p>
          <a:p>
            <a:pPr marL="0" indent="0">
              <a:buNone/>
            </a:pPr>
            <a:r>
              <a:rPr lang="en-US" sz="4800" b="1" dirty="0">
                <a:solidFill>
                  <a:srgbClr val="FF0000"/>
                </a:solidFill>
                <a:latin typeface="Arial"/>
                <a:cs typeface="Calibri" panose="020F0502020204030204"/>
              </a:rPr>
              <a:t>YES</a:t>
            </a:r>
          </a:p>
          <a:p>
            <a:pPr marL="0" indent="0">
              <a:buNone/>
            </a:pPr>
            <a:endParaRPr lang="en-US" sz="4800" b="1" dirty="0">
              <a:solidFill>
                <a:srgbClr val="FFFF00"/>
              </a:solidFill>
              <a:latin typeface="Arial"/>
              <a:cs typeface="Calibri" panose="020F0502020204030204"/>
            </a:endParaRPr>
          </a:p>
        </p:txBody>
      </p:sp>
    </p:spTree>
    <p:extLst>
      <p:ext uri="{BB962C8B-B14F-4D97-AF65-F5344CB8AC3E}">
        <p14:creationId xmlns:p14="http://schemas.microsoft.com/office/powerpoint/2010/main" val="74590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D2CB-9A8F-4DF0-B638-935517A1B288}"/>
              </a:ext>
            </a:extLst>
          </p:cNvPr>
          <p:cNvSpPr>
            <a:spLocks noGrp="1"/>
          </p:cNvSpPr>
          <p:nvPr>
            <p:ph type="ctrTitle"/>
          </p:nvPr>
        </p:nvSpPr>
        <p:spPr/>
        <p:txBody>
          <a:bodyPr/>
          <a:lstStyle/>
          <a:p>
            <a:r>
              <a:rPr lang="en-US" dirty="0"/>
              <a:t>The Importance of Topography</a:t>
            </a:r>
          </a:p>
        </p:txBody>
      </p:sp>
      <p:sp>
        <p:nvSpPr>
          <p:cNvPr id="3" name="Subtitle 2">
            <a:extLst>
              <a:ext uri="{FF2B5EF4-FFF2-40B4-BE49-F238E27FC236}">
                <a16:creationId xmlns:a16="http://schemas.microsoft.com/office/drawing/2014/main" id="{73B455BD-3C4F-4B30-90C2-40BF22618FB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353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445E-4152-4D73-B048-25CB7E94C772}"/>
              </a:ext>
            </a:extLst>
          </p:cNvPr>
          <p:cNvSpPr>
            <a:spLocks noGrp="1"/>
          </p:cNvSpPr>
          <p:nvPr>
            <p:ph type="title"/>
          </p:nvPr>
        </p:nvSpPr>
        <p:spPr/>
        <p:txBody>
          <a:bodyPr/>
          <a:lstStyle/>
          <a:p>
            <a:r>
              <a:rPr lang="en-US" dirty="0"/>
              <a:t>What is Topography?</a:t>
            </a:r>
          </a:p>
        </p:txBody>
      </p:sp>
      <p:sp>
        <p:nvSpPr>
          <p:cNvPr id="3" name="Content Placeholder 2">
            <a:extLst>
              <a:ext uri="{FF2B5EF4-FFF2-40B4-BE49-F238E27FC236}">
                <a16:creationId xmlns:a16="http://schemas.microsoft.com/office/drawing/2014/main" id="{28021784-862F-48CE-BAB0-3287A86AE624}"/>
              </a:ext>
            </a:extLst>
          </p:cNvPr>
          <p:cNvSpPr>
            <a:spLocks noGrp="1"/>
          </p:cNvSpPr>
          <p:nvPr>
            <p:ph idx="1"/>
          </p:nvPr>
        </p:nvSpPr>
        <p:spPr/>
        <p:txBody>
          <a:bodyPr/>
          <a:lstStyle/>
          <a:p>
            <a:r>
              <a:rPr lang="en-US" dirty="0"/>
              <a:t>Simply…the measure of elevation</a:t>
            </a:r>
          </a:p>
          <a:p>
            <a:pPr lvl="1"/>
            <a:r>
              <a:rPr lang="en-US" dirty="0"/>
              <a:t>Elevation plays a huge role in weather</a:t>
            </a:r>
          </a:p>
          <a:p>
            <a:pPr lvl="1"/>
            <a:r>
              <a:rPr lang="en-US" dirty="0"/>
              <a:t>Not just the elevation, but the path that the air took to get a certain elevation, or the change in elevation</a:t>
            </a:r>
          </a:p>
        </p:txBody>
      </p:sp>
    </p:spTree>
    <p:extLst>
      <p:ext uri="{BB962C8B-B14F-4D97-AF65-F5344CB8AC3E}">
        <p14:creationId xmlns:p14="http://schemas.microsoft.com/office/powerpoint/2010/main" val="6106885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766</Words>
  <Application>Microsoft Office PowerPoint</Application>
  <PresentationFormat>Widescreen</PresentationFormat>
  <Paragraphs>100</Paragraphs>
  <Slides>34</Slides>
  <Notes>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34</vt:i4>
      </vt:variant>
    </vt:vector>
  </HeadingPairs>
  <TitlesOfParts>
    <vt:vector size="43" baseType="lpstr">
      <vt:lpstr>Arial</vt:lpstr>
      <vt:lpstr>Calibri</vt:lpstr>
      <vt:lpstr>Calibri Light</vt:lpstr>
      <vt:lpstr>office theme</vt:lpstr>
      <vt:lpstr>6_Office Theme</vt:lpstr>
      <vt:lpstr>4_Office Theme</vt:lpstr>
      <vt:lpstr>office theme</vt:lpstr>
      <vt:lpstr>Office Theme</vt:lpstr>
      <vt:lpstr>Office Theme</vt:lpstr>
      <vt:lpstr>THURSDAY</vt:lpstr>
      <vt:lpstr>Verifications – Forecast #3</vt:lpstr>
      <vt:lpstr>Verifications – Forecast #3</vt:lpstr>
      <vt:lpstr>Verifications – Forecast #3</vt:lpstr>
      <vt:lpstr>Verifications – Forecast #3</vt:lpstr>
      <vt:lpstr>Verifications – Forecast #3</vt:lpstr>
      <vt:lpstr>Verifications – Forecast #3</vt:lpstr>
      <vt:lpstr>The Importance of Topography</vt:lpstr>
      <vt:lpstr>What is Topography?</vt:lpstr>
      <vt:lpstr>PowerPoint Presentation</vt:lpstr>
      <vt:lpstr>Upslope…Downslope</vt:lpstr>
      <vt:lpstr>Upslope…Downslope</vt:lpstr>
      <vt:lpstr>PowerPoint Presentation</vt:lpstr>
      <vt:lpstr>Where Does It Happen?</vt:lpstr>
      <vt:lpstr>PowerPoint Presentation</vt:lpstr>
      <vt:lpstr>Rising vs. Sinking</vt:lpstr>
      <vt:lpstr>"Rain shadow"</vt:lpstr>
      <vt:lpstr>Proximity to Water</vt:lpstr>
      <vt:lpstr>Proximity to Water</vt:lpstr>
      <vt:lpstr>PowerPoint Presentation</vt:lpstr>
      <vt:lpstr>Quick estimate: ºC x 2 + 30 = ~ºF</vt:lpstr>
      <vt:lpstr>How Water Impacts Temperature </vt:lpstr>
      <vt:lpstr>Wind and Water</vt:lpstr>
      <vt:lpstr>PowerPoint Presentation</vt:lpstr>
      <vt:lpstr>Most noticeable effects during daytime?</vt:lpstr>
      <vt:lpstr>PowerPoint Presentation</vt:lpstr>
      <vt:lpstr>What can a sea breeze or land breeze do?</vt:lpstr>
      <vt:lpstr>PowerPoint Presentation</vt:lpstr>
      <vt:lpstr>PowerPoint Presentation</vt:lpstr>
      <vt:lpstr>Sea breezes and others on satellite </vt:lpstr>
      <vt:lpstr>When is a Sea Breeze Most Likely?</vt:lpstr>
      <vt:lpstr>Looking up climate data</vt:lpstr>
      <vt:lpstr>Useful links</vt:lpstr>
      <vt:lpstr>Forecast Contest #4 – FINAL FORECAST!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Syrett, William John</dc:creator>
  <cp:lastModifiedBy>Syrett, William John</cp:lastModifiedBy>
  <cp:revision>440</cp:revision>
  <dcterms:created xsi:type="dcterms:W3CDTF">2023-06-10T02:30:37Z</dcterms:created>
  <dcterms:modified xsi:type="dcterms:W3CDTF">2023-06-22T12:23:37Z</dcterms:modified>
</cp:coreProperties>
</file>