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1" r:id="rId2"/>
    <p:sldMasterId id="2147483744" r:id="rId3"/>
  </p:sldMasterIdLst>
  <p:notesMasterIdLst>
    <p:notesMasterId r:id="rId18"/>
  </p:notesMasterIdLst>
  <p:sldIdLst>
    <p:sldId id="256" r:id="rId4"/>
    <p:sldId id="285" r:id="rId5"/>
    <p:sldId id="25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F808A-EC90-B8F5-6AE5-05115309B1DD}" v="485" dt="2023-06-19T03:00:35.931"/>
    <p1510:client id="{2682DE32-941A-54DC-A369-6C01948F13DB}" v="482" dt="2023-06-18T17:19:54.861"/>
    <p1510:client id="{49323D83-2365-EDAB-5ED0-0A2DE6E38C9A}" v="5" dt="2023-06-20T11:35:25.718"/>
    <p1510:client id="{6C3F7B42-C804-132F-56BF-8838493FCE75}" v="216" dt="2023-06-18T12:27:14.720"/>
    <p1510:client id="{7F41FD0C-CAD1-C381-98C1-60F3B2B48074}" v="105" dt="2023-06-20T11:33:01.778"/>
    <p1510:client id="{86327E48-88C4-458A-70B2-BA62379B7FFD}" v="108" dt="2023-06-19T11:56:52.702"/>
    <p1510:client id="{B3559F89-1263-4A51-2F9C-F42D1AB53813}" v="288" dt="2023-06-20T04:06:58.528"/>
    <p1510:client id="{C106C9BA-A05D-4A21-B13A-B71C1EA06BA8}" v="16" dt="2023-06-19T12:31:23.544"/>
    <p1510:client id="{C44167EC-F6B7-58B5-2303-6CAD026140E1}" v="45" dt="2023-06-19T15:03:45.528"/>
    <p1510:client id="{CBC706FE-EC69-4B38-9978-FFB9FEE655C9}" v="82" dt="2023-06-10T02:40:12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04FC-634B-4763-9FC9-04C5BBF5F4D8}" type="datetimeFigureOut"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A2525-4CF7-488B-9732-B7DB8E10AB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8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2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7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0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3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9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7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6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9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2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60FA-D49A-CE47-997A-248ADD19D714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eatherworld.psu.edu/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meteo.psu.edu/fxg1/ENSHGTAVGNH_0z/ensloopmref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al.ucar.edu/hurricanes/realtime/current/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snowsquall.met.psu.edu/wxworl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j2n/natlwx.htm" TargetMode="External"/><Relationship Id="rId2" Type="http://schemas.openxmlformats.org/officeDocument/2006/relationships/hyperlink" Target="https://www.wrh.noaa.gov/zoa/getobext.php?sid=KSDF&amp;num=1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predictions/814day/analog.php" TargetMode="External"/><Relationship Id="rId2" Type="http://schemas.openxmlformats.org/officeDocument/2006/relationships/hyperlink" Target="http://www.meteo.psu.edu/fxg1/NARR/2002.html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hyperlink" Target="https://www.eas.slu.edu/CIPS/ANALOG/analog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8310"/>
            <a:ext cx="9144000" cy="87931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alibri"/>
                <a:cs typeface="Calibri Light"/>
              </a:rPr>
              <a:t>TUESDAY</a:t>
            </a:r>
            <a:endParaRPr lang="en-US" sz="8800" b="1">
              <a:solidFill>
                <a:schemeClr val="bg1"/>
              </a:solidFill>
              <a:latin typeface="Calibri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3858"/>
            <a:ext cx="9144000" cy="5328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June 20, 2023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D4325E4-BDD0-CA67-1546-B6F66202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09" y="1305233"/>
            <a:ext cx="5085347" cy="29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A3CACE4-47F0-ACB8-26CF-CA7CD8688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Ensemble Forecasting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A5C987B-D675-8E62-6708-177B94AE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782" y="1493549"/>
            <a:ext cx="754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Common ways of displaying the information:</a:t>
            </a:r>
            <a:r>
              <a:rPr lang="en-US" altLang="en-US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Spaghetti Plot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BABEA18-468F-E9A4-8F67-9CD18041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491" y="2651558"/>
            <a:ext cx="2438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Spaghetti Plot 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A particular isopleth is displayed on a map from all ensembles members at a particular time.</a:t>
            </a:r>
          </a:p>
          <a:p>
            <a:endParaRPr lang="en-US" alt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altLang="en-US" dirty="0">
                <a:solidFill>
                  <a:srgbClr val="FFFF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 2 Trends Weather World segment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B0E9A-217B-31CA-32FE-D3507B87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821171" y="1860213"/>
            <a:ext cx="7195993" cy="46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F152978-1767-AF75-5E49-5993E031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613" y="6516255"/>
            <a:ext cx="8400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00B0F0"/>
                </a:solidFill>
                <a:latin typeface="Arial"/>
                <a:cs typeface="Arial"/>
              </a:rPr>
              <a:t>Spaghetti Plots: </a:t>
            </a:r>
            <a:r>
              <a:rPr lang="en-US" sz="1600" dirty="0">
                <a:solidFill>
                  <a:srgbClr val="00B0F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http://www.meteo.psu.edu/fxg1/ENSHGTAVGNH_0z/ensloopmref.html</a:t>
            </a:r>
            <a:endParaRPr lang="en-US" altLang="en-US" sz="160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A3CACE4-47F0-ACB8-26CF-CA7CD8688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Ensemble Forecasting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B4D124A-4A9A-FA27-FCAB-C80851A9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2" y="1128939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Arial"/>
                <a:cs typeface="Arial"/>
              </a:rPr>
              <a:t>Ensemble forecasts of hurricane </a:t>
            </a:r>
            <a:r>
              <a:rPr lang="en-US" altLang="en-US" dirty="0">
                <a:solidFill>
                  <a:srgbClr val="FFFF00"/>
                </a:solidFill>
                <a:latin typeface="Arial"/>
                <a:cs typeface="Arial"/>
              </a:rPr>
              <a:t>tracks</a:t>
            </a:r>
            <a:r>
              <a:rPr lang="en-US" altLang="en-US" sz="1800" dirty="0">
                <a:solidFill>
                  <a:srgbClr val="FFFF00"/>
                </a:solidFill>
                <a:latin typeface="Arial"/>
                <a:cs typeface="Arial"/>
              </a:rPr>
              <a:t> are common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12BDD78-8625-E283-762F-5F291580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09" y="6394047"/>
            <a:ext cx="486080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B0F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http://www.ral.ucar.edu/hurricanes/realtime/current/</a:t>
            </a: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45F15C48-3FFB-8362-EF76-961BF89E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13" y="1542343"/>
            <a:ext cx="10506337" cy="465740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3CA45DF-9B42-FF01-F3FF-2B4813BC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586" y="6368787"/>
            <a:ext cx="4860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600" dirty="0">
                <a:solidFill>
                  <a:srgbClr val="00B0F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http://snowsquall.met.psu.edu/wxworld/</a:t>
            </a:r>
            <a:endParaRPr lang="en-US" dirty="0">
              <a:solidFill>
                <a:srgbClr val="00B0F0"/>
              </a:solidFill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600" dirty="0">
              <a:solidFill>
                <a:srgbClr val="00B0F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6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A3CACE4-47F0-ACB8-26CF-CA7CD8688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Ensemble Forecasting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6F0D0-0066-4819-D83B-127720E1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317625"/>
            <a:ext cx="7099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A770F77-87EC-1C4B-323A-0E036031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00225"/>
            <a:ext cx="3822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Yes, occasionally some ensemble members produce wacky solutions, but we typically can recognize them (Tropical Storm Norman, September 2018)</a:t>
            </a:r>
          </a:p>
        </p:txBody>
      </p:sp>
    </p:spTree>
    <p:extLst>
      <p:ext uri="{BB962C8B-B14F-4D97-AF65-F5344CB8AC3E}">
        <p14:creationId xmlns:p14="http://schemas.microsoft.com/office/powerpoint/2010/main" val="8654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Calibri"/>
                <a:cs typeface="Calibri Light"/>
              </a:rPr>
              <a:t>More useful sites to check out...</a:t>
            </a:r>
            <a:endParaRPr lang="en-US" b="1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ASOS data</a:t>
            </a:r>
            <a:endParaRPr lang="en-US">
              <a:solidFill>
                <a:srgbClr val="FFFF00"/>
              </a:solidFill>
              <a:latin typeface="Calibri"/>
              <a:cs typeface="Calibri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Replace "UNV" with your station identifier</a:t>
            </a:r>
          </a:p>
          <a:p>
            <a:r>
              <a:rPr lang="en-US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Plenty of others!</a:t>
            </a:r>
          </a:p>
        </p:txBody>
      </p:sp>
    </p:spTree>
    <p:extLst>
      <p:ext uri="{BB962C8B-B14F-4D97-AF65-F5344CB8AC3E}">
        <p14:creationId xmlns:p14="http://schemas.microsoft.com/office/powerpoint/2010/main" val="41779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Calibri"/>
                <a:cs typeface="Calibri Light"/>
              </a:rPr>
              <a:t>Forecast Contest #2</a:t>
            </a:r>
            <a:endParaRPr lang="en-US" b="1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20" y="3422579"/>
            <a:ext cx="11407697" cy="2754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200" dirty="0">
                <a:solidFill>
                  <a:srgbClr val="FFFF00"/>
                </a:solidFill>
                <a:ea typeface="+mn-lt"/>
                <a:cs typeface="+mn-lt"/>
              </a:rPr>
              <a:t>https://forms.office.com/r/9tpQVVMiX2</a:t>
            </a:r>
            <a:endParaRPr lang="en-US" sz="5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dirty="0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Calibri Light"/>
              </a:rPr>
              <a:t>Verifications – Forecast #1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8116DA-926B-E87B-305F-EF62A201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86" y="1430798"/>
            <a:ext cx="6871353" cy="50490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87DE8-FE8B-5851-5756-2341D8470849}"/>
              </a:ext>
            </a:extLst>
          </p:cNvPr>
          <p:cNvSpPr/>
          <p:nvPr/>
        </p:nvSpPr>
        <p:spPr>
          <a:xfrm>
            <a:off x="4532721" y="5671793"/>
            <a:ext cx="652020" cy="227814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Calibri Light"/>
              </a:rPr>
              <a:t>Verifications – Forecast #1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36512" cy="4759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High temperature in State College on June 19:</a:t>
            </a:r>
          </a:p>
          <a:p>
            <a:endParaRPr lang="en-US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Calibri" panose="020F0502020204030204"/>
              </a:rPr>
              <a:t>Total precipitation in Louisville, KY (KSDF) midnight to midnight on June 19:</a:t>
            </a:r>
          </a:p>
          <a:p>
            <a:endParaRPr lang="en-US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Calibri" panose="020F0502020204030204"/>
              </a:rPr>
              <a:t>Tropical Storm Bret by 5pm on June 19: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13B629-45C7-4208-1E57-F29C55C8967E}"/>
              </a:ext>
            </a:extLst>
          </p:cNvPr>
          <p:cNvSpPr txBox="1">
            <a:spLocks/>
          </p:cNvSpPr>
          <p:nvPr/>
        </p:nvSpPr>
        <p:spPr>
          <a:xfrm>
            <a:off x="8776854" y="1694008"/>
            <a:ext cx="1812803" cy="442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  <a:latin typeface="Arial"/>
                <a:cs typeface="Calibri" panose="020F0502020204030204"/>
              </a:rPr>
              <a:t>83º</a:t>
            </a: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84FF00"/>
                </a:solidFill>
                <a:latin typeface="Arial"/>
                <a:cs typeface="Calibri" panose="020F0502020204030204"/>
              </a:rPr>
              <a:t>1.00"</a:t>
            </a: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accent4"/>
                </a:solidFill>
                <a:latin typeface="Arial"/>
                <a:cs typeface="Calibri" panose="020F0502020204030204"/>
              </a:rPr>
              <a:t>YES!</a:t>
            </a: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59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2891"/>
            <a:ext cx="5486400" cy="54773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“Forecasting is difficult, especially about the future.”</a:t>
            </a:r>
          </a:p>
          <a:p>
            <a:pPr lvl="1"/>
            <a:r>
              <a:rPr lang="en-US" sz="2400" b="1" i="1" dirty="0">
                <a:solidFill>
                  <a:srgbClr val="FFFFFF"/>
                </a:solidFill>
              </a:rPr>
              <a:t>Attributed to many</a:t>
            </a:r>
            <a:endParaRPr lang="en-US" sz="2400" b="1" i="1" dirty="0">
              <a:solidFill>
                <a:srgbClr val="FFFFFF"/>
              </a:solidFill>
              <a:cs typeface="Calibri"/>
            </a:endParaRPr>
          </a:p>
          <a:p>
            <a:pPr lvl="1"/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“All models are wrong, but some models are useful.”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sz="2400" b="1" i="1" dirty="0">
                <a:solidFill>
                  <a:srgbClr val="FFFFFF"/>
                </a:solidFill>
              </a:rPr>
              <a:t>George E.P. Box, statistician</a:t>
            </a:r>
          </a:p>
          <a:p>
            <a:pPr lvl="1"/>
            <a:endParaRPr lang="en-US" sz="2400" b="1" i="1" dirty="0">
              <a:solidFill>
                <a:srgbClr val="FFFFFF"/>
              </a:solidFill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“Weather forecast for tonight: dark. Continued dark overnight, with widely scattered light by morning.”</a:t>
            </a:r>
          </a:p>
          <a:p>
            <a:pPr lvl="1"/>
            <a:r>
              <a:rPr lang="en-US" b="1" i="1" dirty="0">
                <a:solidFill>
                  <a:srgbClr val="FFFFFF"/>
                </a:solidFill>
                <a:ea typeface="+mn-lt"/>
                <a:cs typeface="+mn-lt"/>
              </a:rPr>
              <a:t>George Carlin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756D1-F5AB-FE39-5CB3-7C667AB8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115" y="2052637"/>
            <a:ext cx="5238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76" y="978365"/>
            <a:ext cx="11127546" cy="4901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Very simple #1: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CLIMATOLOGY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– use averages (i.e. the “</a:t>
            </a:r>
            <a:r>
              <a:rPr lang="en-US" err="1">
                <a:solidFill>
                  <a:srgbClr val="FFFFFF"/>
                </a:solidFill>
              </a:rPr>
              <a:t>normals</a:t>
            </a:r>
            <a:r>
              <a:rPr lang="en-US" dirty="0">
                <a:solidFill>
                  <a:srgbClr val="FFFFFF"/>
                </a:solidFill>
              </a:rPr>
              <a:t>”)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Use these as a benchmark/starting point for temperature forecast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Not a bad basepoint where the conditions don’t change much (example: the tropics), but doesn’t work well in places where weather changes frequently or in situations of record-setting weather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4CC0268-FAA3-A24A-A285-55B52373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022" y="0"/>
            <a:ext cx="109728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Forecasting Techniques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C73C8A7-B756-91B3-EA43-1BFA0DD5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6" y="3220090"/>
            <a:ext cx="10785987" cy="3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76" y="978365"/>
            <a:ext cx="11127546" cy="4901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Very simple #2: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PERSISTENCE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– weather now = weather later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Ex: use today’s weather as forecast for tomorrow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Ex: use last winter snowfall as forecast for this winter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Accuracy depends largely on the current weather patterns &amp; on your location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Works well in places where weather changes slowly (ex: the tropics), not-so-well in the mid-latitudes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4CC0268-FAA3-A24A-A285-55B52373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022" y="0"/>
            <a:ext cx="109728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Forecasting Techniques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0F0561-97BE-8F9A-D732-75D054F8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3648228"/>
            <a:ext cx="6924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76" y="978365"/>
            <a:ext cx="5191776" cy="5707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Somewhat simple #3: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ANALOG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– assume weather repeats itself (almost)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Find examples from the past that match the current conditions (such a matching pattern is an “analog”)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See what happened next in the historical case(s)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Use that as your forecast in the current case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Requires many years of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 maps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and fast ways to locate analogs (examples: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SLU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4CC0268-FAA3-A24A-A285-55B52373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022" y="0"/>
            <a:ext cx="109728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Forecasting Techniques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B2513E-3D30-D6C1-D51D-9F04F05E4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551" y="1306332"/>
            <a:ext cx="6459793" cy="45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A3CACE4-47F0-ACB8-26CF-CA7CD8688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326" y="-2453"/>
            <a:ext cx="10875819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Forecasting Techniques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FA45861-AC30-E2B9-9278-D1EE08B8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71" y="3400631"/>
            <a:ext cx="7696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HRRR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igh-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esolution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apid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efresh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-- run every hour out to </a:t>
            </a:r>
            <a:r>
              <a:rPr lang="en-US" altLang="en-US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hours, thus for very short-range forecasting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73E4945-C1B6-D4E0-AD3C-8B4471BC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8880"/>
            <a:ext cx="7924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NAM (or NMM)</a:t>
            </a:r>
            <a:r>
              <a:rPr lang="en-US" altLang="en-US" b="1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– primary U.S. short-range NWP model.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-- run 4 times a day, at 00Z, 06Z, 12Z, 18Z, out to 84 hours (3.5 days)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1954A07-C618-7EB2-2EB5-4E79B9B3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64130"/>
            <a:ext cx="7696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GFS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lobal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orecast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ystem; primary U.S. long-range NWP model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-- run 4 times a day, at 00Z, 06Z, 12Z, 18Z, out to 384 hours (16 days)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CBB100A-33E8-D4C6-03FB-9A312C69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4" y="4329916"/>
            <a:ext cx="7696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UKMET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– from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nited </a:t>
            </a:r>
            <a:r>
              <a:rPr lang="en-US" altLang="en-US" sz="1800" b="1" u="sng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ingdom </a:t>
            </a:r>
            <a:r>
              <a:rPr lang="en-US" altLang="en-US" sz="1800" b="1" u="sng" err="1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lang="en-US" altLang="en-US" sz="1800" err="1">
                <a:solidFill>
                  <a:srgbClr val="FFFFFF"/>
                </a:solidFill>
                <a:latin typeface="Arial"/>
                <a:cs typeface="Arial"/>
              </a:rPr>
              <a:t>eorological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 Office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-- run at 00Z and 12Z out to 72 hours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004AA58-81DD-87E0-F6E9-1A61E7CE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4" y="5261408"/>
            <a:ext cx="769620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European (Euro)</a:t>
            </a:r>
            <a:r>
              <a:rPr lang="en-US" altLang="en-US" sz="1800" b="1" dirty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run by the European Center for Medium-Range Weather Forecasting (ECMWF)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/>
                <a:cs typeface="Arial"/>
              </a:rPr>
              <a:t>-- run at 00Z and 12Z out to 360 hours (15 days)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A02C38A-EB45-684B-5074-628A9708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370" y="646449"/>
            <a:ext cx="8382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7CA39-210C-A1D6-0776-E7F17AEB7870}"/>
              </a:ext>
            </a:extLst>
          </p:cNvPr>
          <p:cNvSpPr txBox="1">
            <a:spLocks noChangeArrowheads="1"/>
          </p:cNvSpPr>
          <p:nvPr/>
        </p:nvSpPr>
        <p:spPr>
          <a:xfrm>
            <a:off x="453057" y="978365"/>
            <a:ext cx="7207613" cy="4428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No-so-simple: Numerical Weather Prediction (models!)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Picture 12" descr="A picture containing indoor, floor, ceiling, station&#10;&#10;Description automatically generated">
            <a:extLst>
              <a:ext uri="{FF2B5EF4-FFF2-40B4-BE49-F238E27FC236}">
                <a16:creationId xmlns:a16="http://schemas.microsoft.com/office/drawing/2014/main" id="{70715B95-32B0-FFA4-B37E-5B7ABB20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189753"/>
            <a:ext cx="3803072" cy="21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A3CACE4-47F0-ACB8-26CF-CA7CD8688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Ensemble Forecasting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1057255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Consider a set of computer model forecasts (an </a:t>
            </a:r>
            <a:r>
              <a:rPr lang="en-US" b="1" dirty="0">
                <a:solidFill>
                  <a:srgbClr val="FFFF00"/>
                </a:solidFill>
                <a:ea typeface="+mn-lt"/>
                <a:cs typeface="+mn-lt"/>
              </a:rPr>
              <a:t>“ensemble”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) rather than just one</a:t>
            </a:r>
          </a:p>
          <a:p>
            <a:pPr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The set can come from:</a:t>
            </a:r>
          </a:p>
          <a:p>
            <a:pPr marL="1028700" lvl="1"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The same model using slightly different initial conditions</a:t>
            </a:r>
          </a:p>
          <a:p>
            <a:pPr marL="1028700" lvl="1"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The same model using slightly different representations of the physics</a:t>
            </a:r>
          </a:p>
          <a:p>
            <a:pPr marL="1028700" lvl="1"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Different models</a:t>
            </a:r>
          </a:p>
          <a:p>
            <a:pPr marL="1028700" lvl="1"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All 3 of the above</a:t>
            </a:r>
            <a:endParaRPr lang="en-US" sz="3200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0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671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Batang</vt:lpstr>
      <vt:lpstr>Arial</vt:lpstr>
      <vt:lpstr>Calibri</vt:lpstr>
      <vt:lpstr>Calibri Light</vt:lpstr>
      <vt:lpstr>office theme</vt:lpstr>
      <vt:lpstr>6_Office Theme</vt:lpstr>
      <vt:lpstr>4_Office Theme</vt:lpstr>
      <vt:lpstr>TUESDAY</vt:lpstr>
      <vt:lpstr>Verifications – Forecast #1</vt:lpstr>
      <vt:lpstr>Verifications – Forecast #1</vt:lpstr>
      <vt:lpstr>PowerPoint Presentation</vt:lpstr>
      <vt:lpstr>Forecasting Techniques</vt:lpstr>
      <vt:lpstr>Forecasting Techniques</vt:lpstr>
      <vt:lpstr>Forecasting Techniques</vt:lpstr>
      <vt:lpstr>Forecasting Techniques</vt:lpstr>
      <vt:lpstr>Ensemble Forecasting</vt:lpstr>
      <vt:lpstr>Ensemble Forecasting</vt:lpstr>
      <vt:lpstr>Ensemble Forecasting</vt:lpstr>
      <vt:lpstr>Ensemble Forecasting</vt:lpstr>
      <vt:lpstr>More useful sites to check out...</vt:lpstr>
      <vt:lpstr>Forecast Contest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Syrett, William John</dc:creator>
  <cp:lastModifiedBy>Syrett, William John</cp:lastModifiedBy>
  <cp:revision>179</cp:revision>
  <dcterms:created xsi:type="dcterms:W3CDTF">2023-06-10T02:30:37Z</dcterms:created>
  <dcterms:modified xsi:type="dcterms:W3CDTF">2023-06-20T11:45:34Z</dcterms:modified>
</cp:coreProperties>
</file>