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1" r:id="rId2"/>
    <p:sldMasterId id="2147483744" r:id="rId3"/>
    <p:sldMasterId id="2147483783" r:id="rId4"/>
  </p:sldMasterIdLst>
  <p:notesMasterIdLst>
    <p:notesMasterId r:id="rId16"/>
  </p:notesMasterIdLst>
  <p:sldIdLst>
    <p:sldId id="256" r:id="rId5"/>
    <p:sldId id="286" r:id="rId6"/>
    <p:sldId id="285" r:id="rId7"/>
    <p:sldId id="287" r:id="rId8"/>
    <p:sldId id="288" r:id="rId9"/>
    <p:sldId id="257" r:id="rId10"/>
    <p:sldId id="289" r:id="rId11"/>
    <p:sldId id="290" r:id="rId12"/>
    <p:sldId id="291" r:id="rId13"/>
    <p:sldId id="29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9DF04-C600-45FF-B4C9-AADE226585AB}" v="68" dt="2023-06-20T12:34:18.353"/>
    <p1510:client id="{1CAF808A-EC90-B8F5-6AE5-05115309B1DD}" v="485" dt="2023-06-19T03:00:35.931"/>
    <p1510:client id="{2682DE32-941A-54DC-A369-6C01948F13DB}" v="482" dt="2023-06-18T17:19:54.861"/>
    <p1510:client id="{49323D83-2365-EDAB-5ED0-0A2DE6E38C9A}" v="5" dt="2023-06-20T11:35:25.718"/>
    <p1510:client id="{6C3F7B42-C804-132F-56BF-8838493FCE75}" v="216" dt="2023-06-18T12:27:14.720"/>
    <p1510:client id="{7F41FD0C-CAD1-C381-98C1-60F3B2B48074}" v="105" dt="2023-06-20T11:33:01.778"/>
    <p1510:client id="{86327E48-88C4-458A-70B2-BA62379B7FFD}" v="108" dt="2023-06-19T11:56:52.702"/>
    <p1510:client id="{98A79425-B5F7-B7DA-8119-5C8AF24C1B7F}" v="200" dt="2023-06-21T15:12:54.243"/>
    <p1510:client id="{B3559F89-1263-4A51-2F9C-F42D1AB53813}" v="288" dt="2023-06-20T04:06:58.528"/>
    <p1510:client id="{C106C9BA-A05D-4A21-B13A-B71C1EA06BA8}" v="16" dt="2023-06-19T12:31:23.544"/>
    <p1510:client id="{C44167EC-F6B7-58B5-2303-6CAD026140E1}" v="45" dt="2023-06-19T15:03:45.528"/>
    <p1510:client id="{CBC706FE-EC69-4B38-9978-FFB9FEE655C9}" v="82" dt="2023-06-10T02:40:12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04FC-634B-4763-9FC9-04C5BBF5F4D8}" type="datetimeFigureOut"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A2525-4CF7-488B-9732-B7DB8E10AB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8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2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0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7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0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7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3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9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7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2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6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76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9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51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19661-DC8B-5B41-A74F-2C5766C8B38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BDF9-F081-1E46-9919-A51D4C1F03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2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60FA-D49A-CE47-997A-248ADD19D714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D01D-9128-9E46-AC51-3E7FF3AC5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pc.ncep.noaa.gov/" TargetMode="External"/><Relationship Id="rId3" Type="http://schemas.openxmlformats.org/officeDocument/2006/relationships/hyperlink" Target="https://keystone-mesonet.org/" TargetMode="External"/><Relationship Id="rId7" Type="http://schemas.openxmlformats.org/officeDocument/2006/relationships/hyperlink" Target="https://www.weather.gov/" TargetMode="External"/><Relationship Id="rId12" Type="http://schemas.openxmlformats.org/officeDocument/2006/relationships/hyperlink" Target="https://www.wrh.noaa.gov/zoa/getobext.php?sid=KOKC&amp;num=1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pivotalweather.com/model.php" TargetMode="External"/><Relationship Id="rId11" Type="http://schemas.openxmlformats.org/officeDocument/2006/relationships/hyperlink" Target="https://hwp-viz.gsd.esrl.noaa.gov/wave1d/?location=KUNV&amp;selectedgroup=Default&amp;col=2&amp;hgt=1&amp;obs=true&amp;fontsize=1&amp;fbclid=IwAR0-wvq0qni1FooC95dzMvdwUy8b2uaJfaOVYynnT_OQvQO2_FttjdIWhLk&amp;darkmode=auto&amp;graph=fa-chart-bar&amp;probfield=Tmax&amp;proboperator=%3E%3D&amp;probvalue=40&amp;colorfriendly=false&amp;whiskers=false&amp;boxes=true&amp;median=false&amp;det=true&amp;tz=local" TargetMode="External"/><Relationship Id="rId5" Type="http://schemas.openxmlformats.org/officeDocument/2006/relationships/hyperlink" Target="https://www.tropicaltidbits.com/analysis/models/" TargetMode="External"/><Relationship Id="rId10" Type="http://schemas.openxmlformats.org/officeDocument/2006/relationships/hyperlink" Target="https://www.nhc.noaa.gov/" TargetMode="External"/><Relationship Id="rId4" Type="http://schemas.openxmlformats.org/officeDocument/2006/relationships/hyperlink" Target="http://www.meteo.psu.edu/ewall/ewall.html" TargetMode="External"/><Relationship Id="rId9" Type="http://schemas.openxmlformats.org/officeDocument/2006/relationships/hyperlink" Target="https://www.spc.noaa.g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zKJkuTd0i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5ZhwRwgdhI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48310"/>
            <a:ext cx="9144000" cy="87931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Calibri"/>
                <a:cs typeface="Calibri Light"/>
              </a:rPr>
              <a:t>WEDNESDAY</a:t>
            </a:r>
            <a:endParaRPr lang="en-US" sz="8800" b="1" dirty="0">
              <a:solidFill>
                <a:srgbClr val="002060"/>
              </a:solidFill>
              <a:latin typeface="Calibri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03858"/>
            <a:ext cx="9144000" cy="5328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bri"/>
                <a:cs typeface="Calibri"/>
              </a:rPr>
              <a:t>June 21, 2023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D4325E4-BDD0-CA67-1546-B6F66202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409" y="1305233"/>
            <a:ext cx="5085347" cy="29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cs typeface="Calibri Light"/>
              </a:rPr>
              <a:t>Useful links</a:t>
            </a:r>
            <a:endParaRPr lang="en-US" b="1" dirty="0">
              <a:solidFill>
                <a:srgbClr val="2F5496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0C7-C908-AB26-D283-2646B25C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Arial"/>
                <a:cs typeface="Calibri"/>
                <a:hlinkClick r:id="rId3"/>
              </a:rPr>
              <a:t>Keystone Mesonet</a:t>
            </a:r>
            <a:endParaRPr lang="en-US" dirty="0">
              <a:latin typeface="Arial"/>
              <a:cs typeface="Calibri"/>
            </a:endParaRPr>
          </a:p>
          <a:p>
            <a:r>
              <a:rPr lang="en-US" dirty="0">
                <a:latin typeface="Arial"/>
                <a:cs typeface="Calibri"/>
                <a:hlinkClick r:id="rId4"/>
              </a:rPr>
              <a:t>Penn State e-Wall</a:t>
            </a:r>
            <a:endParaRPr lang="en-US" dirty="0">
              <a:latin typeface="Arial"/>
              <a:cs typeface="Calibri"/>
            </a:endParaRP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5"/>
              </a:rPr>
              <a:t>Tropical Tidbits</a:t>
            </a: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6"/>
              </a:rPr>
              <a:t>Pivotal Weather</a:t>
            </a: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7"/>
              </a:rPr>
              <a:t>National Weather Service</a:t>
            </a:r>
            <a:endParaRPr lang="en-US" dirty="0">
              <a:latin typeface="Arial"/>
              <a:ea typeface="Calibri" panose="020F0502020204030204"/>
              <a:cs typeface="Calibri"/>
            </a:endParaRP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8"/>
              </a:rPr>
              <a:t>Weather Prediction Center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9"/>
              </a:rPr>
              <a:t>Storm Prediction Center</a:t>
            </a: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10"/>
              </a:rPr>
              <a:t>National Hurricane Center</a:t>
            </a: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11"/>
              </a:rPr>
              <a:t>National Blend of Models</a:t>
            </a:r>
          </a:p>
          <a:p>
            <a:r>
              <a:rPr lang="en-US" dirty="0">
                <a:latin typeface="Arial"/>
                <a:ea typeface="Calibri" panose="020F0502020204030204"/>
                <a:cs typeface="Calibri"/>
                <a:hlinkClick r:id="rId12"/>
              </a:rPr>
              <a:t>Current ASOS Observations</a:t>
            </a:r>
            <a:endParaRPr lang="en-US" dirty="0">
              <a:latin typeface="Arial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/>
                <a:cs typeface="Calibri Light"/>
              </a:rPr>
              <a:t>Forecast Contest #3</a:t>
            </a:r>
            <a:endParaRPr lang="en-US" b="1" dirty="0">
              <a:solidFill>
                <a:srgbClr val="002060"/>
              </a:solidFill>
              <a:latin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0C7-C908-AB26-D283-2646B25C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20" y="3422579"/>
            <a:ext cx="11407697" cy="2754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200" dirty="0">
                <a:ea typeface="+mn-lt"/>
                <a:cs typeface="+mn-lt"/>
                <a:hlinkClick r:id="rId2"/>
              </a:rPr>
              <a:t>https://forms.office.com/r/zKJkuTd0i9</a:t>
            </a:r>
            <a:endParaRPr lang="en-US"/>
          </a:p>
          <a:p>
            <a:pPr marL="0" indent="0">
              <a:buNone/>
            </a:pPr>
            <a:endParaRPr lang="en-US" sz="5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5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cs typeface="Calibri Light"/>
              </a:rPr>
              <a:t>Verifications – Forecast #2</a:t>
            </a: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589BE6B6-E23C-BB4D-4E3A-ED0C63B5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7" y="1993079"/>
            <a:ext cx="11887199" cy="28718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287DE8-FE8B-5851-5756-2341D8470849}"/>
              </a:ext>
            </a:extLst>
          </p:cNvPr>
          <p:cNvSpPr/>
          <p:nvPr/>
        </p:nvSpPr>
        <p:spPr>
          <a:xfrm>
            <a:off x="221276" y="3548025"/>
            <a:ext cx="5804123" cy="227814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cs typeface="Calibri Light"/>
              </a:rPr>
              <a:t>Verifications – Forecast #2</a:t>
            </a: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3494B52-DEBA-44B2-CB73-8A478E89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39" y="1325560"/>
            <a:ext cx="7408605" cy="53965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287DE8-FE8B-5851-5756-2341D8470849}"/>
              </a:ext>
            </a:extLst>
          </p:cNvPr>
          <p:cNvSpPr/>
          <p:nvPr/>
        </p:nvSpPr>
        <p:spPr>
          <a:xfrm>
            <a:off x="2428619" y="5652129"/>
            <a:ext cx="2470987" cy="444123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cs typeface="Calibri Light"/>
              </a:rPr>
              <a:t>Verifications – Forecast #2</a:t>
            </a: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E724D5F1-F87A-A567-A133-1C051F49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35" y="1693406"/>
            <a:ext cx="8470490" cy="45035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287DE8-FE8B-5851-5756-2341D8470849}"/>
              </a:ext>
            </a:extLst>
          </p:cNvPr>
          <p:cNvSpPr/>
          <p:nvPr/>
        </p:nvSpPr>
        <p:spPr>
          <a:xfrm>
            <a:off x="1563381" y="5022865"/>
            <a:ext cx="2618470" cy="650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cs typeface="Calibri Light"/>
              </a:rPr>
              <a:t>Verifications – Forecast #2</a:t>
            </a: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91DB7741-CB36-B9B8-7345-EF71CA21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619" y="1529113"/>
            <a:ext cx="6754761" cy="50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/>
                <a:cs typeface="Calibri Light"/>
              </a:rPr>
              <a:t>Verifications – Forecast #2</a:t>
            </a:r>
            <a:endParaRPr lang="en-US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0C7-C908-AB26-D283-2646B25C7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36512" cy="4759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Low temperature in State College on June 21:</a:t>
            </a:r>
          </a:p>
          <a:p>
            <a:endParaRPr lang="en-US" dirty="0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r>
              <a:rPr lang="en-US" dirty="0">
                <a:solidFill>
                  <a:srgbClr val="002060"/>
                </a:solidFill>
                <a:latin typeface="Arial"/>
                <a:cs typeface="Calibri" panose="020F0502020204030204"/>
              </a:rPr>
              <a:t>Measurable </a:t>
            </a:r>
            <a:r>
              <a:rPr lang="en-US" dirty="0" err="1">
                <a:solidFill>
                  <a:srgbClr val="002060"/>
                </a:solidFill>
                <a:latin typeface="Arial"/>
                <a:cs typeface="Calibri" panose="020F0502020204030204"/>
              </a:rPr>
              <a:t>precip</a:t>
            </a:r>
            <a:r>
              <a:rPr lang="en-US" dirty="0">
                <a:solidFill>
                  <a:srgbClr val="002060"/>
                </a:solidFill>
                <a:latin typeface="Arial"/>
                <a:cs typeface="Calibri" panose="020F0502020204030204"/>
              </a:rPr>
              <a:t> (at least 0.01") in Pittsburgh on June 20:</a:t>
            </a:r>
          </a:p>
          <a:p>
            <a:endParaRPr lang="en-US" dirty="0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r>
              <a:rPr lang="en-US" dirty="0">
                <a:solidFill>
                  <a:srgbClr val="002060"/>
                </a:solidFill>
                <a:latin typeface="Arial"/>
                <a:cs typeface="Calibri" panose="020F0502020204030204"/>
              </a:rPr>
              <a:t>Record high beaten (&gt;103º) in Austin, TX on June 20:</a:t>
            </a:r>
          </a:p>
          <a:p>
            <a:endParaRPr lang="en-US" dirty="0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r>
              <a:rPr lang="en-US" dirty="0">
                <a:solidFill>
                  <a:srgbClr val="002060"/>
                </a:solidFill>
                <a:latin typeface="Arial"/>
                <a:cs typeface="Calibri" panose="020F0502020204030204"/>
              </a:rPr>
              <a:t>Tropical Storm Cindy by 11pm on June 20: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13B629-45C7-4208-1E57-F29C55C8967E}"/>
              </a:ext>
            </a:extLst>
          </p:cNvPr>
          <p:cNvSpPr txBox="1">
            <a:spLocks/>
          </p:cNvSpPr>
          <p:nvPr/>
        </p:nvSpPr>
        <p:spPr>
          <a:xfrm>
            <a:off x="8776854" y="1833155"/>
            <a:ext cx="1812803" cy="42812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Arial"/>
                <a:cs typeface="Calibri" panose="020F0502020204030204"/>
              </a:rPr>
              <a:t>64º</a:t>
            </a:r>
          </a:p>
          <a:p>
            <a:pPr marL="0" indent="0">
              <a:buNone/>
            </a:pPr>
            <a:endParaRPr lang="en-US" sz="4800" b="1" dirty="0">
              <a:solidFill>
                <a:srgbClr val="0070C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Arial"/>
                <a:cs typeface="Arial"/>
              </a:rPr>
              <a:t>NO</a:t>
            </a:r>
            <a:endParaRPr lang="en-US" dirty="0"/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Arial"/>
                <a:cs typeface="Calibri" panose="020F0502020204030204"/>
              </a:rPr>
              <a:t>NO</a:t>
            </a:r>
          </a:p>
          <a:p>
            <a:pPr marL="0" indent="0">
              <a:buNone/>
            </a:pPr>
            <a:endParaRPr lang="en-US" sz="4800" b="1" dirty="0">
              <a:solidFill>
                <a:srgbClr val="0070C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Arial"/>
                <a:cs typeface="Calibri" panose="020F0502020204030204"/>
              </a:rPr>
              <a:t>NO</a:t>
            </a:r>
          </a:p>
          <a:p>
            <a:pPr marL="0" indent="0">
              <a:buNone/>
            </a:pPr>
            <a:endParaRPr lang="en-US" sz="4800" b="1" dirty="0">
              <a:solidFill>
                <a:srgbClr val="FFFF00"/>
              </a:solidFill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59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/>
                <a:cs typeface="Calibri Light"/>
              </a:rPr>
              <a:t>Happy First Day of Astronomical Summer!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Online Media 6" title="WxYz June 23, 2021">
            <a:hlinkClick r:id="" action="ppaction://media"/>
            <a:extLst>
              <a:ext uri="{FF2B5EF4-FFF2-40B4-BE49-F238E27FC236}">
                <a16:creationId xmlns:a16="http://schemas.microsoft.com/office/drawing/2014/main" id="{F5A5F1DB-F33A-CDA9-37A1-0780789BF0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2130" y="1354599"/>
            <a:ext cx="7574115" cy="53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/>
                <a:cs typeface="Calibri Light"/>
              </a:rPr>
              <a:t>#ShowYourStripesDay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DAF6342-FA5E-7B0C-4CB7-A948F342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1546430"/>
            <a:ext cx="8858864" cy="49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5CEF-E8AC-BB07-DFB6-9A76E3A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/>
                <a:cs typeface="Calibri Light"/>
              </a:rPr>
              <a:t>#ShowYourStripesDay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1B047FF-658D-3E0B-0E83-34879904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16" y="1450550"/>
            <a:ext cx="9183756" cy="51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Widescreen</PresentationFormat>
  <Paragraphs>37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6_Office Theme</vt:lpstr>
      <vt:lpstr>4_Office Theme</vt:lpstr>
      <vt:lpstr>office theme</vt:lpstr>
      <vt:lpstr>WEDNESDAY</vt:lpstr>
      <vt:lpstr>Verifications – Forecast #2</vt:lpstr>
      <vt:lpstr>Verifications – Forecast #2</vt:lpstr>
      <vt:lpstr>Verifications – Forecast #2</vt:lpstr>
      <vt:lpstr>Verifications – Forecast #2</vt:lpstr>
      <vt:lpstr>Verifications – Forecast #2</vt:lpstr>
      <vt:lpstr>Happy First Day of Astronomical Summer!</vt:lpstr>
      <vt:lpstr>#ShowYourStripesDay</vt:lpstr>
      <vt:lpstr>#ShowYourStripesDay</vt:lpstr>
      <vt:lpstr>Useful links</vt:lpstr>
      <vt:lpstr>Forecast Contest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Syrett, William John</dc:creator>
  <cp:lastModifiedBy>Syrett, William John</cp:lastModifiedBy>
  <cp:revision>267</cp:revision>
  <dcterms:created xsi:type="dcterms:W3CDTF">2023-06-10T02:30:37Z</dcterms:created>
  <dcterms:modified xsi:type="dcterms:W3CDTF">2023-06-21T15:48:42Z</dcterms:modified>
</cp:coreProperties>
</file>