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5BE370-A65C-9AE6-5B5E-A9DBA0143CDD}" v="64" dt="2022-06-27T17:49:56.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169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9F198F-5090-184E-A3AA-83B6D0B70262}"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FB9FE-5678-3646-A710-3648A767579F}" type="slidenum">
              <a:rPr lang="en-US" smtClean="0"/>
              <a:t>‹#›</a:t>
            </a:fld>
            <a:endParaRPr lang="en-US"/>
          </a:p>
        </p:txBody>
      </p:sp>
    </p:spTree>
    <p:extLst>
      <p:ext uri="{BB962C8B-B14F-4D97-AF65-F5344CB8AC3E}">
        <p14:creationId xmlns:p14="http://schemas.microsoft.com/office/powerpoint/2010/main" val="148347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9F198F-5090-184E-A3AA-83B6D0B70262}"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FB9FE-5678-3646-A710-3648A767579F}" type="slidenum">
              <a:rPr lang="en-US" smtClean="0"/>
              <a:t>‹#›</a:t>
            </a:fld>
            <a:endParaRPr lang="en-US"/>
          </a:p>
        </p:txBody>
      </p:sp>
    </p:spTree>
    <p:extLst>
      <p:ext uri="{BB962C8B-B14F-4D97-AF65-F5344CB8AC3E}">
        <p14:creationId xmlns:p14="http://schemas.microsoft.com/office/powerpoint/2010/main" val="3319446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9F198F-5090-184E-A3AA-83B6D0B70262}"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FB9FE-5678-3646-A710-3648A767579F}" type="slidenum">
              <a:rPr lang="en-US" smtClean="0"/>
              <a:t>‹#›</a:t>
            </a:fld>
            <a:endParaRPr lang="en-US"/>
          </a:p>
        </p:txBody>
      </p:sp>
    </p:spTree>
    <p:extLst>
      <p:ext uri="{BB962C8B-B14F-4D97-AF65-F5344CB8AC3E}">
        <p14:creationId xmlns:p14="http://schemas.microsoft.com/office/powerpoint/2010/main" val="3149248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9F198F-5090-184E-A3AA-83B6D0B70262}"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FB9FE-5678-3646-A710-3648A767579F}" type="slidenum">
              <a:rPr lang="en-US" smtClean="0"/>
              <a:t>‹#›</a:t>
            </a:fld>
            <a:endParaRPr lang="en-US"/>
          </a:p>
        </p:txBody>
      </p:sp>
    </p:spTree>
    <p:extLst>
      <p:ext uri="{BB962C8B-B14F-4D97-AF65-F5344CB8AC3E}">
        <p14:creationId xmlns:p14="http://schemas.microsoft.com/office/powerpoint/2010/main" val="1297987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9F198F-5090-184E-A3AA-83B6D0B70262}"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FB9FE-5678-3646-A710-3648A767579F}" type="slidenum">
              <a:rPr lang="en-US" smtClean="0"/>
              <a:t>‹#›</a:t>
            </a:fld>
            <a:endParaRPr lang="en-US"/>
          </a:p>
        </p:txBody>
      </p:sp>
    </p:spTree>
    <p:extLst>
      <p:ext uri="{BB962C8B-B14F-4D97-AF65-F5344CB8AC3E}">
        <p14:creationId xmlns:p14="http://schemas.microsoft.com/office/powerpoint/2010/main" val="285384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9F198F-5090-184E-A3AA-83B6D0B70262}"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FB9FE-5678-3646-A710-3648A767579F}" type="slidenum">
              <a:rPr lang="en-US" smtClean="0"/>
              <a:t>‹#›</a:t>
            </a:fld>
            <a:endParaRPr lang="en-US"/>
          </a:p>
        </p:txBody>
      </p:sp>
    </p:spTree>
    <p:extLst>
      <p:ext uri="{BB962C8B-B14F-4D97-AF65-F5344CB8AC3E}">
        <p14:creationId xmlns:p14="http://schemas.microsoft.com/office/powerpoint/2010/main" val="375197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9F198F-5090-184E-A3AA-83B6D0B70262}" type="datetimeFigureOut">
              <a:rPr lang="en-US" smtClean="0"/>
              <a:t>6/26/2023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3FB9FE-5678-3646-A710-3648A767579F}" type="slidenum">
              <a:rPr lang="en-US" smtClean="0"/>
              <a:t>‹#›</a:t>
            </a:fld>
            <a:endParaRPr lang="en-US"/>
          </a:p>
        </p:txBody>
      </p:sp>
    </p:spTree>
    <p:extLst>
      <p:ext uri="{BB962C8B-B14F-4D97-AF65-F5344CB8AC3E}">
        <p14:creationId xmlns:p14="http://schemas.microsoft.com/office/powerpoint/2010/main" val="3453971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9F198F-5090-184E-A3AA-83B6D0B70262}" type="datetimeFigureOut">
              <a:rPr lang="en-US" smtClean="0"/>
              <a:t>6/26/2023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3FB9FE-5678-3646-A710-3648A767579F}" type="slidenum">
              <a:rPr lang="en-US" smtClean="0"/>
              <a:t>‹#›</a:t>
            </a:fld>
            <a:endParaRPr lang="en-US"/>
          </a:p>
        </p:txBody>
      </p:sp>
    </p:spTree>
    <p:extLst>
      <p:ext uri="{BB962C8B-B14F-4D97-AF65-F5344CB8AC3E}">
        <p14:creationId xmlns:p14="http://schemas.microsoft.com/office/powerpoint/2010/main" val="354270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F198F-5090-184E-A3AA-83B6D0B70262}" type="datetimeFigureOut">
              <a:rPr lang="en-US" smtClean="0"/>
              <a:t>6/26/2023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3FB9FE-5678-3646-A710-3648A767579F}" type="slidenum">
              <a:rPr lang="en-US" smtClean="0"/>
              <a:t>‹#›</a:t>
            </a:fld>
            <a:endParaRPr lang="en-US"/>
          </a:p>
        </p:txBody>
      </p:sp>
    </p:spTree>
    <p:extLst>
      <p:ext uri="{BB962C8B-B14F-4D97-AF65-F5344CB8AC3E}">
        <p14:creationId xmlns:p14="http://schemas.microsoft.com/office/powerpoint/2010/main" val="203196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9F198F-5090-184E-A3AA-83B6D0B70262}"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FB9FE-5678-3646-A710-3648A767579F}" type="slidenum">
              <a:rPr lang="en-US" smtClean="0"/>
              <a:t>‹#›</a:t>
            </a:fld>
            <a:endParaRPr lang="en-US"/>
          </a:p>
        </p:txBody>
      </p:sp>
    </p:spTree>
    <p:extLst>
      <p:ext uri="{BB962C8B-B14F-4D97-AF65-F5344CB8AC3E}">
        <p14:creationId xmlns:p14="http://schemas.microsoft.com/office/powerpoint/2010/main" val="124700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9F198F-5090-184E-A3AA-83B6D0B70262}"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FB9FE-5678-3646-A710-3648A767579F}" type="slidenum">
              <a:rPr lang="en-US" smtClean="0"/>
              <a:t>‹#›</a:t>
            </a:fld>
            <a:endParaRPr lang="en-US"/>
          </a:p>
        </p:txBody>
      </p:sp>
    </p:spTree>
    <p:extLst>
      <p:ext uri="{BB962C8B-B14F-4D97-AF65-F5344CB8AC3E}">
        <p14:creationId xmlns:p14="http://schemas.microsoft.com/office/powerpoint/2010/main" val="23833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F198F-5090-184E-A3AA-83B6D0B70262}" type="datetimeFigureOut">
              <a:rPr lang="en-US" smtClean="0"/>
              <a:t>6/26/2023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FB9FE-5678-3646-A710-3648A767579F}" type="slidenum">
              <a:rPr lang="en-US" smtClean="0"/>
              <a:t>‹#›</a:t>
            </a:fld>
            <a:endParaRPr lang="en-US"/>
          </a:p>
        </p:txBody>
      </p:sp>
    </p:spTree>
    <p:extLst>
      <p:ext uri="{BB962C8B-B14F-4D97-AF65-F5344CB8AC3E}">
        <p14:creationId xmlns:p14="http://schemas.microsoft.com/office/powerpoint/2010/main" val="2475247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jmw139@psu.edu" TargetMode="External"/><Relationship Id="rId2" Type="http://schemas.openxmlformats.org/officeDocument/2006/relationships/hyperlink" Target="mailto:wjs1@psu.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useo Slab 500"/>
                <a:cs typeface="Museo Slab 500"/>
              </a:rPr>
              <a:t>WeatherSTEM Data Mining Tool</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03905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8 at 7.11.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5180698"/>
          </a:xfrm>
          <a:prstGeom prst="rect">
            <a:avLst/>
          </a:prstGeom>
        </p:spPr>
      </p:pic>
      <p:sp>
        <p:nvSpPr>
          <p:cNvPr id="4" name="TextBox 3"/>
          <p:cNvSpPr txBox="1"/>
          <p:nvPr/>
        </p:nvSpPr>
        <p:spPr>
          <a:xfrm>
            <a:off x="402700" y="154896"/>
            <a:ext cx="8332791" cy="369332"/>
          </a:xfrm>
          <a:prstGeom prst="rect">
            <a:avLst/>
          </a:prstGeom>
          <a:noFill/>
        </p:spPr>
        <p:txBody>
          <a:bodyPr wrap="square" lIns="91440" tIns="45720" rIns="91440" bIns="45720" rtlCol="0" anchor="t">
            <a:spAutoFit/>
          </a:bodyPr>
          <a:lstStyle/>
          <a:p>
            <a:r>
              <a:rPr lang="en-US" dirty="0">
                <a:latin typeface="Museo Slab 500"/>
                <a:cs typeface="Museo Slab 500"/>
              </a:rPr>
              <a:t>Pop ups need to be enabled to see the cloud camera.</a:t>
            </a:r>
          </a:p>
        </p:txBody>
      </p:sp>
    </p:spTree>
    <p:extLst>
      <p:ext uri="{BB962C8B-B14F-4D97-AF65-F5344CB8AC3E}">
        <p14:creationId xmlns:p14="http://schemas.microsoft.com/office/powerpoint/2010/main" val="2257224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8 at 7.12.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4700"/>
            <a:ext cx="9144000" cy="5289612"/>
          </a:xfrm>
          <a:prstGeom prst="rect">
            <a:avLst/>
          </a:prstGeom>
        </p:spPr>
      </p:pic>
      <p:sp>
        <p:nvSpPr>
          <p:cNvPr id="3" name="TextBox 2"/>
          <p:cNvSpPr txBox="1"/>
          <p:nvPr/>
        </p:nvSpPr>
        <p:spPr>
          <a:xfrm>
            <a:off x="402700" y="154896"/>
            <a:ext cx="8332791" cy="584776"/>
          </a:xfrm>
          <a:prstGeom prst="rect">
            <a:avLst/>
          </a:prstGeom>
          <a:noFill/>
        </p:spPr>
        <p:txBody>
          <a:bodyPr wrap="square" rtlCol="0">
            <a:spAutoFit/>
          </a:bodyPr>
          <a:lstStyle/>
          <a:p>
            <a:r>
              <a:rPr lang="en-US" sz="1600" dirty="0">
                <a:latin typeface="Museo Slab 500"/>
                <a:cs typeface="Museo Slab 500"/>
              </a:rPr>
              <a:t>Multiple stations can be displayed at one time, using the ‘+ Add Comparison Station’ feature. The number of sensors shown can be reduced too.</a:t>
            </a:r>
          </a:p>
        </p:txBody>
      </p:sp>
      <p:sp>
        <p:nvSpPr>
          <p:cNvPr id="4" name="Right Arrow 3"/>
          <p:cNvSpPr/>
          <p:nvPr/>
        </p:nvSpPr>
        <p:spPr>
          <a:xfrm rot="5400000">
            <a:off x="7850014" y="3408931"/>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p:cNvSpPr/>
          <p:nvPr/>
        </p:nvSpPr>
        <p:spPr>
          <a:xfrm rot="10800000">
            <a:off x="3946924" y="3843056"/>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987284" y="3242891"/>
            <a:ext cx="2121918" cy="1200329"/>
          </a:xfrm>
          <a:prstGeom prst="rect">
            <a:avLst/>
          </a:prstGeom>
          <a:solidFill>
            <a:schemeClr val="bg1">
              <a:lumMod val="75000"/>
            </a:schemeClr>
          </a:solidFill>
        </p:spPr>
        <p:txBody>
          <a:bodyPr wrap="square" rtlCol="0">
            <a:spAutoFit/>
          </a:bodyPr>
          <a:lstStyle/>
          <a:p>
            <a:r>
              <a:rPr lang="en-US" dirty="0">
                <a:latin typeface="Museo Slab 500"/>
                <a:cs typeface="Museo Slab 500"/>
              </a:rPr>
              <a:t>You can do comparisons of data across the network </a:t>
            </a:r>
          </a:p>
        </p:txBody>
      </p:sp>
      <p:sp>
        <p:nvSpPr>
          <p:cNvPr id="7" name="TextBox 6"/>
          <p:cNvSpPr txBox="1"/>
          <p:nvPr/>
        </p:nvSpPr>
        <p:spPr>
          <a:xfrm>
            <a:off x="7642313" y="1961714"/>
            <a:ext cx="1473887" cy="1200329"/>
          </a:xfrm>
          <a:prstGeom prst="rect">
            <a:avLst/>
          </a:prstGeom>
          <a:solidFill>
            <a:schemeClr val="bg1">
              <a:lumMod val="75000"/>
            </a:schemeClr>
          </a:solidFill>
        </p:spPr>
        <p:txBody>
          <a:bodyPr wrap="square" rtlCol="0">
            <a:spAutoFit/>
          </a:bodyPr>
          <a:lstStyle/>
          <a:p>
            <a:r>
              <a:rPr lang="en-US" dirty="0">
                <a:latin typeface="Museo Slab 500"/>
                <a:cs typeface="Museo Slab 500"/>
              </a:rPr>
              <a:t>Reduces the number of sensors</a:t>
            </a:r>
          </a:p>
        </p:txBody>
      </p:sp>
    </p:spTree>
    <p:extLst>
      <p:ext uri="{BB962C8B-B14F-4D97-AF65-F5344CB8AC3E}">
        <p14:creationId xmlns:p14="http://schemas.microsoft.com/office/powerpoint/2010/main" val="3689070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8 at 7.13.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3900"/>
            <a:ext cx="9144000" cy="5403942"/>
          </a:xfrm>
          <a:prstGeom prst="rect">
            <a:avLst/>
          </a:prstGeom>
        </p:spPr>
      </p:pic>
      <p:sp>
        <p:nvSpPr>
          <p:cNvPr id="3" name="TextBox 2"/>
          <p:cNvSpPr txBox="1"/>
          <p:nvPr/>
        </p:nvSpPr>
        <p:spPr>
          <a:xfrm>
            <a:off x="402700" y="154896"/>
            <a:ext cx="8332791" cy="369332"/>
          </a:xfrm>
          <a:prstGeom prst="rect">
            <a:avLst/>
          </a:prstGeom>
          <a:noFill/>
        </p:spPr>
        <p:txBody>
          <a:bodyPr wrap="square" rtlCol="0">
            <a:spAutoFit/>
          </a:bodyPr>
          <a:lstStyle/>
          <a:p>
            <a:r>
              <a:rPr lang="en-US" dirty="0">
                <a:latin typeface="Museo Slab 500"/>
                <a:cs typeface="Museo Slab 500"/>
              </a:rPr>
              <a:t>The same types of analysis can be done using multiple </a:t>
            </a:r>
            <a:r>
              <a:rPr lang="en-US">
                <a:latin typeface="Museo Slab 500"/>
                <a:cs typeface="Museo Slab 500"/>
              </a:rPr>
              <a:t>station data.</a:t>
            </a:r>
            <a:endParaRPr lang="en-US" dirty="0">
              <a:latin typeface="Museo Slab 500"/>
              <a:cs typeface="Museo Slab 500"/>
            </a:endParaRPr>
          </a:p>
        </p:txBody>
      </p:sp>
    </p:spTree>
    <p:extLst>
      <p:ext uri="{BB962C8B-B14F-4D97-AF65-F5344CB8AC3E}">
        <p14:creationId xmlns:p14="http://schemas.microsoft.com/office/powerpoint/2010/main" val="400570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1385"/>
          </a:xfrm>
        </p:spPr>
        <p:txBody>
          <a:bodyPr>
            <a:normAutofit/>
          </a:bodyPr>
          <a:lstStyle/>
          <a:p>
            <a:r>
              <a:rPr lang="en-US" sz="2400" dirty="0"/>
              <a:t>Some useful pointers for getting a report together…</a:t>
            </a:r>
          </a:p>
        </p:txBody>
      </p:sp>
      <p:sp>
        <p:nvSpPr>
          <p:cNvPr id="3" name="Content Placeholder 2"/>
          <p:cNvSpPr>
            <a:spLocks noGrp="1"/>
          </p:cNvSpPr>
          <p:nvPr>
            <p:ph idx="1"/>
          </p:nvPr>
        </p:nvSpPr>
        <p:spPr>
          <a:xfrm>
            <a:off x="457200" y="992778"/>
            <a:ext cx="8229600" cy="5133386"/>
          </a:xfrm>
        </p:spPr>
        <p:txBody>
          <a:bodyPr vert="horz" lIns="91440" tIns="45720" rIns="91440" bIns="45720" rtlCol="0" anchor="t">
            <a:normAutofit/>
          </a:bodyPr>
          <a:lstStyle/>
          <a:p>
            <a:r>
              <a:rPr lang="en-US" sz="2000" dirty="0"/>
              <a:t>Press </a:t>
            </a:r>
            <a:r>
              <a:rPr lang="en-US" sz="2000" dirty="0" err="1"/>
              <a:t>Shift+PrtScn</a:t>
            </a:r>
            <a:r>
              <a:rPr lang="en-US" sz="2000" dirty="0"/>
              <a:t> simultaneously to copy a chart to the workspace</a:t>
            </a:r>
            <a:endParaRPr lang="en-US" sz="2000" dirty="0">
              <a:cs typeface="Calibri"/>
            </a:endParaRPr>
          </a:p>
          <a:p>
            <a:r>
              <a:rPr lang="en-US" sz="2000" dirty="0"/>
              <a:t>Open Microsoft Word</a:t>
            </a:r>
          </a:p>
          <a:p>
            <a:r>
              <a:rPr lang="en-US" sz="2000" dirty="0"/>
              <a:t>You may then paste the image into the document and add text around it</a:t>
            </a:r>
          </a:p>
          <a:p>
            <a:r>
              <a:rPr lang="en-US" sz="2000" dirty="0"/>
              <a:t>Multiple images are encouraged</a:t>
            </a:r>
          </a:p>
          <a:p>
            <a:pPr lvl="1"/>
            <a:r>
              <a:rPr lang="en-US" sz="1600" dirty="0"/>
              <a:t>Cropping and special features are not needed, but if you’re good with Word, feel free to make it fancy!</a:t>
            </a:r>
          </a:p>
          <a:p>
            <a:pPr lvl="1"/>
            <a:r>
              <a:rPr lang="en-US" sz="1600" dirty="0"/>
              <a:t>We will look over the reports and let you know who did best.  Prizes awarded for the best work!</a:t>
            </a:r>
          </a:p>
          <a:p>
            <a:r>
              <a:rPr lang="en-US" sz="2000" dirty="0"/>
              <a:t>Once you are done, the file will not save after you log off, so..</a:t>
            </a:r>
          </a:p>
          <a:p>
            <a:pPr lvl="1"/>
            <a:r>
              <a:rPr lang="en-US" sz="1600" dirty="0"/>
              <a:t>Save the file with a descriptive but short name to the desktop</a:t>
            </a:r>
          </a:p>
          <a:p>
            <a:pPr lvl="1"/>
            <a:r>
              <a:rPr lang="en-US" sz="1600" dirty="0"/>
              <a:t>Email that file as an attachment to </a:t>
            </a:r>
            <a:r>
              <a:rPr lang="en-US" sz="1600" dirty="0">
                <a:hlinkClick r:id="rId2"/>
              </a:rPr>
              <a:t>wjs1@psu.edu</a:t>
            </a:r>
            <a:r>
              <a:rPr lang="en-US" sz="1600" dirty="0"/>
              <a:t> and </a:t>
            </a:r>
            <a:r>
              <a:rPr lang="en-US" sz="1600" dirty="0">
                <a:hlinkClick r:id="rId3"/>
              </a:rPr>
              <a:t>jmw139@psu.edu</a:t>
            </a:r>
            <a:r>
              <a:rPr lang="en-US" sz="1600" dirty="0"/>
              <a:t> whenever you finish.</a:t>
            </a:r>
            <a:endParaRPr lang="en-US" sz="1600" dirty="0">
              <a:cs typeface="Calibri"/>
            </a:endParaRPr>
          </a:p>
          <a:p>
            <a:pPr lvl="1"/>
            <a:r>
              <a:rPr lang="en-US" sz="1600" dirty="0"/>
              <a:t>If you use Google Drive to save, please email an attached Word file to Bill and Jeff anyway when you are all done.  Permissions needed in Drive have caused problems in the past.</a:t>
            </a:r>
          </a:p>
          <a:p>
            <a:r>
              <a:rPr lang="en-US" sz="2000" dirty="0"/>
              <a:t>Thanks and HAVE FUN! </a:t>
            </a:r>
            <a:endParaRPr lang="en-US" sz="2000" dirty="0">
              <a:cs typeface="Calibri"/>
            </a:endParaRPr>
          </a:p>
        </p:txBody>
      </p:sp>
    </p:spTree>
    <p:extLst>
      <p:ext uri="{BB962C8B-B14F-4D97-AF65-F5344CB8AC3E}">
        <p14:creationId xmlns:p14="http://schemas.microsoft.com/office/powerpoint/2010/main" val="2648033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8 at 7.09.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58352"/>
          </a:xfrm>
          <a:prstGeom prst="rect">
            <a:avLst/>
          </a:prstGeom>
        </p:spPr>
      </p:pic>
      <p:sp>
        <p:nvSpPr>
          <p:cNvPr id="3" name="TextBox 2"/>
          <p:cNvSpPr txBox="1"/>
          <p:nvPr/>
        </p:nvSpPr>
        <p:spPr>
          <a:xfrm>
            <a:off x="836377" y="480176"/>
            <a:ext cx="7392173" cy="369332"/>
          </a:xfrm>
          <a:prstGeom prst="rect">
            <a:avLst/>
          </a:prstGeom>
          <a:noFill/>
        </p:spPr>
        <p:txBody>
          <a:bodyPr wrap="none" rtlCol="0">
            <a:spAutoFit/>
          </a:bodyPr>
          <a:lstStyle/>
          <a:p>
            <a:r>
              <a:rPr lang="en-US" dirty="0">
                <a:latin typeface="Museo Slab 500"/>
                <a:cs typeface="Museo Slab 500"/>
              </a:rPr>
              <a:t>Start at the main domain page: https://</a:t>
            </a:r>
            <a:r>
              <a:rPr lang="en-US" dirty="0" err="1">
                <a:latin typeface="Museo Slab 500"/>
                <a:cs typeface="Museo Slab 500"/>
              </a:rPr>
              <a:t>centre.weatherstem.com</a:t>
            </a:r>
            <a:endParaRPr lang="en-US" dirty="0">
              <a:latin typeface="Museo Slab 500"/>
              <a:cs typeface="Museo Slab 500"/>
            </a:endParaRPr>
          </a:p>
        </p:txBody>
      </p:sp>
      <p:sp>
        <p:nvSpPr>
          <p:cNvPr id="4" name="Right Arrow 3"/>
          <p:cNvSpPr/>
          <p:nvPr/>
        </p:nvSpPr>
        <p:spPr>
          <a:xfrm rot="12327971">
            <a:off x="1554139" y="4532922"/>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589207" y="4775238"/>
            <a:ext cx="6301725" cy="369332"/>
          </a:xfrm>
          <a:prstGeom prst="rect">
            <a:avLst/>
          </a:prstGeom>
          <a:solidFill>
            <a:schemeClr val="bg1">
              <a:lumMod val="75000"/>
            </a:schemeClr>
          </a:solidFill>
        </p:spPr>
        <p:txBody>
          <a:bodyPr wrap="none" rtlCol="0">
            <a:spAutoFit/>
          </a:bodyPr>
          <a:lstStyle/>
          <a:p>
            <a:r>
              <a:rPr lang="en-US" dirty="0">
                <a:latin typeface="Museo Slab 500"/>
                <a:cs typeface="Museo Slab 500"/>
              </a:rPr>
              <a:t>Select one of the stations from the main domain stage</a:t>
            </a:r>
          </a:p>
        </p:txBody>
      </p:sp>
    </p:spTree>
    <p:extLst>
      <p:ext uri="{BB962C8B-B14F-4D97-AF65-F5344CB8AC3E}">
        <p14:creationId xmlns:p14="http://schemas.microsoft.com/office/powerpoint/2010/main" val="566189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8 at 7.09.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1100"/>
            <a:ext cx="9144000" cy="4493817"/>
          </a:xfrm>
          <a:prstGeom prst="rect">
            <a:avLst/>
          </a:prstGeom>
        </p:spPr>
      </p:pic>
      <p:sp>
        <p:nvSpPr>
          <p:cNvPr id="4" name="TextBox 3"/>
          <p:cNvSpPr txBox="1"/>
          <p:nvPr/>
        </p:nvSpPr>
        <p:spPr>
          <a:xfrm>
            <a:off x="836378" y="480176"/>
            <a:ext cx="7945580" cy="646331"/>
          </a:xfrm>
          <a:prstGeom prst="rect">
            <a:avLst/>
          </a:prstGeom>
          <a:noFill/>
        </p:spPr>
        <p:txBody>
          <a:bodyPr wrap="square" rtlCol="0">
            <a:spAutoFit/>
          </a:bodyPr>
          <a:lstStyle/>
          <a:p>
            <a:r>
              <a:rPr lang="en-US" dirty="0">
                <a:latin typeface="Museo Slab 500"/>
                <a:cs typeface="Museo Slab 500"/>
              </a:rPr>
              <a:t>This will create a dialogue box that will show the latest cloud camera image and data from the WeatherSTEM instruments.</a:t>
            </a:r>
          </a:p>
        </p:txBody>
      </p:sp>
      <p:sp>
        <p:nvSpPr>
          <p:cNvPr id="5" name="TextBox 4"/>
          <p:cNvSpPr txBox="1"/>
          <p:nvPr/>
        </p:nvSpPr>
        <p:spPr>
          <a:xfrm>
            <a:off x="167889" y="2224978"/>
            <a:ext cx="2387707" cy="2031325"/>
          </a:xfrm>
          <a:prstGeom prst="rect">
            <a:avLst/>
          </a:prstGeom>
          <a:solidFill>
            <a:schemeClr val="bg1">
              <a:lumMod val="75000"/>
            </a:schemeClr>
          </a:solidFill>
        </p:spPr>
        <p:txBody>
          <a:bodyPr wrap="square" rtlCol="0">
            <a:spAutoFit/>
          </a:bodyPr>
          <a:lstStyle/>
          <a:p>
            <a:r>
              <a:rPr lang="en-US" dirty="0">
                <a:latin typeface="Museo Slab 500"/>
                <a:cs typeface="Museo Slab 500"/>
              </a:rPr>
              <a:t>Click on the name of the WeatherSTEM station to go to the station page for more detailed information</a:t>
            </a:r>
          </a:p>
        </p:txBody>
      </p:sp>
      <p:sp>
        <p:nvSpPr>
          <p:cNvPr id="6" name="Right Arrow 5"/>
          <p:cNvSpPr/>
          <p:nvPr/>
        </p:nvSpPr>
        <p:spPr>
          <a:xfrm rot="5072966">
            <a:off x="2858773" y="161643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00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8 at 7.10.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015345"/>
          </a:xfrm>
          <a:prstGeom prst="rect">
            <a:avLst/>
          </a:prstGeom>
        </p:spPr>
      </p:pic>
      <p:sp>
        <p:nvSpPr>
          <p:cNvPr id="3" name="TextBox 2"/>
          <p:cNvSpPr txBox="1"/>
          <p:nvPr/>
        </p:nvSpPr>
        <p:spPr>
          <a:xfrm>
            <a:off x="402700" y="6087395"/>
            <a:ext cx="8332791" cy="646331"/>
          </a:xfrm>
          <a:prstGeom prst="rect">
            <a:avLst/>
          </a:prstGeom>
          <a:noFill/>
        </p:spPr>
        <p:txBody>
          <a:bodyPr wrap="square" rtlCol="0">
            <a:spAutoFit/>
          </a:bodyPr>
          <a:lstStyle/>
          <a:p>
            <a:r>
              <a:rPr lang="en-US" dirty="0">
                <a:latin typeface="Museo Slab 500"/>
                <a:cs typeface="Museo Slab 500"/>
              </a:rPr>
              <a:t>The WeatherSTEM station page has detailed information and data. Interesting features include: Sky Video, and data updated every minute.</a:t>
            </a:r>
          </a:p>
        </p:txBody>
      </p:sp>
      <p:sp>
        <p:nvSpPr>
          <p:cNvPr id="4" name="TextBox 3"/>
          <p:cNvSpPr txBox="1"/>
          <p:nvPr/>
        </p:nvSpPr>
        <p:spPr>
          <a:xfrm>
            <a:off x="3466931" y="288783"/>
            <a:ext cx="5005257" cy="646331"/>
          </a:xfrm>
          <a:prstGeom prst="rect">
            <a:avLst/>
          </a:prstGeom>
          <a:solidFill>
            <a:schemeClr val="bg1">
              <a:lumMod val="75000"/>
            </a:schemeClr>
          </a:solidFill>
        </p:spPr>
        <p:txBody>
          <a:bodyPr wrap="square" rtlCol="0">
            <a:spAutoFit/>
          </a:bodyPr>
          <a:lstStyle/>
          <a:p>
            <a:r>
              <a:rPr lang="en-US" dirty="0">
                <a:latin typeface="Museo Slab 500"/>
                <a:cs typeface="Museo Slab 500"/>
              </a:rPr>
              <a:t>Click on the ‘Data’ tab to be taken to the data mining tool for weather analysis.</a:t>
            </a:r>
          </a:p>
        </p:txBody>
      </p:sp>
      <p:sp>
        <p:nvSpPr>
          <p:cNvPr id="5" name="Right Arrow 4"/>
          <p:cNvSpPr/>
          <p:nvPr/>
        </p:nvSpPr>
        <p:spPr>
          <a:xfrm rot="7181119">
            <a:off x="6916750" y="1071425"/>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54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8 at 7.10.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9144000" cy="4703221"/>
          </a:xfrm>
          <a:prstGeom prst="rect">
            <a:avLst/>
          </a:prstGeom>
        </p:spPr>
      </p:pic>
      <p:sp>
        <p:nvSpPr>
          <p:cNvPr id="3" name="TextBox 2"/>
          <p:cNvSpPr txBox="1"/>
          <p:nvPr/>
        </p:nvSpPr>
        <p:spPr>
          <a:xfrm>
            <a:off x="402700" y="154896"/>
            <a:ext cx="8332791" cy="646331"/>
          </a:xfrm>
          <a:prstGeom prst="rect">
            <a:avLst/>
          </a:prstGeom>
          <a:noFill/>
        </p:spPr>
        <p:txBody>
          <a:bodyPr wrap="square" rtlCol="0">
            <a:spAutoFit/>
          </a:bodyPr>
          <a:lstStyle/>
          <a:p>
            <a:r>
              <a:rPr lang="en-US" dirty="0">
                <a:latin typeface="Museo Slab 500"/>
                <a:cs typeface="Museo Slab 500"/>
              </a:rPr>
              <a:t>The Data Mining Tool appears as an easy to read table that allows users to select different variables to analyze.</a:t>
            </a:r>
          </a:p>
        </p:txBody>
      </p:sp>
      <p:sp>
        <p:nvSpPr>
          <p:cNvPr id="4" name="TextBox 3"/>
          <p:cNvSpPr txBox="1"/>
          <p:nvPr/>
        </p:nvSpPr>
        <p:spPr>
          <a:xfrm>
            <a:off x="3451442" y="6063367"/>
            <a:ext cx="5284049" cy="646331"/>
          </a:xfrm>
          <a:prstGeom prst="rect">
            <a:avLst/>
          </a:prstGeom>
          <a:solidFill>
            <a:schemeClr val="bg1">
              <a:lumMod val="75000"/>
            </a:schemeClr>
          </a:solidFill>
        </p:spPr>
        <p:txBody>
          <a:bodyPr wrap="square" rtlCol="0">
            <a:spAutoFit/>
          </a:bodyPr>
          <a:lstStyle/>
          <a:p>
            <a:r>
              <a:rPr lang="en-US" dirty="0">
                <a:latin typeface="Museo Slab 500"/>
                <a:cs typeface="Museo Slab 500"/>
              </a:rPr>
              <a:t>Click on any of the rows to select the variables for analysis</a:t>
            </a:r>
          </a:p>
        </p:txBody>
      </p:sp>
      <p:sp>
        <p:nvSpPr>
          <p:cNvPr id="5" name="Right Arrow 4"/>
          <p:cNvSpPr/>
          <p:nvPr/>
        </p:nvSpPr>
        <p:spPr>
          <a:xfrm rot="10800000">
            <a:off x="7757083" y="425630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287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8 at 7.10.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9000"/>
            <a:ext cx="9144000" cy="5056751"/>
          </a:xfrm>
          <a:prstGeom prst="rect">
            <a:avLst/>
          </a:prstGeom>
        </p:spPr>
      </p:pic>
      <p:sp>
        <p:nvSpPr>
          <p:cNvPr id="3" name="TextBox 2"/>
          <p:cNvSpPr txBox="1"/>
          <p:nvPr/>
        </p:nvSpPr>
        <p:spPr>
          <a:xfrm>
            <a:off x="3451442" y="6063367"/>
            <a:ext cx="5284049" cy="646331"/>
          </a:xfrm>
          <a:prstGeom prst="rect">
            <a:avLst/>
          </a:prstGeom>
          <a:solidFill>
            <a:schemeClr val="bg1">
              <a:lumMod val="75000"/>
            </a:schemeClr>
          </a:solidFill>
        </p:spPr>
        <p:txBody>
          <a:bodyPr wrap="square" rtlCol="0">
            <a:spAutoFit/>
          </a:bodyPr>
          <a:lstStyle/>
          <a:p>
            <a:r>
              <a:rPr lang="en-US" dirty="0">
                <a:latin typeface="Museo Slab 500"/>
                <a:cs typeface="Museo Slab 500"/>
              </a:rPr>
              <a:t>Selected rows will be highlighted. Click on a row again to ‘deselect’ the variable.</a:t>
            </a:r>
          </a:p>
        </p:txBody>
      </p:sp>
      <p:sp>
        <p:nvSpPr>
          <p:cNvPr id="4" name="Right Arrow 3"/>
          <p:cNvSpPr/>
          <p:nvPr/>
        </p:nvSpPr>
        <p:spPr>
          <a:xfrm rot="10800000">
            <a:off x="8165592" y="2444025"/>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1647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8 at 7.11.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9800"/>
            <a:ext cx="9144000" cy="4973782"/>
          </a:xfrm>
          <a:prstGeom prst="rect">
            <a:avLst/>
          </a:prstGeom>
        </p:spPr>
      </p:pic>
      <p:sp>
        <p:nvSpPr>
          <p:cNvPr id="3" name="Right Arrow 2"/>
          <p:cNvSpPr/>
          <p:nvPr/>
        </p:nvSpPr>
        <p:spPr>
          <a:xfrm rot="20660933">
            <a:off x="431041" y="483828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854142" y="5913582"/>
            <a:ext cx="5051723" cy="923330"/>
          </a:xfrm>
          <a:prstGeom prst="rect">
            <a:avLst/>
          </a:prstGeom>
          <a:solidFill>
            <a:schemeClr val="bg1">
              <a:lumMod val="75000"/>
            </a:schemeClr>
          </a:solidFill>
        </p:spPr>
        <p:txBody>
          <a:bodyPr wrap="square" rtlCol="0">
            <a:spAutoFit/>
          </a:bodyPr>
          <a:lstStyle/>
          <a:p>
            <a:r>
              <a:rPr lang="en-US" dirty="0">
                <a:latin typeface="Museo Slab 500"/>
                <a:cs typeface="Museo Slab 500"/>
              </a:rPr>
              <a:t>Make sure to select the data and time period for analysis and hit the ‘Apply’ button. The date of oldest record is listed.</a:t>
            </a:r>
          </a:p>
        </p:txBody>
      </p:sp>
    </p:spTree>
    <p:extLst>
      <p:ext uri="{BB962C8B-B14F-4D97-AF65-F5344CB8AC3E}">
        <p14:creationId xmlns:p14="http://schemas.microsoft.com/office/powerpoint/2010/main" val="3745211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8 at 7.11.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9000"/>
            <a:ext cx="9144000" cy="5065986"/>
          </a:xfrm>
          <a:prstGeom prst="rect">
            <a:avLst/>
          </a:prstGeom>
        </p:spPr>
      </p:pic>
      <p:sp>
        <p:nvSpPr>
          <p:cNvPr id="3" name="TextBox 2"/>
          <p:cNvSpPr txBox="1"/>
          <p:nvPr/>
        </p:nvSpPr>
        <p:spPr>
          <a:xfrm>
            <a:off x="402700" y="4948120"/>
            <a:ext cx="4243838" cy="1754327"/>
          </a:xfrm>
          <a:prstGeom prst="rect">
            <a:avLst/>
          </a:prstGeom>
          <a:solidFill>
            <a:schemeClr val="bg1">
              <a:lumMod val="75000"/>
            </a:schemeClr>
          </a:solidFill>
        </p:spPr>
        <p:txBody>
          <a:bodyPr wrap="square" rtlCol="0">
            <a:spAutoFit/>
          </a:bodyPr>
          <a:lstStyle/>
          <a:p>
            <a:r>
              <a:rPr lang="en-US" dirty="0">
                <a:latin typeface="Museo Slab 500"/>
                <a:cs typeface="Museo Slab 500"/>
              </a:rPr>
              <a:t>Common Formats: CSV (MS Excel), Chart (visual display)</a:t>
            </a:r>
          </a:p>
          <a:p>
            <a:endParaRPr lang="en-US" dirty="0">
              <a:latin typeface="Museo Slab 500"/>
              <a:cs typeface="Museo Slab 500"/>
            </a:endParaRPr>
          </a:p>
          <a:p>
            <a:r>
              <a:rPr lang="en-US" dirty="0">
                <a:latin typeface="Museo Slab 500"/>
                <a:cs typeface="Museo Slab 500"/>
              </a:rPr>
              <a:t>Common Intervals/Operations: Minute (data point), Hour (average), Day (max/min), Month (max/min)</a:t>
            </a:r>
          </a:p>
        </p:txBody>
      </p:sp>
      <p:sp>
        <p:nvSpPr>
          <p:cNvPr id="4" name="TextBox 3"/>
          <p:cNvSpPr txBox="1"/>
          <p:nvPr/>
        </p:nvSpPr>
        <p:spPr>
          <a:xfrm>
            <a:off x="402700" y="154896"/>
            <a:ext cx="8332791" cy="646331"/>
          </a:xfrm>
          <a:prstGeom prst="rect">
            <a:avLst/>
          </a:prstGeom>
          <a:noFill/>
        </p:spPr>
        <p:txBody>
          <a:bodyPr wrap="square" rtlCol="0">
            <a:spAutoFit/>
          </a:bodyPr>
          <a:lstStyle/>
          <a:p>
            <a:r>
              <a:rPr lang="en-US" dirty="0">
                <a:latin typeface="Museo Slab 500"/>
                <a:cs typeface="Museo Slab 500"/>
              </a:rPr>
              <a:t>Once the time period has been selected, the output format, interval and operations can be changed to suit the needs of the user.</a:t>
            </a:r>
          </a:p>
        </p:txBody>
      </p:sp>
    </p:spTree>
    <p:extLst>
      <p:ext uri="{BB962C8B-B14F-4D97-AF65-F5344CB8AC3E}">
        <p14:creationId xmlns:p14="http://schemas.microsoft.com/office/powerpoint/2010/main" val="711458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8 at 7.11.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7100"/>
            <a:ext cx="9144000" cy="4983238"/>
          </a:xfrm>
          <a:prstGeom prst="rect">
            <a:avLst/>
          </a:prstGeom>
        </p:spPr>
      </p:pic>
      <p:sp>
        <p:nvSpPr>
          <p:cNvPr id="3" name="TextBox 2"/>
          <p:cNvSpPr txBox="1"/>
          <p:nvPr/>
        </p:nvSpPr>
        <p:spPr>
          <a:xfrm>
            <a:off x="402700" y="154896"/>
            <a:ext cx="8332791" cy="646331"/>
          </a:xfrm>
          <a:prstGeom prst="rect">
            <a:avLst/>
          </a:prstGeom>
          <a:noFill/>
        </p:spPr>
        <p:txBody>
          <a:bodyPr wrap="square" rtlCol="0">
            <a:spAutoFit/>
          </a:bodyPr>
          <a:lstStyle/>
          <a:p>
            <a:r>
              <a:rPr lang="en-US" dirty="0">
                <a:latin typeface="Museo Slab 500"/>
                <a:cs typeface="Museo Slab 500"/>
              </a:rPr>
              <a:t>Chart of 24 hours worth of minute data from 3 different variables (Temp, Humidity, </a:t>
            </a:r>
            <a:r>
              <a:rPr lang="en-US" dirty="0" err="1">
                <a:latin typeface="Museo Slab 500"/>
                <a:cs typeface="Museo Slab 500"/>
              </a:rPr>
              <a:t>Dewpoint</a:t>
            </a:r>
            <a:r>
              <a:rPr lang="en-US" dirty="0">
                <a:latin typeface="Museo Slab 500"/>
                <a:cs typeface="Museo Slab 500"/>
              </a:rPr>
              <a:t>)</a:t>
            </a:r>
          </a:p>
        </p:txBody>
      </p:sp>
      <p:sp>
        <p:nvSpPr>
          <p:cNvPr id="4" name="TextBox 3"/>
          <p:cNvSpPr txBox="1"/>
          <p:nvPr/>
        </p:nvSpPr>
        <p:spPr>
          <a:xfrm>
            <a:off x="402700" y="4948120"/>
            <a:ext cx="4243838" cy="1077218"/>
          </a:xfrm>
          <a:prstGeom prst="rect">
            <a:avLst/>
          </a:prstGeom>
          <a:solidFill>
            <a:schemeClr val="bg1">
              <a:lumMod val="75000"/>
            </a:schemeClr>
          </a:solidFill>
        </p:spPr>
        <p:txBody>
          <a:bodyPr wrap="square" lIns="91440" tIns="45720" rIns="91440" bIns="45720" rtlCol="0" anchor="t">
            <a:spAutoFit/>
          </a:bodyPr>
          <a:lstStyle/>
          <a:p>
            <a:r>
              <a:rPr lang="en-US" sz="1600" dirty="0">
                <a:latin typeface="Museo Slab 500"/>
                <a:cs typeface="Museo Slab 500"/>
              </a:rPr>
              <a:t>You can mouse over the data to get the values to display on the screen. Clicking on the value will create a pop with the sky camera image if a camera was available.</a:t>
            </a:r>
          </a:p>
        </p:txBody>
      </p:sp>
      <p:sp>
        <p:nvSpPr>
          <p:cNvPr id="6" name="Right Arrow 5"/>
          <p:cNvSpPr/>
          <p:nvPr/>
        </p:nvSpPr>
        <p:spPr>
          <a:xfrm rot="20660933">
            <a:off x="5340883" y="2375445"/>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9466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TotalTime>
  <Words>550</Words>
  <Application>Microsoft Office PowerPoint</Application>
  <PresentationFormat>On-screen Show (4:3)</PresentationFormat>
  <Paragraphs>34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Museo Slab 500</vt:lpstr>
      <vt:lpstr>Office Theme</vt:lpstr>
      <vt:lpstr>WeatherSTEM Data Mining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useful pointers for getting a report 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Griffin</dc:creator>
  <cp:lastModifiedBy>Syrett, William John</cp:lastModifiedBy>
  <cp:revision>30</cp:revision>
  <dcterms:created xsi:type="dcterms:W3CDTF">2017-06-09T00:25:05Z</dcterms:created>
  <dcterms:modified xsi:type="dcterms:W3CDTF">2023-06-26T11:49:39Z</dcterms:modified>
</cp:coreProperties>
</file>