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slideLayouts/slideLayout84.xml" ContentType="application/vnd.openxmlformats-officedocument.presentationml.slideLayout+xml"/>
  <Override PartName="/ppt/theme/theme1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75" r:id="rId6"/>
    <p:sldMasterId id="2147483687" r:id="rId7"/>
    <p:sldMasterId id="2147483699" r:id="rId8"/>
    <p:sldMasterId id="2147483711" r:id="rId9"/>
    <p:sldMasterId id="2147483723" r:id="rId10"/>
    <p:sldMasterId id="2147483727" r:id="rId11"/>
    <p:sldMasterId id="2147483730" r:id="rId12"/>
    <p:sldMasterId id="2147483795" r:id="rId13"/>
    <p:sldMasterId id="2147483807" r:id="rId14"/>
    <p:sldMasterId id="2147483811" r:id="rId15"/>
    <p:sldMasterId id="2147483823" r:id="rId16"/>
    <p:sldMasterId id="2147483841" r:id="rId17"/>
    <p:sldMasterId id="2147483853" r:id="rId18"/>
    <p:sldMasterId id="2147483865" r:id="rId19"/>
    <p:sldMasterId id="2147483877" r:id="rId20"/>
    <p:sldMasterId id="2147483906" r:id="rId21"/>
    <p:sldMasterId id="2147483909" r:id="rId22"/>
    <p:sldMasterId id="2147483921" r:id="rId23"/>
  </p:sldMasterIdLst>
  <p:notesMasterIdLst>
    <p:notesMasterId r:id="rId105"/>
  </p:notesMasterIdLst>
  <p:sldIdLst>
    <p:sldId id="279" r:id="rId24"/>
    <p:sldId id="903" r:id="rId25"/>
    <p:sldId id="962" r:id="rId26"/>
    <p:sldId id="902" r:id="rId27"/>
    <p:sldId id="983" r:id="rId28"/>
    <p:sldId id="967" r:id="rId29"/>
    <p:sldId id="1077" r:id="rId30"/>
    <p:sldId id="680" r:id="rId31"/>
    <p:sldId id="681" r:id="rId32"/>
    <p:sldId id="682" r:id="rId33"/>
    <p:sldId id="898" r:id="rId34"/>
    <p:sldId id="969" r:id="rId35"/>
    <p:sldId id="671" r:id="rId36"/>
    <p:sldId id="971" r:id="rId37"/>
    <p:sldId id="318" r:id="rId38"/>
    <p:sldId id="498" r:id="rId39"/>
    <p:sldId id="378" r:id="rId40"/>
    <p:sldId id="294" r:id="rId41"/>
    <p:sldId id="297" r:id="rId42"/>
    <p:sldId id="672" r:id="rId43"/>
    <p:sldId id="673" r:id="rId44"/>
    <p:sldId id="674" r:id="rId45"/>
    <p:sldId id="301" r:id="rId46"/>
    <p:sldId id="302" r:id="rId47"/>
    <p:sldId id="303" r:id="rId48"/>
    <p:sldId id="382" r:id="rId49"/>
    <p:sldId id="304" r:id="rId50"/>
    <p:sldId id="305" r:id="rId51"/>
    <p:sldId id="306" r:id="rId52"/>
    <p:sldId id="307" r:id="rId53"/>
    <p:sldId id="676" r:id="rId54"/>
    <p:sldId id="379" r:id="rId55"/>
    <p:sldId id="655" r:id="rId56"/>
    <p:sldId id="675" r:id="rId57"/>
    <p:sldId id="298" r:id="rId58"/>
    <p:sldId id="299" r:id="rId59"/>
    <p:sldId id="300" r:id="rId60"/>
    <p:sldId id="953" r:id="rId61"/>
    <p:sldId id="973" r:id="rId62"/>
    <p:sldId id="488" r:id="rId63"/>
    <p:sldId id="502" r:id="rId64"/>
    <p:sldId id="319" r:id="rId65"/>
    <p:sldId id="568" r:id="rId66"/>
    <p:sldId id="269" r:id="rId67"/>
    <p:sldId id="271" r:id="rId68"/>
    <p:sldId id="756" r:id="rId69"/>
    <p:sldId id="949" r:id="rId70"/>
    <p:sldId id="555" r:id="rId71"/>
    <p:sldId id="972" r:id="rId72"/>
    <p:sldId id="892" r:id="rId73"/>
    <p:sldId id="931" r:id="rId74"/>
    <p:sldId id="874" r:id="rId75"/>
    <p:sldId id="974" r:id="rId76"/>
    <p:sldId id="554" r:id="rId77"/>
    <p:sldId id="899" r:id="rId78"/>
    <p:sldId id="565" r:id="rId79"/>
    <p:sldId id="710" r:id="rId80"/>
    <p:sldId id="711" r:id="rId81"/>
    <p:sldId id="895" r:id="rId82"/>
    <p:sldId id="964" r:id="rId83"/>
    <p:sldId id="959" r:id="rId84"/>
    <p:sldId id="799" r:id="rId85"/>
    <p:sldId id="714" r:id="rId86"/>
    <p:sldId id="800" r:id="rId87"/>
    <p:sldId id="802" r:id="rId88"/>
    <p:sldId id="803" r:id="rId89"/>
    <p:sldId id="804" r:id="rId90"/>
    <p:sldId id="945" r:id="rId91"/>
    <p:sldId id="946" r:id="rId92"/>
    <p:sldId id="806" r:id="rId93"/>
    <p:sldId id="703" r:id="rId94"/>
    <p:sldId id="1075" r:id="rId95"/>
    <p:sldId id="708" r:id="rId96"/>
    <p:sldId id="1076" r:id="rId97"/>
    <p:sldId id="965" r:id="rId98"/>
    <p:sldId id="966" r:id="rId99"/>
    <p:sldId id="809" r:id="rId100"/>
    <p:sldId id="706" r:id="rId101"/>
    <p:sldId id="647" r:id="rId102"/>
    <p:sldId id="364" r:id="rId103"/>
    <p:sldId id="257"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893"/>
    <a:srgbClr val="0432FF"/>
    <a:srgbClr val="9437FF"/>
    <a:srgbClr val="00FDFF"/>
    <a:srgbClr val="00FA00"/>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56"/>
    <p:restoredTop sz="94687"/>
  </p:normalViewPr>
  <p:slideViewPr>
    <p:cSldViewPr snapToGrid="0" snapToObjects="1" showGuides="1">
      <p:cViewPr varScale="1">
        <p:scale>
          <a:sx n="104" d="100"/>
          <a:sy n="104" d="100"/>
        </p:scale>
        <p:origin x="1640" y="20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8.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3.xml"/><Relationship Id="rId107" Type="http://schemas.openxmlformats.org/officeDocument/2006/relationships/viewProps" Target="viewProps.xml"/><Relationship Id="rId11" Type="http://schemas.openxmlformats.org/officeDocument/2006/relationships/slideMaster" Target="slideMasters/slideMaster8.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2.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19.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theme" Target="theme/theme1.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6.xml"/><Relationship Id="rId109" Type="http://schemas.openxmlformats.org/officeDocument/2006/relationships/tableStyles" Target="tableStyles.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slideMaster" Target="slideMasters/slideMaster4.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customXml" Target="../customXml/item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customXml" Target="../customXml/item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20" Type="http://schemas.openxmlformats.org/officeDocument/2006/relationships/slideMaster" Target="slideMasters/slideMaster17.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37A42-D997-8B4F-A3D8-2031FCEB8287}" type="datetimeFigureOut">
              <a:rPr lang="en-US" smtClean="0"/>
              <a:t>6/27/2023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8FB8A-1E8E-D44F-A1B3-1EA730222E90}" type="slidenum">
              <a:rPr lang="en-US" smtClean="0"/>
              <a:t>‹#›</a:t>
            </a:fld>
            <a:endParaRPr lang="en-US"/>
          </a:p>
        </p:txBody>
      </p:sp>
    </p:spTree>
    <p:extLst>
      <p:ext uri="{BB962C8B-B14F-4D97-AF65-F5344CB8AC3E}">
        <p14:creationId xmlns:p14="http://schemas.microsoft.com/office/powerpoint/2010/main" val="235642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6EFDCB-C714-2245-BDAA-0E5F6C88125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7586" name="Rectangle 2"/>
          <p:cNvSpPr>
            <a:spLocks noGrp="1" noRot="1" noChangeAspect="1" noChangeArrowheads="1"/>
          </p:cNvSpPr>
          <p:nvPr>
            <p:ph type="sldImg"/>
          </p:nvPr>
        </p:nvSpPr>
        <p:spPr>
          <a:solidFill>
            <a:srgbClr val="FFFFFF"/>
          </a:solidFill>
          <a:ln/>
        </p:spPr>
      </p:sp>
      <p:sp>
        <p:nvSpPr>
          <p:cNvPr id="67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We gain great benefits from our energy use, mostly from fossil fuels now, but they are causing highly damaging climate changes.  Very strong evidence shows that we can use this knowledge to build a larger economy in a cleaner environment with more jobs, improved health, and greater national security more consistent with the Golden Rule.  Students today are part of the first generation in human history with confidence that they can build a sustainable energy system, powering everyone essentially forever.</a:t>
            </a:r>
          </a:p>
          <a:p>
            <a:pPr eaLnBrk="1" hangingPunct="1">
              <a:spcBef>
                <a:spcPct val="0"/>
              </a:spcBef>
            </a:pPr>
            <a:endParaRPr lang="en-US" dirty="0">
              <a:ea typeface="ＭＳ Ｐゴシック" charset="0"/>
              <a:cs typeface="ＭＳ Ｐゴシック" charset="0"/>
            </a:endParaRPr>
          </a:p>
        </p:txBody>
      </p:sp>
    </p:spTree>
    <p:extLst>
      <p:ext uri="{BB962C8B-B14F-4D97-AF65-F5344CB8AC3E}">
        <p14:creationId xmlns:p14="http://schemas.microsoft.com/office/powerpoint/2010/main" val="1593053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0A453F-D369-7841-B497-D2303DA21F7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2402" name="Rectangle 2"/>
          <p:cNvSpPr>
            <a:spLocks noGrp="1" noRot="1" noChangeAspect="1" noChangeArrowheads="1"/>
          </p:cNvSpPr>
          <p:nvPr>
            <p:ph type="sldImg"/>
          </p:nvPr>
        </p:nvSpPr>
        <p:spPr>
          <a:solidFill>
            <a:srgbClr val="FFFFFF"/>
          </a:solidFill>
          <a:ln/>
        </p:spPr>
      </p:sp>
      <p:sp>
        <p:nvSpPr>
          <p:cNvPr id="102403" name="Rectangle 3"/>
          <p:cNvSpPr>
            <a:spLocks noGrp="1" noChangeArrowheads="1"/>
          </p:cNvSpPr>
          <p:nvPr>
            <p:ph type="body" idx="1"/>
          </p:nvPr>
        </p:nvSpPr>
        <p:spPr>
          <a:solidFill>
            <a:srgbClr val="FFFFFF"/>
          </a:solidFill>
          <a:ln>
            <a:solidFill>
              <a:srgbClr val="000000"/>
            </a:solidFill>
          </a:ln>
        </p:spPr>
        <p:txBody>
          <a:bodyPr/>
          <a:lstStyle/>
          <a:p>
            <a:r>
              <a:rPr lang="en-US" b="1" dirty="0"/>
              <a:t>Credit:</a:t>
            </a:r>
            <a:r>
              <a:rPr lang="en-US" dirty="0"/>
              <a:t> Courtesy Pennsylvania State Archives </a:t>
            </a:r>
            <a:br>
              <a:rPr lang="en-US" dirty="0"/>
            </a:br>
            <a:br>
              <a:rPr lang="en-US" dirty="0"/>
            </a:br>
            <a:r>
              <a:rPr lang="en-US" dirty="0"/>
              <a:t>This photograph, taken in Tioga County some time in the early 1900s, well documents the deforestation of northern Pennsylvania in the late 1800s and early 1900s.  To end the logging practices that had created what he called the "Pennsylvania Desert," and to combat humanity's "tree-destroying instinct," University of Pennsylvania botanist Joseph </a:t>
            </a:r>
            <a:r>
              <a:rPr lang="en-US" dirty="0" err="1"/>
              <a:t>Rothrock</a:t>
            </a:r>
            <a:r>
              <a:rPr lang="en-US" dirty="0"/>
              <a:t> in the 1870s launched a campaign that led to the creation of a state Forestry Commission in the 1890s and state-owned forest reserves that by 2000 included 4 million acres. </a:t>
            </a:r>
          </a:p>
          <a:p>
            <a:r>
              <a:rPr lang="en-US" dirty="0"/>
              <a:t>http://</a:t>
            </a:r>
            <a:r>
              <a:rPr lang="en-US" dirty="0" err="1"/>
              <a:t>explorepahistory.com</a:t>
            </a:r>
            <a:r>
              <a:rPr lang="en-US" dirty="0"/>
              <a:t>/</a:t>
            </a:r>
            <a:r>
              <a:rPr lang="en-US" dirty="0" err="1"/>
              <a:t>displayimage.php?imgId</a:t>
            </a:r>
            <a:r>
              <a:rPr lang="en-US" dirty="0"/>
              <a:t>=1-2-7A</a:t>
            </a:r>
          </a:p>
        </p:txBody>
      </p:sp>
    </p:spTree>
    <p:extLst>
      <p:ext uri="{BB962C8B-B14F-4D97-AF65-F5344CB8AC3E}">
        <p14:creationId xmlns:p14="http://schemas.microsoft.com/office/powerpoint/2010/main" val="288078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NSF Director France </a:t>
            </a:r>
            <a:r>
              <a:rPr lang="en-US" i="1" dirty="0" err="1"/>
              <a:t>Córdova</a:t>
            </a:r>
            <a:r>
              <a:rPr lang="en-US" i="1" dirty="0"/>
              <a:t> issued the following statement on the Nobel announcement:</a:t>
            </a:r>
            <a:endParaRPr lang="en-US" dirty="0"/>
          </a:p>
          <a:p>
            <a:r>
              <a:rPr lang="en-US" dirty="0"/>
              <a:t>The work of this year's Nobel laureates in economics demonstrates the importance of new scientific insights for the global economy. Both developed new methods that help us understand how to create economic prosperity and sustainable growth. Nordhaus integrated key findings from chemistry and physics into macroeconomics, resulting in new methods to understand the interplay between global, atmospheric public goods and economic outcomes. Romer's research highlights the importance of science and technology as long-term drivers of economic growth -- in the U.S. and around the world. His work has helped us understand the specific economic factors that lead firms to invest in innovation, resulting in new findings showing how governments can encourage new ideas.</a:t>
            </a:r>
          </a:p>
          <a:p>
            <a:r>
              <a:rPr lang="en-US" dirty="0"/>
              <a:t>The impact of their work illustrates why NSF's investments in basic research and its support for early career researchers benefit the U.S. economy. Each laureate has shown how new scientific findings in fields ranging from atmospheric science to information technology can spur the kind of economic growth that benefits the nation and the world.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B71873-4ED9-F644-9917-0CC565047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123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Karn</a:t>
            </a:r>
            <a:r>
              <a:rPr lang="en-US" dirty="0"/>
              <a:t> Vohra, Alina </a:t>
            </a:r>
            <a:r>
              <a:rPr lang="en-US" dirty="0" err="1"/>
              <a:t>Vodonos</a:t>
            </a:r>
            <a:r>
              <a:rPr lang="en-US" dirty="0"/>
              <a:t>, Joel Schwartz, Eloise A. Marais, Melissa P. </a:t>
            </a:r>
            <a:r>
              <a:rPr lang="en-US" dirty="0" err="1"/>
              <a:t>Sulprizio</a:t>
            </a:r>
            <a:r>
              <a:rPr lang="en-US" dirty="0"/>
              <a:t>, Loretta J. </a:t>
            </a:r>
            <a:r>
              <a:rPr lang="en-US" dirty="0" err="1"/>
              <a:t>Mickley</a:t>
            </a:r>
            <a:r>
              <a:rPr lang="en-US" dirty="0"/>
              <a:t>,</a:t>
            </a:r>
          </a:p>
          <a:p>
            <a:endParaRPr lang="en-US" dirty="0"/>
          </a:p>
          <a:p>
            <a:r>
              <a:rPr lang="en-US" dirty="0"/>
              <a:t>Global mortality from outdoor fine particle pollution generated by fossil fuel combustion: Results from GEOS-Chem,</a:t>
            </a:r>
          </a:p>
          <a:p>
            <a:endParaRPr lang="en-US" dirty="0"/>
          </a:p>
          <a:p>
            <a:r>
              <a:rPr lang="en-US" dirty="0"/>
              <a:t>Environmental Research,</a:t>
            </a:r>
          </a:p>
          <a:p>
            <a:endParaRPr lang="en-US" dirty="0"/>
          </a:p>
          <a:p>
            <a:r>
              <a:rPr lang="en-US" dirty="0"/>
              <a:t>2021,</a:t>
            </a:r>
          </a:p>
          <a:p>
            <a:endParaRPr lang="en-US" dirty="0"/>
          </a:p>
          <a:p>
            <a:r>
              <a:rPr lang="en-US" dirty="0"/>
              <a:t>110754,</a:t>
            </a:r>
          </a:p>
          <a:p>
            <a:endParaRPr lang="en-US" dirty="0"/>
          </a:p>
          <a:p>
            <a:r>
              <a:rPr lang="en-US" dirty="0"/>
              <a:t>ISSN 0013-9351,</a:t>
            </a:r>
          </a:p>
          <a:p>
            <a:endParaRPr lang="en-US" dirty="0"/>
          </a:p>
          <a:p>
            <a:r>
              <a:rPr lang="en-US" dirty="0"/>
              <a:t>https://</a:t>
            </a:r>
            <a:r>
              <a:rPr lang="en-US" dirty="0" err="1"/>
              <a:t>doi.org</a:t>
            </a:r>
            <a:r>
              <a:rPr lang="en-US" dirty="0"/>
              <a:t>/10.1016/j.envres.2021.110754.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8FB8A-1E8E-D44F-A1B3-1EA730222E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223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06DEE0-6227-B848-B501-B772462714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4746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06DEE0-6227-B848-B501-B772462714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174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CA89AF-4545-5249-944B-B73B1C57A0C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857699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6AC31-EA72-E841-A940-BE7881923D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404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8B65454-C803-3D49-9240-96912BCFE823}"/>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ABD234F-AD40-664C-A0BB-014A42E6D39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62" name="Rectangle 2">
            <a:extLst>
              <a:ext uri="{FF2B5EF4-FFF2-40B4-BE49-F238E27FC236}">
                <a16:creationId xmlns:a16="http://schemas.microsoft.com/office/drawing/2014/main" id="{98C30FCA-9E7F-6F41-94A2-ED7D7EE1102F}"/>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1BA4C99D-42EE-6D49-AC46-AC6DA970146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43661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6AC31-EA72-E841-A940-BE7881923D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44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A5849EF-0999-0A43-BD53-7653909378C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85964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C1463C-B2D7-C54D-97D2-75D069DD10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6768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A8C97-C7C8-1147-AAEC-4A52865BCF8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9506"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42654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Ones I found at the National Archives that we can use without permissions</a:t>
            </a:r>
          </a:p>
        </p:txBody>
      </p:sp>
      <p:sp>
        <p:nvSpPr>
          <p:cNvPr id="276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E7AE99-FFAC-9447-B734-4AAB84FEA9A7}"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409308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Ones I found at the National Archives that we can use without permissions</a:t>
            </a:r>
          </a:p>
          <a:p>
            <a:pPr>
              <a:spcBef>
                <a:spcPct val="0"/>
              </a:spcBef>
            </a:pPr>
            <a:endParaRPr lang="en-US">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7D0436-539E-774F-8A60-270CF9061995}"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27564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F3EB32-34B9-0540-9D64-B7E44C5BE4EE}"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5886D-88EF-0C41-A602-687187615474}" type="slidenum">
              <a:rPr lang="en-US" smtClean="0"/>
              <a:t>‹#›</a:t>
            </a:fld>
            <a:endParaRPr lang="en-US"/>
          </a:p>
        </p:txBody>
      </p:sp>
    </p:spTree>
    <p:extLst>
      <p:ext uri="{BB962C8B-B14F-4D97-AF65-F5344CB8AC3E}">
        <p14:creationId xmlns:p14="http://schemas.microsoft.com/office/powerpoint/2010/main" val="43952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F3EB32-34B9-0540-9D64-B7E44C5BE4EE}"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5886D-88EF-0C41-A602-687187615474}" type="slidenum">
              <a:rPr lang="en-US" smtClean="0"/>
              <a:t>‹#›</a:t>
            </a:fld>
            <a:endParaRPr lang="en-US"/>
          </a:p>
        </p:txBody>
      </p:sp>
    </p:spTree>
    <p:extLst>
      <p:ext uri="{BB962C8B-B14F-4D97-AF65-F5344CB8AC3E}">
        <p14:creationId xmlns:p14="http://schemas.microsoft.com/office/powerpoint/2010/main" val="27400648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188A0E-48D1-BE4B-A7E1-D6D38362055C}"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2CAFF9-5455-6F46-BCF9-99976AFFF9F0}" type="slidenum">
              <a:rPr lang="en-US" smtClean="0"/>
              <a:t>‹#›</a:t>
            </a:fld>
            <a:endParaRPr lang="en-US"/>
          </a:p>
        </p:txBody>
      </p:sp>
    </p:spTree>
    <p:extLst>
      <p:ext uri="{BB962C8B-B14F-4D97-AF65-F5344CB8AC3E}">
        <p14:creationId xmlns:p14="http://schemas.microsoft.com/office/powerpoint/2010/main" val="11727991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188A0E-48D1-BE4B-A7E1-D6D38362055C}"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2CAFF9-5455-6F46-BCF9-99976AFFF9F0}" type="slidenum">
              <a:rPr lang="en-US" smtClean="0"/>
              <a:t>‹#›</a:t>
            </a:fld>
            <a:endParaRPr lang="en-US"/>
          </a:p>
        </p:txBody>
      </p:sp>
    </p:spTree>
    <p:extLst>
      <p:ext uri="{BB962C8B-B14F-4D97-AF65-F5344CB8AC3E}">
        <p14:creationId xmlns:p14="http://schemas.microsoft.com/office/powerpoint/2010/main" val="27184079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88A0E-48D1-BE4B-A7E1-D6D38362055C}"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2CAFF9-5455-6F46-BCF9-99976AFFF9F0}" type="slidenum">
              <a:rPr lang="en-US" smtClean="0"/>
              <a:t>‹#›</a:t>
            </a:fld>
            <a:endParaRPr lang="en-US"/>
          </a:p>
        </p:txBody>
      </p:sp>
    </p:spTree>
    <p:extLst>
      <p:ext uri="{BB962C8B-B14F-4D97-AF65-F5344CB8AC3E}">
        <p14:creationId xmlns:p14="http://schemas.microsoft.com/office/powerpoint/2010/main" val="39852420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188A0E-48D1-BE4B-A7E1-D6D38362055C}"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CAFF9-5455-6F46-BCF9-99976AFFF9F0}" type="slidenum">
              <a:rPr lang="en-US" smtClean="0"/>
              <a:t>‹#›</a:t>
            </a:fld>
            <a:endParaRPr lang="en-US"/>
          </a:p>
        </p:txBody>
      </p:sp>
    </p:spTree>
    <p:extLst>
      <p:ext uri="{BB962C8B-B14F-4D97-AF65-F5344CB8AC3E}">
        <p14:creationId xmlns:p14="http://schemas.microsoft.com/office/powerpoint/2010/main" val="35563641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188A0E-48D1-BE4B-A7E1-D6D38362055C}"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CAFF9-5455-6F46-BCF9-99976AFFF9F0}" type="slidenum">
              <a:rPr lang="en-US" smtClean="0"/>
              <a:t>‹#›</a:t>
            </a:fld>
            <a:endParaRPr lang="en-US"/>
          </a:p>
        </p:txBody>
      </p:sp>
    </p:spTree>
    <p:extLst>
      <p:ext uri="{BB962C8B-B14F-4D97-AF65-F5344CB8AC3E}">
        <p14:creationId xmlns:p14="http://schemas.microsoft.com/office/powerpoint/2010/main" val="30648853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188A0E-48D1-BE4B-A7E1-D6D38362055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CAFF9-5455-6F46-BCF9-99976AFFF9F0}" type="slidenum">
              <a:rPr lang="en-US" smtClean="0"/>
              <a:t>‹#›</a:t>
            </a:fld>
            <a:endParaRPr lang="en-US"/>
          </a:p>
        </p:txBody>
      </p:sp>
    </p:spTree>
    <p:extLst>
      <p:ext uri="{BB962C8B-B14F-4D97-AF65-F5344CB8AC3E}">
        <p14:creationId xmlns:p14="http://schemas.microsoft.com/office/powerpoint/2010/main" val="27916346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188A0E-48D1-BE4B-A7E1-D6D38362055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CAFF9-5455-6F46-BCF9-99976AFFF9F0}" type="slidenum">
              <a:rPr lang="en-US" smtClean="0"/>
              <a:t>‹#›</a:t>
            </a:fld>
            <a:endParaRPr lang="en-US"/>
          </a:p>
        </p:txBody>
      </p:sp>
    </p:spTree>
    <p:extLst>
      <p:ext uri="{BB962C8B-B14F-4D97-AF65-F5344CB8AC3E}">
        <p14:creationId xmlns:p14="http://schemas.microsoft.com/office/powerpoint/2010/main" val="5619094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C3015C-BDF6-EC48-9570-819569E2E370}" type="datetimeFigureOut">
              <a:rPr lang="en-US" smtClean="0">
                <a:solidFill>
                  <a:prstClr val="black">
                    <a:tint val="75000"/>
                  </a:prstClr>
                </a:solidFill>
              </a:rPr>
              <a:pPr/>
              <a:t>6/27/2023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930738-AED9-8F41-9690-C0228364D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3013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C3015C-BDF6-EC48-9570-819569E2E370}" type="datetimeFigureOut">
              <a:rPr lang="en-US" smtClean="0">
                <a:solidFill>
                  <a:prstClr val="black">
                    <a:tint val="75000"/>
                  </a:prstClr>
                </a:solidFill>
              </a:rPr>
              <a:pPr/>
              <a:t>6/27/2023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930738-AED9-8F41-9690-C0228364D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1606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C3015C-BDF6-EC48-9570-819569E2E370}" type="datetimeFigureOut">
              <a:rPr lang="en-US" smtClean="0">
                <a:solidFill>
                  <a:prstClr val="black">
                    <a:tint val="75000"/>
                  </a:prstClr>
                </a:solidFill>
              </a:rPr>
              <a:pPr/>
              <a:t>6/27/2023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930738-AED9-8F41-9690-C0228364D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0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F3EB32-34B9-0540-9D64-B7E44C5BE4EE}"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5886D-88EF-0C41-A602-687187615474}" type="slidenum">
              <a:rPr lang="en-US" smtClean="0"/>
              <a:t>‹#›</a:t>
            </a:fld>
            <a:endParaRPr lang="en-US"/>
          </a:p>
        </p:txBody>
      </p:sp>
    </p:spTree>
    <p:extLst>
      <p:ext uri="{BB962C8B-B14F-4D97-AF65-F5344CB8AC3E}">
        <p14:creationId xmlns:p14="http://schemas.microsoft.com/office/powerpoint/2010/main" val="29496862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C3015C-BDF6-EC48-9570-819569E2E370}" type="datetimeFigureOut">
              <a:rPr lang="en-US" smtClean="0">
                <a:solidFill>
                  <a:prstClr val="black">
                    <a:tint val="75000"/>
                  </a:prstClr>
                </a:solidFill>
              </a:rPr>
              <a:pPr/>
              <a:t>6/27/2023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930738-AED9-8F41-9690-C0228364D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4502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3015C-BDF6-EC48-9570-819569E2E370}" type="datetimeFigureOut">
              <a:rPr lang="en-US" smtClean="0">
                <a:solidFill>
                  <a:prstClr val="black">
                    <a:tint val="75000"/>
                  </a:prstClr>
                </a:solidFill>
              </a:rPr>
              <a:pPr/>
              <a:t>6/27/2023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930738-AED9-8F41-9690-C0228364D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4487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C3015C-BDF6-EC48-9570-819569E2E370}" type="datetimeFigureOut">
              <a:rPr lang="en-US" smtClean="0">
                <a:solidFill>
                  <a:prstClr val="black">
                    <a:tint val="75000"/>
                  </a:prstClr>
                </a:solidFill>
              </a:rPr>
              <a:pPr/>
              <a:t>6/27/2023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930738-AED9-8F41-9690-C0228364D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7045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3015C-BDF6-EC48-9570-819569E2E370}" type="datetimeFigureOut">
              <a:rPr lang="en-US" smtClean="0">
                <a:solidFill>
                  <a:prstClr val="black">
                    <a:tint val="75000"/>
                  </a:prstClr>
                </a:solidFill>
              </a:rPr>
              <a:pPr/>
              <a:t>6/27/2023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930738-AED9-8F41-9690-C0228364D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569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C3015C-BDF6-EC48-9570-819569E2E370}" type="datetimeFigureOut">
              <a:rPr lang="en-US" smtClean="0">
                <a:solidFill>
                  <a:prstClr val="black">
                    <a:tint val="75000"/>
                  </a:prstClr>
                </a:solidFill>
              </a:rPr>
              <a:pPr/>
              <a:t>6/27/2023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930738-AED9-8F41-9690-C0228364D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7756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C3015C-BDF6-EC48-9570-819569E2E370}" type="datetimeFigureOut">
              <a:rPr lang="en-US" smtClean="0">
                <a:solidFill>
                  <a:prstClr val="black">
                    <a:tint val="75000"/>
                  </a:prstClr>
                </a:solidFill>
              </a:rPr>
              <a:pPr/>
              <a:t>6/27/2023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930738-AED9-8F41-9690-C0228364D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2958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C3015C-BDF6-EC48-9570-819569E2E370}" type="datetimeFigureOut">
              <a:rPr lang="en-US" smtClean="0">
                <a:solidFill>
                  <a:prstClr val="black">
                    <a:tint val="75000"/>
                  </a:prstClr>
                </a:solidFill>
              </a:rPr>
              <a:pPr/>
              <a:t>6/27/2023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930738-AED9-8F41-9690-C0228364D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02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C3015C-BDF6-EC48-9570-819569E2E370}" type="datetimeFigureOut">
              <a:rPr lang="en-US" smtClean="0">
                <a:solidFill>
                  <a:prstClr val="black">
                    <a:tint val="75000"/>
                  </a:prstClr>
                </a:solidFill>
              </a:rPr>
              <a:pPr/>
              <a:t>6/27/2023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930738-AED9-8F41-9690-C0228364DA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4664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27A1DA-3436-B548-8866-A6C0EE89D22D}" type="datetime1">
              <a:rPr lang="en-US"/>
              <a:pPr/>
              <a:t>6/27/2023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64EAAA3-406A-0B45-A88B-21A1A392C7D1}" type="slidenum">
              <a:rPr lang="en-US"/>
              <a:pPr/>
              <a:t>‹#›</a:t>
            </a:fld>
            <a:endParaRPr lang="en-US"/>
          </a:p>
        </p:txBody>
      </p:sp>
    </p:spTree>
    <p:extLst>
      <p:ext uri="{BB962C8B-B14F-4D97-AF65-F5344CB8AC3E}">
        <p14:creationId xmlns:p14="http://schemas.microsoft.com/office/powerpoint/2010/main" val="23979479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9B2E604-7010-014C-98E0-9C6C22F95A44}" type="datetime1">
              <a:rPr lang="en-US"/>
              <a:pPr/>
              <a:t>6/27/2023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CD50E59-337A-C145-BD45-842DD97C3628}" type="slidenum">
              <a:rPr lang="en-US"/>
              <a:pPr/>
              <a:t>‹#›</a:t>
            </a:fld>
            <a:endParaRPr lang="en-US"/>
          </a:p>
        </p:txBody>
      </p:sp>
    </p:spTree>
    <p:extLst>
      <p:ext uri="{BB962C8B-B14F-4D97-AF65-F5344CB8AC3E}">
        <p14:creationId xmlns:p14="http://schemas.microsoft.com/office/powerpoint/2010/main" val="2739301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endParaRPr lang="en-US">
              <a:latin typeface="Arial"/>
            </a:endParaRPr>
          </a:p>
        </p:txBody>
      </p:sp>
      <p:sp>
        <p:nvSpPr>
          <p:cNvPr id="3" name="Footer Placeholder 2"/>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endParaRPr lang="en-US">
              <a:latin typeface="Arial"/>
            </a:endParaRPr>
          </a:p>
        </p:txBody>
      </p:sp>
      <p:sp>
        <p:nvSpPr>
          <p:cNvPr id="4" name="Slide Number Placeholder 3"/>
          <p:cNvSpPr>
            <a:spLocks noGrp="1"/>
          </p:cNvSpPr>
          <p:nvPr>
            <p:ph type="sldNum" sz="quarter" idx="12"/>
          </p:nvPr>
        </p:nvSpPr>
        <p:spPr/>
        <p:txBody>
          <a:bodyPr/>
          <a:lstStyle>
            <a:lvl1pPr eaLnBrk="1" hangingPunct="1">
              <a:defRPr smtClean="0"/>
            </a:lvl1pPr>
          </a:lstStyle>
          <a:p>
            <a:pPr>
              <a:defRPr/>
            </a:pPr>
            <a:fld id="{7DFBEEFB-5DE2-2F41-849F-44BF121ADA39}"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969516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FDA64F-17BC-8E4F-97F7-FC99A8EC9F60}" type="datetime1">
              <a:rPr lang="en-US"/>
              <a:pPr/>
              <a:t>6/27/2023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4B7A0087-8FF4-6149-83B5-446E99FFDCFA}" type="slidenum">
              <a:rPr lang="en-US"/>
              <a:pPr/>
              <a:t>‹#›</a:t>
            </a:fld>
            <a:endParaRPr lang="en-US"/>
          </a:p>
        </p:txBody>
      </p:sp>
    </p:spTree>
    <p:extLst>
      <p:ext uri="{BB962C8B-B14F-4D97-AF65-F5344CB8AC3E}">
        <p14:creationId xmlns:p14="http://schemas.microsoft.com/office/powerpoint/2010/main" val="17861976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B63DC738-1C38-0A4A-B076-89BE3B2750F3}" type="datetime1">
              <a:rPr lang="en-US"/>
              <a:pPr/>
              <a:t>6/27/2023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9FF4CBED-6795-F240-B449-4B7CD01C3F30}" type="slidenum">
              <a:rPr lang="en-US"/>
              <a:pPr/>
              <a:t>‹#›</a:t>
            </a:fld>
            <a:endParaRPr lang="en-US"/>
          </a:p>
        </p:txBody>
      </p:sp>
    </p:spTree>
    <p:extLst>
      <p:ext uri="{BB962C8B-B14F-4D97-AF65-F5344CB8AC3E}">
        <p14:creationId xmlns:p14="http://schemas.microsoft.com/office/powerpoint/2010/main" val="31719631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3289D7A-2BD6-4A45-A7D3-92BDB48D1315}" type="datetime1">
              <a:rPr lang="en-US"/>
              <a:pPr/>
              <a:t>6/27/2023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ADDE58CB-D81A-7B4D-B48F-A15B51BAFB38}" type="slidenum">
              <a:rPr lang="en-US"/>
              <a:pPr/>
              <a:t>‹#›</a:t>
            </a:fld>
            <a:endParaRPr lang="en-US"/>
          </a:p>
        </p:txBody>
      </p:sp>
    </p:spTree>
    <p:extLst>
      <p:ext uri="{BB962C8B-B14F-4D97-AF65-F5344CB8AC3E}">
        <p14:creationId xmlns:p14="http://schemas.microsoft.com/office/powerpoint/2010/main" val="19759892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002D815F-8A28-C044-95CC-8348BF5CF489}" type="datetime1">
              <a:rPr lang="en-US"/>
              <a:pPr/>
              <a:t>6/27/2023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B4E90A11-CD37-674E-B2E7-6F06867C5708}" type="slidenum">
              <a:rPr lang="en-US"/>
              <a:pPr/>
              <a:t>‹#›</a:t>
            </a:fld>
            <a:endParaRPr lang="en-US"/>
          </a:p>
        </p:txBody>
      </p:sp>
    </p:spTree>
    <p:extLst>
      <p:ext uri="{BB962C8B-B14F-4D97-AF65-F5344CB8AC3E}">
        <p14:creationId xmlns:p14="http://schemas.microsoft.com/office/powerpoint/2010/main" val="27252972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A8017B8-6180-DA43-B613-5CAD7A86FFB0}" type="datetime1">
              <a:rPr lang="en-US"/>
              <a:pPr/>
              <a:t>6/27/2023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7DF4D8AA-6322-0541-AB3A-F591345BE1B4}" type="slidenum">
              <a:rPr lang="en-US"/>
              <a:pPr/>
              <a:t>‹#›</a:t>
            </a:fld>
            <a:endParaRPr lang="en-US"/>
          </a:p>
        </p:txBody>
      </p:sp>
    </p:spTree>
    <p:extLst>
      <p:ext uri="{BB962C8B-B14F-4D97-AF65-F5344CB8AC3E}">
        <p14:creationId xmlns:p14="http://schemas.microsoft.com/office/powerpoint/2010/main" val="4588203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20F9182-3625-DF43-9359-B4528539DD09}" type="datetime1">
              <a:rPr lang="en-US"/>
              <a:pPr/>
              <a:t>6/27/2023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6A05B8A7-C555-3B43-9456-31AA81223976}" type="slidenum">
              <a:rPr lang="en-US"/>
              <a:pPr/>
              <a:t>‹#›</a:t>
            </a:fld>
            <a:endParaRPr lang="en-US"/>
          </a:p>
        </p:txBody>
      </p:sp>
    </p:spTree>
    <p:extLst>
      <p:ext uri="{BB962C8B-B14F-4D97-AF65-F5344CB8AC3E}">
        <p14:creationId xmlns:p14="http://schemas.microsoft.com/office/powerpoint/2010/main" val="33823963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64B8D6EF-0FBE-2B40-8A7E-D4E11E317000}" type="datetime1">
              <a:rPr lang="en-US"/>
              <a:pPr/>
              <a:t>6/27/2023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80D17D1-A2B5-A641-9C3E-3AD3E1958F55}" type="slidenum">
              <a:rPr lang="en-US"/>
              <a:pPr/>
              <a:t>‹#›</a:t>
            </a:fld>
            <a:endParaRPr lang="en-US"/>
          </a:p>
        </p:txBody>
      </p:sp>
    </p:spTree>
    <p:extLst>
      <p:ext uri="{BB962C8B-B14F-4D97-AF65-F5344CB8AC3E}">
        <p14:creationId xmlns:p14="http://schemas.microsoft.com/office/powerpoint/2010/main" val="8210401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1BC94F5-AF7C-E049-A9A2-22731129CB49}" type="datetime1">
              <a:rPr lang="en-US"/>
              <a:pPr/>
              <a:t>6/27/2023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7B14DA6-ADF0-1941-9582-A7A1D814C700}" type="slidenum">
              <a:rPr lang="en-US"/>
              <a:pPr/>
              <a:t>‹#›</a:t>
            </a:fld>
            <a:endParaRPr lang="en-US"/>
          </a:p>
        </p:txBody>
      </p:sp>
    </p:spTree>
    <p:extLst>
      <p:ext uri="{BB962C8B-B14F-4D97-AF65-F5344CB8AC3E}">
        <p14:creationId xmlns:p14="http://schemas.microsoft.com/office/powerpoint/2010/main" val="1195467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375284E-A9B2-2A40-BACA-8BB27A2C7B37}" type="datetime1">
              <a:rPr lang="en-US"/>
              <a:pPr/>
              <a:t>6/27/2023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49C70D65-82BA-E24C-97E3-1453165A1F87}" type="slidenum">
              <a:rPr lang="en-US"/>
              <a:pPr/>
              <a:t>‹#›</a:t>
            </a:fld>
            <a:endParaRPr lang="en-US"/>
          </a:p>
        </p:txBody>
      </p:sp>
    </p:spTree>
    <p:extLst>
      <p:ext uri="{BB962C8B-B14F-4D97-AF65-F5344CB8AC3E}">
        <p14:creationId xmlns:p14="http://schemas.microsoft.com/office/powerpoint/2010/main" val="8070466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eaLnBrk="1" fontAlgn="auto" hangingPunct="1">
              <a:spcBef>
                <a:spcPts val="0"/>
              </a:spcBef>
              <a:spcAft>
                <a:spcPts val="0"/>
              </a:spcAft>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Arial"/>
                <a:ea typeface="ＭＳ Ｐゴシック"/>
                <a:cs typeface="ＭＳ Ｐゴシック"/>
              </a:defRPr>
            </a:lvl1pPr>
          </a:lstStyle>
          <a:p>
            <a:pPr>
              <a:defRPr/>
            </a:pPr>
            <a:fld id="{193C2DE6-9674-6949-9A16-F97A58D6419F}" type="slidenum">
              <a:rPr lang="en-US"/>
              <a:pPr>
                <a:defRPr/>
              </a:pPr>
              <a:t>‹#›</a:t>
            </a:fld>
            <a:endParaRPr lang="en-US"/>
          </a:p>
        </p:txBody>
      </p:sp>
    </p:spTree>
    <p:extLst>
      <p:ext uri="{BB962C8B-B14F-4D97-AF65-F5344CB8AC3E}">
        <p14:creationId xmlns:p14="http://schemas.microsoft.com/office/powerpoint/2010/main" val="3850882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D70D91-C15B-E64A-97C3-7B5BBD155F7A}"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337945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5BAEE6-6928-4DB3-B96C-C175B31EF4AE}" type="slidenum">
              <a:rPr lang="en-US"/>
              <a:pPr>
                <a:defRPr/>
              </a:pPr>
              <a:t>‹#›</a:t>
            </a:fld>
            <a:endParaRPr lang="en-US"/>
          </a:p>
        </p:txBody>
      </p:sp>
    </p:spTree>
    <p:extLst>
      <p:ext uri="{BB962C8B-B14F-4D97-AF65-F5344CB8AC3E}">
        <p14:creationId xmlns:p14="http://schemas.microsoft.com/office/powerpoint/2010/main" val="41641734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E0932D-E4EB-A644-B9C5-1291FF3C94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02029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9AA0A4-A4A4-2540-83F9-F021906397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08851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25140B-CEA1-224B-BFB9-68FC5D9E94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30765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0B0CA-8737-8E45-9D82-4CFC79A06A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28752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7C35D57-4D72-4046-ADF6-A950D37736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31110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A7A355D-FB61-4542-8BB7-D8182A3C6F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57794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5A30546-5EA6-374E-B8B9-7192C5865E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98117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DCDA58-BEC9-7B47-AC8D-61AC3C7904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67765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CD00F2-F0C5-CF4A-A71E-E232F49E3D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4365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FAC91C-99A9-C043-B293-C051BF05B72B}"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87857-BCCF-504E-8F06-D0D121E4A0C4}" type="slidenum">
              <a:rPr lang="en-US" smtClean="0"/>
              <a:t>‹#›</a:t>
            </a:fld>
            <a:endParaRPr lang="en-US"/>
          </a:p>
        </p:txBody>
      </p:sp>
    </p:spTree>
    <p:extLst>
      <p:ext uri="{BB962C8B-B14F-4D97-AF65-F5344CB8AC3E}">
        <p14:creationId xmlns:p14="http://schemas.microsoft.com/office/powerpoint/2010/main" val="27440983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79AF5DA-2879-A841-8A46-A55AFE02E6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89693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AA32B8-B972-8C42-ACAE-DE6F48D860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890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61C9-8E4A-5E4F-AF42-CCD779B312A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D1E3BD-40C7-754A-B854-55212700E26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AF0DD6-9CA8-9F4F-BDFF-64428FF6EA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CBD9714-7C4D-784F-8D80-AC3866DA384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FC0878-82F5-1143-A3B4-9347BF915436}"/>
              </a:ext>
            </a:extLst>
          </p:cNvPr>
          <p:cNvSpPr>
            <a:spLocks noGrp="1"/>
          </p:cNvSpPr>
          <p:nvPr>
            <p:ph type="sldNum" sz="quarter" idx="12"/>
          </p:nvPr>
        </p:nvSpPr>
        <p:spPr/>
        <p:txBody>
          <a:bodyPr/>
          <a:lstStyle>
            <a:lvl1pPr>
              <a:defRPr/>
            </a:lvl1pPr>
          </a:lstStyle>
          <a:p>
            <a:fld id="{97DA1F78-B940-FE49-B3BE-3DB914177436}" type="slidenum">
              <a:rPr lang="en-US" altLang="en-US"/>
              <a:pPr/>
              <a:t>‹#›</a:t>
            </a:fld>
            <a:endParaRPr lang="en-US" altLang="en-US"/>
          </a:p>
        </p:txBody>
      </p:sp>
    </p:spTree>
    <p:extLst>
      <p:ext uri="{BB962C8B-B14F-4D97-AF65-F5344CB8AC3E}">
        <p14:creationId xmlns:p14="http://schemas.microsoft.com/office/powerpoint/2010/main" val="26701401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AF5F6-4482-F747-8CE9-D2744CD30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549E5-EA0D-264D-B545-EC7E372B6F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80F58-8CDA-9D46-B5A4-4B1E5AD1ED2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8451D8A-8D51-F34D-9204-0DC6A9CF0DE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8F9EE77-C450-B34A-B6F5-43370F16B82A}"/>
              </a:ext>
            </a:extLst>
          </p:cNvPr>
          <p:cNvSpPr>
            <a:spLocks noGrp="1"/>
          </p:cNvSpPr>
          <p:nvPr>
            <p:ph type="sldNum" sz="quarter" idx="12"/>
          </p:nvPr>
        </p:nvSpPr>
        <p:spPr/>
        <p:txBody>
          <a:bodyPr/>
          <a:lstStyle>
            <a:lvl1pPr>
              <a:defRPr/>
            </a:lvl1pPr>
          </a:lstStyle>
          <a:p>
            <a:fld id="{F7C7898E-C61F-3044-A5E0-79AECE927887}" type="slidenum">
              <a:rPr lang="en-US" altLang="en-US"/>
              <a:pPr/>
              <a:t>‹#›</a:t>
            </a:fld>
            <a:endParaRPr lang="en-US" altLang="en-US"/>
          </a:p>
        </p:txBody>
      </p:sp>
    </p:spTree>
    <p:extLst>
      <p:ext uri="{BB962C8B-B14F-4D97-AF65-F5344CB8AC3E}">
        <p14:creationId xmlns:p14="http://schemas.microsoft.com/office/powerpoint/2010/main" val="16992754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2580-5668-0A40-8DBC-C649217E163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EA5458-5479-9045-87E8-7F1014157A7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458E9F9-8908-A64A-B90E-A09538AA4DD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1C519B6-51F5-054E-A283-D79425C2D68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33090B1-273E-C94B-AE79-6E8BA404B2B7}"/>
              </a:ext>
            </a:extLst>
          </p:cNvPr>
          <p:cNvSpPr>
            <a:spLocks noGrp="1"/>
          </p:cNvSpPr>
          <p:nvPr>
            <p:ph type="sldNum" sz="quarter" idx="12"/>
          </p:nvPr>
        </p:nvSpPr>
        <p:spPr/>
        <p:txBody>
          <a:bodyPr/>
          <a:lstStyle>
            <a:lvl1pPr>
              <a:defRPr/>
            </a:lvl1pPr>
          </a:lstStyle>
          <a:p>
            <a:fld id="{630CD317-AAA0-A944-A4D6-F7CE7C38D3C9}" type="slidenum">
              <a:rPr lang="en-US" altLang="en-US"/>
              <a:pPr/>
              <a:t>‹#›</a:t>
            </a:fld>
            <a:endParaRPr lang="en-US" altLang="en-US"/>
          </a:p>
        </p:txBody>
      </p:sp>
    </p:spTree>
    <p:extLst>
      <p:ext uri="{BB962C8B-B14F-4D97-AF65-F5344CB8AC3E}">
        <p14:creationId xmlns:p14="http://schemas.microsoft.com/office/powerpoint/2010/main" val="13756581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91BEF-7FF9-3241-9455-54E080711E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9F1DDB-9ED0-104C-A18E-4C22FD585239}"/>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29ECB6-9B07-1842-81B0-045867C40CB5}"/>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4E82F1-26F9-A14E-ABFC-EEA424CF02E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B1848E2-2960-3044-8BB5-E7688935B7E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9B0E51B-3E63-ED46-A1BD-44AADD336511}"/>
              </a:ext>
            </a:extLst>
          </p:cNvPr>
          <p:cNvSpPr>
            <a:spLocks noGrp="1"/>
          </p:cNvSpPr>
          <p:nvPr>
            <p:ph type="sldNum" sz="quarter" idx="12"/>
          </p:nvPr>
        </p:nvSpPr>
        <p:spPr/>
        <p:txBody>
          <a:bodyPr/>
          <a:lstStyle>
            <a:lvl1pPr>
              <a:defRPr/>
            </a:lvl1pPr>
          </a:lstStyle>
          <a:p>
            <a:fld id="{EC23E102-2BE9-9D49-BEF2-5B2BF8EAE066}" type="slidenum">
              <a:rPr lang="en-US" altLang="en-US"/>
              <a:pPr/>
              <a:t>‹#›</a:t>
            </a:fld>
            <a:endParaRPr lang="en-US" altLang="en-US"/>
          </a:p>
        </p:txBody>
      </p:sp>
    </p:spTree>
    <p:extLst>
      <p:ext uri="{BB962C8B-B14F-4D97-AF65-F5344CB8AC3E}">
        <p14:creationId xmlns:p14="http://schemas.microsoft.com/office/powerpoint/2010/main" val="23969822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C78E-5E65-2546-A64E-98FC685E615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A0DB8-AA24-5A4B-A25A-2F892D20193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866288-1D60-F841-B463-7AAE26C965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56192C-61A4-B44C-98AB-F14B013B765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8A8042-C3AC-9940-8D08-BAFFC8C071D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5982B1-44DB-EC4F-9FF8-A2C2ED9BAED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31F0AAD-0C8F-A043-87E3-DE1DC08E67B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5492C9F-CA7D-FE42-862B-C3AE3468E9F2}"/>
              </a:ext>
            </a:extLst>
          </p:cNvPr>
          <p:cNvSpPr>
            <a:spLocks noGrp="1"/>
          </p:cNvSpPr>
          <p:nvPr>
            <p:ph type="sldNum" sz="quarter" idx="12"/>
          </p:nvPr>
        </p:nvSpPr>
        <p:spPr/>
        <p:txBody>
          <a:bodyPr/>
          <a:lstStyle>
            <a:lvl1pPr>
              <a:defRPr/>
            </a:lvl1pPr>
          </a:lstStyle>
          <a:p>
            <a:fld id="{8260E210-E825-7A49-AF21-668FF175AEA0}" type="slidenum">
              <a:rPr lang="en-US" altLang="en-US"/>
              <a:pPr/>
              <a:t>‹#›</a:t>
            </a:fld>
            <a:endParaRPr lang="en-US" altLang="en-US"/>
          </a:p>
        </p:txBody>
      </p:sp>
    </p:spTree>
    <p:extLst>
      <p:ext uri="{BB962C8B-B14F-4D97-AF65-F5344CB8AC3E}">
        <p14:creationId xmlns:p14="http://schemas.microsoft.com/office/powerpoint/2010/main" val="14437453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51DB-7B35-364B-B8E5-A5C122D63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AC0320-E4E1-D647-9CD6-20790AD98F9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44DC706-72F7-6644-BEDE-5EBA834F8C8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899F739-5109-EF46-82CF-80E159D16916}"/>
              </a:ext>
            </a:extLst>
          </p:cNvPr>
          <p:cNvSpPr>
            <a:spLocks noGrp="1"/>
          </p:cNvSpPr>
          <p:nvPr>
            <p:ph type="sldNum" sz="quarter" idx="12"/>
          </p:nvPr>
        </p:nvSpPr>
        <p:spPr/>
        <p:txBody>
          <a:bodyPr/>
          <a:lstStyle>
            <a:lvl1pPr>
              <a:defRPr/>
            </a:lvl1pPr>
          </a:lstStyle>
          <a:p>
            <a:fld id="{A707C200-18E7-254A-892B-161F8CC1C9C9}" type="slidenum">
              <a:rPr lang="en-US" altLang="en-US"/>
              <a:pPr/>
              <a:t>‹#›</a:t>
            </a:fld>
            <a:endParaRPr lang="en-US" altLang="en-US"/>
          </a:p>
        </p:txBody>
      </p:sp>
    </p:spTree>
    <p:extLst>
      <p:ext uri="{BB962C8B-B14F-4D97-AF65-F5344CB8AC3E}">
        <p14:creationId xmlns:p14="http://schemas.microsoft.com/office/powerpoint/2010/main" val="36791730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D86BB8-5F16-B64D-B3B3-75E18B4C1815}"/>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8EC3F20-A542-AC43-9007-41E89972D68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00A1769-7E42-1646-BEFD-3EBFEA34575D}"/>
              </a:ext>
            </a:extLst>
          </p:cNvPr>
          <p:cNvSpPr>
            <a:spLocks noGrp="1"/>
          </p:cNvSpPr>
          <p:nvPr>
            <p:ph type="sldNum" sz="quarter" idx="12"/>
          </p:nvPr>
        </p:nvSpPr>
        <p:spPr/>
        <p:txBody>
          <a:bodyPr/>
          <a:lstStyle>
            <a:lvl1pPr>
              <a:defRPr/>
            </a:lvl1pPr>
          </a:lstStyle>
          <a:p>
            <a:fld id="{3E56C382-2FD0-AF41-82DD-FAA71E469C89}" type="slidenum">
              <a:rPr lang="en-US" altLang="en-US"/>
              <a:pPr/>
              <a:t>‹#›</a:t>
            </a:fld>
            <a:endParaRPr lang="en-US" altLang="en-US"/>
          </a:p>
        </p:txBody>
      </p:sp>
    </p:spTree>
    <p:extLst>
      <p:ext uri="{BB962C8B-B14F-4D97-AF65-F5344CB8AC3E}">
        <p14:creationId xmlns:p14="http://schemas.microsoft.com/office/powerpoint/2010/main" val="8187339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9D85-E637-3445-A8EA-B9DDFBB5593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AABFD5-D9A3-934F-871F-8A897598F28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AC850B-F14D-F241-8A5B-56A22BDFBC1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2DCBA8-459D-154C-B6AB-13E511C4011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7F1A26F-E8EC-BA4E-B4EF-FB2CB0EEE52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2603619-AEA1-614B-AB8D-19601E12E48A}"/>
              </a:ext>
            </a:extLst>
          </p:cNvPr>
          <p:cNvSpPr>
            <a:spLocks noGrp="1"/>
          </p:cNvSpPr>
          <p:nvPr>
            <p:ph type="sldNum" sz="quarter" idx="12"/>
          </p:nvPr>
        </p:nvSpPr>
        <p:spPr/>
        <p:txBody>
          <a:bodyPr/>
          <a:lstStyle>
            <a:lvl1pPr>
              <a:defRPr/>
            </a:lvl1pPr>
          </a:lstStyle>
          <a:p>
            <a:fld id="{BD5EF3EE-69D3-6A44-99FA-24A3BF2C2325}" type="slidenum">
              <a:rPr lang="en-US" altLang="en-US"/>
              <a:pPr/>
              <a:t>‹#›</a:t>
            </a:fld>
            <a:endParaRPr lang="en-US" altLang="en-US"/>
          </a:p>
        </p:txBody>
      </p:sp>
    </p:spTree>
    <p:extLst>
      <p:ext uri="{BB962C8B-B14F-4D97-AF65-F5344CB8AC3E}">
        <p14:creationId xmlns:p14="http://schemas.microsoft.com/office/powerpoint/2010/main" val="1714321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AC91C-99A9-C043-B293-C051BF05B72B}"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87857-BCCF-504E-8F06-D0D121E4A0C4}" type="slidenum">
              <a:rPr lang="en-US" smtClean="0"/>
              <a:t>‹#›</a:t>
            </a:fld>
            <a:endParaRPr lang="en-US"/>
          </a:p>
        </p:txBody>
      </p:sp>
    </p:spTree>
    <p:extLst>
      <p:ext uri="{BB962C8B-B14F-4D97-AF65-F5344CB8AC3E}">
        <p14:creationId xmlns:p14="http://schemas.microsoft.com/office/powerpoint/2010/main" val="23641652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FEFA-A17F-A340-8611-66A6BD72B0E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2BDB1-DADC-2841-BECC-676137BB36A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6E5B3B-97FC-5D4F-A433-C28C5E0376B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74536B-D01E-BC47-B230-1C50A5E8458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AC47D35-D07C-4A4C-8BD5-E00CE9BE475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2447E11-0872-394D-BE3B-F2C3E3CB2690}"/>
              </a:ext>
            </a:extLst>
          </p:cNvPr>
          <p:cNvSpPr>
            <a:spLocks noGrp="1"/>
          </p:cNvSpPr>
          <p:nvPr>
            <p:ph type="sldNum" sz="quarter" idx="12"/>
          </p:nvPr>
        </p:nvSpPr>
        <p:spPr/>
        <p:txBody>
          <a:bodyPr/>
          <a:lstStyle>
            <a:lvl1pPr>
              <a:defRPr/>
            </a:lvl1pPr>
          </a:lstStyle>
          <a:p>
            <a:fld id="{137AA60F-825A-3C4F-B5CD-372D8A443E0B}" type="slidenum">
              <a:rPr lang="en-US" altLang="en-US"/>
              <a:pPr/>
              <a:t>‹#›</a:t>
            </a:fld>
            <a:endParaRPr lang="en-US" altLang="en-US"/>
          </a:p>
        </p:txBody>
      </p:sp>
    </p:spTree>
    <p:extLst>
      <p:ext uri="{BB962C8B-B14F-4D97-AF65-F5344CB8AC3E}">
        <p14:creationId xmlns:p14="http://schemas.microsoft.com/office/powerpoint/2010/main" val="7814297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30541-81A8-D74B-8BD0-DF30CE5F8D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B9A89A-E095-5E46-82DC-A1090B90BE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74E8C-0B1B-9743-9023-83A9FD8E927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15A20A-45BA-3D48-934B-9EC7B80E455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6FEEBD-45C9-8F42-BBCC-CFA194DB1CF2}"/>
              </a:ext>
            </a:extLst>
          </p:cNvPr>
          <p:cNvSpPr>
            <a:spLocks noGrp="1"/>
          </p:cNvSpPr>
          <p:nvPr>
            <p:ph type="sldNum" sz="quarter" idx="12"/>
          </p:nvPr>
        </p:nvSpPr>
        <p:spPr/>
        <p:txBody>
          <a:bodyPr/>
          <a:lstStyle>
            <a:lvl1pPr>
              <a:defRPr/>
            </a:lvl1pPr>
          </a:lstStyle>
          <a:p>
            <a:fld id="{7FE23F94-2946-6149-94AB-351A66B3AE70}" type="slidenum">
              <a:rPr lang="en-US" altLang="en-US"/>
              <a:pPr/>
              <a:t>‹#›</a:t>
            </a:fld>
            <a:endParaRPr lang="en-US" altLang="en-US"/>
          </a:p>
        </p:txBody>
      </p:sp>
    </p:spTree>
    <p:extLst>
      <p:ext uri="{BB962C8B-B14F-4D97-AF65-F5344CB8AC3E}">
        <p14:creationId xmlns:p14="http://schemas.microsoft.com/office/powerpoint/2010/main" val="4062692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B39182-BABC-B544-B5CE-FA09C6DFD4AB}"/>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DA9B66-F2C7-4F41-B9E6-F32CC9799462}"/>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703B5-7F3A-EF49-8D07-14E5515510C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16E9483-0AB3-5A46-A2C9-B87B05D6AD8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5B9BF12-2627-004C-A084-01890FE0141F}"/>
              </a:ext>
            </a:extLst>
          </p:cNvPr>
          <p:cNvSpPr>
            <a:spLocks noGrp="1"/>
          </p:cNvSpPr>
          <p:nvPr>
            <p:ph type="sldNum" sz="quarter" idx="12"/>
          </p:nvPr>
        </p:nvSpPr>
        <p:spPr/>
        <p:txBody>
          <a:bodyPr/>
          <a:lstStyle>
            <a:lvl1pPr>
              <a:defRPr/>
            </a:lvl1pPr>
          </a:lstStyle>
          <a:p>
            <a:fld id="{89AA812B-A4DF-BB4C-B303-FFD2D63E303D}" type="slidenum">
              <a:rPr lang="en-US" altLang="en-US"/>
              <a:pPr/>
              <a:t>‹#›</a:t>
            </a:fld>
            <a:endParaRPr lang="en-US" altLang="en-US"/>
          </a:p>
        </p:txBody>
      </p:sp>
    </p:spTree>
    <p:extLst>
      <p:ext uri="{BB962C8B-B14F-4D97-AF65-F5344CB8AC3E}">
        <p14:creationId xmlns:p14="http://schemas.microsoft.com/office/powerpoint/2010/main" val="1616619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AC91C-99A9-C043-B293-C051BF05B72B}"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87857-BCCF-504E-8F06-D0D121E4A0C4}" type="slidenum">
              <a:rPr lang="en-US" smtClean="0"/>
              <a:t>‹#›</a:t>
            </a:fld>
            <a:endParaRPr lang="en-US"/>
          </a:p>
        </p:txBody>
      </p:sp>
    </p:spTree>
    <p:extLst>
      <p:ext uri="{BB962C8B-B14F-4D97-AF65-F5344CB8AC3E}">
        <p14:creationId xmlns:p14="http://schemas.microsoft.com/office/powerpoint/2010/main" val="3441982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AC91C-99A9-C043-B293-C051BF05B72B}"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87857-BCCF-504E-8F06-D0D121E4A0C4}" type="slidenum">
              <a:rPr lang="en-US" smtClean="0"/>
              <a:t>‹#›</a:t>
            </a:fld>
            <a:endParaRPr lang="en-US"/>
          </a:p>
        </p:txBody>
      </p:sp>
    </p:spTree>
    <p:extLst>
      <p:ext uri="{BB962C8B-B14F-4D97-AF65-F5344CB8AC3E}">
        <p14:creationId xmlns:p14="http://schemas.microsoft.com/office/powerpoint/2010/main" val="714621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AC91C-99A9-C043-B293-C051BF05B72B}"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C87857-BCCF-504E-8F06-D0D121E4A0C4}" type="slidenum">
              <a:rPr lang="en-US" smtClean="0"/>
              <a:t>‹#›</a:t>
            </a:fld>
            <a:endParaRPr lang="en-US"/>
          </a:p>
        </p:txBody>
      </p:sp>
    </p:spTree>
    <p:extLst>
      <p:ext uri="{BB962C8B-B14F-4D97-AF65-F5344CB8AC3E}">
        <p14:creationId xmlns:p14="http://schemas.microsoft.com/office/powerpoint/2010/main" val="2346619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AC91C-99A9-C043-B293-C051BF05B72B}"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C87857-BCCF-504E-8F06-D0D121E4A0C4}" type="slidenum">
              <a:rPr lang="en-US" smtClean="0"/>
              <a:t>‹#›</a:t>
            </a:fld>
            <a:endParaRPr lang="en-US"/>
          </a:p>
        </p:txBody>
      </p:sp>
    </p:spTree>
    <p:extLst>
      <p:ext uri="{BB962C8B-B14F-4D97-AF65-F5344CB8AC3E}">
        <p14:creationId xmlns:p14="http://schemas.microsoft.com/office/powerpoint/2010/main" val="1290989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F3EB32-34B9-0540-9D64-B7E44C5BE4EE}"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5886D-88EF-0C41-A602-687187615474}" type="slidenum">
              <a:rPr lang="en-US" smtClean="0"/>
              <a:t>‹#›</a:t>
            </a:fld>
            <a:endParaRPr lang="en-US"/>
          </a:p>
        </p:txBody>
      </p:sp>
    </p:spTree>
    <p:extLst>
      <p:ext uri="{BB962C8B-B14F-4D97-AF65-F5344CB8AC3E}">
        <p14:creationId xmlns:p14="http://schemas.microsoft.com/office/powerpoint/2010/main" val="4212839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AC91C-99A9-C043-B293-C051BF05B72B}"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87857-BCCF-504E-8F06-D0D121E4A0C4}" type="slidenum">
              <a:rPr lang="en-US" smtClean="0"/>
              <a:t>‹#›</a:t>
            </a:fld>
            <a:endParaRPr lang="en-US"/>
          </a:p>
        </p:txBody>
      </p:sp>
    </p:spTree>
    <p:extLst>
      <p:ext uri="{BB962C8B-B14F-4D97-AF65-F5344CB8AC3E}">
        <p14:creationId xmlns:p14="http://schemas.microsoft.com/office/powerpoint/2010/main" val="2389653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AC91C-99A9-C043-B293-C051BF05B72B}"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87857-BCCF-504E-8F06-D0D121E4A0C4}" type="slidenum">
              <a:rPr lang="en-US" smtClean="0"/>
              <a:t>‹#›</a:t>
            </a:fld>
            <a:endParaRPr lang="en-US"/>
          </a:p>
        </p:txBody>
      </p:sp>
    </p:spTree>
    <p:extLst>
      <p:ext uri="{BB962C8B-B14F-4D97-AF65-F5344CB8AC3E}">
        <p14:creationId xmlns:p14="http://schemas.microsoft.com/office/powerpoint/2010/main" val="1774799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AC91C-99A9-C043-B293-C051BF05B72B}"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87857-BCCF-504E-8F06-D0D121E4A0C4}" type="slidenum">
              <a:rPr lang="en-US" smtClean="0"/>
              <a:t>‹#›</a:t>
            </a:fld>
            <a:endParaRPr lang="en-US"/>
          </a:p>
        </p:txBody>
      </p:sp>
    </p:spTree>
    <p:extLst>
      <p:ext uri="{BB962C8B-B14F-4D97-AF65-F5344CB8AC3E}">
        <p14:creationId xmlns:p14="http://schemas.microsoft.com/office/powerpoint/2010/main" val="3778655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AC91C-99A9-C043-B293-C051BF05B72B}"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87857-BCCF-504E-8F06-D0D121E4A0C4}" type="slidenum">
              <a:rPr lang="en-US" smtClean="0"/>
              <a:t>‹#›</a:t>
            </a:fld>
            <a:endParaRPr lang="en-US"/>
          </a:p>
        </p:txBody>
      </p:sp>
    </p:spTree>
    <p:extLst>
      <p:ext uri="{BB962C8B-B14F-4D97-AF65-F5344CB8AC3E}">
        <p14:creationId xmlns:p14="http://schemas.microsoft.com/office/powerpoint/2010/main" val="3336493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AC91C-99A9-C043-B293-C051BF05B72B}"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87857-BCCF-504E-8F06-D0D121E4A0C4}" type="slidenum">
              <a:rPr lang="en-US" smtClean="0"/>
              <a:t>‹#›</a:t>
            </a:fld>
            <a:endParaRPr lang="en-US"/>
          </a:p>
        </p:txBody>
      </p:sp>
    </p:spTree>
    <p:extLst>
      <p:ext uri="{BB962C8B-B14F-4D97-AF65-F5344CB8AC3E}">
        <p14:creationId xmlns:p14="http://schemas.microsoft.com/office/powerpoint/2010/main" val="3489893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0A45183-6FFB-E940-9F96-2C3C34C74DA8}" type="datetime1">
              <a:rPr lang="en-US"/>
              <a:pPr/>
              <a:t>6/27/2023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4D3D940D-58A3-754A-A814-A8DB53DE556F}" type="slidenum">
              <a:rPr lang="en-US"/>
              <a:pPr/>
              <a:t>‹#›</a:t>
            </a:fld>
            <a:endParaRPr lang="en-US"/>
          </a:p>
        </p:txBody>
      </p:sp>
    </p:spTree>
    <p:extLst>
      <p:ext uri="{BB962C8B-B14F-4D97-AF65-F5344CB8AC3E}">
        <p14:creationId xmlns:p14="http://schemas.microsoft.com/office/powerpoint/2010/main" val="1427765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926E55A-5A94-244A-ACFB-2D53F504F344}" type="datetime1">
              <a:rPr lang="en-US"/>
              <a:pPr/>
              <a:t>6/27/2023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E10DA00D-E374-914C-85CE-9EF6F413643A}" type="slidenum">
              <a:rPr lang="en-US"/>
              <a:pPr/>
              <a:t>‹#›</a:t>
            </a:fld>
            <a:endParaRPr lang="en-US"/>
          </a:p>
        </p:txBody>
      </p:sp>
    </p:spTree>
    <p:extLst>
      <p:ext uri="{BB962C8B-B14F-4D97-AF65-F5344CB8AC3E}">
        <p14:creationId xmlns:p14="http://schemas.microsoft.com/office/powerpoint/2010/main" val="3731401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EE2B3BA-BF9B-7746-8469-D1B832DAEFD4}" type="datetime1">
              <a:rPr lang="en-US"/>
              <a:pPr/>
              <a:t>6/27/2023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B4F91B8-C9A5-1F42-B7AE-9D288691E90C}" type="slidenum">
              <a:rPr lang="en-US"/>
              <a:pPr/>
              <a:t>‹#›</a:t>
            </a:fld>
            <a:endParaRPr lang="en-US"/>
          </a:p>
        </p:txBody>
      </p:sp>
    </p:spTree>
    <p:extLst>
      <p:ext uri="{BB962C8B-B14F-4D97-AF65-F5344CB8AC3E}">
        <p14:creationId xmlns:p14="http://schemas.microsoft.com/office/powerpoint/2010/main" val="3069456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BB21BEE-471A-444E-BC1E-0C04C7CAC68A}" type="datetime1">
              <a:rPr lang="en-US"/>
              <a:pPr/>
              <a:t>6/27/2023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FCB8FB6C-5C47-1B45-A821-EB060900D6B1}" type="slidenum">
              <a:rPr lang="en-US"/>
              <a:pPr/>
              <a:t>‹#›</a:t>
            </a:fld>
            <a:endParaRPr lang="en-US"/>
          </a:p>
        </p:txBody>
      </p:sp>
    </p:spTree>
    <p:extLst>
      <p:ext uri="{BB962C8B-B14F-4D97-AF65-F5344CB8AC3E}">
        <p14:creationId xmlns:p14="http://schemas.microsoft.com/office/powerpoint/2010/main" val="1349579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89E194B-25C5-BC4D-A5F2-2AFD13B66485}" type="datetime1">
              <a:rPr lang="en-US"/>
              <a:pPr/>
              <a:t>6/27/2023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1898D734-0EE0-D542-BD65-B7522B10E598}" type="slidenum">
              <a:rPr lang="en-US"/>
              <a:pPr/>
              <a:t>‹#›</a:t>
            </a:fld>
            <a:endParaRPr lang="en-US"/>
          </a:p>
        </p:txBody>
      </p:sp>
    </p:spTree>
    <p:extLst>
      <p:ext uri="{BB962C8B-B14F-4D97-AF65-F5344CB8AC3E}">
        <p14:creationId xmlns:p14="http://schemas.microsoft.com/office/powerpoint/2010/main" val="786578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F3EB32-34B9-0540-9D64-B7E44C5BE4EE}"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45886D-88EF-0C41-A602-687187615474}" type="slidenum">
              <a:rPr lang="en-US" smtClean="0"/>
              <a:t>‹#›</a:t>
            </a:fld>
            <a:endParaRPr lang="en-US"/>
          </a:p>
        </p:txBody>
      </p:sp>
    </p:spTree>
    <p:extLst>
      <p:ext uri="{BB962C8B-B14F-4D97-AF65-F5344CB8AC3E}">
        <p14:creationId xmlns:p14="http://schemas.microsoft.com/office/powerpoint/2010/main" val="1956284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6EE0DB97-AEA4-7640-BA30-1FB4D21BE6BA}" type="datetime1">
              <a:rPr lang="en-US"/>
              <a:pPr/>
              <a:t>6/27/2023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6AA84AA3-40DB-9B45-8C6B-5F60C2FE9639}" type="slidenum">
              <a:rPr lang="en-US"/>
              <a:pPr/>
              <a:t>‹#›</a:t>
            </a:fld>
            <a:endParaRPr lang="en-US"/>
          </a:p>
        </p:txBody>
      </p:sp>
    </p:spTree>
    <p:extLst>
      <p:ext uri="{BB962C8B-B14F-4D97-AF65-F5344CB8AC3E}">
        <p14:creationId xmlns:p14="http://schemas.microsoft.com/office/powerpoint/2010/main" val="969703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FD71524-E731-3840-90DC-0BDCD525D545}" type="datetime1">
              <a:rPr lang="en-US"/>
              <a:pPr/>
              <a:t>6/27/2023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FC24AD97-FE2F-2541-AD88-7D0CD9985990}" type="slidenum">
              <a:rPr lang="en-US"/>
              <a:pPr/>
              <a:t>‹#›</a:t>
            </a:fld>
            <a:endParaRPr lang="en-US"/>
          </a:p>
        </p:txBody>
      </p:sp>
    </p:spTree>
    <p:extLst>
      <p:ext uri="{BB962C8B-B14F-4D97-AF65-F5344CB8AC3E}">
        <p14:creationId xmlns:p14="http://schemas.microsoft.com/office/powerpoint/2010/main" val="935431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1DF8FEB-2C55-E945-8CBB-4F026C0E3073}" type="datetime1">
              <a:rPr lang="en-US"/>
              <a:pPr/>
              <a:t>6/27/2023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E935FDE1-CF9A-DF43-B1AE-6EDC7AEDFA0D}" type="slidenum">
              <a:rPr lang="en-US"/>
              <a:pPr/>
              <a:t>‹#›</a:t>
            </a:fld>
            <a:endParaRPr lang="en-US"/>
          </a:p>
        </p:txBody>
      </p:sp>
    </p:spTree>
    <p:extLst>
      <p:ext uri="{BB962C8B-B14F-4D97-AF65-F5344CB8AC3E}">
        <p14:creationId xmlns:p14="http://schemas.microsoft.com/office/powerpoint/2010/main" val="83208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93BCD327-A00D-E74F-99B3-17C0BE1FD457}" type="datetime1">
              <a:rPr lang="en-US"/>
              <a:pPr/>
              <a:t>6/27/2023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9873C12-CE83-8343-9CEE-47D574ADC671}" type="slidenum">
              <a:rPr lang="en-US"/>
              <a:pPr/>
              <a:t>‹#›</a:t>
            </a:fld>
            <a:endParaRPr lang="en-US"/>
          </a:p>
        </p:txBody>
      </p:sp>
    </p:spTree>
    <p:extLst>
      <p:ext uri="{BB962C8B-B14F-4D97-AF65-F5344CB8AC3E}">
        <p14:creationId xmlns:p14="http://schemas.microsoft.com/office/powerpoint/2010/main" val="244550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1C404C3-7263-A844-A3AE-46F867842CAF}" type="datetime1">
              <a:rPr lang="en-US"/>
              <a:pPr/>
              <a:t>6/27/2023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8292AC1-0EEE-8B42-BFB3-4D84D34E921B}" type="slidenum">
              <a:rPr lang="en-US"/>
              <a:pPr/>
              <a:t>‹#›</a:t>
            </a:fld>
            <a:endParaRPr lang="en-US"/>
          </a:p>
        </p:txBody>
      </p:sp>
    </p:spTree>
    <p:extLst>
      <p:ext uri="{BB962C8B-B14F-4D97-AF65-F5344CB8AC3E}">
        <p14:creationId xmlns:p14="http://schemas.microsoft.com/office/powerpoint/2010/main" val="2976078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E340B76-E964-CA4E-999F-3FDA275E4C21}" type="datetime1">
              <a:rPr lang="en-US"/>
              <a:pPr/>
              <a:t>6/27/2023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3FCAAB5-769E-534F-BF30-4F4736FE6306}" type="slidenum">
              <a:rPr lang="en-US"/>
              <a:pPr/>
              <a:t>‹#›</a:t>
            </a:fld>
            <a:endParaRPr lang="en-US"/>
          </a:p>
        </p:txBody>
      </p:sp>
    </p:spTree>
    <p:extLst>
      <p:ext uri="{BB962C8B-B14F-4D97-AF65-F5344CB8AC3E}">
        <p14:creationId xmlns:p14="http://schemas.microsoft.com/office/powerpoint/2010/main" val="2182316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988482-74FE-4940-82F4-80D30178EA9A}" type="datetimeFigureOut">
              <a:rPr lang="en-US" smtClean="0">
                <a:solidFill>
                  <a:prstClr val="black">
                    <a:tint val="75000"/>
                  </a:prstClr>
                </a:solidFill>
                <a:latin typeface="Calibri"/>
              </a:rPr>
              <a:pPr/>
              <a:t>6/27/2023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E2CAF3-4AD6-0E4A-8298-9E40630348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2592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988482-74FE-4940-82F4-80D30178EA9A}" type="datetimeFigureOut">
              <a:rPr lang="en-US" smtClean="0">
                <a:solidFill>
                  <a:prstClr val="black">
                    <a:tint val="75000"/>
                  </a:prstClr>
                </a:solidFill>
                <a:latin typeface="Calibri"/>
              </a:rPr>
              <a:pPr/>
              <a:t>6/27/2023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E2CAF3-4AD6-0E4A-8298-9E40630348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4616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88482-74FE-4940-82F4-80D30178EA9A}" type="datetimeFigureOut">
              <a:rPr lang="en-US" smtClean="0">
                <a:solidFill>
                  <a:prstClr val="black">
                    <a:tint val="75000"/>
                  </a:prstClr>
                </a:solidFill>
                <a:latin typeface="Calibri"/>
              </a:rPr>
              <a:pPr/>
              <a:t>6/27/2023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E2CAF3-4AD6-0E4A-8298-9E40630348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2426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988482-74FE-4940-82F4-80D30178EA9A}" type="datetimeFigureOut">
              <a:rPr lang="en-US" smtClean="0">
                <a:solidFill>
                  <a:prstClr val="black">
                    <a:tint val="75000"/>
                  </a:prstClr>
                </a:solidFill>
                <a:latin typeface="Calibri"/>
              </a:rPr>
              <a:pPr/>
              <a:t>6/27/2023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E2CAF3-4AD6-0E4A-8298-9E40630348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076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F3EB32-34B9-0540-9D64-B7E44C5BE4EE}"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5886D-88EF-0C41-A602-687187615474}" type="slidenum">
              <a:rPr lang="en-US" smtClean="0"/>
              <a:t>‹#›</a:t>
            </a:fld>
            <a:endParaRPr lang="en-US"/>
          </a:p>
        </p:txBody>
      </p:sp>
    </p:spTree>
    <p:extLst>
      <p:ext uri="{BB962C8B-B14F-4D97-AF65-F5344CB8AC3E}">
        <p14:creationId xmlns:p14="http://schemas.microsoft.com/office/powerpoint/2010/main" val="1677761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988482-74FE-4940-82F4-80D30178EA9A}" type="datetimeFigureOut">
              <a:rPr lang="en-US" smtClean="0">
                <a:solidFill>
                  <a:prstClr val="black">
                    <a:tint val="75000"/>
                  </a:prstClr>
                </a:solidFill>
                <a:latin typeface="Calibri"/>
              </a:rPr>
              <a:pPr/>
              <a:t>6/27/2023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3E2CAF3-4AD6-0E4A-8298-9E40630348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5916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988482-74FE-4940-82F4-80D30178EA9A}" type="datetimeFigureOut">
              <a:rPr lang="en-US" smtClean="0">
                <a:solidFill>
                  <a:prstClr val="black">
                    <a:tint val="75000"/>
                  </a:prstClr>
                </a:solidFill>
                <a:latin typeface="Calibri"/>
              </a:rPr>
              <a:pPr/>
              <a:t>6/27/2023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3E2CAF3-4AD6-0E4A-8298-9E40630348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5062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88482-74FE-4940-82F4-80D30178EA9A}" type="datetimeFigureOut">
              <a:rPr lang="en-US" smtClean="0">
                <a:solidFill>
                  <a:prstClr val="black">
                    <a:tint val="75000"/>
                  </a:prstClr>
                </a:solidFill>
                <a:latin typeface="Calibri"/>
              </a:rPr>
              <a:pPr/>
              <a:t>6/27/2023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3E2CAF3-4AD6-0E4A-8298-9E40630348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5905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988482-74FE-4940-82F4-80D30178EA9A}" type="datetimeFigureOut">
              <a:rPr lang="en-US" smtClean="0">
                <a:solidFill>
                  <a:prstClr val="black">
                    <a:tint val="75000"/>
                  </a:prstClr>
                </a:solidFill>
                <a:latin typeface="Calibri"/>
              </a:rPr>
              <a:pPr/>
              <a:t>6/27/2023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E2CAF3-4AD6-0E4A-8298-9E40630348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213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988482-74FE-4940-82F4-80D30178EA9A}" type="datetimeFigureOut">
              <a:rPr lang="en-US" smtClean="0">
                <a:solidFill>
                  <a:prstClr val="black">
                    <a:tint val="75000"/>
                  </a:prstClr>
                </a:solidFill>
                <a:latin typeface="Calibri"/>
              </a:rPr>
              <a:pPr/>
              <a:t>6/27/2023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3E2CAF3-4AD6-0E4A-8298-9E40630348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3027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988482-74FE-4940-82F4-80D30178EA9A}" type="datetimeFigureOut">
              <a:rPr lang="en-US" smtClean="0">
                <a:solidFill>
                  <a:prstClr val="black">
                    <a:tint val="75000"/>
                  </a:prstClr>
                </a:solidFill>
                <a:latin typeface="Calibri"/>
              </a:rPr>
              <a:pPr/>
              <a:t>6/27/2023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E2CAF3-4AD6-0E4A-8298-9E40630348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42052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988482-74FE-4940-82F4-80D30178EA9A}" type="datetimeFigureOut">
              <a:rPr lang="en-US" smtClean="0">
                <a:solidFill>
                  <a:prstClr val="black">
                    <a:tint val="75000"/>
                  </a:prstClr>
                </a:solidFill>
                <a:latin typeface="Calibri"/>
              </a:rPr>
              <a:pPr/>
              <a:t>6/27/2023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3E2CAF3-4AD6-0E4A-8298-9E40630348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7858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511" indent="0" algn="ctr">
              <a:buNone/>
              <a:defRPr/>
            </a:lvl2pPr>
            <a:lvl3pPr marL="829022" indent="0" algn="ctr">
              <a:buNone/>
              <a:defRPr/>
            </a:lvl3pPr>
            <a:lvl4pPr marL="1243533" indent="0" algn="ctr">
              <a:buNone/>
              <a:defRPr/>
            </a:lvl4pPr>
            <a:lvl5pPr marL="1658044" indent="0" algn="ctr">
              <a:buNone/>
              <a:defRPr/>
            </a:lvl5pPr>
            <a:lvl6pPr marL="2072556" indent="0" algn="ctr">
              <a:buNone/>
              <a:defRPr/>
            </a:lvl6pPr>
            <a:lvl7pPr marL="2487067" indent="0" algn="ctr">
              <a:buNone/>
              <a:defRPr/>
            </a:lvl7pPr>
            <a:lvl8pPr marL="2901578" indent="0" algn="ctr">
              <a:buNone/>
              <a:defRPr/>
            </a:lvl8pPr>
            <a:lvl9pPr marL="3316089" indent="0" algn="ctr">
              <a:buNone/>
              <a:defRPr/>
            </a:lvl9pPr>
          </a:lstStyle>
          <a:p>
            <a:r>
              <a:rPr lang="en-US"/>
              <a:t>Click to edit Master subtitle style</a:t>
            </a:r>
          </a:p>
        </p:txBody>
      </p:sp>
    </p:spTree>
    <p:extLst>
      <p:ext uri="{BB962C8B-B14F-4D97-AF65-F5344CB8AC3E}">
        <p14:creationId xmlns:p14="http://schemas.microsoft.com/office/powerpoint/2010/main" val="3623078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044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8"/>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511" indent="0">
              <a:buNone/>
              <a:defRPr sz="1600"/>
            </a:lvl2pPr>
            <a:lvl3pPr marL="829022" indent="0">
              <a:buNone/>
              <a:defRPr sz="1500"/>
            </a:lvl3pPr>
            <a:lvl4pPr marL="1243533" indent="0">
              <a:buNone/>
              <a:defRPr sz="1300"/>
            </a:lvl4pPr>
            <a:lvl5pPr marL="1658044" indent="0">
              <a:buNone/>
              <a:defRPr sz="1300"/>
            </a:lvl5pPr>
            <a:lvl6pPr marL="2072556" indent="0">
              <a:buNone/>
              <a:defRPr sz="1300"/>
            </a:lvl6pPr>
            <a:lvl7pPr marL="2487067" indent="0">
              <a:buNone/>
              <a:defRPr sz="1300"/>
            </a:lvl7pPr>
            <a:lvl8pPr marL="2901578" indent="0">
              <a:buNone/>
              <a:defRPr sz="1300"/>
            </a:lvl8pPr>
            <a:lvl9pPr marL="3316089" indent="0">
              <a:buNone/>
              <a:defRPr sz="1300"/>
            </a:lvl9pPr>
          </a:lstStyle>
          <a:p>
            <a:pPr lvl="0"/>
            <a:r>
              <a:rPr lang="en-US"/>
              <a:t>Click to edit Master text styles</a:t>
            </a:r>
          </a:p>
        </p:txBody>
      </p:sp>
    </p:spTree>
    <p:extLst>
      <p:ext uri="{BB962C8B-B14F-4D97-AF65-F5344CB8AC3E}">
        <p14:creationId xmlns:p14="http://schemas.microsoft.com/office/powerpoint/2010/main" val="304310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F3EB32-34B9-0540-9D64-B7E44C5BE4EE}"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45886D-88EF-0C41-A602-687187615474}" type="slidenum">
              <a:rPr lang="en-US" smtClean="0"/>
              <a:t>‹#›</a:t>
            </a:fld>
            <a:endParaRPr lang="en-US"/>
          </a:p>
        </p:txBody>
      </p:sp>
    </p:spTree>
    <p:extLst>
      <p:ext uri="{BB962C8B-B14F-4D97-AF65-F5344CB8AC3E}">
        <p14:creationId xmlns:p14="http://schemas.microsoft.com/office/powerpoint/2010/main" val="1651338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28608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5"/>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511" indent="0">
              <a:buNone/>
              <a:defRPr sz="1800" b="1"/>
            </a:lvl2pPr>
            <a:lvl3pPr marL="829022" indent="0">
              <a:buNone/>
              <a:defRPr sz="1600" b="1"/>
            </a:lvl3pPr>
            <a:lvl4pPr marL="1243533" indent="0">
              <a:buNone/>
              <a:defRPr sz="1500" b="1"/>
            </a:lvl4pPr>
            <a:lvl5pPr marL="1658044" indent="0">
              <a:buNone/>
              <a:defRPr sz="1500" b="1"/>
            </a:lvl5pPr>
            <a:lvl6pPr marL="2072556" indent="0">
              <a:buNone/>
              <a:defRPr sz="1500" b="1"/>
            </a:lvl6pPr>
            <a:lvl7pPr marL="2487067" indent="0">
              <a:buNone/>
              <a:defRPr sz="1500" b="1"/>
            </a:lvl7pPr>
            <a:lvl8pPr marL="2901578" indent="0">
              <a:buNone/>
              <a:defRPr sz="1500" b="1"/>
            </a:lvl8pPr>
            <a:lvl9pPr marL="331608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511" indent="0">
              <a:buNone/>
              <a:defRPr sz="1800" b="1"/>
            </a:lvl2pPr>
            <a:lvl3pPr marL="829022" indent="0">
              <a:buNone/>
              <a:defRPr sz="1600" b="1"/>
            </a:lvl3pPr>
            <a:lvl4pPr marL="1243533" indent="0">
              <a:buNone/>
              <a:defRPr sz="1500" b="1"/>
            </a:lvl4pPr>
            <a:lvl5pPr marL="1658044" indent="0">
              <a:buNone/>
              <a:defRPr sz="1500" b="1"/>
            </a:lvl5pPr>
            <a:lvl6pPr marL="2072556" indent="0">
              <a:buNone/>
              <a:defRPr sz="1500" b="1"/>
            </a:lvl6pPr>
            <a:lvl7pPr marL="2487067" indent="0">
              <a:buNone/>
              <a:defRPr sz="1500" b="1"/>
            </a:lvl7pPr>
            <a:lvl8pPr marL="2901578" indent="0">
              <a:buNone/>
              <a:defRPr sz="1500" b="1"/>
            </a:lvl8pPr>
            <a:lvl9pPr marL="331608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13428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5335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6736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6"/>
            <a:ext cx="3008160" cy="4692013"/>
          </a:xfrm>
        </p:spPr>
        <p:txBody>
          <a:bodyPr/>
          <a:lstStyle>
            <a:lvl1pPr marL="0" indent="0">
              <a:buNone/>
              <a:defRPr sz="1300"/>
            </a:lvl1pPr>
            <a:lvl2pPr marL="414511" indent="0">
              <a:buNone/>
              <a:defRPr sz="1100"/>
            </a:lvl2pPr>
            <a:lvl3pPr marL="829022" indent="0">
              <a:buNone/>
              <a:defRPr sz="900"/>
            </a:lvl3pPr>
            <a:lvl4pPr marL="1243533" indent="0">
              <a:buNone/>
              <a:defRPr sz="800"/>
            </a:lvl4pPr>
            <a:lvl5pPr marL="1658044" indent="0">
              <a:buNone/>
              <a:defRPr sz="800"/>
            </a:lvl5pPr>
            <a:lvl6pPr marL="2072556" indent="0">
              <a:buNone/>
              <a:defRPr sz="800"/>
            </a:lvl6pPr>
            <a:lvl7pPr marL="2487067" indent="0">
              <a:buNone/>
              <a:defRPr sz="800"/>
            </a:lvl7pPr>
            <a:lvl8pPr marL="2901578" indent="0">
              <a:buNone/>
              <a:defRPr sz="800"/>
            </a:lvl8pPr>
            <a:lvl9pPr marL="3316089" indent="0">
              <a:buNone/>
              <a:defRPr sz="800"/>
            </a:lvl9pPr>
          </a:lstStyle>
          <a:p>
            <a:pPr lvl="0"/>
            <a:r>
              <a:rPr lang="en-US"/>
              <a:t>Click to edit Master text styles</a:t>
            </a:r>
          </a:p>
        </p:txBody>
      </p:sp>
    </p:spTree>
    <p:extLst>
      <p:ext uri="{BB962C8B-B14F-4D97-AF65-F5344CB8AC3E}">
        <p14:creationId xmlns:p14="http://schemas.microsoft.com/office/powerpoint/2010/main" val="1347091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4511" indent="0">
              <a:buNone/>
              <a:defRPr sz="2500"/>
            </a:lvl2pPr>
            <a:lvl3pPr marL="829022" indent="0">
              <a:buNone/>
              <a:defRPr sz="2200"/>
            </a:lvl3pPr>
            <a:lvl4pPr marL="1243533" indent="0">
              <a:buNone/>
              <a:defRPr sz="1800"/>
            </a:lvl4pPr>
            <a:lvl5pPr marL="1658044" indent="0">
              <a:buNone/>
              <a:defRPr sz="1800"/>
            </a:lvl5pPr>
            <a:lvl6pPr marL="2072556" indent="0">
              <a:buNone/>
              <a:defRPr sz="1800"/>
            </a:lvl6pPr>
            <a:lvl7pPr marL="2487067" indent="0">
              <a:buNone/>
              <a:defRPr sz="1800"/>
            </a:lvl7pPr>
            <a:lvl8pPr marL="2901578" indent="0">
              <a:buNone/>
              <a:defRPr sz="1800"/>
            </a:lvl8pPr>
            <a:lvl9pPr marL="3316089" indent="0">
              <a:buNone/>
              <a:defRPr sz="1800"/>
            </a:lvl9pPr>
          </a:lstStyle>
          <a:p>
            <a:endParaRPr lang="en-US"/>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4511" indent="0">
              <a:buNone/>
              <a:defRPr sz="1100"/>
            </a:lvl2pPr>
            <a:lvl3pPr marL="829022" indent="0">
              <a:buNone/>
              <a:defRPr sz="900"/>
            </a:lvl3pPr>
            <a:lvl4pPr marL="1243533" indent="0">
              <a:buNone/>
              <a:defRPr sz="800"/>
            </a:lvl4pPr>
            <a:lvl5pPr marL="1658044" indent="0">
              <a:buNone/>
              <a:defRPr sz="800"/>
            </a:lvl5pPr>
            <a:lvl6pPr marL="2072556" indent="0">
              <a:buNone/>
              <a:defRPr sz="800"/>
            </a:lvl6pPr>
            <a:lvl7pPr marL="2487067" indent="0">
              <a:buNone/>
              <a:defRPr sz="800"/>
            </a:lvl7pPr>
            <a:lvl8pPr marL="2901578" indent="0">
              <a:buNone/>
              <a:defRPr sz="800"/>
            </a:lvl8pPr>
            <a:lvl9pPr marL="3316089" indent="0">
              <a:buNone/>
              <a:defRPr sz="800"/>
            </a:lvl9pPr>
          </a:lstStyle>
          <a:p>
            <a:pPr lvl="0"/>
            <a:r>
              <a:rPr lang="en-US"/>
              <a:t>Click to edit Master text styles</a:t>
            </a:r>
          </a:p>
        </p:txBody>
      </p:sp>
    </p:spTree>
    <p:extLst>
      <p:ext uri="{BB962C8B-B14F-4D97-AF65-F5344CB8AC3E}">
        <p14:creationId xmlns:p14="http://schemas.microsoft.com/office/powerpoint/2010/main" val="11798400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713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2" y="568860"/>
            <a:ext cx="1951200" cy="5656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465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5BAEE6-6928-4DB3-B96C-C175B31EF4A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331472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fontAlgn="auto" hangingPunct="1">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smtClean="0"/>
            </a:lvl1pPr>
          </a:lstStyle>
          <a:p>
            <a:pPr>
              <a:defRPr/>
            </a:pPr>
            <a:fld id="{7DFBEEFB-5DE2-2F41-849F-44BF121ADA39}" type="slidenum">
              <a:rPr lang="en-US"/>
              <a:pPr>
                <a:defRPr/>
              </a:pPr>
              <a:t>‹#›</a:t>
            </a:fld>
            <a:endParaRPr lang="en-US"/>
          </a:p>
        </p:txBody>
      </p:sp>
    </p:spTree>
    <p:extLst>
      <p:ext uri="{BB962C8B-B14F-4D97-AF65-F5344CB8AC3E}">
        <p14:creationId xmlns:p14="http://schemas.microsoft.com/office/powerpoint/2010/main" val="111608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F3EB32-34B9-0540-9D64-B7E44C5BE4EE}"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45886D-88EF-0C41-A602-687187615474}" type="slidenum">
              <a:rPr lang="en-US" smtClean="0"/>
              <a:t>‹#›</a:t>
            </a:fld>
            <a:endParaRPr lang="en-US"/>
          </a:p>
        </p:txBody>
      </p:sp>
    </p:spTree>
    <p:extLst>
      <p:ext uri="{BB962C8B-B14F-4D97-AF65-F5344CB8AC3E}">
        <p14:creationId xmlns:p14="http://schemas.microsoft.com/office/powerpoint/2010/main" val="3788481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smtClean="0"/>
            </a:lvl1pPr>
          </a:lstStyle>
          <a:p>
            <a:pPr>
              <a:defRPr/>
            </a:pPr>
            <a:fld id="{8E1266EA-3894-6440-9903-DB31B65C67D1}" type="datetime1">
              <a:rPr lang="en-US"/>
              <a:pPr>
                <a:defRPr/>
              </a:pPr>
              <a:t>6/27/2023</a:t>
            </a:fld>
            <a:endParaRPr lang="en-US"/>
          </a:p>
        </p:txBody>
      </p:sp>
      <p:sp>
        <p:nvSpPr>
          <p:cNvPr id="3" name="Footer Placeholder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smtClean="0"/>
            </a:lvl1pPr>
          </a:lstStyle>
          <a:p>
            <a:pPr>
              <a:defRPr/>
            </a:pPr>
            <a:fld id="{2F740E37-0A6B-1742-939B-03EA66419274}" type="slidenum">
              <a:rPr lang="en-US"/>
              <a:pPr>
                <a:defRPr/>
              </a:pPr>
              <a:t>‹#›</a:t>
            </a:fld>
            <a:endParaRPr lang="en-US"/>
          </a:p>
        </p:txBody>
      </p:sp>
    </p:spTree>
    <p:extLst>
      <p:ext uri="{BB962C8B-B14F-4D97-AF65-F5344CB8AC3E}">
        <p14:creationId xmlns:p14="http://schemas.microsoft.com/office/powerpoint/2010/main" val="37898733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AB13F17-844B-3C4E-A7EC-CD289CEAD1ED}"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336647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DD58B1B-3CF7-394B-9640-DAB0CB6573C7}"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45110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366B90DE-C2D6-9148-86CB-7C53EED1041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149122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06CBF86F-40BA-9743-8042-CDBD9DCCCE7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5855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E9C4F445-E2B6-E748-BAC9-9C9FFD64807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439921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8CF227FD-C3DD-4841-933A-907A019DAE4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00205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FDA68650-B507-3445-8533-A7724B56DA4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225673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9A4E04D-3395-ED49-B2A1-2120A04F29D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031974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E116E858-1A6F-A64B-B2E5-D84DA0AC6A50}"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88126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F3EB32-34B9-0540-9D64-B7E44C5BE4EE}"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45886D-88EF-0C41-A602-687187615474}" type="slidenum">
              <a:rPr lang="en-US" smtClean="0"/>
              <a:t>‹#›</a:t>
            </a:fld>
            <a:endParaRPr lang="en-US"/>
          </a:p>
        </p:txBody>
      </p:sp>
    </p:spTree>
    <p:extLst>
      <p:ext uri="{BB962C8B-B14F-4D97-AF65-F5344CB8AC3E}">
        <p14:creationId xmlns:p14="http://schemas.microsoft.com/office/powerpoint/2010/main" val="23469176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3BEB3F6-AF8D-FC46-A4F4-537DEF02541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875861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AEBA2B6-1B66-174B-9B9B-D9F2C1E6332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52305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smtClean="0"/>
            </a:lvl1pPr>
          </a:lstStyle>
          <a:p>
            <a:pPr>
              <a:defRPr/>
            </a:pPr>
            <a:fld id="{8E1266EA-3894-6440-9903-DB31B65C67D1}" type="datetime1">
              <a:rPr lang="en-US"/>
              <a:pPr>
                <a:defRPr/>
              </a:pPr>
              <a:t>6/27/2023</a:t>
            </a:fld>
            <a:endParaRPr lang="en-US"/>
          </a:p>
        </p:txBody>
      </p:sp>
      <p:sp>
        <p:nvSpPr>
          <p:cNvPr id="3" name="Footer Placeholder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ea typeface="+mn-ea"/>
                <a:cs typeface="+mn-cs"/>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eaLnBrk="0" hangingPunct="0">
              <a:defRPr smtClean="0"/>
            </a:lvl1pPr>
          </a:lstStyle>
          <a:p>
            <a:pPr>
              <a:defRPr/>
            </a:pPr>
            <a:fld id="{2F740E37-0A6B-1742-939B-03EA66419274}" type="slidenum">
              <a:rPr lang="en-US"/>
              <a:pPr>
                <a:defRPr/>
              </a:pPr>
              <a:t>‹#›</a:t>
            </a:fld>
            <a:endParaRPr lang="en-US"/>
          </a:p>
        </p:txBody>
      </p:sp>
    </p:spTree>
    <p:extLst>
      <p:ext uri="{BB962C8B-B14F-4D97-AF65-F5344CB8AC3E}">
        <p14:creationId xmlns:p14="http://schemas.microsoft.com/office/powerpoint/2010/main" val="17500935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94D79A-3926-CD40-B594-0345FDE261AC}" type="datetimeFigureOut">
              <a:rPr lang="en-US" smtClean="0">
                <a:solidFill>
                  <a:prstClr val="black">
                    <a:tint val="75000"/>
                  </a:prstClr>
                </a:solidFill>
              </a:rPr>
              <a:pPr/>
              <a:t>6/27/2023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7857AC-9F98-C84B-99B9-F4931976F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887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94D79A-3926-CD40-B594-0345FDE261AC}" type="datetimeFigureOut">
              <a:rPr lang="en-US" smtClean="0">
                <a:solidFill>
                  <a:prstClr val="black">
                    <a:tint val="75000"/>
                  </a:prstClr>
                </a:solidFill>
              </a:rPr>
              <a:pPr/>
              <a:t>6/27/2023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7857AC-9F98-C84B-99B9-F4931976F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7958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94D79A-3926-CD40-B594-0345FDE261AC}" type="datetimeFigureOut">
              <a:rPr lang="en-US" smtClean="0">
                <a:solidFill>
                  <a:prstClr val="black">
                    <a:tint val="75000"/>
                  </a:prstClr>
                </a:solidFill>
              </a:rPr>
              <a:pPr/>
              <a:t>6/27/2023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7857AC-9F98-C84B-99B9-F4931976F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4967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94D79A-3926-CD40-B594-0345FDE261AC}" type="datetimeFigureOut">
              <a:rPr lang="en-US" smtClean="0">
                <a:solidFill>
                  <a:prstClr val="black">
                    <a:tint val="75000"/>
                  </a:prstClr>
                </a:solidFill>
              </a:rPr>
              <a:pPr/>
              <a:t>6/27/2023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7857AC-9F98-C84B-99B9-F4931976F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5636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94D79A-3926-CD40-B594-0345FDE261AC}" type="datetimeFigureOut">
              <a:rPr lang="en-US" smtClean="0">
                <a:solidFill>
                  <a:prstClr val="black">
                    <a:tint val="75000"/>
                  </a:prstClr>
                </a:solidFill>
              </a:rPr>
              <a:pPr/>
              <a:t>6/27/2023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C7857AC-9F98-C84B-99B9-F4931976F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2726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94D79A-3926-CD40-B594-0345FDE261AC}" type="datetimeFigureOut">
              <a:rPr lang="en-US" smtClean="0">
                <a:solidFill>
                  <a:prstClr val="black">
                    <a:tint val="75000"/>
                  </a:prstClr>
                </a:solidFill>
              </a:rPr>
              <a:pPr/>
              <a:t>6/27/2023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C7857AC-9F98-C84B-99B9-F4931976F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640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4D79A-3926-CD40-B594-0345FDE261AC}" type="datetimeFigureOut">
              <a:rPr lang="en-US" smtClean="0">
                <a:solidFill>
                  <a:prstClr val="black">
                    <a:tint val="75000"/>
                  </a:prstClr>
                </a:solidFill>
              </a:rPr>
              <a:pPr/>
              <a:t>6/27/2023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C7857AC-9F98-C84B-99B9-F4931976F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38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F3EB32-34B9-0540-9D64-B7E44C5BE4EE}"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5886D-88EF-0C41-A602-687187615474}" type="slidenum">
              <a:rPr lang="en-US" smtClean="0"/>
              <a:t>‹#›</a:t>
            </a:fld>
            <a:endParaRPr lang="en-US"/>
          </a:p>
        </p:txBody>
      </p:sp>
    </p:spTree>
    <p:extLst>
      <p:ext uri="{BB962C8B-B14F-4D97-AF65-F5344CB8AC3E}">
        <p14:creationId xmlns:p14="http://schemas.microsoft.com/office/powerpoint/2010/main" val="29660340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94D79A-3926-CD40-B594-0345FDE261AC}" type="datetimeFigureOut">
              <a:rPr lang="en-US" smtClean="0">
                <a:solidFill>
                  <a:prstClr val="black">
                    <a:tint val="75000"/>
                  </a:prstClr>
                </a:solidFill>
              </a:rPr>
              <a:pPr/>
              <a:t>6/27/2023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7857AC-9F98-C84B-99B9-F4931976F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1239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94D79A-3926-CD40-B594-0345FDE261AC}" type="datetimeFigureOut">
              <a:rPr lang="en-US" smtClean="0">
                <a:solidFill>
                  <a:prstClr val="black">
                    <a:tint val="75000"/>
                  </a:prstClr>
                </a:solidFill>
              </a:rPr>
              <a:pPr/>
              <a:t>6/27/2023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7857AC-9F98-C84B-99B9-F4931976F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0703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94D79A-3926-CD40-B594-0345FDE261AC}" type="datetimeFigureOut">
              <a:rPr lang="en-US" smtClean="0">
                <a:solidFill>
                  <a:prstClr val="black">
                    <a:tint val="75000"/>
                  </a:prstClr>
                </a:solidFill>
              </a:rPr>
              <a:pPr/>
              <a:t>6/27/2023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7857AC-9F98-C84B-99B9-F4931976F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9707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94D79A-3926-CD40-B594-0345FDE261AC}" type="datetimeFigureOut">
              <a:rPr lang="en-US" smtClean="0">
                <a:solidFill>
                  <a:prstClr val="black">
                    <a:tint val="75000"/>
                  </a:prstClr>
                </a:solidFill>
              </a:rPr>
              <a:pPr/>
              <a:t>6/27/2023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7857AC-9F98-C84B-99B9-F4931976F8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2721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smtClean="0"/>
            </a:lvl1pPr>
          </a:lstStyle>
          <a:p>
            <a:pPr>
              <a:defRPr/>
            </a:pPr>
            <a:fld id="{A8F334BE-FBEA-7F4F-84ED-5185F4F8DF23}" type="datetime1">
              <a:rPr lang="en-US"/>
              <a:pPr>
                <a:defRPr/>
              </a:pPr>
              <a:t>6/27/2023</a:t>
            </a:fld>
            <a:endParaRPr lang="en-US"/>
          </a:p>
        </p:txBody>
      </p:sp>
      <p:sp>
        <p:nvSpPr>
          <p:cNvPr id="5" name="Footer Placeholder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C4C5A970-2A6C-E44C-9BF9-84B2DB470F2C}" type="slidenum">
              <a:rPr lang="en-US"/>
              <a:pPr>
                <a:defRPr/>
              </a:pPr>
              <a:t>‹#›</a:t>
            </a:fld>
            <a:endParaRPr lang="en-US"/>
          </a:p>
        </p:txBody>
      </p:sp>
    </p:spTree>
    <p:extLst>
      <p:ext uri="{BB962C8B-B14F-4D97-AF65-F5344CB8AC3E}">
        <p14:creationId xmlns:p14="http://schemas.microsoft.com/office/powerpoint/2010/main" val="7961193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2FC0C1-6BFF-7A4B-919C-5632D780CA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2308573"/>
      </p:ext>
    </p:extLst>
  </p:cSld>
  <p:clrMapOvr>
    <a:masterClrMapping/>
  </p:clrMapOvr>
  <p:transition advClick="0">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ECC91C7-064B-8344-B67F-1185FEAB7B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2386807"/>
      </p:ext>
    </p:extLst>
  </p:cSld>
  <p:clrMapOvr>
    <a:masterClrMapping/>
  </p:clrMapOvr>
  <p:transition advClick="0">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AF3C60-4A2A-DD43-9E4A-F07E5EB0F2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7200543"/>
      </p:ext>
    </p:extLst>
  </p:cSld>
  <p:clrMapOvr>
    <a:masterClrMapping/>
  </p:clrMapOvr>
  <p:transition advClick="0">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87F22B-ACAD-3B40-A023-0078BAA547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284001"/>
      </p:ext>
    </p:extLst>
  </p:cSld>
  <p:clrMapOvr>
    <a:masterClrMapping/>
  </p:clrMapOvr>
  <p:transition advClick="0">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7C2453B-DFEF-9B40-B661-A53BE1BC3A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079043"/>
      </p:ext>
    </p:extLst>
  </p:cSld>
  <p:clrMapOvr>
    <a:masterClrMapping/>
  </p:clrMapOvr>
  <p:transition advClick="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F3EB32-34B9-0540-9D64-B7E44C5BE4EE}"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5886D-88EF-0C41-A602-687187615474}" type="slidenum">
              <a:rPr lang="en-US" smtClean="0"/>
              <a:t>‹#›</a:t>
            </a:fld>
            <a:endParaRPr lang="en-US"/>
          </a:p>
        </p:txBody>
      </p:sp>
    </p:spTree>
    <p:extLst>
      <p:ext uri="{BB962C8B-B14F-4D97-AF65-F5344CB8AC3E}">
        <p14:creationId xmlns:p14="http://schemas.microsoft.com/office/powerpoint/2010/main" val="11856746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750E3FA-D121-DA40-82EA-8ADEDB8A46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9416289"/>
      </p:ext>
    </p:extLst>
  </p:cSld>
  <p:clrMapOvr>
    <a:masterClrMapping/>
  </p:clrMapOvr>
  <p:transition advClick="0">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4888B7C-F453-5D48-B420-6E9DFA2D36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1491819"/>
      </p:ext>
    </p:extLst>
  </p:cSld>
  <p:clrMapOvr>
    <a:masterClrMapping/>
  </p:clrMapOvr>
  <p:transition advClick="0">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8FE538-74E7-4F4B-9AB0-ABDACF7EC9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7195793"/>
      </p:ext>
    </p:extLst>
  </p:cSld>
  <p:clrMapOvr>
    <a:masterClrMapping/>
  </p:clrMapOvr>
  <p:transition advClick="0">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097995-8032-7E46-8CD5-B358C903A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4998459"/>
      </p:ext>
    </p:extLst>
  </p:cSld>
  <p:clrMapOvr>
    <a:masterClrMapping/>
  </p:clrMapOvr>
  <p:transition advClick="0">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D32D76-8A9D-5049-938D-BF9FB8FBE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6438464"/>
      </p:ext>
    </p:extLst>
  </p:cSld>
  <p:clrMapOvr>
    <a:masterClrMapping/>
  </p:clrMapOvr>
  <p:transition advClick="0">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99D47F-B2B7-3E44-AB36-597663F47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1164991"/>
      </p:ext>
    </p:extLst>
  </p:cSld>
  <p:clrMapOvr>
    <a:masterClrMapping/>
  </p:clrMapOvr>
  <p:transition advClick="0">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188A0E-48D1-BE4B-A7E1-D6D38362055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CAFF9-5455-6F46-BCF9-99976AFFF9F0}" type="slidenum">
              <a:rPr lang="en-US" smtClean="0"/>
              <a:t>‹#›</a:t>
            </a:fld>
            <a:endParaRPr lang="en-US"/>
          </a:p>
        </p:txBody>
      </p:sp>
    </p:spTree>
    <p:extLst>
      <p:ext uri="{BB962C8B-B14F-4D97-AF65-F5344CB8AC3E}">
        <p14:creationId xmlns:p14="http://schemas.microsoft.com/office/powerpoint/2010/main" val="24539715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188A0E-48D1-BE4B-A7E1-D6D38362055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CAFF9-5455-6F46-BCF9-99976AFFF9F0}" type="slidenum">
              <a:rPr lang="en-US" smtClean="0"/>
              <a:t>‹#›</a:t>
            </a:fld>
            <a:endParaRPr lang="en-US"/>
          </a:p>
        </p:txBody>
      </p:sp>
    </p:spTree>
    <p:extLst>
      <p:ext uri="{BB962C8B-B14F-4D97-AF65-F5344CB8AC3E}">
        <p14:creationId xmlns:p14="http://schemas.microsoft.com/office/powerpoint/2010/main" val="332901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188A0E-48D1-BE4B-A7E1-D6D38362055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2CAFF9-5455-6F46-BCF9-99976AFFF9F0}" type="slidenum">
              <a:rPr lang="en-US" smtClean="0"/>
              <a:t>‹#›</a:t>
            </a:fld>
            <a:endParaRPr lang="en-US"/>
          </a:p>
        </p:txBody>
      </p:sp>
    </p:spTree>
    <p:extLst>
      <p:ext uri="{BB962C8B-B14F-4D97-AF65-F5344CB8AC3E}">
        <p14:creationId xmlns:p14="http://schemas.microsoft.com/office/powerpoint/2010/main" val="2410167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188A0E-48D1-BE4B-A7E1-D6D38362055C}"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2CAFF9-5455-6F46-BCF9-99976AFFF9F0}" type="slidenum">
              <a:rPr lang="en-US" smtClean="0"/>
              <a:t>‹#›</a:t>
            </a:fld>
            <a:endParaRPr lang="en-US"/>
          </a:p>
        </p:txBody>
      </p:sp>
    </p:spTree>
    <p:extLst>
      <p:ext uri="{BB962C8B-B14F-4D97-AF65-F5344CB8AC3E}">
        <p14:creationId xmlns:p14="http://schemas.microsoft.com/office/powerpoint/2010/main" val="750128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10.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2.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8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4.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5.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6.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7.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30.xml"/><Relationship Id="rId1" Type="http://schemas.openxmlformats.org/officeDocument/2006/relationships/slideLayout" Target="../slideLayouts/slideLayout12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9.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20.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F3EB32-34B9-0540-9D64-B7E44C5BE4EE}" type="datetimeFigureOut">
              <a:rPr lang="en-US" smtClean="0"/>
              <a:t>6/27/2023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5886D-88EF-0C41-A602-687187615474}" type="slidenum">
              <a:rPr lang="en-US" smtClean="0"/>
              <a:t>‹#›</a:t>
            </a:fld>
            <a:endParaRPr lang="en-US"/>
          </a:p>
        </p:txBody>
      </p:sp>
    </p:spTree>
    <p:extLst>
      <p:ext uri="{BB962C8B-B14F-4D97-AF65-F5344CB8AC3E}">
        <p14:creationId xmlns:p14="http://schemas.microsoft.com/office/powerpoint/2010/main" val="3039179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F628A74-D8B6-1A42-A746-B054540A46B3}" type="slidenum">
              <a:rPr lang="en-US" smtClean="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6128765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defTabSz="914400" fontAlgn="base">
              <a:spcBef>
                <a:spcPct val="0"/>
              </a:spcBef>
              <a:spcAft>
                <a:spcPct val="0"/>
              </a:spcAft>
              <a:defRPr/>
            </a:pPr>
            <a:fld id="{329CA207-5AC5-1B41-B212-5426E574B31B}" type="datetime1">
              <a:rPr lang="en-US">
                <a:ea typeface="ＭＳ Ｐゴシック" charset="0"/>
                <a:cs typeface="ＭＳ Ｐゴシック" charset="0"/>
              </a:rPr>
              <a:pPr defTabSz="914400" fontAlgn="base">
                <a:spcBef>
                  <a:spcPct val="0"/>
                </a:spcBef>
                <a:spcAft>
                  <a:spcPct val="0"/>
                </a:spcAft>
                <a:defRPr/>
              </a:pPr>
              <a:t>6/27/2023</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defTabSz="914400" fontAlgn="base">
              <a:spcBef>
                <a:spcPct val="0"/>
              </a:spcBef>
              <a:spcAft>
                <a:spcPct val="0"/>
              </a:spcAft>
              <a:defRPr/>
            </a:pPr>
            <a:fld id="{3FA5F3D4-B7E6-5A46-9EE9-2021DA6C6E3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20236903"/>
      </p:ext>
    </p:extLst>
  </p:cSld>
  <p:clrMap bg1="lt1" tx1="dk1" bg2="lt2" tx2="dk2" accent1="accent1" accent2="accent2" accent3="accent3" accent4="accent4" accent5="accent5" accent6="accent6" hlink="hlink" folHlink="folHlink"/>
  <p:sldLayoutIdLst>
    <p:sldLayoutId id="2147483808"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7" tIns="45699" rIns="91397" bIns="45699" rtlCol="0" anchor="ctr">
            <a:normAutofit/>
          </a:bodyPr>
          <a:lstStyle/>
          <a:p>
            <a:r>
              <a:rPr lang="en-US"/>
              <a:t>Click to edit Master title style</a:t>
            </a:r>
          </a:p>
        </p:txBody>
      </p:sp>
      <p:sp>
        <p:nvSpPr>
          <p:cNvPr id="3" name="Text Placeholder 2"/>
          <p:cNvSpPr>
            <a:spLocks noGrp="1"/>
          </p:cNvSpPr>
          <p:nvPr>
            <p:ph type="body" idx="1"/>
          </p:nvPr>
        </p:nvSpPr>
        <p:spPr>
          <a:xfrm>
            <a:off x="457200" y="1600209"/>
            <a:ext cx="8229600" cy="4525963"/>
          </a:xfrm>
          <a:prstGeom prst="rect">
            <a:avLst/>
          </a:prstGeom>
        </p:spPr>
        <p:txBody>
          <a:bodyPr vert="horz" lIns="91397" tIns="45699" rIns="91397" bIns="4569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9"/>
            <a:ext cx="2133600" cy="365125"/>
          </a:xfrm>
          <a:prstGeom prst="rect">
            <a:avLst/>
          </a:prstGeom>
        </p:spPr>
        <p:txBody>
          <a:bodyPr vert="horz" lIns="91397" tIns="45699" rIns="91397" bIns="45699" rtlCol="0" anchor="ctr"/>
          <a:lstStyle>
            <a:lvl1pPr algn="l">
              <a:defRPr sz="1200">
                <a:solidFill>
                  <a:schemeClr val="tx1">
                    <a:tint val="75000"/>
                  </a:schemeClr>
                </a:solidFill>
              </a:defRPr>
            </a:lvl1pPr>
          </a:lstStyle>
          <a:p>
            <a:pPr defTabSz="456988"/>
            <a:fld id="{2C94D79A-3926-CD40-B594-0345FDE261AC}" type="datetimeFigureOut">
              <a:rPr lang="en-US" smtClean="0">
                <a:solidFill>
                  <a:prstClr val="black">
                    <a:tint val="75000"/>
                  </a:prstClr>
                </a:solidFill>
              </a:rPr>
              <a:pPr defTabSz="456988"/>
              <a:t>6/27/2023</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9"/>
            <a:ext cx="2895600" cy="365125"/>
          </a:xfrm>
          <a:prstGeom prst="rect">
            <a:avLst/>
          </a:prstGeom>
        </p:spPr>
        <p:txBody>
          <a:bodyPr vert="horz" lIns="91397" tIns="45699" rIns="91397" bIns="45699" rtlCol="0" anchor="ctr"/>
          <a:lstStyle>
            <a:lvl1pPr algn="ctr">
              <a:defRPr sz="1200">
                <a:solidFill>
                  <a:schemeClr val="tx1">
                    <a:tint val="75000"/>
                  </a:schemeClr>
                </a:solidFill>
              </a:defRPr>
            </a:lvl1pPr>
          </a:lstStyle>
          <a:p>
            <a:pPr defTabSz="4569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9"/>
            <a:ext cx="2133600" cy="365125"/>
          </a:xfrm>
          <a:prstGeom prst="rect">
            <a:avLst/>
          </a:prstGeom>
        </p:spPr>
        <p:txBody>
          <a:bodyPr vert="horz" lIns="91397" tIns="45699" rIns="91397" bIns="45699" rtlCol="0" anchor="ctr"/>
          <a:lstStyle>
            <a:lvl1pPr algn="r">
              <a:defRPr sz="1200">
                <a:solidFill>
                  <a:schemeClr val="tx1">
                    <a:tint val="75000"/>
                  </a:schemeClr>
                </a:solidFill>
              </a:defRPr>
            </a:lvl1pPr>
          </a:lstStyle>
          <a:p>
            <a:pPr defTabSz="456988"/>
            <a:fld id="{EC7857AC-9F98-C84B-99B9-F4931976F8E5}" type="slidenum">
              <a:rPr lang="en-US" smtClean="0">
                <a:solidFill>
                  <a:prstClr val="black">
                    <a:tint val="75000"/>
                  </a:prstClr>
                </a:solidFill>
              </a:rPr>
              <a:pPr defTabSz="456988"/>
              <a:t>‹#›</a:t>
            </a:fld>
            <a:endParaRPr lang="en-US">
              <a:solidFill>
                <a:prstClr val="black">
                  <a:tint val="75000"/>
                </a:prstClr>
              </a:solidFill>
            </a:endParaRPr>
          </a:p>
        </p:txBody>
      </p:sp>
    </p:spTree>
    <p:extLst>
      <p:ext uri="{BB962C8B-B14F-4D97-AF65-F5344CB8AC3E}">
        <p14:creationId xmlns:p14="http://schemas.microsoft.com/office/powerpoint/2010/main" val="170478753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456988" rtl="0" eaLnBrk="1" latinLnBrk="0" hangingPunct="1">
        <a:spcBef>
          <a:spcPct val="0"/>
        </a:spcBef>
        <a:buNone/>
        <a:defRPr sz="4400" kern="1200">
          <a:solidFill>
            <a:schemeClr val="tx1"/>
          </a:solidFill>
          <a:latin typeface="+mj-lt"/>
          <a:ea typeface="+mj-ea"/>
          <a:cs typeface="+mj-cs"/>
        </a:defRPr>
      </a:lvl1pPr>
    </p:titleStyle>
    <p:bodyStyle>
      <a:lvl1pPr marL="342744" indent="-342744" algn="l" defTabSz="456988" rtl="0" eaLnBrk="1" latinLnBrk="0" hangingPunct="1">
        <a:spcBef>
          <a:spcPct val="20000"/>
        </a:spcBef>
        <a:buFont typeface="Arial"/>
        <a:buChar char="•"/>
        <a:defRPr sz="3200" kern="1200">
          <a:solidFill>
            <a:schemeClr val="tx1"/>
          </a:solidFill>
          <a:latin typeface="+mn-lt"/>
          <a:ea typeface="+mn-ea"/>
          <a:cs typeface="+mn-cs"/>
        </a:defRPr>
      </a:lvl1pPr>
      <a:lvl2pPr marL="742608" indent="-285618" algn="l" defTabSz="456988" rtl="0" eaLnBrk="1" latinLnBrk="0" hangingPunct="1">
        <a:spcBef>
          <a:spcPct val="20000"/>
        </a:spcBef>
        <a:buFont typeface="Arial"/>
        <a:buChar char="–"/>
        <a:defRPr sz="2800" kern="1200">
          <a:solidFill>
            <a:schemeClr val="tx1"/>
          </a:solidFill>
          <a:latin typeface="+mn-lt"/>
          <a:ea typeface="+mn-ea"/>
          <a:cs typeface="+mn-cs"/>
        </a:defRPr>
      </a:lvl2pPr>
      <a:lvl3pPr marL="1142471" indent="-228493" algn="l" defTabSz="456988" rtl="0" eaLnBrk="1" latinLnBrk="0" hangingPunct="1">
        <a:spcBef>
          <a:spcPct val="20000"/>
        </a:spcBef>
        <a:buFont typeface="Arial"/>
        <a:buChar char="•"/>
        <a:defRPr sz="2400" kern="1200">
          <a:solidFill>
            <a:schemeClr val="tx1"/>
          </a:solidFill>
          <a:latin typeface="+mn-lt"/>
          <a:ea typeface="+mn-ea"/>
          <a:cs typeface="+mn-cs"/>
        </a:defRPr>
      </a:lvl3pPr>
      <a:lvl4pPr marL="1599462" indent="-228493" algn="l" defTabSz="456988" rtl="0" eaLnBrk="1" latinLnBrk="0" hangingPunct="1">
        <a:spcBef>
          <a:spcPct val="20000"/>
        </a:spcBef>
        <a:buFont typeface="Arial"/>
        <a:buChar char="–"/>
        <a:defRPr sz="2000" kern="1200">
          <a:solidFill>
            <a:schemeClr val="tx1"/>
          </a:solidFill>
          <a:latin typeface="+mn-lt"/>
          <a:ea typeface="+mn-ea"/>
          <a:cs typeface="+mn-cs"/>
        </a:defRPr>
      </a:lvl4pPr>
      <a:lvl5pPr marL="2056455" indent="-228493" algn="l" defTabSz="456988" rtl="0" eaLnBrk="1" latinLnBrk="0" hangingPunct="1">
        <a:spcBef>
          <a:spcPct val="20000"/>
        </a:spcBef>
        <a:buFont typeface="Arial"/>
        <a:buChar char="»"/>
        <a:defRPr sz="2000" kern="1200">
          <a:solidFill>
            <a:schemeClr val="tx1"/>
          </a:solidFill>
          <a:latin typeface="+mn-lt"/>
          <a:ea typeface="+mn-ea"/>
          <a:cs typeface="+mn-cs"/>
        </a:defRPr>
      </a:lvl5pPr>
      <a:lvl6pPr marL="2513445" indent="-228493" algn="l" defTabSz="456988" rtl="0" eaLnBrk="1" latinLnBrk="0" hangingPunct="1">
        <a:spcBef>
          <a:spcPct val="20000"/>
        </a:spcBef>
        <a:buFont typeface="Arial"/>
        <a:buChar char="•"/>
        <a:defRPr sz="2000" kern="1200">
          <a:solidFill>
            <a:schemeClr val="tx1"/>
          </a:solidFill>
          <a:latin typeface="+mn-lt"/>
          <a:ea typeface="+mn-ea"/>
          <a:cs typeface="+mn-cs"/>
        </a:defRPr>
      </a:lvl6pPr>
      <a:lvl7pPr marL="2970432" indent="-228493" algn="l" defTabSz="456988" rtl="0" eaLnBrk="1" latinLnBrk="0" hangingPunct="1">
        <a:spcBef>
          <a:spcPct val="20000"/>
        </a:spcBef>
        <a:buFont typeface="Arial"/>
        <a:buChar char="•"/>
        <a:defRPr sz="2000" kern="1200">
          <a:solidFill>
            <a:schemeClr val="tx1"/>
          </a:solidFill>
          <a:latin typeface="+mn-lt"/>
          <a:ea typeface="+mn-ea"/>
          <a:cs typeface="+mn-cs"/>
        </a:defRPr>
      </a:lvl7pPr>
      <a:lvl8pPr marL="3427423" indent="-228493" algn="l" defTabSz="456988" rtl="0" eaLnBrk="1" latinLnBrk="0" hangingPunct="1">
        <a:spcBef>
          <a:spcPct val="20000"/>
        </a:spcBef>
        <a:buFont typeface="Arial"/>
        <a:buChar char="•"/>
        <a:defRPr sz="2000" kern="1200">
          <a:solidFill>
            <a:schemeClr val="tx1"/>
          </a:solidFill>
          <a:latin typeface="+mn-lt"/>
          <a:ea typeface="+mn-ea"/>
          <a:cs typeface="+mn-cs"/>
        </a:defRPr>
      </a:lvl8pPr>
      <a:lvl9pPr marL="3884410" indent="-228493" algn="l" defTabSz="4569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97" tIns="45699" rIns="91397" bIns="45699"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600209"/>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97" tIns="45699" rIns="91397" bIns="456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9"/>
            <a:ext cx="2133600" cy="365125"/>
          </a:xfrm>
          <a:prstGeom prst="rect">
            <a:avLst/>
          </a:prstGeom>
        </p:spPr>
        <p:txBody>
          <a:bodyPr vert="horz" wrap="square" lIns="91397" tIns="45699" rIns="91397" bIns="45699" numCol="1" anchor="ctr" anchorCtr="0" compatLnSpc="1">
            <a:prstTxWarp prst="textNoShape">
              <a:avLst/>
            </a:prstTxWarp>
          </a:bodyPr>
          <a:lstStyle>
            <a:lvl1pPr eaLnBrk="1" hangingPunct="1">
              <a:defRPr sz="1200" smtClean="0">
                <a:solidFill>
                  <a:srgbClr val="898989"/>
                </a:solidFill>
                <a:latin typeface="Calibri" charset="0"/>
              </a:defRPr>
            </a:lvl1pPr>
          </a:lstStyle>
          <a:p>
            <a:pPr defTabSz="913977" fontAlgn="base">
              <a:spcBef>
                <a:spcPct val="0"/>
              </a:spcBef>
              <a:spcAft>
                <a:spcPct val="0"/>
              </a:spcAft>
              <a:defRPr/>
            </a:pPr>
            <a:fld id="{1A233621-7238-C948-A372-B852DB6E064C}" type="datetime1">
              <a:rPr lang="en-US">
                <a:ea typeface="ＭＳ Ｐゴシック" charset="0"/>
                <a:cs typeface="ＭＳ Ｐゴシック" charset="0"/>
              </a:rPr>
              <a:pPr defTabSz="913977" fontAlgn="base">
                <a:spcBef>
                  <a:spcPct val="0"/>
                </a:spcBef>
                <a:spcAft>
                  <a:spcPct val="0"/>
                </a:spcAft>
                <a:defRPr/>
              </a:pPr>
              <a:t>6/27/2023</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1" y="6356359"/>
            <a:ext cx="2895600" cy="365125"/>
          </a:xfrm>
          <a:prstGeom prst="rect">
            <a:avLst/>
          </a:prstGeom>
        </p:spPr>
        <p:txBody>
          <a:bodyPr vert="horz" wrap="square" lIns="91397" tIns="45699" rIns="91397" bIns="45699" numCol="1" anchor="ctr" anchorCtr="0" compatLnSpc="1">
            <a:prstTxWarp prst="textNoShape">
              <a:avLst/>
            </a:prstTxWarp>
          </a:bodyPr>
          <a:lstStyle>
            <a:lvl1pPr algn="ctr" eaLnBrk="1" hangingPunct="1">
              <a:defRPr sz="1200">
                <a:solidFill>
                  <a:srgbClr val="898989"/>
                </a:solidFill>
                <a:latin typeface="Calibri" charset="0"/>
                <a:ea typeface="ＭＳ Ｐゴシック" charset="-128"/>
                <a:cs typeface="ＭＳ Ｐゴシック" charset="-128"/>
              </a:defRPr>
            </a:lvl1pPr>
          </a:lstStyle>
          <a:p>
            <a:pPr defTabSz="913977"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9"/>
            <a:ext cx="2133600" cy="365125"/>
          </a:xfrm>
          <a:prstGeom prst="rect">
            <a:avLst/>
          </a:prstGeom>
        </p:spPr>
        <p:txBody>
          <a:bodyPr vert="horz" wrap="square" lIns="91397" tIns="45699" rIns="91397" bIns="45699" numCol="1" anchor="ctr" anchorCtr="0" compatLnSpc="1">
            <a:prstTxWarp prst="textNoShape">
              <a:avLst/>
            </a:prstTxWarp>
          </a:bodyPr>
          <a:lstStyle>
            <a:lvl1pPr algn="r" eaLnBrk="1" hangingPunct="1">
              <a:defRPr sz="1200" smtClean="0">
                <a:solidFill>
                  <a:srgbClr val="898989"/>
                </a:solidFill>
                <a:latin typeface="Calibri" charset="0"/>
              </a:defRPr>
            </a:lvl1pPr>
          </a:lstStyle>
          <a:p>
            <a:pPr defTabSz="913977" fontAlgn="base">
              <a:spcBef>
                <a:spcPct val="0"/>
              </a:spcBef>
              <a:spcAft>
                <a:spcPct val="0"/>
              </a:spcAft>
              <a:defRPr/>
            </a:pPr>
            <a:fld id="{A183C82B-3A41-FE4A-90E8-62632D53F0A7}" type="slidenum">
              <a:rPr lang="en-US">
                <a:ea typeface="ＭＳ Ｐゴシック" charset="0"/>
                <a:cs typeface="ＭＳ Ｐゴシック" charset="0"/>
              </a:rPr>
              <a:pPr defTabSz="913977"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82523664"/>
      </p:ext>
    </p:extLst>
  </p:cSld>
  <p:clrMap bg1="lt1" tx1="dk1" bg2="lt2" tx2="dk2" accent1="accent1" accent2="accent2" accent3="accent3" accent4="accent4" accent5="accent5" accent6="accent6" hlink="hlink" folHlink="folHlink"/>
  <p:sldLayoutIdLst>
    <p:sldLayoutId id="2147483824" r:id="rId1"/>
  </p:sldLayoutIdLst>
  <p:txStyles>
    <p:titleStyle>
      <a:lvl1pPr algn="ctr" defTabSz="456988"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6988"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6988"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6988"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6988"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6988" algn="ctr" defTabSz="456988"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977" algn="ctr" defTabSz="456988"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970" algn="ctr" defTabSz="456988"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959" algn="ctr" defTabSz="456988"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744" indent="-342744" algn="l" defTabSz="456988"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608" indent="-285618" algn="l" defTabSz="456988"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471" indent="-228493" algn="l" defTabSz="456988"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9462" indent="-228493" algn="l" defTabSz="456988"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455" indent="-228493" algn="l" defTabSz="456988"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445" indent="-228493" algn="l" defTabSz="456988" rtl="0" eaLnBrk="1" latinLnBrk="0" hangingPunct="1">
        <a:spcBef>
          <a:spcPct val="20000"/>
        </a:spcBef>
        <a:buFont typeface="Arial"/>
        <a:buChar char="•"/>
        <a:defRPr sz="2000" kern="1200">
          <a:solidFill>
            <a:schemeClr val="tx1"/>
          </a:solidFill>
          <a:latin typeface="+mn-lt"/>
          <a:ea typeface="+mn-ea"/>
          <a:cs typeface="+mn-cs"/>
        </a:defRPr>
      </a:lvl6pPr>
      <a:lvl7pPr marL="2970432" indent="-228493" algn="l" defTabSz="456988" rtl="0" eaLnBrk="1" latinLnBrk="0" hangingPunct="1">
        <a:spcBef>
          <a:spcPct val="20000"/>
        </a:spcBef>
        <a:buFont typeface="Arial"/>
        <a:buChar char="•"/>
        <a:defRPr sz="2000" kern="1200">
          <a:solidFill>
            <a:schemeClr val="tx1"/>
          </a:solidFill>
          <a:latin typeface="+mn-lt"/>
          <a:ea typeface="+mn-ea"/>
          <a:cs typeface="+mn-cs"/>
        </a:defRPr>
      </a:lvl7pPr>
      <a:lvl8pPr marL="3427423" indent="-228493" algn="l" defTabSz="456988" rtl="0" eaLnBrk="1" latinLnBrk="0" hangingPunct="1">
        <a:spcBef>
          <a:spcPct val="20000"/>
        </a:spcBef>
        <a:buFont typeface="Arial"/>
        <a:buChar char="•"/>
        <a:defRPr sz="2000" kern="1200">
          <a:solidFill>
            <a:schemeClr val="tx1"/>
          </a:solidFill>
          <a:latin typeface="+mn-lt"/>
          <a:ea typeface="+mn-ea"/>
          <a:cs typeface="+mn-cs"/>
        </a:defRPr>
      </a:lvl8pPr>
      <a:lvl9pPr marL="3884410" indent="-228493" algn="l" defTabSz="4569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9" charset="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9" charset="0"/>
                <a:ea typeface="+mn-ea"/>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5541844-833E-FE4E-B5FE-57D4AEDB82FC}" type="slidenum">
              <a:rPr lang="en-US">
                <a:solidFill>
                  <a:srgbClr val="000000"/>
                </a:solidFill>
                <a:ea typeface="ＭＳ Ｐゴシック" charset="0"/>
                <a:cs typeface="Geneva" charset="0"/>
              </a:rPr>
              <a:pPr fontAlgn="base">
                <a:spcBef>
                  <a:spcPct val="0"/>
                </a:spcBef>
                <a:spcAft>
                  <a:spcPct val="0"/>
                </a:spcAft>
              </a:pPr>
              <a:t>‹#›</a:t>
            </a:fld>
            <a:endParaRPr lang="en-US">
              <a:solidFill>
                <a:srgbClr val="000000"/>
              </a:solidFill>
              <a:ea typeface="ＭＳ Ｐゴシック" charset="0"/>
              <a:cs typeface="Geneva" charset="0"/>
            </a:endParaRPr>
          </a:p>
        </p:txBody>
      </p:sp>
    </p:spTree>
    <p:extLst>
      <p:ext uri="{BB962C8B-B14F-4D97-AF65-F5344CB8AC3E}">
        <p14:creationId xmlns:p14="http://schemas.microsoft.com/office/powerpoint/2010/main" val="410865120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advClick="0">
    <p:fade thruBlk="1"/>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6" charset="-128"/>
        </a:defRPr>
      </a:lvl1pPr>
      <a:lvl2pPr algn="ctr" rtl="0" eaLnBrk="0" fontAlgn="base" hangingPunct="0">
        <a:spcBef>
          <a:spcPct val="0"/>
        </a:spcBef>
        <a:spcAft>
          <a:spcPct val="0"/>
        </a:spcAft>
        <a:defRPr sz="4400">
          <a:solidFill>
            <a:schemeClr val="tx2"/>
          </a:solidFill>
          <a:latin typeface="Times New Roman" pitchFamily="-106" charset="0"/>
          <a:ea typeface="ＭＳ Ｐゴシック" charset="0"/>
          <a:cs typeface="Geneva" pitchFamily="-106" charset="-128"/>
        </a:defRPr>
      </a:lvl2pPr>
      <a:lvl3pPr algn="ctr" rtl="0" eaLnBrk="0" fontAlgn="base" hangingPunct="0">
        <a:spcBef>
          <a:spcPct val="0"/>
        </a:spcBef>
        <a:spcAft>
          <a:spcPct val="0"/>
        </a:spcAft>
        <a:defRPr sz="4400">
          <a:solidFill>
            <a:schemeClr val="tx2"/>
          </a:solidFill>
          <a:latin typeface="Times New Roman" pitchFamily="-106" charset="0"/>
          <a:ea typeface="ＭＳ Ｐゴシック" charset="0"/>
          <a:cs typeface="Geneva" pitchFamily="-106" charset="-128"/>
        </a:defRPr>
      </a:lvl3pPr>
      <a:lvl4pPr algn="ctr" rtl="0" eaLnBrk="0" fontAlgn="base" hangingPunct="0">
        <a:spcBef>
          <a:spcPct val="0"/>
        </a:spcBef>
        <a:spcAft>
          <a:spcPct val="0"/>
        </a:spcAft>
        <a:defRPr sz="4400">
          <a:solidFill>
            <a:schemeClr val="tx2"/>
          </a:solidFill>
          <a:latin typeface="Times New Roman" pitchFamily="-106" charset="0"/>
          <a:ea typeface="ＭＳ Ｐゴシック" charset="0"/>
          <a:cs typeface="Geneva" pitchFamily="-106" charset="-128"/>
        </a:defRPr>
      </a:lvl4pPr>
      <a:lvl5pPr algn="ctr" rtl="0" eaLnBrk="0" fontAlgn="base" hangingPunct="0">
        <a:spcBef>
          <a:spcPct val="0"/>
        </a:spcBef>
        <a:spcAft>
          <a:spcPct val="0"/>
        </a:spcAft>
        <a:defRPr sz="4400">
          <a:solidFill>
            <a:schemeClr val="tx2"/>
          </a:solidFill>
          <a:latin typeface="Times New Roman" pitchFamily="-106" charset="0"/>
          <a:ea typeface="ＭＳ Ｐゴシック" charset="0"/>
          <a:cs typeface="Geneva" pitchFamily="-106" charset="-128"/>
        </a:defRPr>
      </a:lvl5pPr>
      <a:lvl6pPr marL="457200" algn="ctr" rtl="0" fontAlgn="base">
        <a:spcBef>
          <a:spcPct val="0"/>
        </a:spcBef>
        <a:spcAft>
          <a:spcPct val="0"/>
        </a:spcAft>
        <a:defRPr sz="4400">
          <a:solidFill>
            <a:schemeClr val="tx2"/>
          </a:solidFill>
          <a:latin typeface="Times New Roman" pitchFamily="-106" charset="0"/>
        </a:defRPr>
      </a:lvl6pPr>
      <a:lvl7pPr marL="914400" algn="ctr" rtl="0" fontAlgn="base">
        <a:spcBef>
          <a:spcPct val="0"/>
        </a:spcBef>
        <a:spcAft>
          <a:spcPct val="0"/>
        </a:spcAft>
        <a:defRPr sz="4400">
          <a:solidFill>
            <a:schemeClr val="tx2"/>
          </a:solidFill>
          <a:latin typeface="Times New Roman" pitchFamily="-106" charset="0"/>
        </a:defRPr>
      </a:lvl7pPr>
      <a:lvl8pPr marL="1371600" algn="ctr" rtl="0" fontAlgn="base">
        <a:spcBef>
          <a:spcPct val="0"/>
        </a:spcBef>
        <a:spcAft>
          <a:spcPct val="0"/>
        </a:spcAft>
        <a:defRPr sz="4400">
          <a:solidFill>
            <a:schemeClr val="tx2"/>
          </a:solidFill>
          <a:latin typeface="Times New Roman" pitchFamily="-106" charset="0"/>
        </a:defRPr>
      </a:lvl8pPr>
      <a:lvl9pPr marL="1828800" algn="ctr" rtl="0" fontAlgn="base">
        <a:spcBef>
          <a:spcPct val="0"/>
        </a:spcBef>
        <a:spcAft>
          <a:spcPct val="0"/>
        </a:spcAft>
        <a:defRPr sz="4400">
          <a:solidFill>
            <a:schemeClr val="tx2"/>
          </a:solidFill>
          <a:latin typeface="Times New Roman"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6"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6"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6" charset="-128"/>
        </a:defRPr>
      </a:lvl6pPr>
      <a:lvl7pPr marL="2971800" indent="-228600" algn="l" rtl="0" fontAlgn="base">
        <a:spcBef>
          <a:spcPct val="20000"/>
        </a:spcBef>
        <a:spcAft>
          <a:spcPct val="0"/>
        </a:spcAft>
        <a:buChar char="»"/>
        <a:defRPr sz="2000">
          <a:solidFill>
            <a:schemeClr val="tx1"/>
          </a:solidFill>
          <a:latin typeface="+mn-lt"/>
          <a:ea typeface="Geneva" pitchFamily="-106" charset="-128"/>
        </a:defRPr>
      </a:lvl7pPr>
      <a:lvl8pPr marL="3429000" indent="-228600" algn="l" rtl="0" fontAlgn="base">
        <a:spcBef>
          <a:spcPct val="20000"/>
        </a:spcBef>
        <a:spcAft>
          <a:spcPct val="0"/>
        </a:spcAft>
        <a:buChar char="»"/>
        <a:defRPr sz="2000">
          <a:solidFill>
            <a:schemeClr val="tx1"/>
          </a:solidFill>
          <a:latin typeface="+mn-lt"/>
          <a:ea typeface="Geneva" pitchFamily="-106" charset="-128"/>
        </a:defRPr>
      </a:lvl8pPr>
      <a:lvl9pPr marL="3886200" indent="-228600" algn="l" rtl="0" fontAlgn="base">
        <a:spcBef>
          <a:spcPct val="20000"/>
        </a:spcBef>
        <a:spcAft>
          <a:spcPct val="0"/>
        </a:spcAft>
        <a:buChar char="»"/>
        <a:defRPr sz="2000">
          <a:solidFill>
            <a:schemeClr val="tx1"/>
          </a:solidFill>
          <a:latin typeface="+mn-lt"/>
          <a:ea typeface="Geneva"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7" tIns="45699" rIns="91397" bIns="45699" rtlCol="0" anchor="ctr">
            <a:normAutofit/>
          </a:bodyPr>
          <a:lstStyle/>
          <a:p>
            <a:r>
              <a:rPr lang="en-US"/>
              <a:t>Click to edit Master title style</a:t>
            </a:r>
          </a:p>
        </p:txBody>
      </p:sp>
      <p:sp>
        <p:nvSpPr>
          <p:cNvPr id="3" name="Text Placeholder 2"/>
          <p:cNvSpPr>
            <a:spLocks noGrp="1"/>
          </p:cNvSpPr>
          <p:nvPr>
            <p:ph type="body" idx="1"/>
          </p:nvPr>
        </p:nvSpPr>
        <p:spPr>
          <a:xfrm>
            <a:off x="457200" y="1600209"/>
            <a:ext cx="8229600" cy="4525963"/>
          </a:xfrm>
          <a:prstGeom prst="rect">
            <a:avLst/>
          </a:prstGeom>
        </p:spPr>
        <p:txBody>
          <a:bodyPr vert="horz" lIns="91397" tIns="45699" rIns="91397" bIns="4569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9"/>
            <a:ext cx="2133600" cy="365125"/>
          </a:xfrm>
          <a:prstGeom prst="rect">
            <a:avLst/>
          </a:prstGeom>
        </p:spPr>
        <p:txBody>
          <a:bodyPr vert="horz" lIns="91397" tIns="45699" rIns="91397" bIns="45699" rtlCol="0" anchor="ctr"/>
          <a:lstStyle>
            <a:lvl1pPr algn="l">
              <a:defRPr sz="1200">
                <a:solidFill>
                  <a:schemeClr val="tx1">
                    <a:tint val="75000"/>
                  </a:schemeClr>
                </a:solidFill>
              </a:defRPr>
            </a:lvl1pPr>
          </a:lstStyle>
          <a:p>
            <a:fld id="{09188A0E-48D1-BE4B-A7E1-D6D38362055C}" type="datetimeFigureOut">
              <a:rPr lang="en-US" smtClean="0"/>
              <a:t>6/27/2023</a:t>
            </a:fld>
            <a:endParaRPr lang="en-US"/>
          </a:p>
        </p:txBody>
      </p:sp>
      <p:sp>
        <p:nvSpPr>
          <p:cNvPr id="5" name="Footer Placeholder 4"/>
          <p:cNvSpPr>
            <a:spLocks noGrp="1"/>
          </p:cNvSpPr>
          <p:nvPr>
            <p:ph type="ftr" sz="quarter" idx="3"/>
          </p:nvPr>
        </p:nvSpPr>
        <p:spPr>
          <a:xfrm>
            <a:off x="3124201" y="6356359"/>
            <a:ext cx="2895600" cy="365125"/>
          </a:xfrm>
          <a:prstGeom prst="rect">
            <a:avLst/>
          </a:prstGeom>
        </p:spPr>
        <p:txBody>
          <a:bodyPr vert="horz" lIns="91397" tIns="45699" rIns="91397" bIns="4569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9"/>
            <a:ext cx="2133600" cy="365125"/>
          </a:xfrm>
          <a:prstGeom prst="rect">
            <a:avLst/>
          </a:prstGeom>
        </p:spPr>
        <p:txBody>
          <a:bodyPr vert="horz" lIns="91397" tIns="45699" rIns="91397" bIns="45699" rtlCol="0" anchor="ctr"/>
          <a:lstStyle>
            <a:lvl1pPr algn="r">
              <a:defRPr sz="1200">
                <a:solidFill>
                  <a:schemeClr val="tx1">
                    <a:tint val="75000"/>
                  </a:schemeClr>
                </a:solidFill>
              </a:defRPr>
            </a:lvl1pPr>
          </a:lstStyle>
          <a:p>
            <a:fld id="{652CAFF9-5455-6F46-BCF9-99976AFFF9F0}" type="slidenum">
              <a:rPr lang="en-US" smtClean="0"/>
              <a:t>‹#›</a:t>
            </a:fld>
            <a:endParaRPr lang="en-US"/>
          </a:p>
        </p:txBody>
      </p:sp>
    </p:spTree>
    <p:extLst>
      <p:ext uri="{BB962C8B-B14F-4D97-AF65-F5344CB8AC3E}">
        <p14:creationId xmlns:p14="http://schemas.microsoft.com/office/powerpoint/2010/main" val="395077112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456988" rtl="0" eaLnBrk="1" latinLnBrk="0" hangingPunct="1">
        <a:spcBef>
          <a:spcPct val="0"/>
        </a:spcBef>
        <a:buNone/>
        <a:defRPr sz="4400" kern="1200">
          <a:solidFill>
            <a:schemeClr val="tx1"/>
          </a:solidFill>
          <a:latin typeface="+mj-lt"/>
          <a:ea typeface="+mj-ea"/>
          <a:cs typeface="+mj-cs"/>
        </a:defRPr>
      </a:lvl1pPr>
    </p:titleStyle>
    <p:bodyStyle>
      <a:lvl1pPr marL="342744" indent="-342744" algn="l" defTabSz="456988" rtl="0" eaLnBrk="1" latinLnBrk="0" hangingPunct="1">
        <a:spcBef>
          <a:spcPct val="20000"/>
        </a:spcBef>
        <a:buFont typeface="Arial"/>
        <a:buChar char="•"/>
        <a:defRPr sz="3200" kern="1200">
          <a:solidFill>
            <a:schemeClr val="tx1"/>
          </a:solidFill>
          <a:latin typeface="+mn-lt"/>
          <a:ea typeface="+mn-ea"/>
          <a:cs typeface="+mn-cs"/>
        </a:defRPr>
      </a:lvl1pPr>
      <a:lvl2pPr marL="742608" indent="-285618" algn="l" defTabSz="456988" rtl="0" eaLnBrk="1" latinLnBrk="0" hangingPunct="1">
        <a:spcBef>
          <a:spcPct val="20000"/>
        </a:spcBef>
        <a:buFont typeface="Arial"/>
        <a:buChar char="–"/>
        <a:defRPr sz="2800" kern="1200">
          <a:solidFill>
            <a:schemeClr val="tx1"/>
          </a:solidFill>
          <a:latin typeface="+mn-lt"/>
          <a:ea typeface="+mn-ea"/>
          <a:cs typeface="+mn-cs"/>
        </a:defRPr>
      </a:lvl2pPr>
      <a:lvl3pPr marL="1142471" indent="-228493" algn="l" defTabSz="456988" rtl="0" eaLnBrk="1" latinLnBrk="0" hangingPunct="1">
        <a:spcBef>
          <a:spcPct val="20000"/>
        </a:spcBef>
        <a:buFont typeface="Arial"/>
        <a:buChar char="•"/>
        <a:defRPr sz="2400" kern="1200">
          <a:solidFill>
            <a:schemeClr val="tx1"/>
          </a:solidFill>
          <a:latin typeface="+mn-lt"/>
          <a:ea typeface="+mn-ea"/>
          <a:cs typeface="+mn-cs"/>
        </a:defRPr>
      </a:lvl3pPr>
      <a:lvl4pPr marL="1599462" indent="-228493" algn="l" defTabSz="456988" rtl="0" eaLnBrk="1" latinLnBrk="0" hangingPunct="1">
        <a:spcBef>
          <a:spcPct val="20000"/>
        </a:spcBef>
        <a:buFont typeface="Arial"/>
        <a:buChar char="–"/>
        <a:defRPr sz="2000" kern="1200">
          <a:solidFill>
            <a:schemeClr val="tx1"/>
          </a:solidFill>
          <a:latin typeface="+mn-lt"/>
          <a:ea typeface="+mn-ea"/>
          <a:cs typeface="+mn-cs"/>
        </a:defRPr>
      </a:lvl4pPr>
      <a:lvl5pPr marL="2056455" indent="-228493" algn="l" defTabSz="456988" rtl="0" eaLnBrk="1" latinLnBrk="0" hangingPunct="1">
        <a:spcBef>
          <a:spcPct val="20000"/>
        </a:spcBef>
        <a:buFont typeface="Arial"/>
        <a:buChar char="»"/>
        <a:defRPr sz="2000" kern="1200">
          <a:solidFill>
            <a:schemeClr val="tx1"/>
          </a:solidFill>
          <a:latin typeface="+mn-lt"/>
          <a:ea typeface="+mn-ea"/>
          <a:cs typeface="+mn-cs"/>
        </a:defRPr>
      </a:lvl5pPr>
      <a:lvl6pPr marL="2513445" indent="-228493" algn="l" defTabSz="456988" rtl="0" eaLnBrk="1" latinLnBrk="0" hangingPunct="1">
        <a:spcBef>
          <a:spcPct val="20000"/>
        </a:spcBef>
        <a:buFont typeface="Arial"/>
        <a:buChar char="•"/>
        <a:defRPr sz="2000" kern="1200">
          <a:solidFill>
            <a:schemeClr val="tx1"/>
          </a:solidFill>
          <a:latin typeface="+mn-lt"/>
          <a:ea typeface="+mn-ea"/>
          <a:cs typeface="+mn-cs"/>
        </a:defRPr>
      </a:lvl6pPr>
      <a:lvl7pPr marL="2970432" indent="-228493" algn="l" defTabSz="456988" rtl="0" eaLnBrk="1" latinLnBrk="0" hangingPunct="1">
        <a:spcBef>
          <a:spcPct val="20000"/>
        </a:spcBef>
        <a:buFont typeface="Arial"/>
        <a:buChar char="•"/>
        <a:defRPr sz="2000" kern="1200">
          <a:solidFill>
            <a:schemeClr val="tx1"/>
          </a:solidFill>
          <a:latin typeface="+mn-lt"/>
          <a:ea typeface="+mn-ea"/>
          <a:cs typeface="+mn-cs"/>
        </a:defRPr>
      </a:lvl7pPr>
      <a:lvl8pPr marL="3427423" indent="-228493" algn="l" defTabSz="456988" rtl="0" eaLnBrk="1" latinLnBrk="0" hangingPunct="1">
        <a:spcBef>
          <a:spcPct val="20000"/>
        </a:spcBef>
        <a:buFont typeface="Arial"/>
        <a:buChar char="•"/>
        <a:defRPr sz="2000" kern="1200">
          <a:solidFill>
            <a:schemeClr val="tx1"/>
          </a:solidFill>
          <a:latin typeface="+mn-lt"/>
          <a:ea typeface="+mn-ea"/>
          <a:cs typeface="+mn-cs"/>
        </a:defRPr>
      </a:lvl8pPr>
      <a:lvl9pPr marL="3884410" indent="-228493" algn="l" defTabSz="4569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4C3015C-BDF6-EC48-9570-819569E2E370}" type="datetimeFigureOut">
              <a:rPr lang="en-US" smtClean="0">
                <a:solidFill>
                  <a:prstClr val="black">
                    <a:tint val="75000"/>
                  </a:prstClr>
                </a:solidFill>
              </a:rPr>
              <a:pPr defTabSz="914400"/>
              <a:t>6/27/2023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B930738-AED9-8F41-9690-C0228364DA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6506307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C05A6B0D-3711-A948-9727-6CEA9BCDBC25}" type="datetime1">
              <a:rPr lang="en-US">
                <a:ea typeface="ＭＳ Ｐゴシック" charset="0"/>
                <a:cs typeface="ＭＳ Ｐゴシック" charset="0"/>
              </a:rPr>
              <a:pPr fontAlgn="base">
                <a:spcBef>
                  <a:spcPct val="0"/>
                </a:spcBef>
                <a:spcAft>
                  <a:spcPct val="0"/>
                </a:spcAft>
              </a:pPr>
              <a:t>6/27/2023</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72B97B04-6D59-504D-890D-84A454EAC97E}" type="slidenum">
              <a:rPr lang="en-US">
                <a:ea typeface="ＭＳ Ｐゴシック" charset="0"/>
                <a:cs typeface="ＭＳ Ｐゴシック" charset="0"/>
              </a:rPr>
              <a:pPr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44783837"/>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fontAlgn="base">
              <a:spcBef>
                <a:spcPct val="0"/>
              </a:spcBef>
              <a:spcAft>
                <a:spcPct val="0"/>
              </a:spcAft>
            </a:pPr>
            <a:fld id="{2FC274AD-C49D-9048-A5E8-CDE7842E2CD3}"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3220310839"/>
      </p:ext>
    </p:extLst>
  </p:cSld>
  <p:clrMap bg1="lt1" tx1="dk1" bg2="lt2" tx2="dk2" accent1="accent1" accent2="accent2" accent3="accent3" accent4="accent4" accent5="accent5" accent6="accent6" hlink="hlink" folHlink="folHlink"/>
  <p:sldLayoutIdLst>
    <p:sldLayoutId id="2147483907" r:id="rId1"/>
    <p:sldLayoutId id="214748390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0B395446-C4E4-4848-8C9C-00BD0D78A5AE}"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127337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defTabSz="914400" eaLnBrk="0" fontAlgn="base" hangingPunct="0">
              <a:spcBef>
                <a:spcPct val="0"/>
              </a:spcBef>
              <a:spcAft>
                <a:spcPct val="0"/>
              </a:spcAft>
              <a:defRPr/>
            </a:pPr>
            <a:fld id="{B50576CD-4ECF-5241-AA51-571FF3CEC94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80564619"/>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84C4D38-6152-5543-A394-DFDB2E17C7C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9F875D3-7CBA-CF4F-9A9A-4BC275F8854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190F52-A296-AD4E-B259-10B57E300236}"/>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1A0F521D-102D-4945-9684-1A2C89990704}"/>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08BB9AF9-11B1-9645-AB83-ED984FE401CF}"/>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2261F2F1-2379-054A-9DC5-7C75473BCB78}" type="slidenum">
              <a:rPr lang="en-US" altLang="en-US"/>
              <a:pPr/>
              <a:t>‹#›</a:t>
            </a:fld>
            <a:endParaRPr lang="en-US" altLang="en-US"/>
          </a:p>
        </p:txBody>
      </p:sp>
    </p:spTree>
    <p:extLst>
      <p:ext uri="{BB962C8B-B14F-4D97-AF65-F5344CB8AC3E}">
        <p14:creationId xmlns:p14="http://schemas.microsoft.com/office/powerpoint/2010/main" val="46270363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AC91C-99A9-C043-B293-C051BF05B72B}" type="datetimeFigureOut">
              <a:rPr lang="en-US" smtClean="0"/>
              <a:t>6/27/2023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87857-BCCF-504E-8F06-D0D121E4A0C4}" type="slidenum">
              <a:rPr lang="en-US" smtClean="0"/>
              <a:t>‹#›</a:t>
            </a:fld>
            <a:endParaRPr lang="en-US"/>
          </a:p>
        </p:txBody>
      </p:sp>
    </p:spTree>
    <p:extLst>
      <p:ext uri="{BB962C8B-B14F-4D97-AF65-F5344CB8AC3E}">
        <p14:creationId xmlns:p14="http://schemas.microsoft.com/office/powerpoint/2010/main" val="15143303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D43306C4-E7BE-3F4A-B66C-6058D023AA64}" type="datetime1">
              <a:rPr lang="en-US" smtClean="0">
                <a:ea typeface="ＭＳ Ｐゴシック" charset="0"/>
                <a:cs typeface="ＭＳ Ｐゴシック" charset="0"/>
              </a:rPr>
              <a:pPr fontAlgn="base">
                <a:spcBef>
                  <a:spcPct val="0"/>
                </a:spcBef>
                <a:spcAft>
                  <a:spcPct val="0"/>
                </a:spcAft>
              </a:pPr>
              <a:t>6/27/2023</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B50DE61A-F220-9F49-98DB-96F81CD6B8F8}" type="slidenum">
              <a:rPr lang="en-US" smtClean="0">
                <a:ea typeface="ＭＳ Ｐゴシック" charset="0"/>
                <a:cs typeface="ＭＳ Ｐゴシック" charset="0"/>
              </a:rPr>
              <a:pPr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5209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88482-74FE-4940-82F4-80D30178EA9A}" type="datetimeFigureOut">
              <a:rPr lang="en-US" smtClean="0">
                <a:solidFill>
                  <a:prstClr val="black">
                    <a:tint val="75000"/>
                  </a:prstClr>
                </a:solidFill>
                <a:latin typeface="Calibri"/>
              </a:rPr>
              <a:pPr/>
              <a:t>6/27/2023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E2CAF3-4AD6-0E4A-8298-9E40630348C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16021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19992076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14511"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mj-lt"/>
          <a:ea typeface="+mj-ea"/>
          <a:cs typeface="+mj-cs"/>
        </a:defRPr>
      </a:lvl1pPr>
      <a:lvl2pPr marL="391483" indent="-195743" algn="ctr" defTabSz="414511"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2pPr>
      <a:lvl3pPr marL="587224" indent="-195743" algn="ctr" defTabSz="414511"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3pPr>
      <a:lvl4pPr marL="782966" indent="-195743" algn="ctr" defTabSz="414511"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4pPr>
      <a:lvl5pPr marL="978706" indent="-195743" algn="ctr" defTabSz="414511"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5pPr>
      <a:lvl6pPr marL="1393218" indent="-195743" algn="ctr" defTabSz="414511"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7730" indent="-195743" algn="ctr" defTabSz="414511"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2240" indent="-195743" algn="ctr" defTabSz="414511"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6754" indent="-195743" algn="ctr" defTabSz="414511"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1483" indent="-293613" algn="l" defTabSz="414511"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2966" indent="-260509" algn="l" defTabSz="414511" rtl="0" fontAlgn="base" hangingPunct="0">
        <a:lnSpc>
          <a:spcPct val="93000"/>
        </a:lnSpc>
        <a:spcBef>
          <a:spcPct val="0"/>
        </a:spcBef>
        <a:spcAft>
          <a:spcPts val="1032"/>
        </a:spcAft>
        <a:buClr>
          <a:srgbClr val="000000"/>
        </a:buClr>
        <a:buSzPct val="75000"/>
        <a:buFont typeface="Symbol" charset="0"/>
        <a:buChar char=""/>
        <a:defRPr sz="2400">
          <a:solidFill>
            <a:srgbClr val="000000"/>
          </a:solidFill>
          <a:latin typeface="+mn-lt"/>
          <a:ea typeface="+mn-ea"/>
          <a:cs typeface="+mn-cs"/>
        </a:defRPr>
      </a:lvl2pPr>
      <a:lvl3pPr marL="1174447" indent="-195743" algn="l" defTabSz="414511" rtl="0" fontAlgn="base" hangingPunct="0">
        <a:lnSpc>
          <a:spcPct val="93000"/>
        </a:lnSpc>
        <a:spcBef>
          <a:spcPct val="0"/>
        </a:spcBef>
        <a:spcAft>
          <a:spcPts val="771"/>
        </a:spcAft>
        <a:buClr>
          <a:srgbClr val="000000"/>
        </a:buClr>
        <a:buSzPct val="45000"/>
        <a:buFont typeface="Wingdings" charset="0"/>
        <a:buChar char=""/>
        <a:defRPr sz="2200">
          <a:solidFill>
            <a:srgbClr val="000000"/>
          </a:solidFill>
          <a:latin typeface="+mn-lt"/>
          <a:ea typeface="+mn-ea"/>
          <a:cs typeface="+mn-cs"/>
        </a:defRPr>
      </a:lvl3pPr>
      <a:lvl4pPr marL="1565931" indent="-195743" algn="l" defTabSz="414511" rtl="0" fontAlgn="base" hangingPunct="0">
        <a:lnSpc>
          <a:spcPct val="93000"/>
        </a:lnSpc>
        <a:spcBef>
          <a:spcPct val="0"/>
        </a:spcBef>
        <a:spcAft>
          <a:spcPts val="522"/>
        </a:spcAft>
        <a:buClr>
          <a:srgbClr val="000000"/>
        </a:buClr>
        <a:buSzPct val="75000"/>
        <a:buFont typeface="Symbol" charset="0"/>
        <a:buChar char=""/>
        <a:defRPr sz="1800">
          <a:solidFill>
            <a:srgbClr val="000000"/>
          </a:solidFill>
          <a:latin typeface="+mn-lt"/>
          <a:ea typeface="+mn-ea"/>
          <a:cs typeface="+mn-cs"/>
        </a:defRPr>
      </a:lvl4pPr>
      <a:lvl5pPr marL="1957414" indent="-195743" algn="l" defTabSz="414511"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5pPr>
      <a:lvl6pPr marL="2371925" indent="-195743" algn="l" defTabSz="414511"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6436" indent="-195743" algn="l" defTabSz="414511"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0947" indent="-195743" algn="l" defTabSz="414511"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5458" indent="-195743" algn="l" defTabSz="414511"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en-US"/>
      </a:defPPr>
      <a:lvl1pPr marL="0" algn="l" defTabSz="414511" rtl="0" eaLnBrk="1" latinLnBrk="0" hangingPunct="1">
        <a:defRPr sz="1600" kern="1200">
          <a:solidFill>
            <a:schemeClr val="tx1"/>
          </a:solidFill>
          <a:latin typeface="+mn-lt"/>
          <a:ea typeface="+mn-ea"/>
          <a:cs typeface="+mn-cs"/>
        </a:defRPr>
      </a:lvl1pPr>
      <a:lvl2pPr marL="414511" algn="l" defTabSz="414511" rtl="0" eaLnBrk="1" latinLnBrk="0" hangingPunct="1">
        <a:defRPr sz="1600" kern="1200">
          <a:solidFill>
            <a:schemeClr val="tx1"/>
          </a:solidFill>
          <a:latin typeface="+mn-lt"/>
          <a:ea typeface="+mn-ea"/>
          <a:cs typeface="+mn-cs"/>
        </a:defRPr>
      </a:lvl2pPr>
      <a:lvl3pPr marL="829022" algn="l" defTabSz="414511" rtl="0" eaLnBrk="1" latinLnBrk="0" hangingPunct="1">
        <a:defRPr sz="1600" kern="1200">
          <a:solidFill>
            <a:schemeClr val="tx1"/>
          </a:solidFill>
          <a:latin typeface="+mn-lt"/>
          <a:ea typeface="+mn-ea"/>
          <a:cs typeface="+mn-cs"/>
        </a:defRPr>
      </a:lvl3pPr>
      <a:lvl4pPr marL="1243533" algn="l" defTabSz="414511" rtl="0" eaLnBrk="1" latinLnBrk="0" hangingPunct="1">
        <a:defRPr sz="1600" kern="1200">
          <a:solidFill>
            <a:schemeClr val="tx1"/>
          </a:solidFill>
          <a:latin typeface="+mn-lt"/>
          <a:ea typeface="+mn-ea"/>
          <a:cs typeface="+mn-cs"/>
        </a:defRPr>
      </a:lvl4pPr>
      <a:lvl5pPr marL="1658044" algn="l" defTabSz="414511" rtl="0" eaLnBrk="1" latinLnBrk="0" hangingPunct="1">
        <a:defRPr sz="1600" kern="1200">
          <a:solidFill>
            <a:schemeClr val="tx1"/>
          </a:solidFill>
          <a:latin typeface="+mn-lt"/>
          <a:ea typeface="+mn-ea"/>
          <a:cs typeface="+mn-cs"/>
        </a:defRPr>
      </a:lvl5pPr>
      <a:lvl6pPr marL="2072556" algn="l" defTabSz="414511" rtl="0" eaLnBrk="1" latinLnBrk="0" hangingPunct="1">
        <a:defRPr sz="1600" kern="1200">
          <a:solidFill>
            <a:schemeClr val="tx1"/>
          </a:solidFill>
          <a:latin typeface="+mn-lt"/>
          <a:ea typeface="+mn-ea"/>
          <a:cs typeface="+mn-cs"/>
        </a:defRPr>
      </a:lvl6pPr>
      <a:lvl7pPr marL="2487067" algn="l" defTabSz="414511" rtl="0" eaLnBrk="1" latinLnBrk="0" hangingPunct="1">
        <a:defRPr sz="1600" kern="1200">
          <a:solidFill>
            <a:schemeClr val="tx1"/>
          </a:solidFill>
          <a:latin typeface="+mn-lt"/>
          <a:ea typeface="+mn-ea"/>
          <a:cs typeface="+mn-cs"/>
        </a:defRPr>
      </a:lvl7pPr>
      <a:lvl8pPr marL="2901578" algn="l" defTabSz="414511" rtl="0" eaLnBrk="1" latinLnBrk="0" hangingPunct="1">
        <a:defRPr sz="1600" kern="1200">
          <a:solidFill>
            <a:schemeClr val="tx1"/>
          </a:solidFill>
          <a:latin typeface="+mn-lt"/>
          <a:ea typeface="+mn-ea"/>
          <a:cs typeface="+mn-cs"/>
        </a:defRPr>
      </a:lvl8pPr>
      <a:lvl9pPr marL="3316089" algn="l" defTabSz="414511"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00766A5-6D7D-46C6-9D1E-04EFAE28203C}" type="slidenum">
              <a:rPr lang="en-US">
                <a:solidFill>
                  <a:srgbClr val="000000"/>
                </a:solidFill>
                <a:latin typeface="Arial"/>
              </a:rPr>
              <a:pPr defTabSz="914400" fontAlgn="base">
                <a:spcBef>
                  <a:spcPct val="0"/>
                </a:spcBef>
                <a:spcAft>
                  <a:spcPct val="0"/>
                </a:spcAft>
                <a:defRPr/>
              </a:pPr>
              <a:t>‹#›</a:t>
            </a:fld>
            <a:endParaRPr lang="en-US">
              <a:solidFill>
                <a:srgbClr val="000000"/>
              </a:solidFill>
              <a:latin typeface="Arial"/>
            </a:endParaRPr>
          </a:p>
        </p:txBody>
      </p:sp>
    </p:spTree>
    <p:extLst>
      <p:ext uri="{BB962C8B-B14F-4D97-AF65-F5344CB8AC3E}">
        <p14:creationId xmlns:p14="http://schemas.microsoft.com/office/powerpoint/2010/main" val="3908985267"/>
      </p:ext>
    </p:extLst>
  </p:cSld>
  <p:clrMap bg1="lt1" tx1="dk1" bg2="lt2" tx2="dk2" accent1="accent1" accent2="accent2" accent3="accent3" accent4="accent4" accent5="accent5" accent6="accent6" hlink="hlink" folHlink="folHlink"/>
  <p:sldLayoutIdLst>
    <p:sldLayoutId id="214748372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eaLnBrk="0" fontAlgn="base" hangingPunct="0">
              <a:spcBef>
                <a:spcPct val="0"/>
              </a:spcBef>
              <a:spcAft>
                <a:spcPct val="0"/>
              </a:spcAft>
              <a:defRPr/>
            </a:pPr>
            <a:fld id="{B50576CD-4ECF-5241-AA51-571FF3CEC948}"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905202446"/>
      </p:ext>
    </p:extLst>
  </p:cSld>
  <p:clrMap bg1="lt1" tx1="dk1" bg2="lt2" tx2="dk2" accent1="accent1" accent2="accent2" accent3="accent3" accent4="accent4" accent5="accent5" accent6="accent6" hlink="hlink" folHlink="folHlink"/>
  <p:sldLayoutIdLst>
    <p:sldLayoutId id="21474837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fontAlgn="base">
              <a:spcBef>
                <a:spcPct val="0"/>
              </a:spcBef>
              <a:spcAft>
                <a:spcPct val="0"/>
              </a:spcAft>
              <a:defRPr/>
            </a:pPr>
            <a:fld id="{329CA207-5AC5-1B41-B212-5426E574B31B}" type="datetime1">
              <a:rPr lang="en-US">
                <a:ea typeface="ＭＳ Ｐゴシック" charset="0"/>
                <a:cs typeface="ＭＳ Ｐゴシック" charset="0"/>
              </a:rPr>
              <a:pPr fontAlgn="base">
                <a:spcBef>
                  <a:spcPct val="0"/>
                </a:spcBef>
                <a:spcAft>
                  <a:spcPct val="0"/>
                </a:spcAft>
                <a:defRPr/>
              </a:pPr>
              <a:t>6/27/2023</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128"/>
                <a:cs typeface="ＭＳ Ｐゴシック" charset="-128"/>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fontAlgn="base">
              <a:spcBef>
                <a:spcPct val="0"/>
              </a:spcBef>
              <a:spcAft>
                <a:spcPct val="0"/>
              </a:spcAft>
              <a:defRPr/>
            </a:pPr>
            <a:fld id="{3FA5F3D4-B7E6-5A46-9EE9-2021DA6C6E39}"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26030474"/>
      </p:ext>
    </p:extLst>
  </p:cSld>
  <p:clrMap bg1="lt1" tx1="dk1" bg2="lt2" tx2="dk2" accent1="accent1" accent2="accent2" accent3="accent3" accent4="accent4" accent5="accent5" accent6="accent6" hlink="hlink" folHlink="folHlink"/>
  <p:sldLayoutIdLst>
    <p:sldLayoutId id="2147483731"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24.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24.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explorepahistory.com/displayimage.php?imgId=1-2-7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gothamcenter.org/blotter/?p=690" TargetMode="Externa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hyperlink" Target="http://www.loc.gov/pictures/item/2002698808/" TargetMode="External"/><Relationship Id="rId2" Type="http://schemas.openxmlformats.org/officeDocument/2006/relationships/image" Target="../media/image39.jpeg"/><Relationship Id="rId1" Type="http://schemas.openxmlformats.org/officeDocument/2006/relationships/slideLayout" Target="../slideLayouts/slideLayout12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0.xml"/><Relationship Id="rId4" Type="http://schemas.openxmlformats.org/officeDocument/2006/relationships/hyperlink" Target="http://www.loc.gov/pictures/item/2002698808/"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loc.gov/pictures/item/2002698808/" TargetMode="External"/><Relationship Id="rId2" Type="http://schemas.openxmlformats.org/officeDocument/2006/relationships/image" Target="../media/image40.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www.loc.gov/pictures/item/2006678003/" TargetMode="External"/><Relationship Id="rId2" Type="http://schemas.openxmlformats.org/officeDocument/2006/relationships/image" Target="../media/image42.png"/><Relationship Id="rId1" Type="http://schemas.openxmlformats.org/officeDocument/2006/relationships/slideLayout" Target="../slideLayouts/slideLayout124.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4.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hyperlink" Target="http://explorepahistory.com/displayimage.php?imgId=1-2-7A" TargetMode="External"/><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hyperlink" Target="http://www.loc.gov/pictures/item/2002698808/"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0.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0.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0.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hyperlink" Target="https://www.nytimes.com/2018/04/13/world/middleeast/syria-death-toll.html" TargetMode="External"/><Relationship Id="rId2" Type="http://schemas.openxmlformats.org/officeDocument/2006/relationships/image" Target="../media/image50.jpeg"/><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hyperlink" Target="http://www.domesticpreparedness.com/preparedness/three-storms-demonstrate-five-forms-of-flooding/" TargetMode="External"/><Relationship Id="rId2" Type="http://schemas.openxmlformats.org/officeDocument/2006/relationships/image" Target="../media/image56.png"/><Relationship Id="rId1" Type="http://schemas.openxmlformats.org/officeDocument/2006/relationships/slideLayout" Target="../slideLayouts/slideLayout113.xml"/></Relationships>
</file>

<file path=ppt/slides/_rels/slide49.xml.rels><?xml version="1.0" encoding="UTF-8" standalone="yes"?>
<Relationships xmlns="http://schemas.openxmlformats.org/package/2006/relationships"><Relationship Id="rId3" Type="http://schemas.openxmlformats.org/officeDocument/2006/relationships/hyperlink" Target="http://www.domesticpreparedness.com/preparedness/three-storms-demonstrate-five-forms-of-flooding/" TargetMode="External"/><Relationship Id="rId2" Type="http://schemas.openxmlformats.org/officeDocument/2006/relationships/image" Target="../media/image56.png"/><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8.xml"/></Relationships>
</file>

<file path=ppt/slides/_rels/slide50.xml.rels><?xml version="1.0" encoding="UTF-8" standalone="yes"?>
<Relationships xmlns="http://schemas.openxmlformats.org/package/2006/relationships"><Relationship Id="rId3" Type="http://schemas.openxmlformats.org/officeDocument/2006/relationships/hyperlink" Target="http://www.domesticpreparedness.com/preparedness/three-storms-demonstrate-five-forms-of-flooding/" TargetMode="External"/><Relationship Id="rId2" Type="http://schemas.openxmlformats.org/officeDocument/2006/relationships/image" Target="../media/image56.png"/><Relationship Id="rId1" Type="http://schemas.openxmlformats.org/officeDocument/2006/relationships/slideLayout" Target="../slideLayouts/slideLayout113.xml"/></Relationships>
</file>

<file path=ppt/slides/_rels/slide51.xml.rels><?xml version="1.0" encoding="UTF-8" standalone="yes"?>
<Relationships xmlns="http://schemas.openxmlformats.org/package/2006/relationships"><Relationship Id="rId3" Type="http://schemas.openxmlformats.org/officeDocument/2006/relationships/hyperlink" Target="http://www.miamiherald.com/news/local/community/miami-dade/miami-beach/article115688508.html" TargetMode="External"/><Relationship Id="rId2" Type="http://schemas.openxmlformats.org/officeDocument/2006/relationships/image" Target="../media/image57.tiff"/><Relationship Id="rId1" Type="http://schemas.openxmlformats.org/officeDocument/2006/relationships/slideLayout" Target="../slideLayouts/slideLayout113.xml"/></Relationships>
</file>

<file path=ppt/slides/_rels/slide52.xml.rels><?xml version="1.0" encoding="UTF-8" standalone="yes"?>
<Relationships xmlns="http://schemas.openxmlformats.org/package/2006/relationships"><Relationship Id="rId3" Type="http://schemas.openxmlformats.org/officeDocument/2006/relationships/hyperlink" Target="http://www.miamiherald.com/news/local/community/miami-dade/miami-beach/article115688508.html" TargetMode="External"/><Relationship Id="rId2" Type="http://schemas.openxmlformats.org/officeDocument/2006/relationships/image" Target="../media/image57.tiff"/><Relationship Id="rId1" Type="http://schemas.openxmlformats.org/officeDocument/2006/relationships/slideLayout" Target="../slideLayouts/slideLayout113.xml"/><Relationship Id="rId6" Type="http://schemas.openxmlformats.org/officeDocument/2006/relationships/hyperlink" Target="https://www.bloomberg.com/news/features/2018-08-29/miami-s-other-water-problem" TargetMode="External"/><Relationship Id="rId5" Type="http://schemas.openxmlformats.org/officeDocument/2006/relationships/hyperlink" Target="https://getpocket.com/explore/item/miami-will-be-underwater-soon-its-drinking-water-could-go-first?utm_source=pocket-newtab" TargetMode="Externa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hyperlink" Target="http://www.miamiherald.com/news/local/community/miami-dade/miami-beach/article115688508.html" TargetMode="External"/><Relationship Id="rId2" Type="http://schemas.openxmlformats.org/officeDocument/2006/relationships/image" Target="../media/image57.tiff"/><Relationship Id="rId1" Type="http://schemas.openxmlformats.org/officeDocument/2006/relationships/slideLayout" Target="../slideLayouts/slideLayout113.xml"/><Relationship Id="rId6" Type="http://schemas.openxmlformats.org/officeDocument/2006/relationships/hyperlink" Target="https://www.bloomberg.com/news/features/2018-08-29/miami-s-other-water-problem" TargetMode="External"/><Relationship Id="rId5" Type="http://schemas.openxmlformats.org/officeDocument/2006/relationships/hyperlink" Target="https://getpocket.com/explore/item/miami-will-be-underwater-soon-its-drinking-water-could-go-first?utm_source=pocket-newtab" TargetMode="Externa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hyperlink" Target="http://www.democraticunderground.com/discuss/duboard.php?az=view_all&amp;address=389x3899732" TargetMode="External"/><Relationship Id="rId2" Type="http://schemas.openxmlformats.org/officeDocument/2006/relationships/image" Target="../media/image59.png"/><Relationship Id="rId1" Type="http://schemas.openxmlformats.org/officeDocument/2006/relationships/slideLayout" Target="../slideLayouts/slideLayout130.xml"/></Relationships>
</file>

<file path=ppt/slides/_rels/slide55.xml.rels><?xml version="1.0" encoding="UTF-8" standalone="yes"?>
<Relationships xmlns="http://schemas.openxmlformats.org/package/2006/relationships"><Relationship Id="rId3" Type="http://schemas.openxmlformats.org/officeDocument/2006/relationships/hyperlink" Target="http://www.democraticunderground.com/discuss/duboard.php?az=view_all&amp;address=389x3899732" TargetMode="External"/><Relationship Id="rId2" Type="http://schemas.openxmlformats.org/officeDocument/2006/relationships/image" Target="../media/image59.png"/><Relationship Id="rId1" Type="http://schemas.openxmlformats.org/officeDocument/2006/relationships/slideLayout" Target="../slideLayouts/slideLayout130.xml"/></Relationships>
</file>

<file path=ppt/slides/_rels/slide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hyperlink" Target="https://nsf.gov/news/news_images.jsp?cntn_id=296861&amp;org=NSF"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2.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www.skepticalscience.com/roy-spencers-bad-economics.html" TargetMode="External"/><Relationship Id="rId2" Type="http://schemas.openxmlformats.org/officeDocument/2006/relationships/image" Target="../media/image71.jpeg"/><Relationship Id="rId1" Type="http://schemas.openxmlformats.org/officeDocument/2006/relationships/slideLayout" Target="../slideLayouts/slideLayout84.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9.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xml"/><Relationship Id="rId4" Type="http://schemas.openxmlformats.org/officeDocument/2006/relationships/hyperlink" Target="https://webstore.iea.org/world-energy-outlook-202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2.xml"/></Relationships>
</file>

<file path=ppt/slides/_rels/slide75.xml.rels><?xml version="1.0" encoding="UTF-8" standalone="yes"?>
<Relationships xmlns="http://schemas.openxmlformats.org/package/2006/relationships"><Relationship Id="rId3" Type="http://schemas.openxmlformats.org/officeDocument/2006/relationships/hyperlink" Target="https://www.lazard.com/media/451086/lazards-levelized-cost-of-energy-version-130-vf.pdf" TargetMode="External"/><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1.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berg_Scoresby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2" name="Text Box 3"/>
          <p:cNvSpPr txBox="1">
            <a:spLocks noChangeArrowheads="1"/>
          </p:cNvSpPr>
          <p:nvPr/>
        </p:nvSpPr>
        <p:spPr bwMode="auto">
          <a:xfrm>
            <a:off x="938188" y="5877983"/>
            <a:ext cx="1143000" cy="517525"/>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G. Comer Foundation</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66563" name="Rectangle 4"/>
          <p:cNvSpPr>
            <a:spLocks noGrp="1" noChangeArrowheads="1"/>
          </p:cNvSpPr>
          <p:nvPr>
            <p:ph type="ctrTitle" idx="4294967295"/>
          </p:nvPr>
        </p:nvSpPr>
        <p:spPr>
          <a:xfrm>
            <a:off x="0" y="39630"/>
            <a:ext cx="9144000" cy="1143000"/>
          </a:xfrm>
        </p:spPr>
        <p:txBody>
          <a:bodyPr/>
          <a:lstStyle/>
          <a:p>
            <a:br>
              <a:rPr lang="en-US" sz="3600" dirty="0"/>
            </a:br>
            <a:r>
              <a:rPr lang="en-US" sz="3200" b="1" dirty="0">
                <a:solidFill>
                  <a:srgbClr val="FFFF00"/>
                </a:solidFill>
              </a:rPr>
              <a:t>Get Rich and Save the World</a:t>
            </a:r>
            <a:br>
              <a:rPr lang="en-US" sz="3600" b="1" dirty="0">
                <a:solidFill>
                  <a:srgbClr val="FFFF00"/>
                </a:solidFill>
              </a:rPr>
            </a:br>
            <a:r>
              <a:rPr lang="en-US" sz="3600" b="1" dirty="0">
                <a:solidFill>
                  <a:srgbClr val="FFFF00"/>
                </a:solidFill>
              </a:rPr>
              <a:t>(</a:t>
            </a:r>
            <a:r>
              <a:rPr lang="en-US" sz="2800" b="1" dirty="0">
                <a:solidFill>
                  <a:srgbClr val="FFFF00"/>
                </a:solidFill>
              </a:rPr>
              <a:t>or else…)</a:t>
            </a:r>
            <a:endParaRPr lang="en-US" sz="2800" dirty="0">
              <a:solidFill>
                <a:srgbClr val="FFFF00"/>
              </a:solidFill>
              <a:latin typeface="Geneva" charset="0"/>
              <a:ea typeface="ＭＳ Ｐゴシック" charset="0"/>
              <a:cs typeface="ＭＳ Ｐゴシック" charset="0"/>
            </a:endParaRPr>
          </a:p>
        </p:txBody>
      </p:sp>
      <p:pic>
        <p:nvPicPr>
          <p:cNvPr id="66564" name="Picture 5"/>
          <p:cNvPicPr preferRelativeResize="0">
            <a:picLocks noChangeAspect="1" noChangeArrowheads="1"/>
          </p:cNvPicPr>
          <p:nvPr/>
        </p:nvPicPr>
        <p:blipFill>
          <a:blip r:embed="rId4" cstate="screen">
            <a:lum contrast="30000"/>
            <a:extLst>
              <a:ext uri="{28A0092B-C50C-407E-A947-70E740481C1C}">
                <a14:useLocalDpi xmlns:a14="http://schemas.microsoft.com/office/drawing/2010/main"/>
              </a:ext>
            </a:extLst>
          </a:blip>
          <a:srcRect t="-9415" b="-9415"/>
          <a:stretch>
            <a:fillRect/>
          </a:stretch>
        </p:blipFill>
        <p:spPr bwMode="auto">
          <a:xfrm>
            <a:off x="4038600" y="6172200"/>
            <a:ext cx="727075" cy="762000"/>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66565" name="Picture 6" descr="Cresis_titlenoflashlef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6362700"/>
            <a:ext cx="19812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6" name="Picture 7" descr="std_shadow"/>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95600" y="6230938"/>
            <a:ext cx="1143000" cy="62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7" name="Picture 8" descr="nsf"/>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6057900"/>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8" name="Text Box 9"/>
          <p:cNvSpPr txBox="1">
            <a:spLocks noChangeArrowheads="1"/>
          </p:cNvSpPr>
          <p:nvPr/>
        </p:nvSpPr>
        <p:spPr bwMode="auto">
          <a:xfrm>
            <a:off x="5438775" y="1692221"/>
            <a:ext cx="3954332" cy="323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67FEFF"/>
                </a:solidFill>
                <a:effectLst/>
                <a:uLnTx/>
                <a:uFillTx/>
                <a:latin typeface="Geneva" charset="0"/>
                <a:ea typeface="ＭＳ Ｐゴシック" charset="0"/>
              </a:rPr>
              <a:t>Richard Alley</a:t>
            </a:r>
            <a:endParaRPr kumimoji="0" lang="en-US" sz="2000" b="0" i="0" u="none" strike="noStrike" kern="1200" cap="none" spc="0" normalizeH="0" baseline="0" noProof="0" dirty="0">
              <a:ln>
                <a:noFill/>
              </a:ln>
              <a:solidFill>
                <a:srgbClr val="FFC000"/>
              </a:solidFill>
              <a:effectLst/>
              <a:uLnTx/>
              <a:uFillTx/>
              <a:latin typeface="Geneva" charset="0"/>
              <a:ea typeface="ＭＳ Ｐゴシック" charset="0"/>
            </a:endParaRPr>
          </a:p>
          <a:p>
            <a:pPr lvl="0" eaLnBrk="0" fontAlgn="base" hangingPunct="0">
              <a:spcBef>
                <a:spcPct val="0"/>
              </a:spcBef>
              <a:spcAft>
                <a:spcPct val="0"/>
              </a:spcAft>
              <a:defRPr/>
            </a:pPr>
            <a:r>
              <a:rPr lang="en-US" dirty="0">
                <a:solidFill>
                  <a:srgbClr val="FFC000"/>
                </a:solidFill>
                <a:latin typeface="Geneva" charset="0"/>
              </a:rPr>
              <a:t>Penn State</a:t>
            </a:r>
            <a:endParaRPr lang="en-US" b="1" dirty="0">
              <a:solidFill>
                <a:schemeClr val="bg1"/>
              </a:solidFill>
              <a:latin typeface="Geneva"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solidFill>
                  <a:schemeClr val="bg1"/>
                </a:solidFill>
                <a:latin typeface="Geneva" charset="0"/>
              </a:rPr>
              <a:t>Weather Camp</a:t>
            </a:r>
            <a:endParaRPr kumimoji="0" lang="en-US" sz="2600" b="1" i="0" u="none" strike="noStrike" kern="1200" cap="none" spc="0" normalizeH="0" baseline="0" noProof="0" dirty="0">
              <a:ln>
                <a:noFill/>
              </a:ln>
              <a:solidFill>
                <a:schemeClr val="bg1"/>
              </a:solidFill>
              <a:effectLst/>
              <a:uLnTx/>
              <a:uFillTx/>
              <a:latin typeface="Geneva"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600" dirty="0">
                <a:solidFill>
                  <a:srgbClr val="CCFFCC"/>
                </a:solidFill>
                <a:latin typeface="Geneva" panose="020B0503030404040204" pitchFamily="34" charset="0"/>
                <a:ea typeface="Geneva" panose="020B0503030404040204" pitchFamily="34" charset="0"/>
                <a:cs typeface="Arial"/>
              </a:rPr>
              <a:t>June 22, 2023</a:t>
            </a:r>
            <a:endParaRPr kumimoji="0" lang="en-US" sz="2400" b="0" i="0" u="none" strike="noStrike" kern="1200" cap="none" spc="0" normalizeH="0" baseline="0" noProof="0" dirty="0">
              <a:ln>
                <a:noFill/>
              </a:ln>
              <a:solidFill>
                <a:srgbClr val="000000"/>
              </a:solidFill>
              <a:effectLst/>
              <a:uLnTx/>
              <a:uFillTx/>
              <a:latin typeface="Geneva" panose="020B0503030404040204" pitchFamily="34" charset="0"/>
              <a:ea typeface="Geneva" panose="020B05030304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CFF66"/>
                </a:solidFill>
                <a:effectLst/>
                <a:uLnTx/>
                <a:uFillTx/>
                <a:latin typeface="Comic Sans MS" charset="0"/>
                <a:ea typeface="ＭＳ Ｐゴシック" charset="0"/>
              </a:rPr>
              <a:t>Please note: I work for       Penn State University, and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CCFF66"/>
                </a:solidFill>
                <a:effectLst/>
                <a:uLnTx/>
                <a:uFillTx/>
                <a:latin typeface="Comic Sans MS" charset="0"/>
                <a:ea typeface="ＭＳ Ｐゴシック" charset="0"/>
              </a:rPr>
              <a:t>help UN IPCC, NRC, etc.,        But I am not representing 	them, just me. </a:t>
            </a:r>
            <a:endParaRPr kumimoji="0" lang="en-US" sz="2400" b="0" i="0" u="none" strike="noStrike" kern="1200" cap="none" spc="0" normalizeH="0" baseline="0" noProof="0" dirty="0">
              <a:ln>
                <a:noFill/>
              </a:ln>
              <a:solidFill>
                <a:srgbClr val="FFCC66"/>
              </a:solidFill>
              <a:effectLst/>
              <a:uLnTx/>
              <a:uFillTx/>
              <a:latin typeface="Geneva" charset="0"/>
              <a:ea typeface="ＭＳ Ｐゴシック" charset="0"/>
            </a:endParaRPr>
          </a:p>
        </p:txBody>
      </p:sp>
      <p:pic>
        <p:nvPicPr>
          <p:cNvPr id="66569" name="Picture 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65675" y="6161088"/>
            <a:ext cx="1346200"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350858"/>
            <a:ext cx="938188" cy="624322"/>
          </a:xfrm>
          <a:prstGeom prst="rect">
            <a:avLst/>
          </a:prstGeom>
        </p:spPr>
      </p:pic>
    </p:spTree>
    <p:extLst>
      <p:ext uri="{BB962C8B-B14F-4D97-AF65-F5344CB8AC3E}">
        <p14:creationId xmlns:p14="http://schemas.microsoft.com/office/powerpoint/2010/main" val="1522853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71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A9F30992-DC16-9041-AD65-7F5CCA321B97}"/>
              </a:ext>
            </a:extLst>
          </p:cNvPr>
          <p:cNvSpPr txBox="1"/>
          <p:nvPr/>
        </p:nvSpPr>
        <p:spPr>
          <a:xfrm>
            <a:off x="1" y="0"/>
            <a:ext cx="3752602" cy="954107"/>
          </a:xfrm>
          <a:prstGeom prst="rect">
            <a:avLst/>
          </a:prstGeom>
          <a:solidFill>
            <a:schemeClr val="bg1">
              <a:alpha val="77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But before taking a long walk on a short pier…</a:t>
            </a:r>
          </a:p>
        </p:txBody>
      </p:sp>
    </p:spTree>
    <p:extLst>
      <p:ext uri="{BB962C8B-B14F-4D97-AF65-F5344CB8AC3E}">
        <p14:creationId xmlns:p14="http://schemas.microsoft.com/office/powerpoint/2010/main" val="1112767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26" descr="IMG_00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07019"/>
            <a:ext cx="5436034" cy="5050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Text Box 1028"/>
          <p:cNvSpPr txBox="1">
            <a:spLocks noChangeArrowheads="1"/>
          </p:cNvSpPr>
          <p:nvPr/>
        </p:nvSpPr>
        <p:spPr bwMode="auto">
          <a:xfrm>
            <a:off x="5436034" y="5380672"/>
            <a:ext cx="3707966"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IPCC, UNESCO, Paris                     co-recipient of Nobel Peace Prize in 2007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(photo Melinda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rPr>
              <a:t>Tignor</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a:t>
            </a:r>
          </a:p>
        </p:txBody>
      </p:sp>
      <p:sp>
        <p:nvSpPr>
          <p:cNvPr id="21509" name="Text Box 1029"/>
          <p:cNvSpPr txBox="1">
            <a:spLocks noChangeArrowheads="1"/>
          </p:cNvSpPr>
          <p:nvPr/>
        </p:nvSpPr>
        <p:spPr bwMode="auto">
          <a:xfrm>
            <a:off x="0" y="234516"/>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Like many others, I helped United Nations on energy and climate (IPCC, 2007 Nobel Peace Prize)</a:t>
            </a:r>
          </a:p>
        </p:txBody>
      </p:sp>
      <p:sp>
        <p:nvSpPr>
          <p:cNvPr id="3" name="TextBox 2">
            <a:extLst>
              <a:ext uri="{FF2B5EF4-FFF2-40B4-BE49-F238E27FC236}">
                <a16:creationId xmlns:a16="http://schemas.microsoft.com/office/drawing/2014/main" id="{4FAE3626-E1E0-EA4E-8B31-3225449C47B9}"/>
              </a:ext>
            </a:extLst>
          </p:cNvPr>
          <p:cNvSpPr txBox="1"/>
          <p:nvPr/>
        </p:nvSpPr>
        <p:spPr>
          <a:xfrm>
            <a:off x="5628903" y="1807019"/>
            <a:ext cx="3325091" cy="1384995"/>
          </a:xfrm>
          <a:prstGeom prst="rect">
            <a:avLst/>
          </a:prstGeom>
          <a:noFill/>
        </p:spPr>
        <p:txBody>
          <a:bodyPr wrap="square" rtlCol="0">
            <a:spAutoFit/>
          </a:bodyPr>
          <a:lstStyle/>
          <a:p>
            <a:r>
              <a:rPr lang="en-US" sz="2800" b="1" dirty="0">
                <a:solidFill>
                  <a:srgbClr val="9437FF"/>
                </a:solidFill>
                <a:latin typeface="Arial" panose="020B0604020202020204" pitchFamily="34" charset="0"/>
                <a:cs typeface="Arial" panose="020B0604020202020204" pitchFamily="34" charset="0"/>
              </a:rPr>
              <a:t>If you turned all of our reports into a tweet or two…</a:t>
            </a:r>
            <a:endParaRPr lang="en-US" sz="2800" dirty="0">
              <a:solidFill>
                <a:srgbClr val="9437FF"/>
              </a:solidFill>
            </a:endParaRPr>
          </a:p>
        </p:txBody>
      </p:sp>
    </p:spTree>
    <p:extLst>
      <p:ext uri="{BB962C8B-B14F-4D97-AF65-F5344CB8AC3E}">
        <p14:creationId xmlns:p14="http://schemas.microsoft.com/office/powerpoint/2010/main" val="4109198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ey_st_andrews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08919"/>
            <a:ext cx="9144000" cy="6856442"/>
          </a:xfrm>
          <a:prstGeom prst="rect">
            <a:avLst/>
          </a:prstGeom>
        </p:spPr>
      </p:pic>
      <p:sp>
        <p:nvSpPr>
          <p:cNvPr id="6" name="TextBox 5"/>
          <p:cNvSpPr txBox="1"/>
          <p:nvPr/>
        </p:nvSpPr>
        <p:spPr>
          <a:xfrm>
            <a:off x="0" y="4185"/>
            <a:ext cx="9143999" cy="1754326"/>
          </a:xfrm>
          <a:prstGeom prst="rect">
            <a:avLst/>
          </a:prstGeom>
          <a:solidFill>
            <a:schemeClr val="accent5">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libri"/>
                <a:ea typeface="ＭＳ Ｐゴシック"/>
              </a:rPr>
              <a:t>Compared to “business as usual”, efficient responses on climate and energy will give a </a:t>
            </a:r>
            <a:r>
              <a:rPr kumimoji="0" lang="en-US" sz="2700" b="1" i="0" u="none" strike="noStrike" kern="1200" cap="none" spc="0" normalizeH="0" baseline="0" noProof="0" dirty="0">
                <a:ln>
                  <a:noFill/>
                </a:ln>
                <a:solidFill>
                  <a:srgbClr val="FF0000"/>
                </a:solidFill>
                <a:effectLst/>
                <a:uLnTx/>
                <a:uFillTx/>
                <a:latin typeface="Calibri"/>
                <a:ea typeface="ＭＳ Ｐゴシック"/>
              </a:rPr>
              <a:t>larger economy </a:t>
            </a:r>
            <a:r>
              <a:rPr kumimoji="0" lang="en-US" sz="2700" b="1" i="0" u="none" strike="noStrike" kern="1200" cap="none" spc="0" normalizeH="0" baseline="0" noProof="0" dirty="0">
                <a:ln>
                  <a:noFill/>
                </a:ln>
                <a:solidFill>
                  <a:prstClr val="black"/>
                </a:solidFill>
                <a:effectLst/>
                <a:uLnTx/>
                <a:uFillTx/>
                <a:latin typeface="Calibri"/>
                <a:ea typeface="ＭＳ Ｐゴシック"/>
              </a:rPr>
              <a:t>with </a:t>
            </a:r>
            <a:r>
              <a:rPr kumimoji="0" lang="en-US" sz="2700" b="1" i="0" u="none" strike="noStrike" kern="1200" cap="none" spc="0" normalizeH="0" baseline="0" noProof="0" dirty="0">
                <a:ln>
                  <a:noFill/>
                </a:ln>
                <a:solidFill>
                  <a:srgbClr val="7030A0"/>
                </a:solidFill>
                <a:effectLst/>
                <a:uLnTx/>
                <a:uFillTx/>
                <a:latin typeface="Calibri"/>
                <a:ea typeface="ＭＳ Ｐゴシック"/>
              </a:rPr>
              <a:t>more jobs, </a:t>
            </a:r>
            <a:r>
              <a:rPr kumimoji="0" lang="en-US" sz="2700" b="1" i="0" u="none" strike="noStrike" kern="1200" cap="none" spc="0" normalizeH="0" baseline="0" noProof="0" dirty="0">
                <a:ln>
                  <a:noFill/>
                </a:ln>
                <a:solidFill>
                  <a:srgbClr val="FF40FF"/>
                </a:solidFill>
                <a:effectLst/>
                <a:uLnTx/>
                <a:uFillTx/>
                <a:latin typeface="Calibri"/>
                <a:ea typeface="ＭＳ Ｐゴシック"/>
              </a:rPr>
              <a:t>improved health </a:t>
            </a:r>
            <a:r>
              <a:rPr kumimoji="0" lang="en-US" sz="2700" b="1" i="0" u="none" strike="noStrike" kern="1200" cap="none" spc="0" normalizeH="0" baseline="0" noProof="0" dirty="0">
                <a:ln>
                  <a:noFill/>
                </a:ln>
                <a:solidFill>
                  <a:prstClr val="black"/>
                </a:solidFill>
                <a:effectLst/>
                <a:uLnTx/>
                <a:uFillTx/>
                <a:latin typeface="Calibri"/>
                <a:ea typeface="ＭＳ Ｐゴシック"/>
              </a:rPr>
              <a:t>and </a:t>
            </a:r>
            <a:r>
              <a:rPr kumimoji="0" lang="en-US" sz="2700" b="1" i="0" u="none" strike="noStrike" kern="1200" cap="none" spc="0" normalizeH="0" baseline="0" noProof="0" dirty="0">
                <a:ln>
                  <a:noFill/>
                </a:ln>
                <a:solidFill>
                  <a:srgbClr val="0432FF"/>
                </a:solidFill>
                <a:effectLst/>
                <a:uLnTx/>
                <a:uFillTx/>
                <a:latin typeface="Calibri"/>
                <a:ea typeface="ＭＳ Ｐゴシック"/>
              </a:rPr>
              <a:t>greater national security</a:t>
            </a:r>
            <a:r>
              <a:rPr kumimoji="0" lang="en-US" sz="2700" b="1" i="0" u="none" strike="noStrike" kern="1200" cap="none" spc="0" normalizeH="0" baseline="0" noProof="0" dirty="0">
                <a:ln>
                  <a:noFill/>
                </a:ln>
                <a:solidFill>
                  <a:prstClr val="black"/>
                </a:solidFill>
                <a:effectLst/>
                <a:uLnTx/>
                <a:uFillTx/>
                <a:latin typeface="Calibri"/>
                <a:ea typeface="ＭＳ Ｐゴシック"/>
              </a:rPr>
              <a:t> in a </a:t>
            </a:r>
            <a:r>
              <a:rPr kumimoji="0" lang="en-US" sz="2700" b="1" i="0" u="none" strike="noStrike" kern="1200" cap="none" spc="0" normalizeH="0" baseline="0" noProof="0" dirty="0">
                <a:ln>
                  <a:noFill/>
                </a:ln>
                <a:solidFill>
                  <a:srgbClr val="008F00"/>
                </a:solidFill>
                <a:effectLst/>
                <a:uLnTx/>
                <a:uFillTx/>
                <a:latin typeface="Calibri"/>
                <a:ea typeface="ＭＳ Ｐゴシック"/>
              </a:rPr>
              <a:t>cleaner environment </a:t>
            </a:r>
            <a:r>
              <a:rPr kumimoji="0" lang="en-US" sz="2700" b="1" i="0" u="none" strike="noStrike" kern="1200" cap="none" spc="0" normalizeH="0" baseline="0" noProof="0" dirty="0">
                <a:ln>
                  <a:noFill/>
                </a:ln>
                <a:solidFill>
                  <a:prstClr val="black"/>
                </a:solidFill>
                <a:effectLst/>
                <a:uLnTx/>
                <a:uFillTx/>
                <a:latin typeface="Calibri"/>
                <a:ea typeface="ＭＳ Ｐゴシック"/>
              </a:rPr>
              <a:t>more consistent with the </a:t>
            </a:r>
            <a:r>
              <a:rPr kumimoji="0" lang="en-US" sz="2700" b="1" i="0" u="none" strike="noStrike" kern="1200" cap="none" spc="0" normalizeH="0" baseline="0" noProof="0" dirty="0">
                <a:ln>
                  <a:noFill/>
                </a:ln>
                <a:solidFill>
                  <a:srgbClr val="FF7E79"/>
                </a:solidFill>
                <a:effectLst/>
                <a:uLnTx/>
                <a:uFillTx/>
                <a:latin typeface="Calibri"/>
                <a:ea typeface="ＭＳ Ｐゴシック"/>
              </a:rPr>
              <a:t>Golden Rule. </a:t>
            </a:r>
          </a:p>
        </p:txBody>
      </p:sp>
    </p:spTree>
    <p:extLst>
      <p:ext uri="{BB962C8B-B14F-4D97-AF65-F5344CB8AC3E}">
        <p14:creationId xmlns:p14="http://schemas.microsoft.com/office/powerpoint/2010/main" val="2322042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3.jpg"/>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5000" contrast="15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a:scene3d>
            <a:camera prst="orthographicFront">
              <a:rot lat="0" lon="10799999" rev="0"/>
            </a:camera>
            <a:lightRig rig="threePt" dir="t"/>
          </a:scene3d>
        </p:spPr>
      </p:pic>
      <p:sp>
        <p:nvSpPr>
          <p:cNvPr id="3" name="TextBox 2">
            <a:extLst>
              <a:ext uri="{FF2B5EF4-FFF2-40B4-BE49-F238E27FC236}">
                <a16:creationId xmlns:a16="http://schemas.microsoft.com/office/drawing/2014/main" id="{3CCAEE40-A8DF-1545-8AA3-9CBA37E4DE54}"/>
              </a:ext>
            </a:extLst>
          </p:cNvPr>
          <p:cNvSpPr txBox="1"/>
          <p:nvPr/>
        </p:nvSpPr>
        <p:spPr>
          <a:xfrm>
            <a:off x="1" y="0"/>
            <a:ext cx="9144000" cy="1569660"/>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a:rPr>
              <a:t>The good news: You’re the first generation in history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a:rPr>
              <a:t>   that can build a sustainable, economic energy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a:rPr>
              <a:t>   system, powering everyone essentially forever…</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8571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983.jpg"/>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5000" contrast="15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a:scene3d>
            <a:camera prst="orthographicFront">
              <a:rot lat="0" lon="10799999" rev="0"/>
            </a:camera>
            <a:lightRig rig="threePt" dir="t"/>
          </a:scene3d>
        </p:spPr>
      </p:pic>
      <p:sp>
        <p:nvSpPr>
          <p:cNvPr id="3" name="TextBox 2">
            <a:extLst>
              <a:ext uri="{FF2B5EF4-FFF2-40B4-BE49-F238E27FC236}">
                <a16:creationId xmlns:a16="http://schemas.microsoft.com/office/drawing/2014/main" id="{3CCAEE40-A8DF-1545-8AA3-9CBA37E4DE54}"/>
              </a:ext>
            </a:extLst>
          </p:cNvPr>
          <p:cNvSpPr txBox="1"/>
          <p:nvPr/>
        </p:nvSpPr>
        <p:spPr>
          <a:xfrm>
            <a:off x="1" y="0"/>
            <a:ext cx="9144000" cy="1077218"/>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a:rPr>
              <a:t>If we remember that we can solve problems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And we go out and solve them</a:t>
            </a:r>
          </a:p>
        </p:txBody>
      </p:sp>
    </p:spTree>
    <p:extLst>
      <p:ext uri="{BB962C8B-B14F-4D97-AF65-F5344CB8AC3E}">
        <p14:creationId xmlns:p14="http://schemas.microsoft.com/office/powerpoint/2010/main" val="4226707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3418516" cy="2453269"/>
          </a:xfrm>
          <a:prstGeom prst="rect">
            <a:avLst/>
          </a:prstGeom>
        </p:spPr>
      </p:pic>
      <p:sp>
        <p:nvSpPr>
          <p:cNvPr id="3" name="TextBox 2"/>
          <p:cNvSpPr txBox="1"/>
          <p:nvPr/>
        </p:nvSpPr>
        <p:spPr>
          <a:xfrm>
            <a:off x="3484817" y="1"/>
            <a:ext cx="5659183" cy="6494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a:rPr>
              <a:t>Do-it-yourself cell-phone kit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dirty="0">
              <a:solidFill>
                <a:srgbClr val="000000"/>
              </a:solidFill>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Arial"/>
                <a:ea typeface="ＭＳ Ｐゴシック"/>
              </a:rPr>
              <a:t>Just sand, oil, rocks…plus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Arial"/>
                <a:ea typeface="ＭＳ Ｐゴシック"/>
              </a:rPr>
              <a:t>   science and engineering,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Arial"/>
                <a:ea typeface="ＭＳ Ｐゴシック"/>
              </a:rPr>
              <a:t>   design and marketing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dirty="0">
              <a:solidFill>
                <a:srgbClr val="000000"/>
              </a:solidFill>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432FF"/>
                </a:solidFill>
                <a:latin typeface="Arial"/>
                <a:ea typeface="ＭＳ Ｐゴシック"/>
              </a:rPr>
              <a:t>Relativity in the GPS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Arial"/>
                <a:ea typeface="ＭＳ Ｐゴシック"/>
              </a:rPr>
              <a:t>Quantum in the computer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dirty="0">
              <a:solidFill>
                <a:srgbClr val="000000"/>
              </a:solidFill>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rial"/>
                <a:ea typeface="ＭＳ Ｐゴシック"/>
              </a:rPr>
              <a:t>We can solve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noProof="0" dirty="0">
              <a:solidFill>
                <a:srgbClr val="7030A0"/>
              </a:solidFill>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dirty="0">
                <a:ln>
                  <a:noFill/>
                </a:ln>
                <a:solidFill>
                  <a:srgbClr val="C00000"/>
                </a:solidFill>
                <a:effectLst/>
                <a:uLnTx/>
                <a:uFillTx/>
                <a:latin typeface="Arial"/>
                <a:ea typeface="ＭＳ Ｐゴシック"/>
              </a:rPr>
              <a:t>Focus here on energy…</a:t>
            </a:r>
            <a:endParaRPr kumimoji="0" lang="en-US" sz="3200" b="1" i="0" u="none" strike="noStrike" kern="1200" cap="none" spc="0" normalizeH="0" baseline="0" noProof="0" dirty="0">
              <a:ln>
                <a:noFill/>
              </a:ln>
              <a:solidFill>
                <a:srgbClr val="C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a:ea typeface="ＭＳ Ｐゴシック"/>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36" y="1940312"/>
            <a:ext cx="3456253" cy="2698595"/>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4398874"/>
            <a:ext cx="3418516" cy="2459125"/>
          </a:xfrm>
          <a:prstGeom prst="rect">
            <a:avLst/>
          </a:prstGeom>
        </p:spPr>
      </p:pic>
    </p:spTree>
    <p:extLst>
      <p:ext uri="{BB962C8B-B14F-4D97-AF65-F5344CB8AC3E}">
        <p14:creationId xmlns:p14="http://schemas.microsoft.com/office/powerpoint/2010/main" val="37306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873" y="187987"/>
            <a:ext cx="8887127" cy="61555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rPr>
              <a:t>Energy use in USA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rPr>
              <a:t>What we do for ourselves: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60066"/>
                </a:solidFill>
                <a:effectLst/>
                <a:uLnTx/>
                <a:uFillTx/>
                <a:latin typeface="Arial"/>
                <a:ea typeface="ＭＳ Ｐゴシック"/>
                <a:cs typeface="ＭＳ Ｐゴシック"/>
              </a:rPr>
              <a:t>2,000 Calories per 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60066"/>
                </a:solidFill>
                <a:effectLst/>
                <a:uLnTx/>
                <a:uFillTx/>
                <a:latin typeface="Arial"/>
                <a:ea typeface="ＭＳ Ｐゴシック"/>
                <a:cs typeface="ＭＳ Ｐゴシック"/>
              </a:rPr>
              <a:t>   (~100 W—one old lightbulb)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rPr>
              <a:t>What’s done for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rPr>
              <a:t>	</a:t>
            </a:r>
            <a:r>
              <a:rPr kumimoji="0" lang="en-US" sz="4400" b="1" i="0" u="none" strike="noStrike" kern="1200" cap="none" spc="0" normalizeH="0" baseline="0" noProof="0" dirty="0">
                <a:ln>
                  <a:noFill/>
                </a:ln>
                <a:solidFill>
                  <a:srgbClr val="660066"/>
                </a:solidFill>
                <a:effectLst/>
                <a:uLnTx/>
                <a:uFillTx/>
                <a:latin typeface="Arial"/>
                <a:ea typeface="ＭＳ Ｐゴシック"/>
                <a:cs typeface="ＭＳ Ｐゴシック"/>
              </a:rPr>
              <a:t>&gt;200,000 Calories per 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60066"/>
                </a:solidFill>
                <a:effectLst/>
                <a:uLnTx/>
                <a:uFillTx/>
                <a:latin typeface="Arial"/>
                <a:ea typeface="ＭＳ Ｐゴシック"/>
                <a:cs typeface="ＭＳ Ｐゴシック"/>
              </a:rPr>
              <a:t>   (&gt;10,000 W—lots!)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cs typeface="ＭＳ Ｐゴシック"/>
            </a:endParaRPr>
          </a:p>
        </p:txBody>
      </p:sp>
    </p:spTree>
    <p:extLst>
      <p:ext uri="{BB962C8B-B14F-4D97-AF65-F5344CB8AC3E}">
        <p14:creationId xmlns:p14="http://schemas.microsoft.com/office/powerpoint/2010/main" val="4236453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873" y="187987"/>
            <a:ext cx="8887127" cy="61555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rPr>
              <a:t>Energy use in </a:t>
            </a:r>
            <a:r>
              <a:rPr kumimoji="0" lang="en-US" sz="4000" b="0" i="0" u="none" strike="noStrike" kern="1200" cap="none" spc="0" normalizeH="0" baseline="0" noProof="0" dirty="0">
                <a:ln>
                  <a:noFill/>
                </a:ln>
                <a:solidFill>
                  <a:srgbClr val="000000"/>
                </a:solidFill>
                <a:effectLst/>
                <a:uLnTx/>
                <a:uFillTx/>
                <a:latin typeface="Arial"/>
                <a:ea typeface="ＭＳ Ｐゴシック"/>
              </a:rPr>
              <a:t>USA</a:t>
            </a:r>
            <a:endPar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ＭＳ Ｐゴシック"/>
              </a:rPr>
              <a:t>More than 80% Fossil Fuels</a:t>
            </a:r>
            <a:endPar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rPr>
              <a:t>What we do for ourselves: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60066"/>
                </a:solidFill>
                <a:effectLst/>
                <a:uLnTx/>
                <a:uFillTx/>
                <a:latin typeface="Arial"/>
                <a:ea typeface="ＭＳ Ｐゴシック"/>
                <a:cs typeface="ＭＳ Ｐゴシック"/>
              </a:rPr>
              <a:t>2,000 Calories per 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60066"/>
                </a:solidFill>
                <a:effectLst/>
                <a:uLnTx/>
                <a:uFillTx/>
                <a:latin typeface="Arial"/>
                <a:ea typeface="ＭＳ Ｐゴシック"/>
                <a:cs typeface="ＭＳ Ｐゴシック"/>
              </a:rPr>
              <a:t>   (~100 W—one old lightbulb)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rPr>
              <a:t>What’s done for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ＭＳ Ｐゴシック"/>
                <a:cs typeface="ＭＳ Ｐゴシック"/>
              </a:rPr>
              <a:t>	</a:t>
            </a:r>
            <a:r>
              <a:rPr kumimoji="0" lang="en-US" sz="4400" b="1" i="0" u="none" strike="noStrike" kern="1200" cap="none" spc="0" normalizeH="0" baseline="0" noProof="0" dirty="0">
                <a:ln>
                  <a:noFill/>
                </a:ln>
                <a:solidFill>
                  <a:srgbClr val="660066"/>
                </a:solidFill>
                <a:effectLst/>
                <a:uLnTx/>
                <a:uFillTx/>
                <a:latin typeface="Arial"/>
                <a:ea typeface="ＭＳ Ｐゴシック"/>
                <a:cs typeface="ＭＳ Ｐゴシック"/>
              </a:rPr>
              <a:t>&gt;200,000 Calories per 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60066"/>
                </a:solidFill>
                <a:effectLst/>
                <a:uLnTx/>
                <a:uFillTx/>
                <a:latin typeface="Arial"/>
                <a:ea typeface="ＭＳ Ｐゴシック"/>
                <a:cs typeface="ＭＳ Ｐゴシック"/>
              </a:rPr>
              <a:t>   (&gt;10,000 W—lots!)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cs typeface="ＭＳ Ｐゴシック"/>
            </a:endParaRPr>
          </a:p>
        </p:txBody>
      </p:sp>
    </p:spTree>
    <p:extLst>
      <p:ext uri="{BB962C8B-B14F-4D97-AF65-F5344CB8AC3E}">
        <p14:creationId xmlns:p14="http://schemas.microsoft.com/office/powerpoint/2010/main" val="1851051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9800" y="304800"/>
            <a:ext cx="7846000" cy="1143000"/>
          </a:xfrm>
        </p:spPr>
        <p:txBody>
          <a:bodyPr/>
          <a:lstStyle/>
          <a:p>
            <a:pPr eaLnBrk="1" hangingPunct="1"/>
            <a:r>
              <a:rPr lang="en-US" dirty="0">
                <a:solidFill>
                  <a:srgbClr val="FFFF66"/>
                </a:solidFill>
                <a:latin typeface="Comic Sans MS" charset="0"/>
                <a:ea typeface="ＭＳ Ｐゴシック" charset="0"/>
                <a:cs typeface="ＭＳ Ｐゴシック" charset="0"/>
              </a:rPr>
              <a:t>Hunter-Gatherers of Energy</a:t>
            </a:r>
          </a:p>
        </p:txBody>
      </p:sp>
      <p:sp>
        <p:nvSpPr>
          <p:cNvPr id="99331" name="Rectangle 3"/>
          <p:cNvSpPr>
            <a:spLocks noGrp="1" noChangeArrowheads="1"/>
          </p:cNvSpPr>
          <p:nvPr>
            <p:ph type="body" idx="1"/>
          </p:nvPr>
        </p:nvSpPr>
        <p:spPr>
          <a:xfrm>
            <a:off x="114300" y="1360714"/>
            <a:ext cx="8915400" cy="5105400"/>
          </a:xfrm>
        </p:spPr>
        <p:txBody>
          <a:bodyPr/>
          <a:lstStyle/>
          <a:p>
            <a:pPr eaLnBrk="1" hangingPunct="1">
              <a:spcBef>
                <a:spcPts val="1363"/>
              </a:spcBef>
            </a:pPr>
            <a:r>
              <a:rPr lang="en-US" dirty="0">
                <a:solidFill>
                  <a:srgbClr val="FFCC66"/>
                </a:solidFill>
                <a:latin typeface="Comic Sans MS" charset="0"/>
                <a:ea typeface="ＭＳ Ｐゴシック" charset="0"/>
                <a:cs typeface="ＭＳ Ｐゴシック" charset="0"/>
              </a:rPr>
              <a:t>Since “discovery” of fire…</a:t>
            </a:r>
          </a:p>
          <a:p>
            <a:pPr eaLnBrk="1" hangingPunct="1">
              <a:spcBef>
                <a:spcPts val="1363"/>
              </a:spcBef>
            </a:pPr>
            <a:r>
              <a:rPr lang="en-US" dirty="0">
                <a:latin typeface="Comic Sans MS" charset="0"/>
                <a:ea typeface="ＭＳ Ｐゴシック" charset="0"/>
                <a:cs typeface="ＭＳ Ｐゴシック" charset="0"/>
              </a:rPr>
              <a:t>We have a long history of energy crises</a:t>
            </a:r>
          </a:p>
          <a:p>
            <a:pPr eaLnBrk="1" hangingPunct="1">
              <a:spcBef>
                <a:spcPts val="1363"/>
              </a:spcBef>
            </a:pPr>
            <a:r>
              <a:rPr lang="en-US" dirty="0">
                <a:solidFill>
                  <a:srgbClr val="FFCCFF"/>
                </a:solidFill>
                <a:latin typeface="Comic Sans MS" charset="0"/>
                <a:ea typeface="ＭＳ Ｐゴシック" charset="0"/>
                <a:cs typeface="ＭＳ Ｐゴシック" charset="0"/>
              </a:rPr>
              <a:t>Burn through a source much faster than nature makes more</a:t>
            </a:r>
          </a:p>
          <a:p>
            <a:pPr eaLnBrk="1" hangingPunct="1">
              <a:spcBef>
                <a:spcPts val="1363"/>
              </a:spcBef>
            </a:pPr>
            <a:r>
              <a:rPr lang="en-US" dirty="0">
                <a:solidFill>
                  <a:schemeClr val="tx2">
                    <a:lumMod val="40000"/>
                    <a:lumOff val="60000"/>
                  </a:schemeClr>
                </a:solidFill>
                <a:latin typeface="Comic Sans MS" charset="0"/>
                <a:ea typeface="ＭＳ Ｐゴシック" charset="0"/>
                <a:cs typeface="ＭＳ Ｐゴシック" charset="0"/>
              </a:rPr>
              <a:t>Suffer large unintended consequences</a:t>
            </a:r>
          </a:p>
          <a:p>
            <a:pPr eaLnBrk="1" hangingPunct="1">
              <a:spcBef>
                <a:spcPts val="1363"/>
              </a:spcBef>
            </a:pPr>
            <a:r>
              <a:rPr lang="en-US" dirty="0">
                <a:solidFill>
                  <a:srgbClr val="66FFFF"/>
                </a:solidFill>
                <a:latin typeface="Comic Sans MS" charset="0"/>
                <a:ea typeface="ＭＳ Ｐゴシック" charset="0"/>
                <a:cs typeface="ＭＳ Ｐゴシック" charset="0"/>
              </a:rPr>
              <a:t>Then face shortages (bringing intrusive governments and other problems)</a:t>
            </a:r>
          </a:p>
          <a:p>
            <a:pPr eaLnBrk="1" hangingPunct="1">
              <a:spcBef>
                <a:spcPts val="1363"/>
              </a:spcBef>
            </a:pPr>
            <a:r>
              <a:rPr lang="en-US" dirty="0">
                <a:solidFill>
                  <a:srgbClr val="CCFF66"/>
                </a:solidFill>
                <a:latin typeface="Comic Sans MS" charset="0"/>
                <a:ea typeface="ＭＳ Ｐゴシック" charset="0"/>
                <a:cs typeface="ＭＳ Ｐゴシック" charset="0"/>
              </a:rPr>
              <a:t>Then find a new source to burn, and repeat</a:t>
            </a:r>
          </a:p>
        </p:txBody>
      </p:sp>
    </p:spTree>
    <p:extLst>
      <p:ext uri="{BB962C8B-B14F-4D97-AF65-F5344CB8AC3E}">
        <p14:creationId xmlns:p14="http://schemas.microsoft.com/office/powerpoint/2010/main" val="1063874377"/>
      </p:ext>
    </p:extLst>
  </p:cSld>
  <p:clrMapOvr>
    <a:overrideClrMapping bg1="dk2" tx1="lt1" bg2="dk1"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ntre_furnac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2888" cy="6858000"/>
          </a:xfrm>
          <a:prstGeom prst="rect">
            <a:avLst/>
          </a:prstGeom>
        </p:spPr>
      </p:pic>
    </p:spTree>
    <p:extLst>
      <p:ext uri="{BB962C8B-B14F-4D97-AF65-F5344CB8AC3E}">
        <p14:creationId xmlns:p14="http://schemas.microsoft.com/office/powerpoint/2010/main" val="955654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nguin_glaci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0"/>
            <a:ext cx="9144000" cy="6858000"/>
          </a:xfrm>
          <a:prstGeom prst="rect">
            <a:avLst/>
          </a:prstGeom>
        </p:spPr>
      </p:pic>
      <p:sp>
        <p:nvSpPr>
          <p:cNvPr id="3" name="TextBox 2"/>
          <p:cNvSpPr txBox="1"/>
          <p:nvPr/>
        </p:nvSpPr>
        <p:spPr>
          <a:xfrm>
            <a:off x="4286992" y="3318570"/>
            <a:ext cx="4857008" cy="1754326"/>
          </a:xfrm>
          <a:prstGeom prst="rect">
            <a:avLst/>
          </a:prstGeom>
          <a:solidFill>
            <a:srgbClr val="CCFFCC">
              <a:alpha val="0"/>
            </a:srgbClr>
          </a:solidFill>
        </p:spPr>
        <p:txBody>
          <a:bodyPr wrap="square" rtlCol="0">
            <a:spAutoFit/>
          </a:bodyPr>
          <a:lstStyle/>
          <a:p>
            <a:pPr lvl="0">
              <a:defRPr/>
            </a:pPr>
            <a:r>
              <a:rPr kumimoji="0" lang="en-US" sz="2700" b="1" i="0" u="none" strike="noStrike" kern="1200" cap="none" spc="0" normalizeH="0" baseline="0" noProof="0" dirty="0">
                <a:ln>
                  <a:noFill/>
                </a:ln>
                <a:solidFill>
                  <a:srgbClr val="FFFF00"/>
                </a:solidFill>
                <a:effectLst/>
                <a:uLnTx/>
                <a:uFillTx/>
                <a:latin typeface="Calibri"/>
                <a:ea typeface="ＭＳ Ｐゴシック"/>
              </a:rPr>
              <a:t>Thanks to: </a:t>
            </a:r>
          </a:p>
          <a:p>
            <a:pPr lvl="0">
              <a:defRPr/>
            </a:pPr>
            <a:r>
              <a:rPr lang="en-US" sz="2700" b="1" dirty="0">
                <a:solidFill>
                  <a:srgbClr val="FFC000"/>
                </a:solidFill>
                <a:latin typeface="Calibri"/>
                <a:ea typeface="ＭＳ Ｐゴシック"/>
                <a:sym typeface="Wingdings" pitchFamily="2" charset="2"/>
              </a:rPr>
              <a:t></a:t>
            </a:r>
            <a:r>
              <a:rPr lang="en-US" sz="2700" b="1" dirty="0">
                <a:solidFill>
                  <a:srgbClr val="FFC000"/>
                </a:solidFill>
                <a:latin typeface="Calibri"/>
                <a:ea typeface="ＭＳ Ｐゴシック"/>
              </a:rPr>
              <a:t>Bill </a:t>
            </a:r>
            <a:r>
              <a:rPr lang="en-US" sz="2700" b="1" dirty="0" err="1">
                <a:solidFill>
                  <a:srgbClr val="FFC000"/>
                </a:solidFill>
                <a:latin typeface="Calibri"/>
                <a:ea typeface="ＭＳ Ｐゴシック"/>
              </a:rPr>
              <a:t>Syrett</a:t>
            </a:r>
            <a:r>
              <a:rPr lang="en-US" sz="2700" b="1" dirty="0">
                <a:solidFill>
                  <a:srgbClr val="FFC000"/>
                </a:solidFill>
                <a:latin typeface="Calibri"/>
                <a:ea typeface="ＭＳ Ｐゴシック"/>
              </a:rPr>
              <a:t> and the Penn State weather team</a:t>
            </a:r>
          </a:p>
          <a:p>
            <a:pPr lvl="0">
              <a:defRPr/>
            </a:pPr>
            <a:r>
              <a:rPr kumimoji="0" lang="en-US" sz="2700" b="1" i="0" u="none" strike="noStrike" kern="1200" cap="none" spc="0" normalizeH="0" baseline="0" noProof="0" dirty="0">
                <a:ln>
                  <a:noFill/>
                </a:ln>
                <a:solidFill>
                  <a:srgbClr val="00FDFF"/>
                </a:solidFill>
                <a:effectLst/>
                <a:uLnTx/>
                <a:uFillTx/>
                <a:latin typeface="Calibri"/>
                <a:ea typeface="ＭＳ Ｐゴシック"/>
                <a:sym typeface="Wingdings" pitchFamily="2" charset="2"/>
              </a:rPr>
              <a:t>And </a:t>
            </a:r>
            <a:r>
              <a:rPr lang="en-US" sz="2700" b="1" dirty="0">
                <a:solidFill>
                  <a:srgbClr val="00FDFF"/>
                </a:solidFill>
                <a:latin typeface="Calibri"/>
                <a:ea typeface="ＭＳ Ｐゴシック"/>
                <a:sym typeface="Wingdings" pitchFamily="2" charset="2"/>
              </a:rPr>
              <a:t>y</a:t>
            </a:r>
            <a:r>
              <a:rPr kumimoji="0" lang="en-US" sz="2700" b="1" i="0" u="none" strike="noStrike" kern="1200" cap="none" spc="0" normalizeH="0" baseline="0" noProof="0" dirty="0" err="1">
                <a:ln>
                  <a:noFill/>
                </a:ln>
                <a:solidFill>
                  <a:srgbClr val="00FDFF"/>
                </a:solidFill>
                <a:effectLst/>
                <a:uLnTx/>
                <a:uFillTx/>
                <a:latin typeface="Calibri"/>
                <a:ea typeface="ＭＳ Ｐゴシック"/>
              </a:rPr>
              <a:t>ou</a:t>
            </a:r>
            <a:r>
              <a:rPr kumimoji="0" lang="en-US" sz="2700" b="1" i="0" u="none" strike="noStrike" kern="1200" cap="none" spc="0" normalizeH="0" baseline="0" noProof="0" dirty="0">
                <a:ln>
                  <a:noFill/>
                </a:ln>
                <a:solidFill>
                  <a:srgbClr val="00FDFF"/>
                </a:solidFill>
                <a:effectLst/>
                <a:uLnTx/>
                <a:uFillTx/>
                <a:latin typeface="Calibri"/>
                <a:ea typeface="ＭＳ Ｐゴシック"/>
              </a:rPr>
              <a:t>—We need you!</a:t>
            </a:r>
          </a:p>
        </p:txBody>
      </p:sp>
    </p:spTree>
    <p:extLst>
      <p:ext uri="{BB962C8B-B14F-4D97-AF65-F5344CB8AC3E}">
        <p14:creationId xmlns:p14="http://schemas.microsoft.com/office/powerpoint/2010/main" val="2165700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16200000">
            <a:off x="1341071" y="-1366227"/>
            <a:ext cx="6436701" cy="9169155"/>
          </a:xfrm>
          <a:prstGeom prst="rect">
            <a:avLst/>
          </a:prstGeom>
        </p:spPr>
      </p:pic>
      <p:sp>
        <p:nvSpPr>
          <p:cNvPr id="3" name="TextBox 2"/>
          <p:cNvSpPr txBox="1"/>
          <p:nvPr/>
        </p:nvSpPr>
        <p:spPr>
          <a:xfrm>
            <a:off x="0" y="6452569"/>
            <a:ext cx="91440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http://</a:t>
            </a:r>
            <a:r>
              <a:rPr kumimoji="0" lang="en-US" sz="1800" b="0" i="0" u="none" strike="noStrike" kern="1200" cap="none" spc="0" normalizeH="0" baseline="0" noProof="0" dirty="0" err="1">
                <a:ln>
                  <a:noFill/>
                </a:ln>
                <a:solidFill>
                  <a:prstClr val="black"/>
                </a:solidFill>
                <a:effectLst/>
                <a:uLnTx/>
                <a:uFillTx/>
                <a:latin typeface="Calibri"/>
                <a:ea typeface="+mn-ea"/>
                <a:cs typeface="+mn-cs"/>
              </a:rPr>
              <a:t>www.cr.nps.gov</a:t>
            </a:r>
            <a:r>
              <a:rPr kumimoji="0" lang="en-US" sz="1800" b="0" i="0" u="none" strike="noStrike" kern="1200" cap="none" spc="0" normalizeH="0" baseline="0" noProof="0" dirty="0">
                <a:ln>
                  <a:noFill/>
                </a:ln>
                <a:solidFill>
                  <a:prstClr val="black"/>
                </a:solidFill>
                <a:effectLst/>
                <a:uLnTx/>
                <a:uFillTx/>
                <a:latin typeface="Calibri"/>
                <a:ea typeface="+mn-ea"/>
                <a:cs typeface="+mn-cs"/>
              </a:rPr>
              <a:t>/nr/</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twhp</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wwwlps</a:t>
            </a:r>
            <a:r>
              <a:rPr kumimoji="0" lang="en-US" sz="1800" b="0" i="0" u="none" strike="noStrike" kern="1200" cap="none" spc="0" normalizeH="0" baseline="0" noProof="0" dirty="0">
                <a:ln>
                  <a:noFill/>
                </a:ln>
                <a:solidFill>
                  <a:prstClr val="black"/>
                </a:solidFill>
                <a:effectLst/>
                <a:uLnTx/>
                <a:uFillTx/>
                <a:latin typeface="Calibri"/>
                <a:ea typeface="+mn-ea"/>
                <a:cs typeface="+mn-cs"/>
              </a:rPr>
              <a:t>/lessons/97hopewell/97visual1.htm</a:t>
            </a:r>
          </a:p>
        </p:txBody>
      </p:sp>
      <p:sp>
        <p:nvSpPr>
          <p:cNvPr id="4" name="TextBox 3"/>
          <p:cNvSpPr txBox="1"/>
          <p:nvPr/>
        </p:nvSpPr>
        <p:spPr>
          <a:xfrm>
            <a:off x="-12363" y="6083237"/>
            <a:ext cx="53207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(National Park Service, Richard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Schlecht</a:t>
            </a:r>
            <a:r>
              <a:rPr kumimoji="0" lang="en-US" sz="1800" b="0" i="1" u="none" strike="noStrike" kern="1200" cap="none" spc="0" normalizeH="0" baseline="0" noProof="0" dirty="0">
                <a:ln>
                  <a:noFill/>
                </a:ln>
                <a:solidFill>
                  <a:prstClr val="black"/>
                </a:solidFill>
                <a:effectLst/>
                <a:uLnTx/>
                <a:uFillTx/>
                <a:latin typeface="Calibri"/>
                <a:ea typeface="+mn-ea"/>
                <a:cs typeface="+mn-cs"/>
              </a:rPr>
              <a:t>, illustrator)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43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191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8483" name="Text Box 1027"/>
          <p:cNvSpPr txBox="1">
            <a:spLocks noChangeArrowheads="1"/>
          </p:cNvSpPr>
          <p:nvPr/>
        </p:nvSpPr>
        <p:spPr bwMode="auto">
          <a:xfrm>
            <a:off x="0" y="6034088"/>
            <a:ext cx="8686800" cy="8239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Pennsylvania Historical and Museum Commission</a:t>
            </a: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http://www.phmc.state.pa.us/ppet/cornwall/page2.asp?secid=31</a:t>
            </a:r>
          </a:p>
        </p:txBody>
      </p:sp>
      <p:sp>
        <p:nvSpPr>
          <p:cNvPr id="148484" name="Text Box 1028"/>
          <p:cNvSpPr txBox="1">
            <a:spLocks noChangeArrowheads="1"/>
          </p:cNvSpPr>
          <p:nvPr/>
        </p:nvSpPr>
        <p:spPr bwMode="auto">
          <a:xfrm>
            <a:off x="304800" y="4343400"/>
            <a:ext cx="8610600" cy="1552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Colliers (also spelled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colyers</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preparing to make charcoal for use in iron furnaces.  This pile would be covered with dirt and then fired for ~2 weeks, with great care to drive off unwanted materials without burning up the wood.</a:t>
            </a:r>
          </a:p>
        </p:txBody>
      </p:sp>
    </p:spTree>
    <p:extLst>
      <p:ext uri="{BB962C8B-B14F-4D97-AF65-F5344CB8AC3E}">
        <p14:creationId xmlns:p14="http://schemas.microsoft.com/office/powerpoint/2010/main" val="2251180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419981_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684713" cy="349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3" descr="419979_a.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6775" y="3514725"/>
            <a:ext cx="4467225" cy="334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4" descr="419977_a.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498850"/>
            <a:ext cx="4676775" cy="335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4924425" y="300038"/>
            <a:ext cx="3429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charset="0"/>
                <a:ea typeface="ＭＳ Ｐゴシック" charset="0"/>
              </a:rPr>
              <a:t>Charcoal making</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en-US" sz="2800" dirty="0">
              <a:solidFill>
                <a:prstClr val="black"/>
              </a:solidFil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libri" charset="0"/>
                <a:ea typeface="ＭＳ Ｐゴシック" charset="0"/>
              </a:rPr>
              <a:t>US National Archives</a:t>
            </a:r>
          </a:p>
          <a:p>
            <a:pPr marL="0" marR="0" lvl="0" indent="0" algn="l" defTabSz="457200" rtl="0" eaLnBrk="1" fontAlgn="base" latinLnBrk="0" hangingPunct="1">
              <a:lnSpc>
                <a:spcPct val="100000"/>
              </a:lnSpc>
              <a:spcBef>
                <a:spcPct val="0"/>
              </a:spcBef>
              <a:spcAft>
                <a:spcPct val="0"/>
              </a:spcAft>
              <a:buClrTx/>
              <a:buSzTx/>
              <a:buFontTx/>
              <a:buNone/>
              <a:tabLst/>
              <a:defRPr/>
            </a:pPr>
            <a:r>
              <a:rPr lang="en-US" sz="2800" dirty="0">
                <a:solidFill>
                  <a:prstClr val="black"/>
                </a:solidFill>
              </a:rPr>
              <a:t>(reenactment done for historians) </a:t>
            </a:r>
            <a:endParaRPr kumimoji="0" lang="en-US" sz="28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08176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359686_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53" y="954107"/>
            <a:ext cx="9141947" cy="5180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0" y="0"/>
            <a:ext cx="8788722"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Logging for charcoal—about a square mile of trees per furnace per year to smelt the iron and fuel the workers </a:t>
            </a:r>
          </a:p>
        </p:txBody>
      </p:sp>
      <p:sp>
        <p:nvSpPr>
          <p:cNvPr id="3" name="TextBox 2">
            <a:extLst>
              <a:ext uri="{FF2B5EF4-FFF2-40B4-BE49-F238E27FC236}">
                <a16:creationId xmlns:a16="http://schemas.microsoft.com/office/drawing/2014/main" id="{B0F0A7B2-1C0C-E748-BFCF-CD3F682B3763}"/>
              </a:ext>
            </a:extLst>
          </p:cNvPr>
          <p:cNvSpPr txBox="1"/>
          <p:nvPr/>
        </p:nvSpPr>
        <p:spPr>
          <a:xfrm>
            <a:off x="206062" y="6134139"/>
            <a:ext cx="4365938" cy="369332"/>
          </a:xfrm>
          <a:prstGeom prst="rect">
            <a:avLst/>
          </a:prstGeom>
          <a:noFill/>
        </p:spPr>
        <p:txBody>
          <a:bodyPr wrap="square" rtlCol="0">
            <a:spAutoFit/>
          </a:bodyPr>
          <a:lstStyle/>
          <a:p>
            <a:r>
              <a:rPr lang="en-US" dirty="0">
                <a:solidFill>
                  <a:prstClr val="black"/>
                </a:solidFill>
              </a:rPr>
              <a:t>Photo US National Archives</a:t>
            </a:r>
          </a:p>
        </p:txBody>
      </p:sp>
    </p:spTree>
    <p:extLst>
      <p:ext uri="{BB962C8B-B14F-4D97-AF65-F5344CB8AC3E}">
        <p14:creationId xmlns:p14="http://schemas.microsoft.com/office/powerpoint/2010/main" val="1150498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Furnace, PA Search Results: Multiple Matches, Select One.pdf"/>
          <p:cNvPicPr>
            <a:picLocks noChangeAspect="1"/>
          </p:cNvPicPr>
          <p:nvPr/>
        </p:nvPicPr>
        <p:blipFill>
          <a:blip r:embed="rId2" cstate="screen">
            <a:extLst>
              <a:ext uri="{28A0092B-C50C-407E-A947-70E740481C1C}">
                <a14:useLocalDpi xmlns:a14="http://schemas.microsoft.com/office/drawing/2010/main"/>
              </a:ext>
            </a:extLst>
          </a:blip>
          <a:srcRect l="9106" t="20370" r="33617" b="5556"/>
          <a:stretch>
            <a:fillRect/>
          </a:stretch>
        </p:blipFill>
        <p:spPr bwMode="auto">
          <a:xfrm>
            <a:off x="0" y="38100"/>
            <a:ext cx="40513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26" name="Picture 2" descr="Forge, PA Search Results: Multiple Matches, Select One.pdf"/>
          <p:cNvPicPr>
            <a:picLocks noChangeAspect="1"/>
          </p:cNvPicPr>
          <p:nvPr/>
        </p:nvPicPr>
        <p:blipFill>
          <a:blip r:embed="rId3" cstate="screen">
            <a:extLst>
              <a:ext uri="{28A0092B-C50C-407E-A947-70E740481C1C}">
                <a14:useLocalDpi xmlns:a14="http://schemas.microsoft.com/office/drawing/2010/main"/>
              </a:ext>
            </a:extLst>
          </a:blip>
          <a:srcRect l="9019" t="20000" r="35381" b="47221"/>
          <a:stretch>
            <a:fillRect/>
          </a:stretch>
        </p:blipFill>
        <p:spPr bwMode="auto">
          <a:xfrm>
            <a:off x="4903788" y="0"/>
            <a:ext cx="4011612" cy="306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7" name="TextBox 3"/>
          <p:cNvSpPr txBox="1">
            <a:spLocks noChangeArrowheads="1"/>
          </p:cNvSpPr>
          <p:nvPr/>
        </p:nvSpPr>
        <p:spPr bwMode="auto">
          <a:xfrm>
            <a:off x="4724400" y="3157359"/>
            <a:ext cx="44196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Pennsylvania place names: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a:t>
            </a:r>
            <a:r>
              <a:rPr kumimoji="0" lang="ja-JP" altLang="en-US" sz="2400" b="0" i="0" u="none" strike="noStrike" kern="1200" cap="none" spc="0" normalizeH="0" baseline="0" noProof="0">
                <a:ln>
                  <a:noFill/>
                </a:ln>
                <a:solidFill>
                  <a:srgbClr val="002060"/>
                </a:solidFill>
                <a:effectLst/>
                <a:uLnTx/>
                <a:uFillTx/>
                <a:latin typeface="Arial" charset="0"/>
                <a:ea typeface="ＭＳ Ｐゴシック" charset="0"/>
              </a:rPr>
              <a:t>“</a:t>
            </a:r>
            <a:r>
              <a:rPr kumimoji="0" lang="en-US" altLang="ja-JP" sz="2400" b="0" i="0" u="none" strike="noStrike" kern="1200" cap="none" spc="0" normalizeH="0" baseline="0" noProof="0" dirty="0">
                <a:ln>
                  <a:noFill/>
                </a:ln>
                <a:solidFill>
                  <a:srgbClr val="002060"/>
                </a:solidFill>
                <a:effectLst/>
                <a:uLnTx/>
                <a:uFillTx/>
                <a:latin typeface="Arial" charset="0"/>
                <a:ea typeface="ＭＳ Ｐゴシック" charset="0"/>
              </a:rPr>
              <a:t>Furnace</a:t>
            </a:r>
            <a:r>
              <a:rPr kumimoji="0" lang="ja-JP" altLang="en-US" sz="2400" b="0" i="0" u="none" strike="noStrike" kern="1200" cap="none" spc="0" normalizeH="0" baseline="0" noProof="0" dirty="0">
                <a:ln>
                  <a:noFill/>
                </a:ln>
                <a:solidFill>
                  <a:srgbClr val="002060"/>
                </a:solidFill>
                <a:effectLst/>
                <a:uLnTx/>
                <a:uFillTx/>
                <a:latin typeface="Arial" charset="0"/>
                <a:ea typeface="ＭＳ Ｐゴシック" charset="0"/>
              </a:rPr>
              <a:t>”</a:t>
            </a:r>
            <a:r>
              <a:rPr kumimoji="0" lang="en-US" altLang="ja-JP" sz="2400" b="0" i="0" u="none" strike="noStrike" kern="1200" cap="none" spc="0" normalizeH="0" baseline="0" noProof="0" dirty="0">
                <a:ln>
                  <a:noFill/>
                </a:ln>
                <a:solidFill>
                  <a:srgbClr val="002060"/>
                </a:solidFill>
                <a:effectLst/>
                <a:uLnTx/>
                <a:uFillTx/>
                <a:latin typeface="Arial" charset="0"/>
                <a:ea typeface="ＭＳ Ｐゴシック" charset="0"/>
              </a:rPr>
              <a:t> and </a:t>
            </a:r>
            <a:r>
              <a:rPr kumimoji="0" lang="ja-JP" altLang="en-US" sz="2400" b="0" i="0" u="none" strike="noStrike" kern="1200" cap="none" spc="0" normalizeH="0" baseline="0" noProof="0" dirty="0">
                <a:ln>
                  <a:noFill/>
                </a:ln>
                <a:solidFill>
                  <a:srgbClr val="002060"/>
                </a:solidFill>
                <a:effectLst/>
                <a:uLnTx/>
                <a:uFillTx/>
                <a:latin typeface="Arial" charset="0"/>
                <a:ea typeface="ＭＳ Ｐゴシック" charset="0"/>
              </a:rPr>
              <a:t>“</a:t>
            </a:r>
            <a:r>
              <a:rPr kumimoji="0" lang="en-US" altLang="ja-JP" sz="2400" b="0" i="0" u="none" strike="noStrike" kern="1200" cap="none" spc="0" normalizeH="0" baseline="0" noProof="0" dirty="0">
                <a:ln>
                  <a:noFill/>
                </a:ln>
                <a:solidFill>
                  <a:srgbClr val="002060"/>
                </a:solidFill>
                <a:effectLst/>
                <a:uLnTx/>
                <a:uFillTx/>
                <a:latin typeface="Arial" charset="0"/>
                <a:ea typeface="ＭＳ Ｐゴシック" charset="0"/>
              </a:rPr>
              <a:t>Forge</a:t>
            </a:r>
            <a:r>
              <a:rPr kumimoji="0" lang="ja-JP" altLang="en-US" sz="2400" b="0" i="0" u="none" strike="noStrike" kern="1200" cap="none" spc="0" normalizeH="0" baseline="0" noProof="0">
                <a:ln>
                  <a:noFill/>
                </a:ln>
                <a:solidFill>
                  <a:srgbClr val="002060"/>
                </a:solidFill>
                <a:effectLst/>
                <a:uLnTx/>
                <a:uFillTx/>
                <a:latin typeface="Arial" charset="0"/>
                <a:ea typeface="ＭＳ Ｐゴシック" charset="0"/>
              </a:rPr>
              <a:t>”</a:t>
            </a:r>
            <a:r>
              <a:rPr kumimoji="0" lang="en-US" altLang="ja-JP" sz="2400" b="0" i="0" u="none" strike="noStrike" kern="1200" cap="none" spc="0" normalizeH="0" baseline="0" noProof="0" dirty="0">
                <a:ln>
                  <a:noFill/>
                </a:ln>
                <a:solidFill>
                  <a:srgbClr val="002060"/>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dirty="0">
                <a:solidFill>
                  <a:srgbClr val="002060"/>
                </a:solidFill>
              </a:rPr>
              <a:t>    </a:t>
            </a:r>
            <a:r>
              <a:rPr kumimoji="0" lang="en-US" altLang="ja-JP" sz="2400" b="0" i="0" u="none" strike="noStrike" kern="1200" cap="none" spc="0" normalizeH="0" baseline="0" noProof="0" dirty="0">
                <a:ln>
                  <a:noFill/>
                </a:ln>
                <a:solidFill>
                  <a:srgbClr val="002060"/>
                </a:solidFill>
                <a:effectLst/>
                <a:uLnTx/>
                <a:uFillTx/>
                <a:latin typeface="Arial" charset="0"/>
                <a:ea typeface="ＭＳ Ｐゴシック" charset="0"/>
              </a:rPr>
              <a:t>that we still remember</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dirty="0">
                <a:solidFill>
                  <a:srgbClr val="7030A0"/>
                </a:solidFill>
                <a:sym typeface="Wingdings" pitchFamily="2" charset="2"/>
              </a:rPr>
              <a:t></a:t>
            </a:r>
            <a:r>
              <a:rPr lang="en-US" altLang="ja-JP" dirty="0">
                <a:solidFill>
                  <a:srgbClr val="7030A0"/>
                </a:solidFill>
              </a:rPr>
              <a:t>Many </a:t>
            </a:r>
            <a:r>
              <a:rPr kumimoji="0" lang="en-US" altLang="ja-JP" sz="2400" b="0" i="0" u="none" strike="noStrike" kern="1200" cap="none" spc="0" normalizeH="0" baseline="0" noProof="0" dirty="0">
                <a:ln>
                  <a:noFill/>
                </a:ln>
                <a:solidFill>
                  <a:srgbClr val="7030A0"/>
                </a:solidFill>
                <a:effectLst/>
                <a:uLnTx/>
                <a:uFillTx/>
                <a:latin typeface="Arial" charset="0"/>
                <a:ea typeface="ＭＳ Ｐゴシック" charset="0"/>
              </a:rPr>
              <a:t>more have been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dirty="0">
                <a:solidFill>
                  <a:srgbClr val="7030A0"/>
                </a:solidFill>
              </a:rPr>
              <a:t>    </a:t>
            </a:r>
            <a:r>
              <a:rPr kumimoji="0" lang="en-US" altLang="ja-JP" sz="2400" b="0" i="0" u="none" strike="noStrike" kern="1200" cap="none" spc="0" normalizeH="0" baseline="0" noProof="0" dirty="0">
                <a:ln>
                  <a:noFill/>
                </a:ln>
                <a:solidFill>
                  <a:srgbClr val="7030A0"/>
                </a:solidFill>
                <a:effectLst/>
                <a:uLnTx/>
                <a:uFillTx/>
                <a:latin typeface="Arial" charset="0"/>
                <a:ea typeface="ＭＳ Ｐゴシック" charset="0"/>
              </a:rPr>
              <a:t>largely forgotten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http://</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charset="0"/>
              </a:rPr>
              <a:t>pennsylvania.hometownlocator.com</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a:t>
            </a:r>
          </a:p>
        </p:txBody>
      </p:sp>
    </p:spTree>
    <p:extLst>
      <p:ext uri="{BB962C8B-B14F-4D97-AF65-F5344CB8AC3E}">
        <p14:creationId xmlns:p14="http://schemas.microsoft.com/office/powerpoint/2010/main" val="1679395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81819"/>
            <a:ext cx="9188624" cy="6079806"/>
          </a:xfrm>
          <a:prstGeom prst="rect">
            <a:avLst/>
          </a:prstGeom>
        </p:spPr>
      </p:pic>
      <p:sp>
        <p:nvSpPr>
          <p:cNvPr id="101381" name="Text Box 5"/>
          <p:cNvSpPr txBox="1">
            <a:spLocks noChangeArrowheads="1"/>
          </p:cNvSpPr>
          <p:nvPr/>
        </p:nvSpPr>
        <p:spPr bwMode="auto">
          <a:xfrm>
            <a:off x="166539" y="60467"/>
            <a:ext cx="897746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charset="0"/>
                <a:ea typeface="ＭＳ Ｐゴシック" charset="0"/>
              </a:rPr>
              <a:t>“Penn’s Woods” to “Pennsylvania Desert”</a:t>
            </a:r>
          </a:p>
        </p:txBody>
      </p:sp>
      <p:sp>
        <p:nvSpPr>
          <p:cNvPr id="3" name="TextBox 2"/>
          <p:cNvSpPr txBox="1"/>
          <p:nvPr/>
        </p:nvSpPr>
        <p:spPr>
          <a:xfrm>
            <a:off x="0" y="6581001"/>
            <a:ext cx="914399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ＭＳ Ｐゴシック"/>
              </a:rPr>
              <a:t>Pennsylvania State Archives, Tioga County, early 1900s, hosted at </a:t>
            </a:r>
            <a:r>
              <a:rPr kumimoji="0" lang="en-US" sz="1200" b="0" i="0" u="none" strike="noStrike" kern="1200" cap="none" spc="0" normalizeH="0" baseline="0" noProof="0" dirty="0">
                <a:ln>
                  <a:noFill/>
                </a:ln>
                <a:solidFill>
                  <a:srgbClr val="000000"/>
                </a:solidFill>
                <a:effectLst/>
                <a:uLnTx/>
                <a:uFillTx/>
                <a:latin typeface="Arial"/>
                <a:ea typeface="ＭＳ Ｐゴシック"/>
                <a:cs typeface="ＭＳ Ｐゴシック"/>
                <a:hlinkClick r:id="rId4"/>
              </a:rPr>
              <a:t>http://explorepahistory.com/displayimage.php?imgId=1-2-7A</a:t>
            </a:r>
            <a:endParaRPr kumimoji="0" lang="en-US" sz="1200" b="0" i="0" u="none" strike="noStrike" kern="1200" cap="none" spc="0" normalizeH="0" baseline="0" noProof="0" dirty="0">
              <a:ln>
                <a:noFill/>
              </a:ln>
              <a:solidFill>
                <a:srgbClr val="000000"/>
              </a:solidFill>
              <a:effectLst/>
              <a:uLnTx/>
              <a:uFillTx/>
              <a:latin typeface="Arial"/>
              <a:ea typeface="ＭＳ Ｐゴシック"/>
              <a:cs typeface="ＭＳ Ｐゴシック"/>
            </a:endParaRPr>
          </a:p>
        </p:txBody>
      </p:sp>
    </p:spTree>
    <p:extLst>
      <p:ext uri="{BB962C8B-B14F-4D97-AF65-F5344CB8AC3E}">
        <p14:creationId xmlns:p14="http://schemas.microsoft.com/office/powerpoint/2010/main" val="476752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Box 3"/>
          <p:cNvSpPr txBox="1">
            <a:spLocks noChangeArrowheads="1"/>
          </p:cNvSpPr>
          <p:nvPr/>
        </p:nvSpPr>
        <p:spPr bwMode="auto">
          <a:xfrm>
            <a:off x="3986698" y="2621184"/>
            <a:ext cx="5214774" cy="498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charset="0"/>
                <a:ea typeface="ＭＳ Ｐゴシック" charset="0"/>
              </a:rPr>
              <a:t>NOT just them.  Manhattan probably largely deforested still in 1600s, and Common Council passing many laws on property rights to wood, fair trade in wood, how big is a cord, etc.</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(see, e.g., Howe, R. Notes on the Deforestation of Manhattan Island, 2012,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hlinkClick r:id="rId2"/>
              </a:rPr>
              <a:t>http://www.gothamcenter.org/blotter/?p=690</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9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Governments intervene more in times of crisis and shortage…</a:t>
            </a:r>
            <a:endParaRPr kumimoji="0" lang="en-US" sz="2400" b="0" i="0" u="none" strike="noStrike" kern="1200" cap="none" spc="0" normalizeH="0" baseline="0" noProof="0" dirty="0">
              <a:ln>
                <a:noFill/>
              </a:ln>
              <a:solidFill>
                <a:srgbClr val="0000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660066"/>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660066"/>
              </a:solidFill>
              <a:effectLst/>
              <a:uLnTx/>
              <a:uFillTx/>
              <a:latin typeface="Arial" charset="0"/>
              <a:ea typeface="ＭＳ Ｐゴシック" charset="0"/>
            </a:endParaRPr>
          </a:p>
        </p:txBody>
      </p:sp>
      <p:pic>
        <p:nvPicPr>
          <p:cNvPr id="4" name="Picture 2" descr="IMG_0016.JPG                                                   0009177BSnow                           B76A1FC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090882"/>
            <a:ext cx="3986698" cy="278174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IMG_0017_flip.jpg                                              0009177BSnow                           B76A1FC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0096" y="0"/>
            <a:ext cx="2903904" cy="260102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0" y="0"/>
            <a:ext cx="6240096" cy="39703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800" b="1" dirty="0">
                <a:solidFill>
                  <a:srgbClr val="660066"/>
                </a:solidFill>
                <a:latin typeface="Arial"/>
                <a:ea typeface="ＭＳ Ｐゴシック"/>
                <a:cs typeface="ＭＳ Ｐゴシック"/>
              </a:rPr>
              <a:t>1620: </a:t>
            </a:r>
            <a:r>
              <a:rPr kumimoji="0" lang="en-US" sz="2800" b="1" i="0" u="none" strike="noStrike" kern="1200" cap="none" spc="0" normalizeH="0" baseline="0" noProof="0" dirty="0">
                <a:ln>
                  <a:noFill/>
                </a:ln>
                <a:solidFill>
                  <a:srgbClr val="660066"/>
                </a:solidFill>
                <a:effectLst/>
                <a:uLnTx/>
                <a:uFillTx/>
                <a:latin typeface="Arial"/>
                <a:ea typeface="ＭＳ Ｐゴシック"/>
                <a:cs typeface="ＭＳ Ｐゴシック"/>
              </a:rPr>
              <a:t>Pilgrims found Cape Cod “wooded to the </a:t>
            </a:r>
            <a:r>
              <a:rPr kumimoji="0" lang="en-US" sz="2800" b="1" i="0" u="none" strike="noStrike" kern="1200" cap="none" spc="0" normalizeH="0" baseline="0" noProof="0" dirty="0" err="1">
                <a:ln>
                  <a:noFill/>
                </a:ln>
                <a:solidFill>
                  <a:srgbClr val="660066"/>
                </a:solidFill>
                <a:effectLst/>
                <a:uLnTx/>
                <a:uFillTx/>
                <a:latin typeface="Arial"/>
                <a:ea typeface="ＭＳ Ｐゴシック"/>
                <a:cs typeface="ＭＳ Ｐゴシック"/>
              </a:rPr>
              <a:t>brinke</a:t>
            </a:r>
            <a:r>
              <a:rPr kumimoji="0" lang="en-US" sz="2800" b="1" i="0" u="none" strike="noStrike" kern="1200" cap="none" spc="0" normalizeH="0" baseline="0" noProof="0" dirty="0">
                <a:ln>
                  <a:noFill/>
                </a:ln>
                <a:solidFill>
                  <a:srgbClr val="660066"/>
                </a:solidFill>
                <a:effectLst/>
                <a:uLnTx/>
                <a:uFillTx/>
                <a:latin typeface="Arial"/>
                <a:ea typeface="ＭＳ Ｐゴシック"/>
                <a:cs typeface="ＭＳ Ｐゴシック"/>
              </a:rPr>
              <a:t> of the sea”. 1695: Eastham banned even personal logging. Had used wood to boil sea water for salt to pack cod for trade. Solution? Windmill system pumping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0066"/>
                </a:solidFill>
                <a:effectLst/>
                <a:uLnTx/>
                <a:uFillTx/>
                <a:latin typeface="Arial"/>
                <a:ea typeface="ＭＳ Ｐゴシック"/>
                <a:cs typeface="ＭＳ Ｐゴシック"/>
              </a:rPr>
              <a:t>water into solar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0066"/>
                </a:solidFill>
                <a:effectLst/>
                <a:uLnTx/>
                <a:uFillTx/>
                <a:latin typeface="Arial"/>
                <a:ea typeface="ＭＳ Ｐゴシック"/>
                <a:cs typeface="ＭＳ Ｐゴシック"/>
              </a:rPr>
              <a:t>drying troughs. </a:t>
            </a:r>
          </a:p>
        </p:txBody>
      </p:sp>
    </p:spTree>
    <p:extLst>
      <p:ext uri="{BB962C8B-B14F-4D97-AF65-F5344CB8AC3E}">
        <p14:creationId xmlns:p14="http://schemas.microsoft.com/office/powerpoint/2010/main" val="80487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49659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9192599" cy="6221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37086" y="6611779"/>
            <a:ext cx="783375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hlinkClick r:id="rId3"/>
              </a:rPr>
              <a:t>http://www.loc.gov/pictures/item/2002698808/</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Currier and Ives, Whale Fishery: Attacking a right whale, Library of Congress</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62022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1776" y="646332"/>
            <a:ext cx="8282224" cy="6211668"/>
          </a:xfrm>
          <a:prstGeom prst="rect">
            <a:avLst/>
          </a:prstGeom>
        </p:spPr>
      </p:pic>
      <p:pic>
        <p:nvPicPr>
          <p:cNvPr id="5" name="Picture 11" descr="3b49659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0155" y="20154"/>
            <a:ext cx="3507428" cy="237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37086" y="6611779"/>
            <a:ext cx="783375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hlinkClick r:id="rId4"/>
              </a:rPr>
              <a:t>http://www.loc.gov/pictures/item/2002698808/</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Currier and Ives, Whale Fishery: Attacking a right whale, Library of Congress</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7" name="TextBox 6"/>
          <p:cNvSpPr txBox="1"/>
          <p:nvPr/>
        </p:nvSpPr>
        <p:spPr>
          <a:xfrm>
            <a:off x="3527583" y="0"/>
            <a:ext cx="540224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After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Bardi</a:t>
            </a:r>
            <a:r>
              <a:rPr kumimoji="0" lang="en-US" sz="1800" b="0" i="0" u="none" strike="noStrike" kern="1200" cap="none" spc="0" normalizeH="0" baseline="0" noProof="0" dirty="0">
                <a:ln>
                  <a:noFill/>
                </a:ln>
                <a:solidFill>
                  <a:srgbClr val="000000"/>
                </a:solidFill>
                <a:effectLst/>
                <a:uLnTx/>
                <a:uFillTx/>
                <a:latin typeface="Calibri"/>
                <a:ea typeface="+mn-ea"/>
                <a:cs typeface="+mn-cs"/>
              </a:rPr>
              <a:t>, 2004; data from </a:t>
            </a:r>
            <a:r>
              <a:rPr kumimoji="0" lang="en-US" sz="1800" b="0" i="0" u="none" strike="noStrike" kern="1200" cap="none" spc="0" normalizeH="0" baseline="0" noProof="0" dirty="0">
                <a:ln>
                  <a:noFill/>
                </a:ln>
                <a:solidFill>
                  <a:srgbClr val="000000"/>
                </a:solidFill>
                <a:effectLst/>
                <a:uLnTx/>
                <a:uFillTx/>
                <a:latin typeface="Tahoma" charset="0"/>
                <a:ea typeface="+mn-ea"/>
                <a:cs typeface="+mn-cs"/>
              </a:rPr>
              <a:t>A. Starbuck, History of the American whale fishery, </a:t>
            </a:r>
            <a:r>
              <a:rPr kumimoji="0" lang="en-US" sz="1800" b="0" i="0" u="none" strike="noStrike" kern="1200" cap="none" spc="0" normalizeH="0" baseline="0" noProof="0" dirty="0" err="1">
                <a:ln>
                  <a:noFill/>
                </a:ln>
                <a:solidFill>
                  <a:srgbClr val="000000"/>
                </a:solidFill>
                <a:effectLst/>
                <a:uLnTx/>
                <a:uFillTx/>
                <a:latin typeface="Tahoma" charset="0"/>
                <a:ea typeface="+mn-ea"/>
                <a:cs typeface="+mn-cs"/>
              </a:rPr>
              <a:t>Seacaucus</a:t>
            </a:r>
            <a:r>
              <a:rPr kumimoji="0" lang="en-US" sz="1800" b="0" i="0" u="none" strike="noStrike" kern="1200" cap="none" spc="0" normalizeH="0" baseline="0" noProof="0" dirty="0">
                <a:ln>
                  <a:noFill/>
                </a:ln>
                <a:solidFill>
                  <a:srgbClr val="000000"/>
                </a:solidFill>
                <a:effectLst/>
                <a:uLnTx/>
                <a:uFillTx/>
                <a:latin typeface="Tahoma" charset="0"/>
                <a:ea typeface="+mn-ea"/>
                <a:cs typeface="+mn-cs"/>
              </a:rPr>
              <a:t>, N.J. 1878</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9277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1776" y="646332"/>
            <a:ext cx="8282224" cy="6211668"/>
          </a:xfrm>
          <a:prstGeom prst="rect">
            <a:avLst/>
          </a:prstGeom>
        </p:spPr>
      </p:pic>
      <p:sp>
        <p:nvSpPr>
          <p:cNvPr id="6" name="Text Box 2"/>
          <p:cNvSpPr txBox="1">
            <a:spLocks noChangeArrowheads="1"/>
          </p:cNvSpPr>
          <p:nvPr/>
        </p:nvSpPr>
        <p:spPr bwMode="auto">
          <a:xfrm>
            <a:off x="37086" y="6611779"/>
            <a:ext cx="783375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hlinkClick r:id="rId3"/>
              </a:rPr>
              <a:t>http://www.loc.gov/pictures/item/2002698808/</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Currier and Ives, Whale Fishery: Attacking a right whale, Library of Congress</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Text Box 10"/>
          <p:cNvSpPr txBox="1">
            <a:spLocks noChangeArrowheads="1"/>
          </p:cNvSpPr>
          <p:nvPr/>
        </p:nvSpPr>
        <p:spPr bwMode="auto">
          <a:xfrm>
            <a:off x="-1" y="0"/>
            <a:ext cx="7426331"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Helvetica" charset="0"/>
                <a:ea typeface="ＭＳ Ｐゴシック" charset="0"/>
              </a:rPr>
              <a:t>We can’t go back—total US whale-oil production in 1800s less than 12 hours of recent US oil use! </a:t>
            </a:r>
          </a:p>
        </p:txBody>
      </p:sp>
    </p:spTree>
    <p:extLst>
      <p:ext uri="{BB962C8B-B14F-4D97-AF65-F5344CB8AC3E}">
        <p14:creationId xmlns:p14="http://schemas.microsoft.com/office/powerpoint/2010/main" val="846202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nguin_glaci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0"/>
            <a:ext cx="9144000" cy="6858000"/>
          </a:xfrm>
          <a:prstGeom prst="rect">
            <a:avLst/>
          </a:prstGeom>
        </p:spPr>
      </p:pic>
      <p:sp>
        <p:nvSpPr>
          <p:cNvPr id="4" name="TextBox 3">
            <a:extLst>
              <a:ext uri="{FF2B5EF4-FFF2-40B4-BE49-F238E27FC236}">
                <a16:creationId xmlns:a16="http://schemas.microsoft.com/office/drawing/2014/main" id="{3C0489BE-89E1-1343-9072-8838C29A4C32}"/>
              </a:ext>
            </a:extLst>
          </p:cNvPr>
          <p:cNvSpPr txBox="1"/>
          <p:nvPr/>
        </p:nvSpPr>
        <p:spPr>
          <a:xfrm>
            <a:off x="4655128" y="4639614"/>
            <a:ext cx="3883230" cy="1231106"/>
          </a:xfrm>
          <a:prstGeom prst="rect">
            <a:avLst/>
          </a:prstGeom>
          <a:noFill/>
        </p:spPr>
        <p:txBody>
          <a:bodyPr wrap="square" rtlCol="0">
            <a:spAutoFit/>
          </a:bodyPr>
          <a:lstStyle/>
          <a:p>
            <a:r>
              <a:rPr lang="en-US" sz="2800" dirty="0">
                <a:solidFill>
                  <a:srgbClr val="FFC000"/>
                </a:solidFill>
                <a:latin typeface="Calibri"/>
              </a:rPr>
              <a:t>(Penguin pictures from my trips are just for fun)</a:t>
            </a:r>
          </a:p>
          <a:p>
            <a:endParaRPr lang="en-US" dirty="0"/>
          </a:p>
        </p:txBody>
      </p:sp>
    </p:spTree>
    <p:extLst>
      <p:ext uri="{BB962C8B-B14F-4D97-AF65-F5344CB8AC3E}">
        <p14:creationId xmlns:p14="http://schemas.microsoft.com/office/powerpoint/2010/main" val="1537656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3213" y="0"/>
            <a:ext cx="8163836" cy="6792567"/>
          </a:xfrm>
          <a:prstGeom prst="rect">
            <a:avLst/>
          </a:prstGeom>
        </p:spPr>
      </p:pic>
      <p:sp>
        <p:nvSpPr>
          <p:cNvPr id="3" name="TextBox 2"/>
          <p:cNvSpPr txBox="1"/>
          <p:nvPr/>
        </p:nvSpPr>
        <p:spPr>
          <a:xfrm rot="16200000">
            <a:off x="5594574" y="3247655"/>
            <a:ext cx="6611698"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Oil gusher in Port Arthur, Texas, c. 1901 </a:t>
            </a: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3"/>
              </a:rPr>
              <a:t>Library of Congress Prints and Photographs Division (link is external)</a:t>
            </a:r>
            <a:r>
              <a:rPr kumimoji="0" lang="en-US" sz="1100" b="0" i="0" u="none" strike="noStrike" kern="1200" cap="none" spc="0" normalizeH="0" baseline="0" noProof="0" dirty="0">
                <a:ln>
                  <a:noFill/>
                </a:ln>
                <a:solidFill>
                  <a:prstClr val="black"/>
                </a:solidFill>
                <a:effectLst/>
                <a:uLnTx/>
                <a:uFillTx/>
                <a:latin typeface="Calibri"/>
                <a:ea typeface="+mn-ea"/>
                <a:cs typeface="+mn-cs"/>
              </a:rPr>
              <a:t>. © F.J. Frost, no known restrictions on publication.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75FF1901-CC6A-9D4B-ABBB-1512764FFF16}"/>
              </a:ext>
            </a:extLst>
          </p:cNvPr>
          <p:cNvSpPr txBox="1"/>
          <p:nvPr/>
        </p:nvSpPr>
        <p:spPr>
          <a:xfrm>
            <a:off x="2607276" y="556054"/>
            <a:ext cx="2842054"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We have trees and whales because we burn fossil trees and fossil algae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a:ea typeface="+mn-ea"/>
                <a:cs typeface="+mn-cs"/>
              </a:rPr>
              <a:t>NOT a new idea…</a:t>
            </a:r>
          </a:p>
        </p:txBody>
      </p:sp>
    </p:spTree>
    <p:extLst>
      <p:ext uri="{BB962C8B-B14F-4D97-AF65-F5344CB8AC3E}">
        <p14:creationId xmlns:p14="http://schemas.microsoft.com/office/powerpoint/2010/main" val="3664954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6504C20-F2F1-B641-B643-DBB14AD1D003}"/>
              </a:ext>
            </a:extLst>
          </p:cNvPr>
          <p:cNvSpPr txBox="1">
            <a:spLocks noChangeArrowheads="1"/>
          </p:cNvSpPr>
          <p:nvPr/>
        </p:nvSpPr>
        <p:spPr bwMode="auto">
          <a:xfrm>
            <a:off x="-3175" y="122662"/>
            <a:ext cx="9144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GRAND BALL GIVEN BY THE WHALES IN HONOR OF THE DISCOVERY OF THE OIL WELLS IN PENNSYLVANIA</a:t>
            </a:r>
            <a:r>
              <a:rPr kumimoji="0" lang="ja-JP" altLang="en-US" sz="20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 VANITY FAIR, 1861</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3" name="Picture 1" descr="Vanity Fair whales 1861.jpg">
            <a:extLst>
              <a:ext uri="{FF2B5EF4-FFF2-40B4-BE49-F238E27FC236}">
                <a16:creationId xmlns:a16="http://schemas.microsoft.com/office/drawing/2014/main" id="{C628DB1F-5E05-F24A-988B-FD35F666143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889000"/>
            <a:ext cx="9140825" cy="596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FD03939-4BE5-2E40-9986-B21BF0DDDB6E}"/>
              </a:ext>
            </a:extLst>
          </p:cNvPr>
          <p:cNvSpPr txBox="1"/>
          <p:nvPr/>
        </p:nvSpPr>
        <p:spPr>
          <a:xfrm>
            <a:off x="-3175" y="6550672"/>
            <a:ext cx="3512757" cy="276999"/>
          </a:xfrm>
          <a:prstGeom prst="rect">
            <a:avLst/>
          </a:prstGeom>
          <a:noFill/>
        </p:spPr>
        <p:txBody>
          <a:bodyPr wrap="square" rtlCol="0">
            <a:spAutoFit/>
          </a:bodyPr>
          <a:lstStyle/>
          <a:p>
            <a:r>
              <a:rPr lang="en-US" sz="1200" dirty="0"/>
              <a:t>New Bedford Whaling Museum</a:t>
            </a:r>
          </a:p>
        </p:txBody>
      </p:sp>
    </p:spTree>
    <p:extLst>
      <p:ext uri="{BB962C8B-B14F-4D97-AF65-F5344CB8AC3E}">
        <p14:creationId xmlns:p14="http://schemas.microsoft.com/office/powerpoint/2010/main" val="1033580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descr="box33item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97088" y="0"/>
            <a:ext cx="5253037"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2" name="TextBox 2"/>
          <p:cNvSpPr txBox="1">
            <a:spLocks noChangeArrowheads="1"/>
          </p:cNvSpPr>
          <p:nvPr/>
        </p:nvSpPr>
        <p:spPr bwMode="auto">
          <a:xfrm>
            <a:off x="0" y="4210050"/>
            <a:ext cx="2097088"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400" b="0" i="0" u="none" strike="noStrike" kern="1200" cap="none" spc="0" normalizeH="0" baseline="0" noProof="0">
                <a:ln>
                  <a:noFill/>
                </a:ln>
                <a:solidFill>
                  <a:srgbClr val="000000"/>
                </a:solidFill>
                <a:effectLst/>
                <a:uLnTx/>
                <a:uFillTx/>
                <a:latin typeface="Arial" charset="0"/>
                <a:ea typeface="ＭＳ Ｐゴシック" charset="0"/>
              </a:rPr>
              <a:t>This oil well threw pure oil 100 feet high.</a:t>
            </a:r>
            <a:r>
              <a:rPr kumimoji="0" lang="ja-JP" altLang="en-US" sz="2400" b="0"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3" name="TextBox 3"/>
          <p:cNvSpPr txBox="1">
            <a:spLocks noChangeArrowheads="1"/>
          </p:cNvSpPr>
          <p:nvPr/>
        </p:nvSpPr>
        <p:spPr bwMode="auto">
          <a:xfrm>
            <a:off x="7350125" y="3930650"/>
            <a:ext cx="1793875"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400" b="0" i="0" u="none" strike="noStrike" kern="1200" cap="none" spc="0" normalizeH="0" baseline="0" noProof="0">
                <a:ln>
                  <a:noFill/>
                </a:ln>
                <a:solidFill>
                  <a:srgbClr val="000000"/>
                </a:solidFill>
                <a:effectLst/>
                <a:uLnTx/>
                <a:uFillTx/>
                <a:latin typeface="Arial" charset="0"/>
                <a:ea typeface="ＭＳ Ｐゴシック" charset="0"/>
              </a:rPr>
              <a:t>This oil well is now flowing 355 Barrels daily.</a:t>
            </a:r>
            <a:r>
              <a:rPr kumimoji="0" lang="ja-JP" altLang="en-US" sz="2400" b="0"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4" name="TextBox 4"/>
          <p:cNvSpPr txBox="1">
            <a:spLocks noChangeArrowheads="1"/>
          </p:cNvSpPr>
          <p:nvPr/>
        </p:nvSpPr>
        <p:spPr bwMode="auto">
          <a:xfrm>
            <a:off x="0" y="190500"/>
            <a:ext cx="2097088"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The </a:t>
            </a: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AMERICAN PETROLEUM POLKA</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1864.</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Pennsylvania wells.</a:t>
            </a:r>
          </a:p>
        </p:txBody>
      </p:sp>
      <p:cxnSp>
        <p:nvCxnSpPr>
          <p:cNvPr id="107525" name="Straight Arrow Connector 6"/>
          <p:cNvCxnSpPr>
            <a:cxnSpLocks noChangeShapeType="1"/>
          </p:cNvCxnSpPr>
          <p:nvPr/>
        </p:nvCxnSpPr>
        <p:spPr bwMode="auto">
          <a:xfrm flipV="1">
            <a:off x="1333500" y="4953000"/>
            <a:ext cx="1130300" cy="2413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107526" name="Straight Arrow Connector 10"/>
          <p:cNvCxnSpPr>
            <a:cxnSpLocks noChangeShapeType="1"/>
          </p:cNvCxnSpPr>
          <p:nvPr/>
        </p:nvCxnSpPr>
        <p:spPr bwMode="auto">
          <a:xfrm rot="10800000">
            <a:off x="6932613" y="5073650"/>
            <a:ext cx="417512" cy="2413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8" name="TextBox 7">
            <a:extLst>
              <a:ext uri="{FF2B5EF4-FFF2-40B4-BE49-F238E27FC236}">
                <a16:creationId xmlns:a16="http://schemas.microsoft.com/office/drawing/2014/main" id="{F480859E-AEC3-5D45-82BC-5115884F269D}"/>
              </a:ext>
            </a:extLst>
          </p:cNvPr>
          <p:cNvSpPr txBox="1"/>
          <p:nvPr/>
        </p:nvSpPr>
        <p:spPr>
          <a:xfrm>
            <a:off x="-3175" y="6550672"/>
            <a:ext cx="3512757" cy="276999"/>
          </a:xfrm>
          <a:prstGeom prst="rect">
            <a:avLst/>
          </a:prstGeom>
          <a:noFill/>
        </p:spPr>
        <p:txBody>
          <a:bodyPr wrap="square" rtlCol="0">
            <a:spAutoFit/>
          </a:bodyPr>
          <a:lstStyle/>
          <a:p>
            <a:r>
              <a:rPr lang="en-US" sz="1200" dirty="0"/>
              <a:t>Library of Congress</a:t>
            </a:r>
          </a:p>
        </p:txBody>
      </p:sp>
    </p:spTree>
    <p:extLst>
      <p:ext uri="{BB962C8B-B14F-4D97-AF65-F5344CB8AC3E}">
        <p14:creationId xmlns:p14="http://schemas.microsoft.com/office/powerpoint/2010/main" val="2052753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EC9E81-D360-4B44-A998-D53F2E953999}"/>
              </a:ext>
            </a:extLst>
          </p:cNvPr>
          <p:cNvPicPr>
            <a:picLocks noChangeAspect="1"/>
          </p:cNvPicPr>
          <p:nvPr/>
        </p:nvPicPr>
        <p:blipFill>
          <a:blip r:embed="rId2"/>
          <a:stretch>
            <a:fillRect/>
          </a:stretch>
        </p:blipFill>
        <p:spPr>
          <a:xfrm>
            <a:off x="38818" y="2598579"/>
            <a:ext cx="6140624" cy="4063046"/>
          </a:xfrm>
          <a:prstGeom prst="rect">
            <a:avLst/>
          </a:prstGeom>
        </p:spPr>
      </p:pic>
      <p:sp>
        <p:nvSpPr>
          <p:cNvPr id="5" name="TextBox 4">
            <a:extLst>
              <a:ext uri="{FF2B5EF4-FFF2-40B4-BE49-F238E27FC236}">
                <a16:creationId xmlns:a16="http://schemas.microsoft.com/office/drawing/2014/main" id="{7B2B5F30-8C7C-1848-A88B-6DE537BB9928}"/>
              </a:ext>
            </a:extLst>
          </p:cNvPr>
          <p:cNvSpPr txBox="1"/>
          <p:nvPr/>
        </p:nvSpPr>
        <p:spPr>
          <a:xfrm>
            <a:off x="38818" y="6678610"/>
            <a:ext cx="7363968" cy="246221"/>
          </a:xfrm>
          <a:prstGeom prst="rect">
            <a:avLst/>
          </a:prstGeom>
          <a:noFill/>
        </p:spPr>
        <p:txBody>
          <a:bodyPr wrap="square" rtlCol="0">
            <a:spAutoFit/>
          </a:bodyPr>
          <a:lstStyle/>
          <a:p>
            <a:r>
              <a:rPr lang="en-US" sz="1000" dirty="0">
                <a:solidFill>
                  <a:srgbClr val="000000"/>
                </a:solidFill>
                <a:latin typeface="Arial"/>
                <a:ea typeface="ＭＳ Ｐゴシック"/>
                <a:cs typeface="ＭＳ Ｐゴシック"/>
              </a:rPr>
              <a:t>Pennsylvania State Archives, Tioga County, early 1900s, hosted at </a:t>
            </a:r>
            <a:r>
              <a:rPr lang="en-US" sz="1000" dirty="0">
                <a:solidFill>
                  <a:srgbClr val="000000"/>
                </a:solidFill>
                <a:latin typeface="Arial"/>
                <a:ea typeface="ＭＳ Ｐゴシック"/>
                <a:cs typeface="ＭＳ Ｐゴシック"/>
                <a:hlinkClick r:id="rId3"/>
              </a:rPr>
              <a:t>http://explorepahistory.com/displayimage.php?imgId=1-2-7A</a:t>
            </a:r>
            <a:endParaRPr lang="en-US" sz="1000" dirty="0">
              <a:solidFill>
                <a:srgbClr val="000000"/>
              </a:solidFill>
              <a:latin typeface="Arial"/>
              <a:ea typeface="ＭＳ Ｐゴシック"/>
              <a:cs typeface="ＭＳ Ｐゴシック"/>
            </a:endParaRPr>
          </a:p>
        </p:txBody>
      </p:sp>
      <p:sp>
        <p:nvSpPr>
          <p:cNvPr id="6" name="Text Box 2">
            <a:extLst>
              <a:ext uri="{FF2B5EF4-FFF2-40B4-BE49-F238E27FC236}">
                <a16:creationId xmlns:a16="http://schemas.microsoft.com/office/drawing/2014/main" id="{1C57E003-29F3-B344-B45E-47DD2A524BED}"/>
              </a:ext>
            </a:extLst>
          </p:cNvPr>
          <p:cNvSpPr txBox="1">
            <a:spLocks noChangeArrowheads="1"/>
          </p:cNvSpPr>
          <p:nvPr/>
        </p:nvSpPr>
        <p:spPr bwMode="auto">
          <a:xfrm>
            <a:off x="7402786" y="6063057"/>
            <a:ext cx="1856087"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Aft>
                <a:spcPct val="0"/>
              </a:spcAft>
            </a:pPr>
            <a:r>
              <a:rPr lang="en-US" sz="1000" dirty="0">
                <a:solidFill>
                  <a:srgbClr val="000000"/>
                </a:solidFill>
                <a:hlinkClick r:id="rId4"/>
              </a:rPr>
              <a:t>http://www.loc.gov/pictures/item/2002698808/</a:t>
            </a:r>
            <a:r>
              <a:rPr lang="en-US" sz="1000" dirty="0">
                <a:solidFill>
                  <a:srgbClr val="000000"/>
                </a:solidFill>
              </a:rPr>
              <a:t>Currier and Ives, Whale Fishery: Attacking a right whale, Library of Congress</a:t>
            </a:r>
            <a:endParaRPr lang="en-US" sz="1200" dirty="0">
              <a:solidFill>
                <a:srgbClr val="000000"/>
              </a:solidFill>
            </a:endParaRPr>
          </a:p>
        </p:txBody>
      </p:sp>
      <p:pic>
        <p:nvPicPr>
          <p:cNvPr id="3" name="Picture 2" descr="3b49659r.jpg">
            <a:extLst>
              <a:ext uri="{FF2B5EF4-FFF2-40B4-BE49-F238E27FC236}">
                <a16:creationId xmlns:a16="http://schemas.microsoft.com/office/drawing/2014/main" id="{A9BE9BDC-BB72-6D49-8FBA-325808BDC5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202906" y="-3361"/>
            <a:ext cx="4941093" cy="3343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89705C8-9FBC-1C48-A574-A55A97C07A90}"/>
              </a:ext>
            </a:extLst>
          </p:cNvPr>
          <p:cNvSpPr txBox="1"/>
          <p:nvPr/>
        </p:nvSpPr>
        <p:spPr>
          <a:xfrm>
            <a:off x="38818" y="-48768"/>
            <a:ext cx="4033480" cy="206210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90"/>
                </a:solidFill>
                <a:effectLst/>
                <a:uLnTx/>
                <a:uFillTx/>
                <a:latin typeface="Calibri"/>
                <a:ea typeface="ＭＳ Ｐゴシック"/>
                <a:cs typeface="+mn-cs"/>
              </a:rPr>
              <a:t>Trees</a:t>
            </a:r>
            <a:r>
              <a:rPr lang="en-US" sz="3200" b="1" dirty="0">
                <a:solidFill>
                  <a:srgbClr val="000090"/>
                </a:solidFill>
                <a:latin typeface="Calibri"/>
                <a:ea typeface="ＭＳ Ｐゴシック"/>
              </a:rPr>
              <a:t> and</a:t>
            </a:r>
            <a:r>
              <a:rPr kumimoji="0" lang="en-US" sz="3200" b="1" i="0" u="none" strike="noStrike" kern="1200" cap="none" spc="0" normalizeH="0" baseline="0" noProof="0" dirty="0">
                <a:ln>
                  <a:noFill/>
                </a:ln>
                <a:solidFill>
                  <a:srgbClr val="000090"/>
                </a:solidFill>
                <a:effectLst/>
                <a:uLnTx/>
                <a:uFillTx/>
                <a:latin typeface="Calibri"/>
                <a:ea typeface="ＭＳ Ｐゴシック"/>
                <a:cs typeface="+mn-cs"/>
              </a:rPr>
              <a:t> whales mostly </a:t>
            </a:r>
            <a:r>
              <a:rPr lang="en-US" sz="3200" b="1" dirty="0">
                <a:solidFill>
                  <a:srgbClr val="000090"/>
                </a:solidFill>
                <a:latin typeface="Calibri"/>
                <a:ea typeface="ＭＳ Ｐゴシック"/>
              </a:rPr>
              <a:t>grew back in ~100 years. Large problems until then. </a:t>
            </a:r>
            <a:endParaRPr kumimoji="0" lang="en-US" sz="3200" b="1"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8" name="TextBox 7">
            <a:extLst>
              <a:ext uri="{FF2B5EF4-FFF2-40B4-BE49-F238E27FC236}">
                <a16:creationId xmlns:a16="http://schemas.microsoft.com/office/drawing/2014/main" id="{9672C77C-2325-6C46-B30F-E1043B27B0A2}"/>
              </a:ext>
            </a:extLst>
          </p:cNvPr>
          <p:cNvSpPr txBox="1"/>
          <p:nvPr/>
        </p:nvSpPr>
        <p:spPr>
          <a:xfrm>
            <a:off x="6179442" y="3508512"/>
            <a:ext cx="2842638" cy="255454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90"/>
                </a:solidFill>
                <a:effectLst/>
                <a:uLnTx/>
                <a:uFillTx/>
                <a:latin typeface="Calibri"/>
                <a:ea typeface="ＭＳ Ｐゴシック"/>
                <a:cs typeface="+mn-cs"/>
              </a:rPr>
              <a:t>Fossil fuels will grow back in ~100 MILLION years. </a:t>
            </a:r>
            <a:r>
              <a:rPr lang="en-US" sz="3200" b="1" dirty="0">
                <a:solidFill>
                  <a:srgbClr val="C00000"/>
                </a:solidFill>
                <a:latin typeface="Calibri"/>
                <a:ea typeface="ＭＳ Ｐゴシック"/>
              </a:rPr>
              <a:t>We must change.  </a:t>
            </a:r>
            <a:r>
              <a:rPr kumimoji="0" lang="en-US" sz="3200" b="1" i="0" u="none" strike="noStrike" kern="1200" cap="none" spc="0" normalizeH="0" baseline="0" noProof="0" dirty="0">
                <a:ln>
                  <a:noFill/>
                </a:ln>
                <a:solidFill>
                  <a:srgbClr val="C00000"/>
                </a:solidFill>
                <a:effectLst/>
                <a:uLnTx/>
                <a:uFillTx/>
                <a:latin typeface="Calibri"/>
                <a:ea typeface="ＭＳ Ｐゴシック"/>
                <a:cs typeface="+mn-cs"/>
              </a:rPr>
              <a:t>  </a:t>
            </a:r>
          </a:p>
        </p:txBody>
      </p:sp>
    </p:spTree>
    <p:extLst>
      <p:ext uri="{BB962C8B-B14F-4D97-AF65-F5344CB8AC3E}">
        <p14:creationId xmlns:p14="http://schemas.microsoft.com/office/powerpoint/2010/main" val="456043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nguin_glaci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0"/>
            <a:ext cx="9144000" cy="6858000"/>
          </a:xfrm>
          <a:prstGeom prst="rect">
            <a:avLst/>
          </a:prstGeom>
        </p:spPr>
      </p:pic>
      <p:sp>
        <p:nvSpPr>
          <p:cNvPr id="3" name="TextBox 2"/>
          <p:cNvSpPr txBox="1"/>
          <p:nvPr/>
        </p:nvSpPr>
        <p:spPr>
          <a:xfrm>
            <a:off x="4315968" y="3318570"/>
            <a:ext cx="4828032" cy="2800767"/>
          </a:xfrm>
          <a:prstGeom prst="rect">
            <a:avLst/>
          </a:prstGeom>
          <a:solidFill>
            <a:srgbClr val="CCFFCC">
              <a:alpha val="0"/>
            </a:srgbClr>
          </a:solidFill>
        </p:spPr>
        <p:txBody>
          <a:bodyPr wrap="square" rtlCol="0">
            <a:spAutoFit/>
          </a:bodyPr>
          <a:lstStyle/>
          <a:p>
            <a:r>
              <a:rPr kumimoji="0" lang="en-US" sz="3600" b="0" i="0" u="none" strike="noStrike" kern="1200" cap="none" spc="0" normalizeH="0" baseline="0" noProof="0" dirty="0">
                <a:ln>
                  <a:noFill/>
                </a:ln>
                <a:solidFill>
                  <a:srgbClr val="FFFF00"/>
                </a:solidFill>
                <a:effectLst/>
                <a:uLnTx/>
                <a:uFillTx/>
                <a:latin typeface="Calibri"/>
                <a:ea typeface="+mn-ea"/>
                <a:cs typeface="+mn-cs"/>
              </a:rPr>
              <a:t>But if we burn before </a:t>
            </a:r>
          </a:p>
          <a:p>
            <a:r>
              <a:rPr kumimoji="0" lang="en-US" sz="3600" b="0" i="0" u="none" strike="noStrike" kern="1200" cap="none" spc="0" normalizeH="0" baseline="0" noProof="0" dirty="0">
                <a:ln>
                  <a:noFill/>
                </a:ln>
                <a:solidFill>
                  <a:srgbClr val="FFFF00"/>
                </a:solidFill>
                <a:effectLst/>
                <a:uLnTx/>
                <a:uFillTx/>
                <a:latin typeface="Calibri"/>
                <a:ea typeface="+mn-ea"/>
                <a:cs typeface="+mn-cs"/>
              </a:rPr>
              <a:t>we learn, we will </a:t>
            </a:r>
          </a:p>
          <a:p>
            <a:r>
              <a:rPr kumimoji="0" lang="en-US" sz="3600" b="0" i="0" u="none" strike="noStrike" kern="1200" cap="none" spc="0" normalizeH="0" baseline="0" noProof="0" dirty="0">
                <a:ln>
                  <a:noFill/>
                </a:ln>
                <a:solidFill>
                  <a:srgbClr val="FFFF00"/>
                </a:solidFill>
                <a:effectLst/>
                <a:uLnTx/>
                <a:uFillTx/>
                <a:latin typeface="Calibri"/>
                <a:ea typeface="+mn-ea"/>
                <a:cs typeface="+mn-cs"/>
              </a:rPr>
              <a:t>change climate in </a:t>
            </a:r>
          </a:p>
          <a:p>
            <a:r>
              <a:rPr kumimoji="0" lang="en-US" sz="3600" b="0" i="0" u="none" strike="noStrike" kern="1200" cap="none" spc="0" normalizeH="0" baseline="0" noProof="0" dirty="0">
                <a:ln>
                  <a:noFill/>
                </a:ln>
                <a:solidFill>
                  <a:srgbClr val="FFFF00"/>
                </a:solidFill>
                <a:effectLst/>
                <a:uLnTx/>
                <a:uFillTx/>
                <a:latin typeface="Calibri"/>
                <a:ea typeface="+mn-ea"/>
                <a:cs typeface="+mn-cs"/>
              </a:rPr>
              <a:t>ways we don’t like</a:t>
            </a:r>
            <a:endParaRPr lang="en-US" sz="3600"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802892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descr="fig6-3_etom_heatseek_launch.psd"/>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8" y="0"/>
            <a:ext cx="9145588" cy="231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0" name="TextBox 2"/>
          <p:cNvSpPr txBox="1">
            <a:spLocks noChangeArrowheads="1"/>
          </p:cNvSpPr>
          <p:nvPr/>
        </p:nvSpPr>
        <p:spPr bwMode="auto">
          <a:xfrm>
            <a:off x="0" y="2311400"/>
            <a:ext cx="8763000" cy="430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Basis for expecting global warming is PHYSICS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**Known for over a century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**Refined by Air Force after WWII (operations,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communications,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heat-seeking missiles)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**Observed today by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satellites, etc.</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**Successfully predictive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charset="0"/>
              <a:ea typeface="ＭＳ Ｐゴシック" charset="0"/>
            </a:endParaRPr>
          </a:p>
        </p:txBody>
      </p:sp>
      <p:grpSp>
        <p:nvGrpSpPr>
          <p:cNvPr id="124931" name="Group 3"/>
          <p:cNvGrpSpPr>
            <a:grpSpLocks/>
          </p:cNvGrpSpPr>
          <p:nvPr/>
        </p:nvGrpSpPr>
        <p:grpSpPr bwMode="auto">
          <a:xfrm>
            <a:off x="4572000" y="3848100"/>
            <a:ext cx="3228975" cy="3009900"/>
            <a:chOff x="528" y="768"/>
            <a:chExt cx="3181" cy="2150"/>
          </a:xfrm>
        </p:grpSpPr>
        <p:pic>
          <p:nvPicPr>
            <p:cNvPr id="1249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768"/>
              <a:ext cx="3181" cy="1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9" y="2603"/>
              <a:ext cx="2016" cy="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24932" name="Straight Arrow Connector 16"/>
          <p:cNvCxnSpPr>
            <a:cxnSpLocks noChangeShapeType="1"/>
          </p:cNvCxnSpPr>
          <p:nvPr/>
        </p:nvCxnSpPr>
        <p:spPr bwMode="auto">
          <a:xfrm>
            <a:off x="3365500" y="5448300"/>
            <a:ext cx="990600" cy="1588"/>
          </a:xfrm>
          <a:prstGeom prst="straightConnector1">
            <a:avLst/>
          </a:prstGeom>
          <a:noFill/>
          <a:ln w="50800">
            <a:solidFill>
              <a:schemeClr val="tx1"/>
            </a:solidFill>
            <a:round/>
            <a:headEnd/>
            <a:tailEnd type="stealth" w="lg" len="lg"/>
          </a:ln>
          <a:extLst>
            <a:ext uri="{909E8E84-426E-40dd-AFC4-6F175D3DCCD1}">
              <a14:hiddenFill xmlns="" xmlns:a14="http://schemas.microsoft.com/office/drawing/2010/main">
                <a:noFill/>
              </a14:hiddenFill>
            </a:ext>
          </a:extLst>
        </p:spPr>
      </p:cxnSp>
      <p:sp>
        <p:nvSpPr>
          <p:cNvPr id="8" name="Rectangle 7"/>
          <p:cNvSpPr/>
          <p:nvPr/>
        </p:nvSpPr>
        <p:spPr>
          <a:xfrm>
            <a:off x="6249988" y="5170488"/>
            <a:ext cx="1550987" cy="571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5487988" y="4200525"/>
            <a:ext cx="274637" cy="2444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7664450" y="6269038"/>
            <a:ext cx="935038" cy="2984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0"/>
          <p:cNvSpPr txBox="1">
            <a:spLocks noChangeArrowheads="1"/>
          </p:cNvSpPr>
          <p:nvPr/>
        </p:nvSpPr>
        <p:spPr bwMode="auto">
          <a:xfrm>
            <a:off x="6249988" y="4352060"/>
            <a:ext cx="27400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charset="0"/>
                <a:ea typeface="ＭＳ Ｐゴシック" charset="0"/>
              </a:rPr>
              <a:t>Satellite: Energy to space to cool Earth</a:t>
            </a:r>
          </a:p>
        </p:txBody>
      </p:sp>
    </p:spTree>
    <p:extLst>
      <p:ext uri="{BB962C8B-B14F-4D97-AF65-F5344CB8AC3E}">
        <p14:creationId xmlns:p14="http://schemas.microsoft.com/office/powerpoint/2010/main" val="3170762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descr="fig6-3_etom_heatseek_launch.psd"/>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8" y="0"/>
            <a:ext cx="9145588" cy="231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0" name="TextBox 2"/>
          <p:cNvSpPr txBox="1">
            <a:spLocks noChangeArrowheads="1"/>
          </p:cNvSpPr>
          <p:nvPr/>
        </p:nvSpPr>
        <p:spPr bwMode="auto">
          <a:xfrm>
            <a:off x="0" y="2311400"/>
            <a:ext cx="8763000" cy="430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Basis for expecting global warming is PHYSICS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**Known for over a century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**Refined by Air Force after WWII (operations,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communications,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heat-seeking missiles)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**Observed today by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satellites, etc.</a:t>
            </a:r>
          </a:p>
          <a:p>
            <a:pPr lvl="0" fontAlgn="base">
              <a:spcBef>
                <a:spcPct val="0"/>
              </a:spcBef>
              <a:spcAft>
                <a:spcPct val="0"/>
              </a:spcAf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a:t>
            </a:r>
            <a:r>
              <a:rPr lang="en-US" sz="3200" dirty="0">
                <a:solidFill>
                  <a:srgbClr val="000000"/>
                </a:solidFill>
                <a:latin typeface="Calibri" charset="0"/>
              </a:rPr>
              <a:t>**Successfully predictive</a:t>
            </a:r>
            <a:endParaRPr kumimoji="0" lang="en-US" sz="3200" b="0" i="0" u="none" strike="noStrike" kern="1200" cap="none" spc="0" normalizeH="0" baseline="0" noProof="0" dirty="0">
              <a:ln>
                <a:noFill/>
              </a:ln>
              <a:solidFill>
                <a:srgbClr val="00000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charset="0"/>
              <a:ea typeface="ＭＳ Ｐゴシック" charset="0"/>
            </a:endParaRPr>
          </a:p>
        </p:txBody>
      </p:sp>
      <p:grpSp>
        <p:nvGrpSpPr>
          <p:cNvPr id="124931" name="Group 3"/>
          <p:cNvGrpSpPr>
            <a:grpSpLocks/>
          </p:cNvGrpSpPr>
          <p:nvPr/>
        </p:nvGrpSpPr>
        <p:grpSpPr bwMode="auto">
          <a:xfrm>
            <a:off x="4572000" y="3848100"/>
            <a:ext cx="3228975" cy="3009900"/>
            <a:chOff x="528" y="768"/>
            <a:chExt cx="3181" cy="2150"/>
          </a:xfrm>
        </p:grpSpPr>
        <p:pic>
          <p:nvPicPr>
            <p:cNvPr id="1249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768"/>
              <a:ext cx="3181" cy="1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9" y="2603"/>
              <a:ext cx="2016" cy="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24932" name="Straight Arrow Connector 16"/>
          <p:cNvCxnSpPr>
            <a:cxnSpLocks noChangeShapeType="1"/>
          </p:cNvCxnSpPr>
          <p:nvPr/>
        </p:nvCxnSpPr>
        <p:spPr bwMode="auto">
          <a:xfrm>
            <a:off x="3365500" y="5448300"/>
            <a:ext cx="990600" cy="1588"/>
          </a:xfrm>
          <a:prstGeom prst="straightConnector1">
            <a:avLst/>
          </a:prstGeom>
          <a:noFill/>
          <a:ln w="50800">
            <a:solidFill>
              <a:schemeClr val="tx1"/>
            </a:solidFill>
            <a:round/>
            <a:headEnd/>
            <a:tailEnd type="stealth" w="lg" len="lg"/>
          </a:ln>
          <a:extLst>
            <a:ext uri="{909E8E84-426E-40dd-AFC4-6F175D3DCCD1}">
              <a14:hiddenFill xmlns="" xmlns:a14="http://schemas.microsoft.com/office/drawing/2010/main">
                <a:noFill/>
              </a14:hiddenFill>
            </a:ext>
          </a:extLst>
        </p:spPr>
      </p:cxnSp>
      <p:sp>
        <p:nvSpPr>
          <p:cNvPr id="8" name="Rectangle 7"/>
          <p:cNvSpPr/>
          <p:nvPr/>
        </p:nvSpPr>
        <p:spPr>
          <a:xfrm>
            <a:off x="6249988" y="5170488"/>
            <a:ext cx="1550987" cy="571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5487988" y="4200525"/>
            <a:ext cx="274637" cy="2444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7664450" y="6269038"/>
            <a:ext cx="935038" cy="2984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p:cNvSpPr/>
          <p:nvPr/>
        </p:nvSpPr>
        <p:spPr>
          <a:xfrm>
            <a:off x="5337175" y="4470400"/>
            <a:ext cx="482600" cy="1406525"/>
          </a:xfrm>
          <a:custGeom>
            <a:avLst/>
            <a:gdLst>
              <a:gd name="connsiteX0" fmla="*/ 0 w 482600"/>
              <a:gd name="connsiteY0" fmla="*/ 1327150 h 1406525"/>
              <a:gd name="connsiteX1" fmla="*/ 22225 w 482600"/>
              <a:gd name="connsiteY1" fmla="*/ 1212850 h 1406525"/>
              <a:gd name="connsiteX2" fmla="*/ 47625 w 482600"/>
              <a:gd name="connsiteY2" fmla="*/ 1130300 h 1406525"/>
              <a:gd name="connsiteX3" fmla="*/ 63500 w 482600"/>
              <a:gd name="connsiteY3" fmla="*/ 1247775 h 1406525"/>
              <a:gd name="connsiteX4" fmla="*/ 73025 w 482600"/>
              <a:gd name="connsiteY4" fmla="*/ 1371600 h 1406525"/>
              <a:gd name="connsiteX5" fmla="*/ 85725 w 482600"/>
              <a:gd name="connsiteY5" fmla="*/ 1406525 h 1406525"/>
              <a:gd name="connsiteX6" fmla="*/ 101600 w 482600"/>
              <a:gd name="connsiteY6" fmla="*/ 1231900 h 1406525"/>
              <a:gd name="connsiteX7" fmla="*/ 114300 w 482600"/>
              <a:gd name="connsiteY7" fmla="*/ 939800 h 1406525"/>
              <a:gd name="connsiteX8" fmla="*/ 127000 w 482600"/>
              <a:gd name="connsiteY8" fmla="*/ 746125 h 1406525"/>
              <a:gd name="connsiteX9" fmla="*/ 139700 w 482600"/>
              <a:gd name="connsiteY9" fmla="*/ 717550 h 1406525"/>
              <a:gd name="connsiteX10" fmla="*/ 152400 w 482600"/>
              <a:gd name="connsiteY10" fmla="*/ 796925 h 1406525"/>
              <a:gd name="connsiteX11" fmla="*/ 171450 w 482600"/>
              <a:gd name="connsiteY11" fmla="*/ 892175 h 1406525"/>
              <a:gd name="connsiteX12" fmla="*/ 190500 w 482600"/>
              <a:gd name="connsiteY12" fmla="*/ 898525 h 1406525"/>
              <a:gd name="connsiteX13" fmla="*/ 215900 w 482600"/>
              <a:gd name="connsiteY13" fmla="*/ 809625 h 1406525"/>
              <a:gd name="connsiteX14" fmla="*/ 238125 w 482600"/>
              <a:gd name="connsiteY14" fmla="*/ 777875 h 1406525"/>
              <a:gd name="connsiteX15" fmla="*/ 266700 w 482600"/>
              <a:gd name="connsiteY15" fmla="*/ 860425 h 1406525"/>
              <a:gd name="connsiteX16" fmla="*/ 285750 w 482600"/>
              <a:gd name="connsiteY16" fmla="*/ 863600 h 1406525"/>
              <a:gd name="connsiteX17" fmla="*/ 307975 w 482600"/>
              <a:gd name="connsiteY17" fmla="*/ 654050 h 1406525"/>
              <a:gd name="connsiteX18" fmla="*/ 349250 w 482600"/>
              <a:gd name="connsiteY18" fmla="*/ 377825 h 1406525"/>
              <a:gd name="connsiteX19" fmla="*/ 390525 w 482600"/>
              <a:gd name="connsiteY19" fmla="*/ 361950 h 1406525"/>
              <a:gd name="connsiteX20" fmla="*/ 425450 w 482600"/>
              <a:gd name="connsiteY20" fmla="*/ 165100 h 1406525"/>
              <a:gd name="connsiteX21" fmla="*/ 482600 w 482600"/>
              <a:gd name="connsiteY21" fmla="*/ 3175 h 1406525"/>
              <a:gd name="connsiteX22" fmla="*/ 482600 w 482600"/>
              <a:gd name="connsiteY22" fmla="*/ 3175 h 1406525"/>
              <a:gd name="connsiteX23" fmla="*/ 0 w 482600"/>
              <a:gd name="connsiteY23" fmla="*/ 0 h 1406525"/>
              <a:gd name="connsiteX24" fmla="*/ 0 w 482600"/>
              <a:gd name="connsiteY24" fmla="*/ 1327150 h 140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2600" h="1406525">
                <a:moveTo>
                  <a:pt x="0" y="1327150"/>
                </a:moveTo>
                <a:lnTo>
                  <a:pt x="22225" y="1212850"/>
                </a:lnTo>
                <a:lnTo>
                  <a:pt x="47625" y="1130300"/>
                </a:lnTo>
                <a:lnTo>
                  <a:pt x="63500" y="1247775"/>
                </a:lnTo>
                <a:lnTo>
                  <a:pt x="73025" y="1371600"/>
                </a:lnTo>
                <a:lnTo>
                  <a:pt x="85725" y="1406525"/>
                </a:lnTo>
                <a:lnTo>
                  <a:pt x="101600" y="1231900"/>
                </a:lnTo>
                <a:lnTo>
                  <a:pt x="114300" y="939800"/>
                </a:lnTo>
                <a:lnTo>
                  <a:pt x="127000" y="746125"/>
                </a:lnTo>
                <a:lnTo>
                  <a:pt x="139700" y="717550"/>
                </a:lnTo>
                <a:lnTo>
                  <a:pt x="152400" y="796925"/>
                </a:lnTo>
                <a:lnTo>
                  <a:pt x="171450" y="892175"/>
                </a:lnTo>
                <a:lnTo>
                  <a:pt x="190500" y="898525"/>
                </a:lnTo>
                <a:lnTo>
                  <a:pt x="215900" y="809625"/>
                </a:lnTo>
                <a:lnTo>
                  <a:pt x="238125" y="777875"/>
                </a:lnTo>
                <a:lnTo>
                  <a:pt x="266700" y="860425"/>
                </a:lnTo>
                <a:lnTo>
                  <a:pt x="285750" y="863600"/>
                </a:lnTo>
                <a:lnTo>
                  <a:pt x="307975" y="654050"/>
                </a:lnTo>
                <a:lnTo>
                  <a:pt x="349250" y="377825"/>
                </a:lnTo>
                <a:lnTo>
                  <a:pt x="390525" y="361950"/>
                </a:lnTo>
                <a:lnTo>
                  <a:pt x="425450" y="165100"/>
                </a:lnTo>
                <a:lnTo>
                  <a:pt x="482600" y="3175"/>
                </a:lnTo>
                <a:lnTo>
                  <a:pt x="482600" y="3175"/>
                </a:lnTo>
                <a:lnTo>
                  <a:pt x="0" y="0"/>
                </a:lnTo>
                <a:cubicBezTo>
                  <a:pt x="1058" y="452967"/>
                  <a:pt x="3175" y="1358900"/>
                  <a:pt x="0" y="1327150"/>
                </a:cubicBezTo>
                <a:close/>
              </a:path>
            </a:pathLst>
          </a:cu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939" name="TextBox 14"/>
          <p:cNvSpPr txBox="1">
            <a:spLocks noChangeArrowheads="1"/>
          </p:cNvSpPr>
          <p:nvPr/>
        </p:nvSpPr>
        <p:spPr bwMode="auto">
          <a:xfrm>
            <a:off x="5762625" y="5078413"/>
            <a:ext cx="30003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FF"/>
                </a:solidFill>
                <a:effectLst/>
                <a:uLnTx/>
                <a:uFillTx/>
                <a:latin typeface="Calibri" charset="0"/>
                <a:ea typeface="ＭＳ Ｐゴシック" charset="0"/>
              </a:rPr>
              <a:t>Energy blocked by CO</a:t>
            </a:r>
            <a:r>
              <a:rPr kumimoji="0" lang="en-US" sz="2400" b="0" i="0" u="none" strike="noStrike" kern="1200" cap="none" spc="0" normalizeH="0" baseline="-25000" noProof="0" dirty="0">
                <a:ln>
                  <a:noFill/>
                </a:ln>
                <a:solidFill>
                  <a:srgbClr val="FF00FF"/>
                </a:solidFill>
                <a:effectLst/>
                <a:uLnTx/>
                <a:uFillTx/>
                <a:latin typeface="Calibri" charset="0"/>
                <a:ea typeface="ＭＳ Ｐゴシック" charset="0"/>
              </a:rPr>
              <a:t>2</a:t>
            </a:r>
            <a:r>
              <a:rPr kumimoji="0" lang="en-US" sz="2400" b="0" i="0" u="none" strike="noStrike" kern="1200" cap="none" spc="0" normalizeH="0" baseline="0" noProof="0" dirty="0">
                <a:ln>
                  <a:noFill/>
                </a:ln>
                <a:solidFill>
                  <a:srgbClr val="FF00FF"/>
                </a:solidFill>
                <a:effectLst/>
                <a:uLnTx/>
                <a:uFillTx/>
                <a:latin typeface="Calibri" charset="0"/>
                <a:ea typeface="ＭＳ Ｐゴシック" charset="0"/>
              </a:rPr>
              <a:t> </a:t>
            </a:r>
          </a:p>
        </p:txBody>
      </p:sp>
      <p:cxnSp>
        <p:nvCxnSpPr>
          <p:cNvPr id="18" name="Straight Arrow Connector 17"/>
          <p:cNvCxnSpPr/>
          <p:nvPr/>
        </p:nvCxnSpPr>
        <p:spPr>
          <a:xfrm rot="16200000" flipV="1">
            <a:off x="5530056" y="4839494"/>
            <a:ext cx="331788" cy="330200"/>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5337175" y="4470400"/>
            <a:ext cx="482600" cy="1392238"/>
          </a:xfrm>
          <a:custGeom>
            <a:avLst/>
            <a:gdLst>
              <a:gd name="connsiteX0" fmla="*/ 0 w 482600"/>
              <a:gd name="connsiteY0" fmla="*/ 1355725 h 1391708"/>
              <a:gd name="connsiteX1" fmla="*/ 12700 w 482600"/>
              <a:gd name="connsiteY1" fmla="*/ 1282700 h 1391708"/>
              <a:gd name="connsiteX2" fmla="*/ 25400 w 482600"/>
              <a:gd name="connsiteY2" fmla="*/ 1209675 h 1391708"/>
              <a:gd name="connsiteX3" fmla="*/ 38100 w 482600"/>
              <a:gd name="connsiteY3" fmla="*/ 1162050 h 1391708"/>
              <a:gd name="connsiteX4" fmla="*/ 47625 w 482600"/>
              <a:gd name="connsiteY4" fmla="*/ 1136650 h 1391708"/>
              <a:gd name="connsiteX5" fmla="*/ 60325 w 482600"/>
              <a:gd name="connsiteY5" fmla="*/ 1266825 h 1391708"/>
              <a:gd name="connsiteX6" fmla="*/ 66675 w 482600"/>
              <a:gd name="connsiteY6" fmla="*/ 1352550 h 1391708"/>
              <a:gd name="connsiteX7" fmla="*/ 73025 w 482600"/>
              <a:gd name="connsiteY7" fmla="*/ 1371600 h 1391708"/>
              <a:gd name="connsiteX8" fmla="*/ 82550 w 482600"/>
              <a:gd name="connsiteY8" fmla="*/ 1387475 h 1391708"/>
              <a:gd name="connsiteX9" fmla="*/ 95250 w 482600"/>
              <a:gd name="connsiteY9" fmla="*/ 1346200 h 1391708"/>
              <a:gd name="connsiteX10" fmla="*/ 104775 w 482600"/>
              <a:gd name="connsiteY10" fmla="*/ 1200150 h 1391708"/>
              <a:gd name="connsiteX11" fmla="*/ 120650 w 482600"/>
              <a:gd name="connsiteY11" fmla="*/ 930275 h 1391708"/>
              <a:gd name="connsiteX12" fmla="*/ 123825 w 482600"/>
              <a:gd name="connsiteY12" fmla="*/ 755650 h 1391708"/>
              <a:gd name="connsiteX13" fmla="*/ 139700 w 482600"/>
              <a:gd name="connsiteY13" fmla="*/ 727075 h 1391708"/>
              <a:gd name="connsiteX14" fmla="*/ 158750 w 482600"/>
              <a:gd name="connsiteY14" fmla="*/ 838200 h 1391708"/>
              <a:gd name="connsiteX15" fmla="*/ 168275 w 482600"/>
              <a:gd name="connsiteY15" fmla="*/ 885825 h 1391708"/>
              <a:gd name="connsiteX16" fmla="*/ 177800 w 482600"/>
              <a:gd name="connsiteY16" fmla="*/ 895350 h 1391708"/>
              <a:gd name="connsiteX17" fmla="*/ 184150 w 482600"/>
              <a:gd name="connsiteY17" fmla="*/ 901700 h 1391708"/>
              <a:gd name="connsiteX18" fmla="*/ 212725 w 482600"/>
              <a:gd name="connsiteY18" fmla="*/ 822325 h 1391708"/>
              <a:gd name="connsiteX19" fmla="*/ 228600 w 482600"/>
              <a:gd name="connsiteY19" fmla="*/ 787400 h 1391708"/>
              <a:gd name="connsiteX20" fmla="*/ 254000 w 482600"/>
              <a:gd name="connsiteY20" fmla="*/ 819150 h 1391708"/>
              <a:gd name="connsiteX21" fmla="*/ 266700 w 482600"/>
              <a:gd name="connsiteY21" fmla="*/ 857250 h 1391708"/>
              <a:gd name="connsiteX22" fmla="*/ 285750 w 482600"/>
              <a:gd name="connsiteY22" fmla="*/ 866775 h 1391708"/>
              <a:gd name="connsiteX23" fmla="*/ 304800 w 482600"/>
              <a:gd name="connsiteY23" fmla="*/ 708025 h 1391708"/>
              <a:gd name="connsiteX24" fmla="*/ 336550 w 482600"/>
              <a:gd name="connsiteY24" fmla="*/ 444500 h 1391708"/>
              <a:gd name="connsiteX25" fmla="*/ 361950 w 482600"/>
              <a:gd name="connsiteY25" fmla="*/ 374650 h 1391708"/>
              <a:gd name="connsiteX26" fmla="*/ 374650 w 482600"/>
              <a:gd name="connsiteY26" fmla="*/ 358775 h 1391708"/>
              <a:gd name="connsiteX27" fmla="*/ 387350 w 482600"/>
              <a:gd name="connsiteY27" fmla="*/ 349250 h 1391708"/>
              <a:gd name="connsiteX28" fmla="*/ 409575 w 482600"/>
              <a:gd name="connsiteY28" fmla="*/ 266700 h 1391708"/>
              <a:gd name="connsiteX29" fmla="*/ 434975 w 482600"/>
              <a:gd name="connsiteY29" fmla="*/ 123825 h 1391708"/>
              <a:gd name="connsiteX30" fmla="*/ 482600 w 482600"/>
              <a:gd name="connsiteY30" fmla="*/ 0 h 139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2600" h="1391708">
                <a:moveTo>
                  <a:pt x="0" y="1355725"/>
                </a:moveTo>
                <a:lnTo>
                  <a:pt x="12700" y="1282700"/>
                </a:lnTo>
                <a:cubicBezTo>
                  <a:pt x="16933" y="1258358"/>
                  <a:pt x="21167" y="1229783"/>
                  <a:pt x="25400" y="1209675"/>
                </a:cubicBezTo>
                <a:cubicBezTo>
                  <a:pt x="29633" y="1189567"/>
                  <a:pt x="34396" y="1174221"/>
                  <a:pt x="38100" y="1162050"/>
                </a:cubicBezTo>
                <a:cubicBezTo>
                  <a:pt x="41804" y="1149879"/>
                  <a:pt x="43921" y="1119188"/>
                  <a:pt x="47625" y="1136650"/>
                </a:cubicBezTo>
                <a:cubicBezTo>
                  <a:pt x="51329" y="1154112"/>
                  <a:pt x="57150" y="1230842"/>
                  <a:pt x="60325" y="1266825"/>
                </a:cubicBezTo>
                <a:cubicBezTo>
                  <a:pt x="63500" y="1302808"/>
                  <a:pt x="64558" y="1335088"/>
                  <a:pt x="66675" y="1352550"/>
                </a:cubicBezTo>
                <a:cubicBezTo>
                  <a:pt x="68792" y="1370012"/>
                  <a:pt x="70379" y="1365779"/>
                  <a:pt x="73025" y="1371600"/>
                </a:cubicBezTo>
                <a:cubicBezTo>
                  <a:pt x="75671" y="1377421"/>
                  <a:pt x="78846" y="1391708"/>
                  <a:pt x="82550" y="1387475"/>
                </a:cubicBezTo>
                <a:cubicBezTo>
                  <a:pt x="86254" y="1383242"/>
                  <a:pt x="91546" y="1377421"/>
                  <a:pt x="95250" y="1346200"/>
                </a:cubicBezTo>
                <a:cubicBezTo>
                  <a:pt x="98954" y="1314979"/>
                  <a:pt x="100542" y="1269471"/>
                  <a:pt x="104775" y="1200150"/>
                </a:cubicBezTo>
                <a:cubicBezTo>
                  <a:pt x="109008" y="1130829"/>
                  <a:pt x="117475" y="1004358"/>
                  <a:pt x="120650" y="930275"/>
                </a:cubicBezTo>
                <a:cubicBezTo>
                  <a:pt x="123825" y="856192"/>
                  <a:pt x="120650" y="789517"/>
                  <a:pt x="123825" y="755650"/>
                </a:cubicBezTo>
                <a:cubicBezTo>
                  <a:pt x="127000" y="721783"/>
                  <a:pt x="133879" y="713317"/>
                  <a:pt x="139700" y="727075"/>
                </a:cubicBezTo>
                <a:cubicBezTo>
                  <a:pt x="145521" y="740833"/>
                  <a:pt x="153988" y="811742"/>
                  <a:pt x="158750" y="838200"/>
                </a:cubicBezTo>
                <a:cubicBezTo>
                  <a:pt x="163512" y="864658"/>
                  <a:pt x="165100" y="876300"/>
                  <a:pt x="168275" y="885825"/>
                </a:cubicBezTo>
                <a:cubicBezTo>
                  <a:pt x="171450" y="895350"/>
                  <a:pt x="177800" y="895350"/>
                  <a:pt x="177800" y="895350"/>
                </a:cubicBezTo>
                <a:cubicBezTo>
                  <a:pt x="180446" y="897996"/>
                  <a:pt x="178329" y="913871"/>
                  <a:pt x="184150" y="901700"/>
                </a:cubicBezTo>
                <a:cubicBezTo>
                  <a:pt x="189971" y="889529"/>
                  <a:pt x="205317" y="841375"/>
                  <a:pt x="212725" y="822325"/>
                </a:cubicBezTo>
                <a:cubicBezTo>
                  <a:pt x="220133" y="803275"/>
                  <a:pt x="221721" y="787929"/>
                  <a:pt x="228600" y="787400"/>
                </a:cubicBezTo>
                <a:cubicBezTo>
                  <a:pt x="235479" y="786871"/>
                  <a:pt x="247650" y="807508"/>
                  <a:pt x="254000" y="819150"/>
                </a:cubicBezTo>
                <a:cubicBezTo>
                  <a:pt x="260350" y="830792"/>
                  <a:pt x="261408" y="849313"/>
                  <a:pt x="266700" y="857250"/>
                </a:cubicBezTo>
                <a:cubicBezTo>
                  <a:pt x="271992" y="865187"/>
                  <a:pt x="279400" y="891646"/>
                  <a:pt x="285750" y="866775"/>
                </a:cubicBezTo>
                <a:cubicBezTo>
                  <a:pt x="292100" y="841904"/>
                  <a:pt x="296333" y="778404"/>
                  <a:pt x="304800" y="708025"/>
                </a:cubicBezTo>
                <a:cubicBezTo>
                  <a:pt x="313267" y="637646"/>
                  <a:pt x="327025" y="500062"/>
                  <a:pt x="336550" y="444500"/>
                </a:cubicBezTo>
                <a:cubicBezTo>
                  <a:pt x="346075" y="388938"/>
                  <a:pt x="355600" y="388938"/>
                  <a:pt x="361950" y="374650"/>
                </a:cubicBezTo>
                <a:cubicBezTo>
                  <a:pt x="368300" y="360362"/>
                  <a:pt x="370417" y="363008"/>
                  <a:pt x="374650" y="358775"/>
                </a:cubicBezTo>
                <a:cubicBezTo>
                  <a:pt x="378883" y="354542"/>
                  <a:pt x="381529" y="364596"/>
                  <a:pt x="387350" y="349250"/>
                </a:cubicBezTo>
                <a:cubicBezTo>
                  <a:pt x="393171" y="333904"/>
                  <a:pt x="401638" y="304271"/>
                  <a:pt x="409575" y="266700"/>
                </a:cubicBezTo>
                <a:cubicBezTo>
                  <a:pt x="417512" y="229129"/>
                  <a:pt x="422804" y="168275"/>
                  <a:pt x="434975" y="123825"/>
                </a:cubicBezTo>
                <a:cubicBezTo>
                  <a:pt x="447146" y="79375"/>
                  <a:pt x="482600" y="0"/>
                  <a:pt x="482600" y="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0"/>
          <p:cNvSpPr txBox="1">
            <a:spLocks noChangeArrowheads="1"/>
          </p:cNvSpPr>
          <p:nvPr/>
        </p:nvSpPr>
        <p:spPr bwMode="auto">
          <a:xfrm>
            <a:off x="6249988" y="4352060"/>
            <a:ext cx="27400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charset="0"/>
                <a:ea typeface="ＭＳ Ｐゴシック" charset="0"/>
              </a:rPr>
              <a:t>Satellite: Energy to space to cool Earth</a:t>
            </a:r>
          </a:p>
        </p:txBody>
      </p:sp>
    </p:spTree>
    <p:extLst>
      <p:ext uri="{BB962C8B-B14F-4D97-AF65-F5344CB8AC3E}">
        <p14:creationId xmlns:p14="http://schemas.microsoft.com/office/powerpoint/2010/main" val="4229642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descr="fig6-3_etom_heatseek_launch.psd"/>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8" y="0"/>
            <a:ext cx="9145588" cy="231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0" name="TextBox 2"/>
          <p:cNvSpPr txBox="1">
            <a:spLocks noChangeArrowheads="1"/>
          </p:cNvSpPr>
          <p:nvPr/>
        </p:nvSpPr>
        <p:spPr bwMode="auto">
          <a:xfrm>
            <a:off x="0" y="2311400"/>
            <a:ext cx="8763000" cy="430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Basis for expecting global warming is PHYSICS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**Known for over a century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**Refined by Air Force after WWII (operations,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communications,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heat-seeking missiles)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**Observed today by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satellites, etc.</a:t>
            </a:r>
          </a:p>
          <a:p>
            <a:pPr lvl="0" fontAlgn="base">
              <a:spcBef>
                <a:spcPct val="0"/>
              </a:spcBef>
              <a:spcAft>
                <a:spcPct val="0"/>
              </a:spcAft>
              <a:defRPr/>
            </a:pPr>
            <a:r>
              <a:rPr kumimoji="0" lang="en-US" sz="3200" b="0" i="0" u="none" strike="noStrike" kern="1200" cap="none" spc="0" normalizeH="0" baseline="0" noProof="0" dirty="0">
                <a:ln>
                  <a:noFill/>
                </a:ln>
                <a:solidFill>
                  <a:srgbClr val="000000"/>
                </a:solidFill>
                <a:effectLst/>
                <a:uLnTx/>
                <a:uFillTx/>
                <a:latin typeface="Calibri" charset="0"/>
                <a:ea typeface="ＭＳ Ｐゴシック" charset="0"/>
              </a:rPr>
              <a:t> </a:t>
            </a:r>
            <a:r>
              <a:rPr lang="en-US" sz="3200" dirty="0">
                <a:solidFill>
                  <a:srgbClr val="000000"/>
                </a:solidFill>
                <a:latin typeface="Calibri" charset="0"/>
              </a:rPr>
              <a:t>**Successfully predictive</a:t>
            </a:r>
            <a:endParaRPr kumimoji="0" lang="en-US" sz="3200" b="0" i="0" u="none" strike="noStrike" kern="1200" cap="none" spc="0" normalizeH="0" baseline="0" noProof="0" dirty="0">
              <a:ln>
                <a:noFill/>
              </a:ln>
              <a:solidFill>
                <a:srgbClr val="000000"/>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charset="0"/>
              <a:ea typeface="ＭＳ Ｐゴシック" charset="0"/>
            </a:endParaRPr>
          </a:p>
        </p:txBody>
      </p:sp>
      <p:grpSp>
        <p:nvGrpSpPr>
          <p:cNvPr id="124931" name="Group 3"/>
          <p:cNvGrpSpPr>
            <a:grpSpLocks/>
          </p:cNvGrpSpPr>
          <p:nvPr/>
        </p:nvGrpSpPr>
        <p:grpSpPr bwMode="auto">
          <a:xfrm>
            <a:off x="4572000" y="3848100"/>
            <a:ext cx="3228975" cy="3009900"/>
            <a:chOff x="528" y="768"/>
            <a:chExt cx="3181" cy="2150"/>
          </a:xfrm>
        </p:grpSpPr>
        <p:pic>
          <p:nvPicPr>
            <p:cNvPr id="1249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768"/>
              <a:ext cx="3181" cy="1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4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9" y="2603"/>
              <a:ext cx="2016" cy="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24932" name="Straight Arrow Connector 16"/>
          <p:cNvCxnSpPr>
            <a:cxnSpLocks noChangeShapeType="1"/>
          </p:cNvCxnSpPr>
          <p:nvPr/>
        </p:nvCxnSpPr>
        <p:spPr bwMode="auto">
          <a:xfrm>
            <a:off x="3365500" y="5448300"/>
            <a:ext cx="990600" cy="1588"/>
          </a:xfrm>
          <a:prstGeom prst="straightConnector1">
            <a:avLst/>
          </a:prstGeom>
          <a:noFill/>
          <a:ln w="50800">
            <a:solidFill>
              <a:schemeClr val="tx1"/>
            </a:solidFill>
            <a:round/>
            <a:headEnd/>
            <a:tailEnd type="stealth" w="lg" len="lg"/>
          </a:ln>
          <a:extLst>
            <a:ext uri="{909E8E84-426E-40dd-AFC4-6F175D3DCCD1}">
              <a14:hiddenFill xmlns="" xmlns:a14="http://schemas.microsoft.com/office/drawing/2010/main">
                <a:noFill/>
              </a14:hiddenFill>
            </a:ext>
          </a:extLst>
        </p:spPr>
      </p:cxnSp>
      <p:sp>
        <p:nvSpPr>
          <p:cNvPr id="8" name="Rectangle 7"/>
          <p:cNvSpPr/>
          <p:nvPr/>
        </p:nvSpPr>
        <p:spPr>
          <a:xfrm>
            <a:off x="6249988" y="5170488"/>
            <a:ext cx="1550987" cy="571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5487988" y="4200525"/>
            <a:ext cx="274637" cy="2444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7664450" y="6269038"/>
            <a:ext cx="935038" cy="2984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p:cNvSpPr/>
          <p:nvPr/>
        </p:nvSpPr>
        <p:spPr>
          <a:xfrm>
            <a:off x="5337175" y="4470400"/>
            <a:ext cx="482600" cy="1406525"/>
          </a:xfrm>
          <a:custGeom>
            <a:avLst/>
            <a:gdLst>
              <a:gd name="connsiteX0" fmla="*/ 0 w 482600"/>
              <a:gd name="connsiteY0" fmla="*/ 1327150 h 1406525"/>
              <a:gd name="connsiteX1" fmla="*/ 22225 w 482600"/>
              <a:gd name="connsiteY1" fmla="*/ 1212850 h 1406525"/>
              <a:gd name="connsiteX2" fmla="*/ 47625 w 482600"/>
              <a:gd name="connsiteY2" fmla="*/ 1130300 h 1406525"/>
              <a:gd name="connsiteX3" fmla="*/ 63500 w 482600"/>
              <a:gd name="connsiteY3" fmla="*/ 1247775 h 1406525"/>
              <a:gd name="connsiteX4" fmla="*/ 73025 w 482600"/>
              <a:gd name="connsiteY4" fmla="*/ 1371600 h 1406525"/>
              <a:gd name="connsiteX5" fmla="*/ 85725 w 482600"/>
              <a:gd name="connsiteY5" fmla="*/ 1406525 h 1406525"/>
              <a:gd name="connsiteX6" fmla="*/ 101600 w 482600"/>
              <a:gd name="connsiteY6" fmla="*/ 1231900 h 1406525"/>
              <a:gd name="connsiteX7" fmla="*/ 114300 w 482600"/>
              <a:gd name="connsiteY7" fmla="*/ 939800 h 1406525"/>
              <a:gd name="connsiteX8" fmla="*/ 127000 w 482600"/>
              <a:gd name="connsiteY8" fmla="*/ 746125 h 1406525"/>
              <a:gd name="connsiteX9" fmla="*/ 139700 w 482600"/>
              <a:gd name="connsiteY9" fmla="*/ 717550 h 1406525"/>
              <a:gd name="connsiteX10" fmla="*/ 152400 w 482600"/>
              <a:gd name="connsiteY10" fmla="*/ 796925 h 1406525"/>
              <a:gd name="connsiteX11" fmla="*/ 171450 w 482600"/>
              <a:gd name="connsiteY11" fmla="*/ 892175 h 1406525"/>
              <a:gd name="connsiteX12" fmla="*/ 190500 w 482600"/>
              <a:gd name="connsiteY12" fmla="*/ 898525 h 1406525"/>
              <a:gd name="connsiteX13" fmla="*/ 215900 w 482600"/>
              <a:gd name="connsiteY13" fmla="*/ 809625 h 1406525"/>
              <a:gd name="connsiteX14" fmla="*/ 238125 w 482600"/>
              <a:gd name="connsiteY14" fmla="*/ 777875 h 1406525"/>
              <a:gd name="connsiteX15" fmla="*/ 266700 w 482600"/>
              <a:gd name="connsiteY15" fmla="*/ 860425 h 1406525"/>
              <a:gd name="connsiteX16" fmla="*/ 285750 w 482600"/>
              <a:gd name="connsiteY16" fmla="*/ 863600 h 1406525"/>
              <a:gd name="connsiteX17" fmla="*/ 307975 w 482600"/>
              <a:gd name="connsiteY17" fmla="*/ 654050 h 1406525"/>
              <a:gd name="connsiteX18" fmla="*/ 349250 w 482600"/>
              <a:gd name="connsiteY18" fmla="*/ 377825 h 1406525"/>
              <a:gd name="connsiteX19" fmla="*/ 390525 w 482600"/>
              <a:gd name="connsiteY19" fmla="*/ 361950 h 1406525"/>
              <a:gd name="connsiteX20" fmla="*/ 425450 w 482600"/>
              <a:gd name="connsiteY20" fmla="*/ 165100 h 1406525"/>
              <a:gd name="connsiteX21" fmla="*/ 482600 w 482600"/>
              <a:gd name="connsiteY21" fmla="*/ 3175 h 1406525"/>
              <a:gd name="connsiteX22" fmla="*/ 482600 w 482600"/>
              <a:gd name="connsiteY22" fmla="*/ 3175 h 1406525"/>
              <a:gd name="connsiteX23" fmla="*/ 0 w 482600"/>
              <a:gd name="connsiteY23" fmla="*/ 0 h 1406525"/>
              <a:gd name="connsiteX24" fmla="*/ 0 w 482600"/>
              <a:gd name="connsiteY24" fmla="*/ 1327150 h 140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2600" h="1406525">
                <a:moveTo>
                  <a:pt x="0" y="1327150"/>
                </a:moveTo>
                <a:lnTo>
                  <a:pt x="22225" y="1212850"/>
                </a:lnTo>
                <a:lnTo>
                  <a:pt x="47625" y="1130300"/>
                </a:lnTo>
                <a:lnTo>
                  <a:pt x="63500" y="1247775"/>
                </a:lnTo>
                <a:lnTo>
                  <a:pt x="73025" y="1371600"/>
                </a:lnTo>
                <a:lnTo>
                  <a:pt x="85725" y="1406525"/>
                </a:lnTo>
                <a:lnTo>
                  <a:pt x="101600" y="1231900"/>
                </a:lnTo>
                <a:lnTo>
                  <a:pt x="114300" y="939800"/>
                </a:lnTo>
                <a:lnTo>
                  <a:pt x="127000" y="746125"/>
                </a:lnTo>
                <a:lnTo>
                  <a:pt x="139700" y="717550"/>
                </a:lnTo>
                <a:lnTo>
                  <a:pt x="152400" y="796925"/>
                </a:lnTo>
                <a:lnTo>
                  <a:pt x="171450" y="892175"/>
                </a:lnTo>
                <a:lnTo>
                  <a:pt x="190500" y="898525"/>
                </a:lnTo>
                <a:lnTo>
                  <a:pt x="215900" y="809625"/>
                </a:lnTo>
                <a:lnTo>
                  <a:pt x="238125" y="777875"/>
                </a:lnTo>
                <a:lnTo>
                  <a:pt x="266700" y="860425"/>
                </a:lnTo>
                <a:lnTo>
                  <a:pt x="285750" y="863600"/>
                </a:lnTo>
                <a:lnTo>
                  <a:pt x="307975" y="654050"/>
                </a:lnTo>
                <a:lnTo>
                  <a:pt x="349250" y="377825"/>
                </a:lnTo>
                <a:lnTo>
                  <a:pt x="390525" y="361950"/>
                </a:lnTo>
                <a:lnTo>
                  <a:pt x="425450" y="165100"/>
                </a:lnTo>
                <a:lnTo>
                  <a:pt x="482600" y="3175"/>
                </a:lnTo>
                <a:lnTo>
                  <a:pt x="482600" y="3175"/>
                </a:lnTo>
                <a:lnTo>
                  <a:pt x="0" y="0"/>
                </a:lnTo>
                <a:cubicBezTo>
                  <a:pt x="1058" y="452967"/>
                  <a:pt x="3175" y="1358900"/>
                  <a:pt x="0" y="1327150"/>
                </a:cubicBezTo>
                <a:close/>
              </a:path>
            </a:pathLst>
          </a:cu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5340350" y="4473576"/>
            <a:ext cx="479425" cy="1590674"/>
          </a:xfrm>
          <a:custGeom>
            <a:avLst/>
            <a:gdLst>
              <a:gd name="connsiteX0" fmla="*/ 479425 w 479425"/>
              <a:gd name="connsiteY0" fmla="*/ 0 h 1755775"/>
              <a:gd name="connsiteX1" fmla="*/ 476250 w 479425"/>
              <a:gd name="connsiteY1" fmla="*/ 1755775 h 1755775"/>
              <a:gd name="connsiteX2" fmla="*/ 0 w 479425"/>
              <a:gd name="connsiteY2" fmla="*/ 1755775 h 1755775"/>
              <a:gd name="connsiteX3" fmla="*/ 0 w 479425"/>
              <a:gd name="connsiteY3" fmla="*/ 1355725 h 1755775"/>
              <a:gd name="connsiteX4" fmla="*/ 15875 w 479425"/>
              <a:gd name="connsiteY4" fmla="*/ 1279525 h 1755775"/>
              <a:gd name="connsiteX5" fmla="*/ 34925 w 479425"/>
              <a:gd name="connsiteY5" fmla="*/ 1174750 h 1755775"/>
              <a:gd name="connsiteX6" fmla="*/ 44450 w 479425"/>
              <a:gd name="connsiteY6" fmla="*/ 1136650 h 1755775"/>
              <a:gd name="connsiteX7" fmla="*/ 66675 w 479425"/>
              <a:gd name="connsiteY7" fmla="*/ 1377950 h 1755775"/>
              <a:gd name="connsiteX8" fmla="*/ 82550 w 479425"/>
              <a:gd name="connsiteY8" fmla="*/ 1400175 h 1755775"/>
              <a:gd name="connsiteX9" fmla="*/ 95250 w 479425"/>
              <a:gd name="connsiteY9" fmla="*/ 1355725 h 1755775"/>
              <a:gd name="connsiteX10" fmla="*/ 107950 w 479425"/>
              <a:gd name="connsiteY10" fmla="*/ 1174750 h 1755775"/>
              <a:gd name="connsiteX11" fmla="*/ 123825 w 479425"/>
              <a:gd name="connsiteY11" fmla="*/ 815975 h 1755775"/>
              <a:gd name="connsiteX12" fmla="*/ 127000 w 479425"/>
              <a:gd name="connsiteY12" fmla="*/ 758825 h 1755775"/>
              <a:gd name="connsiteX13" fmla="*/ 127000 w 479425"/>
              <a:gd name="connsiteY13" fmla="*/ 758825 h 1755775"/>
              <a:gd name="connsiteX14" fmla="*/ 136525 w 479425"/>
              <a:gd name="connsiteY14" fmla="*/ 733425 h 1755775"/>
              <a:gd name="connsiteX15" fmla="*/ 149225 w 479425"/>
              <a:gd name="connsiteY15" fmla="*/ 831850 h 1755775"/>
              <a:gd name="connsiteX16" fmla="*/ 165100 w 479425"/>
              <a:gd name="connsiteY16" fmla="*/ 889000 h 1755775"/>
              <a:gd name="connsiteX17" fmla="*/ 180975 w 479425"/>
              <a:gd name="connsiteY17" fmla="*/ 904875 h 1755775"/>
              <a:gd name="connsiteX18" fmla="*/ 196850 w 479425"/>
              <a:gd name="connsiteY18" fmla="*/ 876300 h 1755775"/>
              <a:gd name="connsiteX19" fmla="*/ 222250 w 479425"/>
              <a:gd name="connsiteY19" fmla="*/ 800100 h 1755775"/>
              <a:gd name="connsiteX20" fmla="*/ 234950 w 479425"/>
              <a:gd name="connsiteY20" fmla="*/ 784225 h 1755775"/>
              <a:gd name="connsiteX21" fmla="*/ 260350 w 479425"/>
              <a:gd name="connsiteY21" fmla="*/ 863600 h 1755775"/>
              <a:gd name="connsiteX22" fmla="*/ 282575 w 479425"/>
              <a:gd name="connsiteY22" fmla="*/ 869950 h 1755775"/>
              <a:gd name="connsiteX23" fmla="*/ 295275 w 479425"/>
              <a:gd name="connsiteY23" fmla="*/ 781050 h 1755775"/>
              <a:gd name="connsiteX24" fmla="*/ 320675 w 479425"/>
              <a:gd name="connsiteY24" fmla="*/ 530225 h 1755775"/>
              <a:gd name="connsiteX25" fmla="*/ 342900 w 479425"/>
              <a:gd name="connsiteY25" fmla="*/ 425450 h 1755775"/>
              <a:gd name="connsiteX26" fmla="*/ 352425 w 479425"/>
              <a:gd name="connsiteY26" fmla="*/ 381000 h 1755775"/>
              <a:gd name="connsiteX27" fmla="*/ 381000 w 479425"/>
              <a:gd name="connsiteY27" fmla="*/ 361950 h 1755775"/>
              <a:gd name="connsiteX28" fmla="*/ 400050 w 479425"/>
              <a:gd name="connsiteY28" fmla="*/ 333375 h 1755775"/>
              <a:gd name="connsiteX29" fmla="*/ 428625 w 479425"/>
              <a:gd name="connsiteY29" fmla="*/ 161925 h 1755775"/>
              <a:gd name="connsiteX30" fmla="*/ 450850 w 479425"/>
              <a:gd name="connsiteY30" fmla="*/ 66675 h 1755775"/>
              <a:gd name="connsiteX31" fmla="*/ 479425 w 479425"/>
              <a:gd name="connsiteY31" fmla="*/ 0 h 175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9425" h="1755775">
                <a:moveTo>
                  <a:pt x="479425" y="0"/>
                </a:moveTo>
                <a:cubicBezTo>
                  <a:pt x="478367" y="585258"/>
                  <a:pt x="476250" y="1755775"/>
                  <a:pt x="476250" y="1755775"/>
                </a:cubicBezTo>
                <a:lnTo>
                  <a:pt x="0" y="1755775"/>
                </a:lnTo>
                <a:lnTo>
                  <a:pt x="0" y="1355725"/>
                </a:lnTo>
                <a:lnTo>
                  <a:pt x="15875" y="1279525"/>
                </a:lnTo>
                <a:lnTo>
                  <a:pt x="34925" y="1174750"/>
                </a:lnTo>
                <a:lnTo>
                  <a:pt x="44450" y="1136650"/>
                </a:lnTo>
                <a:lnTo>
                  <a:pt x="66675" y="1377950"/>
                </a:lnTo>
                <a:lnTo>
                  <a:pt x="82550" y="1400175"/>
                </a:lnTo>
                <a:lnTo>
                  <a:pt x="95250" y="1355725"/>
                </a:lnTo>
                <a:lnTo>
                  <a:pt x="107950" y="1174750"/>
                </a:lnTo>
                <a:lnTo>
                  <a:pt x="123825" y="815975"/>
                </a:lnTo>
                <a:lnTo>
                  <a:pt x="127000" y="758825"/>
                </a:lnTo>
                <a:lnTo>
                  <a:pt x="127000" y="758825"/>
                </a:lnTo>
                <a:lnTo>
                  <a:pt x="136525" y="733425"/>
                </a:lnTo>
                <a:lnTo>
                  <a:pt x="149225" y="831850"/>
                </a:lnTo>
                <a:lnTo>
                  <a:pt x="165100" y="889000"/>
                </a:lnTo>
                <a:lnTo>
                  <a:pt x="180975" y="904875"/>
                </a:lnTo>
                <a:lnTo>
                  <a:pt x="196850" y="876300"/>
                </a:lnTo>
                <a:lnTo>
                  <a:pt x="222250" y="800100"/>
                </a:lnTo>
                <a:lnTo>
                  <a:pt x="234950" y="784225"/>
                </a:lnTo>
                <a:lnTo>
                  <a:pt x="260350" y="863600"/>
                </a:lnTo>
                <a:lnTo>
                  <a:pt x="282575" y="869950"/>
                </a:lnTo>
                <a:lnTo>
                  <a:pt x="295275" y="781050"/>
                </a:lnTo>
                <a:lnTo>
                  <a:pt x="320675" y="530225"/>
                </a:lnTo>
                <a:lnTo>
                  <a:pt x="342900" y="425450"/>
                </a:lnTo>
                <a:lnTo>
                  <a:pt x="352425" y="381000"/>
                </a:lnTo>
                <a:lnTo>
                  <a:pt x="381000" y="361950"/>
                </a:lnTo>
                <a:lnTo>
                  <a:pt x="400050" y="333375"/>
                </a:lnTo>
                <a:lnTo>
                  <a:pt x="428625" y="161925"/>
                </a:lnTo>
                <a:lnTo>
                  <a:pt x="450850" y="66675"/>
                </a:lnTo>
                <a:lnTo>
                  <a:pt x="479425" y="0"/>
                </a:lnTo>
                <a:close/>
              </a:path>
            </a:pathLst>
          </a:cu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939" name="TextBox 14"/>
          <p:cNvSpPr txBox="1">
            <a:spLocks noChangeArrowheads="1"/>
          </p:cNvSpPr>
          <p:nvPr/>
        </p:nvSpPr>
        <p:spPr bwMode="auto">
          <a:xfrm>
            <a:off x="5762625" y="5078413"/>
            <a:ext cx="30003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FF"/>
                </a:solidFill>
                <a:effectLst/>
                <a:uLnTx/>
                <a:uFillTx/>
                <a:latin typeface="Calibri" charset="0"/>
                <a:ea typeface="ＭＳ Ｐゴシック" charset="0"/>
              </a:rPr>
              <a:t>Energy blocked by CO</a:t>
            </a:r>
            <a:r>
              <a:rPr kumimoji="0" lang="en-US" sz="2400" b="0" i="0" u="none" strike="noStrike" kern="1200" cap="none" spc="0" normalizeH="0" baseline="-25000" noProof="0" dirty="0">
                <a:ln>
                  <a:noFill/>
                </a:ln>
                <a:solidFill>
                  <a:srgbClr val="FF00FF"/>
                </a:solidFill>
                <a:effectLst/>
                <a:uLnTx/>
                <a:uFillTx/>
                <a:latin typeface="Calibri" charset="0"/>
                <a:ea typeface="ＭＳ Ｐゴシック" charset="0"/>
              </a:rPr>
              <a:t>2</a:t>
            </a:r>
            <a:r>
              <a:rPr kumimoji="0" lang="en-US" sz="2400" b="0" i="0" u="none" strike="noStrike" kern="1200" cap="none" spc="0" normalizeH="0" baseline="0" noProof="0" dirty="0">
                <a:ln>
                  <a:noFill/>
                </a:ln>
                <a:solidFill>
                  <a:srgbClr val="FF00FF"/>
                </a:solidFill>
                <a:effectLst/>
                <a:uLnTx/>
                <a:uFillTx/>
                <a:latin typeface="Calibri" charset="0"/>
                <a:ea typeface="ＭＳ Ｐゴシック" charset="0"/>
              </a:rPr>
              <a:t> </a:t>
            </a:r>
          </a:p>
        </p:txBody>
      </p:sp>
      <p:sp>
        <p:nvSpPr>
          <p:cNvPr id="124940" name="TextBox 15"/>
          <p:cNvSpPr txBox="1">
            <a:spLocks noChangeArrowheads="1"/>
          </p:cNvSpPr>
          <p:nvPr/>
        </p:nvSpPr>
        <p:spPr bwMode="auto">
          <a:xfrm>
            <a:off x="5861050" y="5403370"/>
            <a:ext cx="328295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charset="0"/>
                <a:ea typeface="ＭＳ Ｐゴシック" charset="0"/>
              </a:rPr>
              <a:t>Energy </a:t>
            </a:r>
            <a:r>
              <a:rPr kumimoji="0" lang="en-US" sz="2400" b="0" i="0" u="none" strike="noStrike" kern="1200" cap="none" spc="0" normalizeH="0" baseline="0" noProof="0" dirty="0" err="1">
                <a:ln>
                  <a:noFill/>
                </a:ln>
                <a:solidFill>
                  <a:srgbClr val="FF0000"/>
                </a:solidFill>
                <a:effectLst/>
                <a:uLnTx/>
                <a:uFillTx/>
                <a:latin typeface="Calibri" charset="0"/>
                <a:ea typeface="ＭＳ Ｐゴシック" charset="0"/>
              </a:rPr>
              <a:t>blockable</a:t>
            </a:r>
            <a:r>
              <a:rPr kumimoji="0" lang="en-US" sz="2400" b="0" i="0" u="none" strike="noStrike" kern="1200" cap="none" spc="0" normalizeH="0" baseline="0" noProof="0" dirty="0">
                <a:ln>
                  <a:noFill/>
                </a:ln>
                <a:solidFill>
                  <a:srgbClr val="FF0000"/>
                </a:solidFill>
                <a:effectLst/>
                <a:uLnTx/>
                <a:uFillTx/>
                <a:latin typeface="Calibri" charset="0"/>
                <a:ea typeface="ＭＳ Ｐゴシック" charset="0"/>
              </a:rPr>
              <a:t> by more CO</a:t>
            </a:r>
            <a:r>
              <a:rPr kumimoji="0" lang="en-US" sz="2400" b="0" i="0" u="none" strike="noStrike" kern="1200" cap="none" spc="0" normalizeH="0" baseline="-25000" noProof="0" dirty="0">
                <a:ln>
                  <a:noFill/>
                </a:ln>
                <a:solidFill>
                  <a:srgbClr val="FF0000"/>
                </a:solidFill>
                <a:effectLst/>
                <a:uLnTx/>
                <a:uFillTx/>
                <a:latin typeface="Calibri" charset="0"/>
                <a:ea typeface="ＭＳ Ｐゴシック" charset="0"/>
              </a:rPr>
              <a:t>2</a:t>
            </a:r>
            <a:r>
              <a:rPr kumimoji="0" lang="en-US" sz="2400" b="0" i="0" u="none" strike="noStrike" kern="1200" cap="none" spc="0" normalizeH="0" baseline="0" noProof="0" dirty="0">
                <a:ln>
                  <a:noFill/>
                </a:ln>
                <a:solidFill>
                  <a:srgbClr val="FF0000"/>
                </a:solidFill>
                <a:effectLst/>
                <a:uLnTx/>
                <a:uFillTx/>
                <a:latin typeface="Calibri" charset="0"/>
                <a:ea typeface="ＭＳ Ｐゴシック" charset="0"/>
              </a:rPr>
              <a:t> </a:t>
            </a:r>
          </a:p>
        </p:txBody>
      </p:sp>
      <p:cxnSp>
        <p:nvCxnSpPr>
          <p:cNvPr id="18" name="Straight Arrow Connector 17"/>
          <p:cNvCxnSpPr/>
          <p:nvPr/>
        </p:nvCxnSpPr>
        <p:spPr>
          <a:xfrm rot="16200000" flipV="1">
            <a:off x="5530056" y="4839494"/>
            <a:ext cx="331788" cy="330200"/>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V="1">
            <a:off x="5617369" y="5561807"/>
            <a:ext cx="331787" cy="330200"/>
          </a:xfrm>
          <a:prstGeom prst="straightConnector1">
            <a:avLst/>
          </a:prstGeom>
          <a:ln w="381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5337175" y="4470400"/>
            <a:ext cx="482600" cy="1392238"/>
          </a:xfrm>
          <a:custGeom>
            <a:avLst/>
            <a:gdLst>
              <a:gd name="connsiteX0" fmla="*/ 0 w 482600"/>
              <a:gd name="connsiteY0" fmla="*/ 1355725 h 1391708"/>
              <a:gd name="connsiteX1" fmla="*/ 12700 w 482600"/>
              <a:gd name="connsiteY1" fmla="*/ 1282700 h 1391708"/>
              <a:gd name="connsiteX2" fmla="*/ 25400 w 482600"/>
              <a:gd name="connsiteY2" fmla="*/ 1209675 h 1391708"/>
              <a:gd name="connsiteX3" fmla="*/ 38100 w 482600"/>
              <a:gd name="connsiteY3" fmla="*/ 1162050 h 1391708"/>
              <a:gd name="connsiteX4" fmla="*/ 47625 w 482600"/>
              <a:gd name="connsiteY4" fmla="*/ 1136650 h 1391708"/>
              <a:gd name="connsiteX5" fmla="*/ 60325 w 482600"/>
              <a:gd name="connsiteY5" fmla="*/ 1266825 h 1391708"/>
              <a:gd name="connsiteX6" fmla="*/ 66675 w 482600"/>
              <a:gd name="connsiteY6" fmla="*/ 1352550 h 1391708"/>
              <a:gd name="connsiteX7" fmla="*/ 73025 w 482600"/>
              <a:gd name="connsiteY7" fmla="*/ 1371600 h 1391708"/>
              <a:gd name="connsiteX8" fmla="*/ 82550 w 482600"/>
              <a:gd name="connsiteY8" fmla="*/ 1387475 h 1391708"/>
              <a:gd name="connsiteX9" fmla="*/ 95250 w 482600"/>
              <a:gd name="connsiteY9" fmla="*/ 1346200 h 1391708"/>
              <a:gd name="connsiteX10" fmla="*/ 104775 w 482600"/>
              <a:gd name="connsiteY10" fmla="*/ 1200150 h 1391708"/>
              <a:gd name="connsiteX11" fmla="*/ 120650 w 482600"/>
              <a:gd name="connsiteY11" fmla="*/ 930275 h 1391708"/>
              <a:gd name="connsiteX12" fmla="*/ 123825 w 482600"/>
              <a:gd name="connsiteY12" fmla="*/ 755650 h 1391708"/>
              <a:gd name="connsiteX13" fmla="*/ 139700 w 482600"/>
              <a:gd name="connsiteY13" fmla="*/ 727075 h 1391708"/>
              <a:gd name="connsiteX14" fmla="*/ 158750 w 482600"/>
              <a:gd name="connsiteY14" fmla="*/ 838200 h 1391708"/>
              <a:gd name="connsiteX15" fmla="*/ 168275 w 482600"/>
              <a:gd name="connsiteY15" fmla="*/ 885825 h 1391708"/>
              <a:gd name="connsiteX16" fmla="*/ 177800 w 482600"/>
              <a:gd name="connsiteY16" fmla="*/ 895350 h 1391708"/>
              <a:gd name="connsiteX17" fmla="*/ 184150 w 482600"/>
              <a:gd name="connsiteY17" fmla="*/ 901700 h 1391708"/>
              <a:gd name="connsiteX18" fmla="*/ 212725 w 482600"/>
              <a:gd name="connsiteY18" fmla="*/ 822325 h 1391708"/>
              <a:gd name="connsiteX19" fmla="*/ 228600 w 482600"/>
              <a:gd name="connsiteY19" fmla="*/ 787400 h 1391708"/>
              <a:gd name="connsiteX20" fmla="*/ 254000 w 482600"/>
              <a:gd name="connsiteY20" fmla="*/ 819150 h 1391708"/>
              <a:gd name="connsiteX21" fmla="*/ 266700 w 482600"/>
              <a:gd name="connsiteY21" fmla="*/ 857250 h 1391708"/>
              <a:gd name="connsiteX22" fmla="*/ 285750 w 482600"/>
              <a:gd name="connsiteY22" fmla="*/ 866775 h 1391708"/>
              <a:gd name="connsiteX23" fmla="*/ 304800 w 482600"/>
              <a:gd name="connsiteY23" fmla="*/ 708025 h 1391708"/>
              <a:gd name="connsiteX24" fmla="*/ 336550 w 482600"/>
              <a:gd name="connsiteY24" fmla="*/ 444500 h 1391708"/>
              <a:gd name="connsiteX25" fmla="*/ 361950 w 482600"/>
              <a:gd name="connsiteY25" fmla="*/ 374650 h 1391708"/>
              <a:gd name="connsiteX26" fmla="*/ 374650 w 482600"/>
              <a:gd name="connsiteY26" fmla="*/ 358775 h 1391708"/>
              <a:gd name="connsiteX27" fmla="*/ 387350 w 482600"/>
              <a:gd name="connsiteY27" fmla="*/ 349250 h 1391708"/>
              <a:gd name="connsiteX28" fmla="*/ 409575 w 482600"/>
              <a:gd name="connsiteY28" fmla="*/ 266700 h 1391708"/>
              <a:gd name="connsiteX29" fmla="*/ 434975 w 482600"/>
              <a:gd name="connsiteY29" fmla="*/ 123825 h 1391708"/>
              <a:gd name="connsiteX30" fmla="*/ 482600 w 482600"/>
              <a:gd name="connsiteY30" fmla="*/ 0 h 139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2600" h="1391708">
                <a:moveTo>
                  <a:pt x="0" y="1355725"/>
                </a:moveTo>
                <a:lnTo>
                  <a:pt x="12700" y="1282700"/>
                </a:lnTo>
                <a:cubicBezTo>
                  <a:pt x="16933" y="1258358"/>
                  <a:pt x="21167" y="1229783"/>
                  <a:pt x="25400" y="1209675"/>
                </a:cubicBezTo>
                <a:cubicBezTo>
                  <a:pt x="29633" y="1189567"/>
                  <a:pt x="34396" y="1174221"/>
                  <a:pt x="38100" y="1162050"/>
                </a:cubicBezTo>
                <a:cubicBezTo>
                  <a:pt x="41804" y="1149879"/>
                  <a:pt x="43921" y="1119188"/>
                  <a:pt x="47625" y="1136650"/>
                </a:cubicBezTo>
                <a:cubicBezTo>
                  <a:pt x="51329" y="1154112"/>
                  <a:pt x="57150" y="1230842"/>
                  <a:pt x="60325" y="1266825"/>
                </a:cubicBezTo>
                <a:cubicBezTo>
                  <a:pt x="63500" y="1302808"/>
                  <a:pt x="64558" y="1335088"/>
                  <a:pt x="66675" y="1352550"/>
                </a:cubicBezTo>
                <a:cubicBezTo>
                  <a:pt x="68792" y="1370012"/>
                  <a:pt x="70379" y="1365779"/>
                  <a:pt x="73025" y="1371600"/>
                </a:cubicBezTo>
                <a:cubicBezTo>
                  <a:pt x="75671" y="1377421"/>
                  <a:pt x="78846" y="1391708"/>
                  <a:pt x="82550" y="1387475"/>
                </a:cubicBezTo>
                <a:cubicBezTo>
                  <a:pt x="86254" y="1383242"/>
                  <a:pt x="91546" y="1377421"/>
                  <a:pt x="95250" y="1346200"/>
                </a:cubicBezTo>
                <a:cubicBezTo>
                  <a:pt x="98954" y="1314979"/>
                  <a:pt x="100542" y="1269471"/>
                  <a:pt x="104775" y="1200150"/>
                </a:cubicBezTo>
                <a:cubicBezTo>
                  <a:pt x="109008" y="1130829"/>
                  <a:pt x="117475" y="1004358"/>
                  <a:pt x="120650" y="930275"/>
                </a:cubicBezTo>
                <a:cubicBezTo>
                  <a:pt x="123825" y="856192"/>
                  <a:pt x="120650" y="789517"/>
                  <a:pt x="123825" y="755650"/>
                </a:cubicBezTo>
                <a:cubicBezTo>
                  <a:pt x="127000" y="721783"/>
                  <a:pt x="133879" y="713317"/>
                  <a:pt x="139700" y="727075"/>
                </a:cubicBezTo>
                <a:cubicBezTo>
                  <a:pt x="145521" y="740833"/>
                  <a:pt x="153988" y="811742"/>
                  <a:pt x="158750" y="838200"/>
                </a:cubicBezTo>
                <a:cubicBezTo>
                  <a:pt x="163512" y="864658"/>
                  <a:pt x="165100" y="876300"/>
                  <a:pt x="168275" y="885825"/>
                </a:cubicBezTo>
                <a:cubicBezTo>
                  <a:pt x="171450" y="895350"/>
                  <a:pt x="177800" y="895350"/>
                  <a:pt x="177800" y="895350"/>
                </a:cubicBezTo>
                <a:cubicBezTo>
                  <a:pt x="180446" y="897996"/>
                  <a:pt x="178329" y="913871"/>
                  <a:pt x="184150" y="901700"/>
                </a:cubicBezTo>
                <a:cubicBezTo>
                  <a:pt x="189971" y="889529"/>
                  <a:pt x="205317" y="841375"/>
                  <a:pt x="212725" y="822325"/>
                </a:cubicBezTo>
                <a:cubicBezTo>
                  <a:pt x="220133" y="803275"/>
                  <a:pt x="221721" y="787929"/>
                  <a:pt x="228600" y="787400"/>
                </a:cubicBezTo>
                <a:cubicBezTo>
                  <a:pt x="235479" y="786871"/>
                  <a:pt x="247650" y="807508"/>
                  <a:pt x="254000" y="819150"/>
                </a:cubicBezTo>
                <a:cubicBezTo>
                  <a:pt x="260350" y="830792"/>
                  <a:pt x="261408" y="849313"/>
                  <a:pt x="266700" y="857250"/>
                </a:cubicBezTo>
                <a:cubicBezTo>
                  <a:pt x="271992" y="865187"/>
                  <a:pt x="279400" y="891646"/>
                  <a:pt x="285750" y="866775"/>
                </a:cubicBezTo>
                <a:cubicBezTo>
                  <a:pt x="292100" y="841904"/>
                  <a:pt x="296333" y="778404"/>
                  <a:pt x="304800" y="708025"/>
                </a:cubicBezTo>
                <a:cubicBezTo>
                  <a:pt x="313267" y="637646"/>
                  <a:pt x="327025" y="500062"/>
                  <a:pt x="336550" y="444500"/>
                </a:cubicBezTo>
                <a:cubicBezTo>
                  <a:pt x="346075" y="388938"/>
                  <a:pt x="355600" y="388938"/>
                  <a:pt x="361950" y="374650"/>
                </a:cubicBezTo>
                <a:cubicBezTo>
                  <a:pt x="368300" y="360362"/>
                  <a:pt x="370417" y="363008"/>
                  <a:pt x="374650" y="358775"/>
                </a:cubicBezTo>
                <a:cubicBezTo>
                  <a:pt x="378883" y="354542"/>
                  <a:pt x="381529" y="364596"/>
                  <a:pt x="387350" y="349250"/>
                </a:cubicBezTo>
                <a:cubicBezTo>
                  <a:pt x="393171" y="333904"/>
                  <a:pt x="401638" y="304271"/>
                  <a:pt x="409575" y="266700"/>
                </a:cubicBezTo>
                <a:cubicBezTo>
                  <a:pt x="417512" y="229129"/>
                  <a:pt x="422804" y="168275"/>
                  <a:pt x="434975" y="123825"/>
                </a:cubicBezTo>
                <a:cubicBezTo>
                  <a:pt x="447146" y="79375"/>
                  <a:pt x="482600" y="0"/>
                  <a:pt x="482600" y="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10"/>
          <p:cNvSpPr txBox="1">
            <a:spLocks noChangeArrowheads="1"/>
          </p:cNvSpPr>
          <p:nvPr/>
        </p:nvSpPr>
        <p:spPr bwMode="auto">
          <a:xfrm>
            <a:off x="6249988" y="4352060"/>
            <a:ext cx="27400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charset="0"/>
                <a:ea typeface="ＭＳ Ｐゴシック" charset="0"/>
              </a:rPr>
              <a:t>Satellite: Energy to space to cool Earth</a:t>
            </a:r>
          </a:p>
        </p:txBody>
      </p:sp>
    </p:spTree>
    <p:extLst>
      <p:ext uri="{BB962C8B-B14F-4D97-AF65-F5344CB8AC3E}">
        <p14:creationId xmlns:p14="http://schemas.microsoft.com/office/powerpoint/2010/main" val="3645336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8110BFE-C428-5844-9CAA-689EE08F14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54568"/>
            <a:ext cx="7505205" cy="6134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2DEEB8-20B2-1E46-9535-D45AF040CF27}"/>
              </a:ext>
            </a:extLst>
          </p:cNvPr>
          <p:cNvSpPr txBox="1"/>
          <p:nvPr/>
        </p:nvSpPr>
        <p:spPr>
          <a:xfrm>
            <a:off x="296883" y="6488668"/>
            <a:ext cx="82889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http://</a:t>
            </a:r>
            <a:r>
              <a:rPr kumimoji="0" lang="en-US" sz="1800" b="0" i="0" u="none" strike="noStrike" kern="1200" cap="none" spc="0" normalizeH="0" baseline="0" noProof="0" dirty="0" err="1">
                <a:ln>
                  <a:noFill/>
                </a:ln>
                <a:solidFill>
                  <a:prstClr val="black"/>
                </a:solidFill>
                <a:effectLst/>
                <a:uLnTx/>
                <a:uFillTx/>
                <a:latin typeface="Calibri"/>
                <a:ea typeface="+mn-ea"/>
                <a:cs typeface="+mn-cs"/>
              </a:rPr>
              <a:t>www.realclimate.org</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index.php</a:t>
            </a:r>
            <a:r>
              <a:rPr kumimoji="0" lang="en-US" sz="1800" b="0" i="0" u="none" strike="noStrike" kern="1200" cap="none" spc="0" normalizeH="0" baseline="0" noProof="0" dirty="0">
                <a:ln>
                  <a:noFill/>
                </a:ln>
                <a:solidFill>
                  <a:prstClr val="black"/>
                </a:solidFill>
                <a:effectLst/>
                <a:uLnTx/>
                <a:uFillTx/>
                <a:latin typeface="Calibri"/>
                <a:ea typeface="+mn-ea"/>
                <a:cs typeface="+mn-cs"/>
              </a:rPr>
              <a:t>/archives/2021/01/update-day-2021/</a:t>
            </a:r>
          </a:p>
        </p:txBody>
      </p:sp>
      <p:sp>
        <p:nvSpPr>
          <p:cNvPr id="4" name="TextBox 3">
            <a:extLst>
              <a:ext uri="{FF2B5EF4-FFF2-40B4-BE49-F238E27FC236}">
                <a16:creationId xmlns:a16="http://schemas.microsoft.com/office/drawing/2014/main" id="{9CE11ABE-2DD4-8D44-A62A-08ED2504AD49}"/>
              </a:ext>
            </a:extLst>
          </p:cNvPr>
          <p:cNvSpPr txBox="1"/>
          <p:nvPr/>
        </p:nvSpPr>
        <p:spPr>
          <a:xfrm>
            <a:off x="7160820" y="3421618"/>
            <a:ext cx="19831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a:t>
            </a:r>
            <a:r>
              <a:rPr kumimoji="0" lang="en-US" sz="2800" b="0" i="0" u="none" strike="noStrike" kern="1200" cap="none" spc="0" normalizeH="0" baseline="0" noProof="0" dirty="0">
                <a:ln>
                  <a:noFill/>
                </a:ln>
                <a:solidFill>
                  <a:srgbClr val="0432FF"/>
                </a:solidFill>
                <a:effectLst/>
                <a:uLnTx/>
                <a:uFillTx/>
                <a:latin typeface="Calibri"/>
                <a:ea typeface="+mn-ea"/>
                <a:cs typeface="+mn-cs"/>
              </a:rPr>
              <a:t>A</a:t>
            </a:r>
            <a:r>
              <a:rPr kumimoji="0" lang="en-US" sz="2800" b="0" i="0" u="none" strike="noStrike" kern="1200" cap="none" spc="0" normalizeH="0" baseline="0" noProof="0" dirty="0">
                <a:ln>
                  <a:noFill/>
                </a:ln>
                <a:solidFill>
                  <a:srgbClr val="C00000"/>
                </a:solidFill>
                <a:effectLst/>
                <a:uLnTx/>
                <a:uFillTx/>
                <a:latin typeface="Calibri"/>
                <a:ea typeface="+mn-ea"/>
                <a:cs typeface="+mn-cs"/>
              </a:rPr>
              <a:t>T</a:t>
            </a:r>
            <a:r>
              <a:rPr kumimoji="0" lang="en-US" sz="2800" b="0" i="0" u="none" strike="noStrike" kern="1200" cap="none" spc="0" normalizeH="0" baseline="0" noProof="0" dirty="0">
                <a:ln>
                  <a:noFill/>
                </a:ln>
                <a:solidFill>
                  <a:srgbClr val="00B0F0"/>
                </a:solidFill>
                <a:effectLst/>
                <a:uLnTx/>
                <a:uFillTx/>
                <a:latin typeface="Calibri"/>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(measured by different groups)</a:t>
            </a:r>
          </a:p>
        </p:txBody>
      </p:sp>
      <p:sp>
        <p:nvSpPr>
          <p:cNvPr id="5" name="TextBox 4">
            <a:extLst>
              <a:ext uri="{FF2B5EF4-FFF2-40B4-BE49-F238E27FC236}">
                <a16:creationId xmlns:a16="http://schemas.microsoft.com/office/drawing/2014/main" id="{A0AF5B32-065F-6145-9C7A-6F8232541A92}"/>
              </a:ext>
            </a:extLst>
          </p:cNvPr>
          <p:cNvSpPr txBox="1"/>
          <p:nvPr/>
        </p:nvSpPr>
        <p:spPr>
          <a:xfrm>
            <a:off x="7160821" y="489902"/>
            <a:ext cx="198317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AVERAGE PREDICTION OF MODELS</a:t>
            </a:r>
          </a:p>
        </p:txBody>
      </p:sp>
      <p:cxnSp>
        <p:nvCxnSpPr>
          <p:cNvPr id="7" name="Straight Arrow Connector 16">
            <a:extLst>
              <a:ext uri="{FF2B5EF4-FFF2-40B4-BE49-F238E27FC236}">
                <a16:creationId xmlns:a16="http://schemas.microsoft.com/office/drawing/2014/main" id="{60768A02-6385-EC47-B1D9-A84E17C53527}"/>
              </a:ext>
            </a:extLst>
          </p:cNvPr>
          <p:cNvCxnSpPr>
            <a:cxnSpLocks noChangeShapeType="1"/>
          </p:cNvCxnSpPr>
          <p:nvPr/>
        </p:nvCxnSpPr>
        <p:spPr bwMode="auto">
          <a:xfrm flipH="1">
            <a:off x="7160820" y="1897139"/>
            <a:ext cx="833418" cy="314967"/>
          </a:xfrm>
          <a:prstGeom prst="straightConnector1">
            <a:avLst/>
          </a:prstGeom>
          <a:noFill/>
          <a:ln w="50800">
            <a:solidFill>
              <a:schemeClr val="tx1"/>
            </a:solidFill>
            <a:round/>
            <a:headEnd/>
            <a:tailEnd type="stealth" w="lg" len="lg"/>
          </a:ln>
          <a:extLst>
            <a:ext uri="{909E8E84-426E-40dd-AFC4-6F175D3DCCD1}">
              <a14:hiddenFill xmlns:a14="http://schemas.microsoft.com/office/drawing/2010/main" xmlns="">
                <a:noFill/>
              </a14:hiddenFill>
            </a:ext>
          </a:extLst>
        </p:spPr>
      </p:cxnSp>
      <p:cxnSp>
        <p:nvCxnSpPr>
          <p:cNvPr id="10" name="Straight Arrow Connector 16">
            <a:extLst>
              <a:ext uri="{FF2B5EF4-FFF2-40B4-BE49-F238E27FC236}">
                <a16:creationId xmlns:a16="http://schemas.microsoft.com/office/drawing/2014/main" id="{26F06C17-C88C-5C4C-A064-CE4D90AEA164}"/>
              </a:ext>
            </a:extLst>
          </p:cNvPr>
          <p:cNvCxnSpPr>
            <a:cxnSpLocks noChangeShapeType="1"/>
          </p:cNvCxnSpPr>
          <p:nvPr/>
        </p:nvCxnSpPr>
        <p:spPr bwMode="auto">
          <a:xfrm flipH="1" flipV="1">
            <a:off x="6113812" y="3088901"/>
            <a:ext cx="1463717" cy="340099"/>
          </a:xfrm>
          <a:prstGeom prst="straightConnector1">
            <a:avLst/>
          </a:prstGeom>
          <a:noFill/>
          <a:ln w="50800">
            <a:solidFill>
              <a:srgbClr val="FF0000"/>
            </a:solidFill>
            <a:round/>
            <a:headEnd/>
            <a:tailEnd type="stealth" w="lg" len="lg"/>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050516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8110BFE-C428-5844-9CAA-689EE08F14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54568"/>
            <a:ext cx="7505205" cy="6134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2DEEB8-20B2-1E46-9535-D45AF040CF27}"/>
              </a:ext>
            </a:extLst>
          </p:cNvPr>
          <p:cNvSpPr txBox="1"/>
          <p:nvPr/>
        </p:nvSpPr>
        <p:spPr>
          <a:xfrm>
            <a:off x="296883" y="6488668"/>
            <a:ext cx="82889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http://</a:t>
            </a:r>
            <a:r>
              <a:rPr kumimoji="0" lang="en-US" sz="1800" b="0" i="0" u="none" strike="noStrike" kern="1200" cap="none" spc="0" normalizeH="0" baseline="0" noProof="0" dirty="0" err="1">
                <a:ln>
                  <a:noFill/>
                </a:ln>
                <a:solidFill>
                  <a:prstClr val="black"/>
                </a:solidFill>
                <a:effectLst/>
                <a:uLnTx/>
                <a:uFillTx/>
                <a:latin typeface="Calibri"/>
                <a:ea typeface="+mn-ea"/>
                <a:cs typeface="+mn-cs"/>
              </a:rPr>
              <a:t>www.realclimate.org</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index.php</a:t>
            </a:r>
            <a:r>
              <a:rPr kumimoji="0" lang="en-US" sz="1800" b="0" i="0" u="none" strike="noStrike" kern="1200" cap="none" spc="0" normalizeH="0" baseline="0" noProof="0" dirty="0">
                <a:ln>
                  <a:noFill/>
                </a:ln>
                <a:solidFill>
                  <a:prstClr val="black"/>
                </a:solidFill>
                <a:effectLst/>
                <a:uLnTx/>
                <a:uFillTx/>
                <a:latin typeface="Calibri"/>
                <a:ea typeface="+mn-ea"/>
                <a:cs typeface="+mn-cs"/>
              </a:rPr>
              <a:t>/archives/2021/01/update-day-2021/</a:t>
            </a:r>
          </a:p>
        </p:txBody>
      </p:sp>
      <p:sp>
        <p:nvSpPr>
          <p:cNvPr id="4" name="TextBox 3">
            <a:extLst>
              <a:ext uri="{FF2B5EF4-FFF2-40B4-BE49-F238E27FC236}">
                <a16:creationId xmlns:a16="http://schemas.microsoft.com/office/drawing/2014/main" id="{9CE11ABE-2DD4-8D44-A62A-08ED2504AD49}"/>
              </a:ext>
            </a:extLst>
          </p:cNvPr>
          <p:cNvSpPr txBox="1"/>
          <p:nvPr/>
        </p:nvSpPr>
        <p:spPr>
          <a:xfrm>
            <a:off x="7160820" y="3421618"/>
            <a:ext cx="19831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a:t>
            </a:r>
            <a:r>
              <a:rPr kumimoji="0" lang="en-US" sz="2800" b="0" i="0" u="none" strike="noStrike" kern="1200" cap="none" spc="0" normalizeH="0" baseline="0" noProof="0" dirty="0">
                <a:ln>
                  <a:noFill/>
                </a:ln>
                <a:solidFill>
                  <a:srgbClr val="0432FF"/>
                </a:solidFill>
                <a:effectLst/>
                <a:uLnTx/>
                <a:uFillTx/>
                <a:latin typeface="Calibri"/>
                <a:ea typeface="+mn-ea"/>
                <a:cs typeface="+mn-cs"/>
              </a:rPr>
              <a:t>A</a:t>
            </a:r>
            <a:r>
              <a:rPr kumimoji="0" lang="en-US" sz="2800" b="0" i="0" u="none" strike="noStrike" kern="1200" cap="none" spc="0" normalizeH="0" baseline="0" noProof="0" dirty="0">
                <a:ln>
                  <a:noFill/>
                </a:ln>
                <a:solidFill>
                  <a:srgbClr val="C00000"/>
                </a:solidFill>
                <a:effectLst/>
                <a:uLnTx/>
                <a:uFillTx/>
                <a:latin typeface="Calibri"/>
                <a:ea typeface="+mn-ea"/>
                <a:cs typeface="+mn-cs"/>
              </a:rPr>
              <a:t>T</a:t>
            </a:r>
            <a:r>
              <a:rPr kumimoji="0" lang="en-US" sz="2800" b="0" i="0" u="none" strike="noStrike" kern="1200" cap="none" spc="0" normalizeH="0" baseline="0" noProof="0" dirty="0">
                <a:ln>
                  <a:noFill/>
                </a:ln>
                <a:solidFill>
                  <a:srgbClr val="00B0F0"/>
                </a:solidFill>
                <a:effectLst/>
                <a:uLnTx/>
                <a:uFillTx/>
                <a:latin typeface="Calibri"/>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(measured by different groups)</a:t>
            </a:r>
          </a:p>
        </p:txBody>
      </p:sp>
      <p:sp>
        <p:nvSpPr>
          <p:cNvPr id="5" name="TextBox 4">
            <a:extLst>
              <a:ext uri="{FF2B5EF4-FFF2-40B4-BE49-F238E27FC236}">
                <a16:creationId xmlns:a16="http://schemas.microsoft.com/office/drawing/2014/main" id="{A0AF5B32-065F-6145-9C7A-6F8232541A92}"/>
              </a:ext>
            </a:extLst>
          </p:cNvPr>
          <p:cNvSpPr txBox="1"/>
          <p:nvPr/>
        </p:nvSpPr>
        <p:spPr>
          <a:xfrm>
            <a:off x="7160821" y="489902"/>
            <a:ext cx="198317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AVERAGE PREDICTION OF MODELS</a:t>
            </a:r>
          </a:p>
        </p:txBody>
      </p:sp>
      <p:cxnSp>
        <p:nvCxnSpPr>
          <p:cNvPr id="7" name="Straight Arrow Connector 16">
            <a:extLst>
              <a:ext uri="{FF2B5EF4-FFF2-40B4-BE49-F238E27FC236}">
                <a16:creationId xmlns:a16="http://schemas.microsoft.com/office/drawing/2014/main" id="{60768A02-6385-EC47-B1D9-A84E17C53527}"/>
              </a:ext>
            </a:extLst>
          </p:cNvPr>
          <p:cNvCxnSpPr>
            <a:cxnSpLocks noChangeShapeType="1"/>
          </p:cNvCxnSpPr>
          <p:nvPr/>
        </p:nvCxnSpPr>
        <p:spPr bwMode="auto">
          <a:xfrm flipH="1">
            <a:off x="7160820" y="1897139"/>
            <a:ext cx="833418" cy="314967"/>
          </a:xfrm>
          <a:prstGeom prst="straightConnector1">
            <a:avLst/>
          </a:prstGeom>
          <a:noFill/>
          <a:ln w="50800">
            <a:solidFill>
              <a:schemeClr val="tx1"/>
            </a:solidFill>
            <a:round/>
            <a:headEnd/>
            <a:tailEnd type="stealth" w="lg" len="lg"/>
          </a:ln>
          <a:extLst>
            <a:ext uri="{909E8E84-426E-40dd-AFC4-6F175D3DCCD1}">
              <a14:hiddenFill xmlns:a14="http://schemas.microsoft.com/office/drawing/2010/main" xmlns="">
                <a:noFill/>
              </a14:hiddenFill>
            </a:ext>
          </a:extLst>
        </p:spPr>
      </p:cxnSp>
      <p:cxnSp>
        <p:nvCxnSpPr>
          <p:cNvPr id="10" name="Straight Arrow Connector 16">
            <a:extLst>
              <a:ext uri="{FF2B5EF4-FFF2-40B4-BE49-F238E27FC236}">
                <a16:creationId xmlns:a16="http://schemas.microsoft.com/office/drawing/2014/main" id="{26F06C17-C88C-5C4C-A064-CE4D90AEA164}"/>
              </a:ext>
            </a:extLst>
          </p:cNvPr>
          <p:cNvCxnSpPr>
            <a:cxnSpLocks noChangeShapeType="1"/>
          </p:cNvCxnSpPr>
          <p:nvPr/>
        </p:nvCxnSpPr>
        <p:spPr bwMode="auto">
          <a:xfrm flipH="1" flipV="1">
            <a:off x="6113812" y="3088901"/>
            <a:ext cx="1463717" cy="340099"/>
          </a:xfrm>
          <a:prstGeom prst="straightConnector1">
            <a:avLst/>
          </a:prstGeom>
          <a:noFill/>
          <a:ln w="50800">
            <a:solidFill>
              <a:srgbClr val="FF0000"/>
            </a:solidFill>
            <a:round/>
            <a:headEnd/>
            <a:tailEnd type="stealth" w="lg" len="lg"/>
          </a:ln>
          <a:extLst>
            <a:ext uri="{909E8E84-426E-40dd-AFC4-6F175D3DCCD1}">
              <a14:hiddenFill xmlns:a14="http://schemas.microsoft.com/office/drawing/2010/main" xmlns="">
                <a:noFill/>
              </a14:hiddenFill>
            </a:ext>
          </a:extLst>
        </p:spPr>
      </p:cxnSp>
      <p:sp>
        <p:nvSpPr>
          <p:cNvPr id="2" name="TextBox 1">
            <a:extLst>
              <a:ext uri="{FF2B5EF4-FFF2-40B4-BE49-F238E27FC236}">
                <a16:creationId xmlns:a16="http://schemas.microsoft.com/office/drawing/2014/main" id="{1E7E2E3E-0D39-7F4D-AE9C-75B13A9207FE}"/>
              </a:ext>
            </a:extLst>
          </p:cNvPr>
          <p:cNvSpPr txBox="1"/>
          <p:nvPr/>
        </p:nvSpPr>
        <p:spPr>
          <a:xfrm>
            <a:off x="7065820" y="118753"/>
            <a:ext cx="2078180" cy="6555641"/>
          </a:xfrm>
          <a:prstGeom prst="rect">
            <a:avLst/>
          </a:prstGeom>
          <a:solidFill>
            <a:schemeClr val="bg1"/>
          </a:solidFill>
        </p:spPr>
        <p:txBody>
          <a:bodyPr wrap="square" rtlCol="0">
            <a:spAutoFit/>
          </a:bodyPr>
          <a:lstStyle/>
          <a:p>
            <a:r>
              <a:rPr lang="en-US" sz="2800" b="1" dirty="0"/>
              <a:t>Temperature is rising</a:t>
            </a:r>
          </a:p>
          <a:p>
            <a:endParaRPr lang="en-US" sz="2800" b="1" dirty="0">
              <a:solidFill>
                <a:srgbClr val="002060"/>
              </a:solidFill>
            </a:endParaRPr>
          </a:p>
          <a:p>
            <a:r>
              <a:rPr lang="en-US" sz="2800" b="1" dirty="0">
                <a:solidFill>
                  <a:srgbClr val="002060"/>
                </a:solidFill>
              </a:rPr>
              <a:t>We are responsible</a:t>
            </a:r>
          </a:p>
          <a:p>
            <a:endParaRPr lang="en-US" sz="2800" b="1" dirty="0">
              <a:solidFill>
                <a:srgbClr val="0432FF"/>
              </a:solidFill>
            </a:endParaRPr>
          </a:p>
          <a:p>
            <a:r>
              <a:rPr lang="en-US" sz="2800" b="1" dirty="0">
                <a:solidFill>
                  <a:srgbClr val="0432FF"/>
                </a:solidFill>
              </a:rPr>
              <a:t>Models have been highly accurate</a:t>
            </a:r>
          </a:p>
          <a:p>
            <a:endParaRPr lang="en-US" sz="2800" b="1" dirty="0">
              <a:solidFill>
                <a:srgbClr val="7030A0"/>
              </a:solidFill>
            </a:endParaRPr>
          </a:p>
          <a:p>
            <a:r>
              <a:rPr lang="en-US" sz="2800" b="1" dirty="0">
                <a:solidFill>
                  <a:srgbClr val="7030A0"/>
                </a:solidFill>
              </a:rPr>
              <a:t>No serious questions on this</a:t>
            </a:r>
          </a:p>
          <a:p>
            <a:endParaRPr lang="en-US" sz="2800" dirty="0">
              <a:solidFill>
                <a:srgbClr val="7030A0"/>
              </a:solidFill>
            </a:endParaRPr>
          </a:p>
          <a:p>
            <a:endParaRPr lang="en-US" sz="2800" dirty="0">
              <a:solidFill>
                <a:srgbClr val="7030A0"/>
              </a:solidFill>
            </a:endParaRPr>
          </a:p>
        </p:txBody>
      </p:sp>
    </p:spTree>
    <p:extLst>
      <p:ext uri="{BB962C8B-B14F-4D97-AF65-F5344CB8AC3E}">
        <p14:creationId xmlns:p14="http://schemas.microsoft.com/office/powerpoint/2010/main" val="1618417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FD7776-67BE-9E43-BD1C-48BF74F7064D}"/>
              </a:ext>
            </a:extLst>
          </p:cNvPr>
          <p:cNvPicPr>
            <a:picLocks noChangeAspect="1"/>
          </p:cNvPicPr>
          <p:nvPr/>
        </p:nvPicPr>
        <p:blipFill>
          <a:blip r:embed="rId3"/>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8704698F-D2C9-7C4A-9920-3C150F1B1132}"/>
              </a:ext>
            </a:extLst>
          </p:cNvPr>
          <p:cNvSpPr txBox="1"/>
          <p:nvPr/>
        </p:nvSpPr>
        <p:spPr>
          <a:xfrm>
            <a:off x="66260" y="0"/>
            <a:ext cx="9077740" cy="954107"/>
          </a:xfrm>
          <a:prstGeom prst="rect">
            <a:avLst/>
          </a:prstGeom>
          <a:solidFill>
            <a:schemeClr val="bg1">
              <a:alpha val="4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I’m a geologist with background in metallurgical engineering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ＭＳ Ｐゴシック"/>
              </a:rPr>
              <a:t>I study history, behavior &amp; future of ice, sea level &amp; climate</a:t>
            </a:r>
          </a:p>
        </p:txBody>
      </p:sp>
      <p:sp>
        <p:nvSpPr>
          <p:cNvPr id="2" name="TextBox 1">
            <a:extLst>
              <a:ext uri="{FF2B5EF4-FFF2-40B4-BE49-F238E27FC236}">
                <a16:creationId xmlns:a16="http://schemas.microsoft.com/office/drawing/2014/main" id="{39D42E50-53DD-0249-A054-280E297B5912}"/>
              </a:ext>
            </a:extLst>
          </p:cNvPr>
          <p:cNvSpPr txBox="1"/>
          <p:nvPr/>
        </p:nvSpPr>
        <p:spPr>
          <a:xfrm>
            <a:off x="0" y="954107"/>
            <a:ext cx="3615091" cy="1200329"/>
          </a:xfrm>
          <a:prstGeom prst="rect">
            <a:avLst/>
          </a:prstGeom>
          <a:noFill/>
        </p:spPr>
        <p:txBody>
          <a:bodyPr wrap="square" rtlCol="0">
            <a:spAutoFit/>
          </a:bodyPr>
          <a:lstStyle/>
          <a:p>
            <a:r>
              <a:rPr lang="en-US" sz="2400" b="1" dirty="0">
                <a:solidFill>
                  <a:srgbClr val="0432FF"/>
                </a:solidFill>
              </a:rPr>
              <a:t>Married to Cindy, geologist turned quilter</a:t>
            </a:r>
          </a:p>
          <a:p>
            <a:r>
              <a:rPr lang="en-US" sz="2400" b="1" dirty="0">
                <a:solidFill>
                  <a:srgbClr val="0432FF"/>
                </a:solidFill>
              </a:rPr>
              <a:t>42 years tomorrow…</a:t>
            </a:r>
          </a:p>
        </p:txBody>
      </p:sp>
    </p:spTree>
    <p:extLst>
      <p:ext uri="{BB962C8B-B14F-4D97-AF65-F5344CB8AC3E}">
        <p14:creationId xmlns:p14="http://schemas.microsoft.com/office/powerpoint/2010/main" val="33673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3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 y="0"/>
            <a:ext cx="9144000" cy="6858000"/>
          </a:xfrm>
          <a:prstGeom prst="rect">
            <a:avLst/>
          </a:prstGeom>
        </p:spPr>
      </p:pic>
      <p:sp>
        <p:nvSpPr>
          <p:cNvPr id="3" name="TextBox 2"/>
          <p:cNvSpPr txBox="1"/>
          <p:nvPr/>
        </p:nvSpPr>
        <p:spPr>
          <a:xfrm>
            <a:off x="4072126" y="3859887"/>
            <a:ext cx="4946235" cy="2677656"/>
          </a:xfrm>
          <a:prstGeom prst="rect">
            <a:avLst/>
          </a:prstGeom>
          <a:solidFill>
            <a:schemeClr val="bg1"/>
          </a:solidFill>
        </p:spPr>
        <p:txBody>
          <a:bodyPr wrap="square" rtlCol="0">
            <a:spAutoFit/>
          </a:bodyPr>
          <a:lstStyle/>
          <a:p>
            <a:pPr marL="0" marR="0" lvl="0" indent="0" algn="l" defTabSz="45691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437FF"/>
                </a:solidFill>
                <a:effectLst/>
                <a:uLnTx/>
                <a:uFillTx/>
                <a:latin typeface="Calibri"/>
                <a:ea typeface="ＭＳ Ｐゴシック"/>
                <a:cs typeface="+mn-cs"/>
                <a:sym typeface="Wingdings"/>
              </a:rPr>
              <a:t>Per </a:t>
            </a:r>
            <a:r>
              <a:rPr kumimoji="0" lang="en-US" sz="2800" b="1" i="0" u="none" strike="noStrike" kern="1200" cap="none" spc="0" normalizeH="0" baseline="0" noProof="0" dirty="0">
                <a:ln>
                  <a:noFill/>
                </a:ln>
                <a:solidFill>
                  <a:srgbClr val="9437FF"/>
                </a:solidFill>
                <a:effectLst/>
                <a:uLnTx/>
                <a:uFillTx/>
                <a:latin typeface="Calibri"/>
                <a:ea typeface="ＭＳ Ｐゴシック"/>
                <a:sym typeface="Wingdings"/>
              </a:rPr>
              <a:t>person per year in US </a:t>
            </a:r>
          </a:p>
          <a:p>
            <a:pPr marL="0" marR="0" lvl="0" indent="0" algn="l" defTabSz="45691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32FF"/>
                </a:solidFill>
                <a:effectLst/>
                <a:uLnTx/>
                <a:uFillTx/>
                <a:latin typeface="Calibri"/>
                <a:ea typeface="ＭＳ Ｐゴシック"/>
                <a:cs typeface="+mn-cs"/>
                <a:sym typeface="Wingdings" pitchFamily="2" charset="2"/>
              </a:rPr>
              <a:t></a:t>
            </a:r>
            <a:r>
              <a:rPr kumimoji="0" lang="en-US" sz="2800" b="1" i="0" u="none" strike="noStrike" kern="1200" cap="none" spc="0" normalizeH="0" baseline="0" noProof="0" dirty="0">
                <a:ln>
                  <a:noFill/>
                </a:ln>
                <a:solidFill>
                  <a:srgbClr val="0432FF"/>
                </a:solidFill>
                <a:effectLst/>
                <a:uLnTx/>
                <a:uFillTx/>
                <a:latin typeface="Calibri"/>
                <a:ea typeface="ＭＳ Ｐゴシック"/>
                <a:cs typeface="+mn-cs"/>
                <a:sym typeface="Wingdings"/>
              </a:rPr>
              <a:t>Trash we throw away at curb 	</a:t>
            </a:r>
            <a:r>
              <a:rPr kumimoji="0" lang="en-US" sz="2800" b="1" i="0" u="none" strike="noStrike" kern="1200" cap="none" spc="0" normalizeH="0" baseline="0" noProof="0" dirty="0">
                <a:ln>
                  <a:noFill/>
                </a:ln>
                <a:solidFill>
                  <a:srgbClr val="660066"/>
                </a:solidFill>
                <a:effectLst/>
                <a:uLnTx/>
                <a:uFillTx/>
                <a:latin typeface="Calibri"/>
                <a:ea typeface="ＭＳ Ｐゴシック"/>
                <a:cs typeface="+mn-cs"/>
                <a:sym typeface="Wingdings"/>
              </a:rPr>
              <a:t>½ ton</a:t>
            </a:r>
          </a:p>
          <a:p>
            <a:pPr marL="285750" marR="0" lvl="0" indent="-285750" algn="l" defTabSz="456915" rtl="0" eaLnBrk="1" fontAlgn="auto" latinLnBrk="0" hangingPunct="1">
              <a:lnSpc>
                <a:spcPct val="100000"/>
              </a:lnSpc>
              <a:spcBef>
                <a:spcPts val="0"/>
              </a:spcBef>
              <a:spcAft>
                <a:spcPts val="0"/>
              </a:spcAft>
              <a:buClrTx/>
              <a:buSzTx/>
              <a:buFont typeface="Wingdings" charset="0"/>
              <a:buChar char="à"/>
              <a:tabLst/>
              <a:defRPr/>
            </a:pPr>
            <a:r>
              <a:rPr kumimoji="0" lang="en-US" sz="2800" b="1" i="0" u="none" strike="noStrike" kern="1200" cap="none" spc="0" normalizeH="0" baseline="0" noProof="0" dirty="0">
                <a:ln>
                  <a:noFill/>
                </a:ln>
                <a:solidFill>
                  <a:srgbClr val="0432FF"/>
                </a:solidFill>
                <a:effectLst/>
                <a:uLnTx/>
                <a:uFillTx/>
                <a:latin typeface="Calibri"/>
                <a:ea typeface="ＭＳ Ｐゴシック"/>
                <a:cs typeface="+mn-cs"/>
                <a:sym typeface="Wingdings"/>
              </a:rPr>
              <a:t> CO</a:t>
            </a:r>
            <a:r>
              <a:rPr kumimoji="0" lang="en-US" sz="2800" b="1" i="0" u="none" strike="noStrike" kern="1200" cap="none" spc="0" normalizeH="0" baseline="-25000" noProof="0" dirty="0">
                <a:ln>
                  <a:noFill/>
                </a:ln>
                <a:solidFill>
                  <a:srgbClr val="0432FF"/>
                </a:solidFill>
                <a:effectLst/>
                <a:uLnTx/>
                <a:uFillTx/>
                <a:latin typeface="Calibri"/>
                <a:ea typeface="ＭＳ Ｐゴシック"/>
                <a:cs typeface="+mn-cs"/>
                <a:sym typeface="Wingdings"/>
              </a:rPr>
              <a:t>2</a:t>
            </a:r>
            <a:r>
              <a:rPr kumimoji="0" lang="en-US" sz="2800" b="1" i="0" u="none" strike="noStrike" kern="1200" cap="none" spc="0" normalizeH="0" baseline="0" noProof="0" dirty="0">
                <a:ln>
                  <a:noFill/>
                </a:ln>
                <a:solidFill>
                  <a:srgbClr val="0432FF"/>
                </a:solidFill>
                <a:effectLst/>
                <a:uLnTx/>
                <a:uFillTx/>
                <a:latin typeface="Calibri"/>
                <a:ea typeface="ＭＳ Ｐゴシック"/>
                <a:cs typeface="+mn-cs"/>
                <a:sym typeface="Wingdings"/>
              </a:rPr>
              <a:t> we throw away in air</a:t>
            </a:r>
          </a:p>
          <a:p>
            <a:pPr marL="0" marR="0" lvl="0" indent="0" algn="l" defTabSz="45691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60066"/>
                </a:solidFill>
                <a:effectLst/>
                <a:uLnTx/>
                <a:uFillTx/>
                <a:latin typeface="Calibri"/>
                <a:ea typeface="ＭＳ Ｐゴシック"/>
                <a:sym typeface="Wingdings"/>
              </a:rPr>
              <a:t>	more than 16 tons</a:t>
            </a:r>
          </a:p>
          <a:p>
            <a:pPr marL="0" marR="0" lvl="0" indent="0" algn="l" defTabSz="45691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ＭＳ Ｐゴシック"/>
                <a:cs typeface="+mn-cs"/>
                <a:sym typeface="Wingdings"/>
              </a:rPr>
              <a:t>And this is changing climate</a:t>
            </a:r>
          </a:p>
        </p:txBody>
      </p:sp>
      <p:sp>
        <p:nvSpPr>
          <p:cNvPr id="4" name="TextBox 3"/>
          <p:cNvSpPr txBox="1"/>
          <p:nvPr/>
        </p:nvSpPr>
        <p:spPr>
          <a:xfrm>
            <a:off x="4072127" y="1613118"/>
            <a:ext cx="4946235" cy="224676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32FF"/>
                </a:solidFill>
                <a:effectLst/>
                <a:uLnTx/>
                <a:uFillTx/>
                <a:latin typeface="Calibri"/>
                <a:ea typeface="ＭＳ Ｐゴシック"/>
                <a:cs typeface="+mn-cs"/>
              </a:rPr>
              <a:t>Warming </a:t>
            </a:r>
            <a:r>
              <a:rPr lang="en-US" sz="2800" b="1" dirty="0">
                <a:solidFill>
                  <a:srgbClr val="0432FF"/>
                </a:solidFill>
                <a:latin typeface="Calibri"/>
                <a:ea typeface="ＭＳ Ｐゴシック"/>
              </a:rPr>
              <a:t>effect of our CO</a:t>
            </a:r>
            <a:r>
              <a:rPr lang="en-US" sz="2800" b="1" baseline="-25000" dirty="0">
                <a:solidFill>
                  <a:srgbClr val="0432FF"/>
                </a:solidFill>
                <a:latin typeface="Calibri"/>
                <a:ea typeface="ＭＳ Ｐゴシック"/>
              </a:rPr>
              <a:t>2</a:t>
            </a:r>
            <a:r>
              <a:rPr lang="en-US" sz="2800" b="1" dirty="0">
                <a:solidFill>
                  <a:srgbClr val="0432FF"/>
                </a:solidFill>
                <a:latin typeface="Calibri"/>
                <a:ea typeface="ＭＳ Ｐゴシック"/>
              </a:rPr>
              <a:t> 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432FF"/>
                </a:solidFill>
                <a:latin typeface="Calibri"/>
                <a:ea typeface="ＭＳ Ｐゴシック"/>
              </a:rPr>
              <a:t>  not the least bit surprising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432FF"/>
                </a:solidFill>
                <a:latin typeface="Calibri"/>
                <a:ea typeface="ＭＳ Ｐゴシック"/>
              </a:rPr>
              <a:t>  (Arrhenius calculated in 1896)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alibri"/>
                <a:ea typeface="ＭＳ Ｐゴシック"/>
                <a:cs typeface="+mn-cs"/>
              </a:rPr>
              <a:t>What’s surprising is </a:t>
            </a:r>
            <a:r>
              <a:rPr lang="en-US" sz="2800" b="1" dirty="0">
                <a:solidFill>
                  <a:srgbClr val="7030A0"/>
                </a:solidFill>
                <a:latin typeface="Calibri"/>
                <a:ea typeface="ＭＳ Ｐゴシック"/>
              </a:rPr>
              <a:t>how much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7030A0"/>
                </a:solidFill>
                <a:latin typeface="Calibri"/>
                <a:ea typeface="ＭＳ Ｐゴシック"/>
              </a:rPr>
              <a:t>  fossil fuel we burn…</a:t>
            </a:r>
          </a:p>
        </p:txBody>
      </p:sp>
    </p:spTree>
    <p:extLst>
      <p:ext uri="{BB962C8B-B14F-4D97-AF65-F5344CB8AC3E}">
        <p14:creationId xmlns:p14="http://schemas.microsoft.com/office/powerpoint/2010/main" val="66739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3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 y="0"/>
            <a:ext cx="9144000" cy="6858000"/>
          </a:xfrm>
          <a:prstGeom prst="rect">
            <a:avLst/>
          </a:prstGeom>
        </p:spPr>
      </p:pic>
      <p:sp>
        <p:nvSpPr>
          <p:cNvPr id="3" name="TextBox 2"/>
          <p:cNvSpPr txBox="1"/>
          <p:nvPr/>
        </p:nvSpPr>
        <p:spPr>
          <a:xfrm>
            <a:off x="3051958" y="3697873"/>
            <a:ext cx="6092042" cy="3108543"/>
          </a:xfrm>
          <a:prstGeom prst="rect">
            <a:avLst/>
          </a:prstGeom>
          <a:solidFill>
            <a:schemeClr val="bg1"/>
          </a:solidFill>
        </p:spPr>
        <p:txBody>
          <a:bodyPr wrap="square" rtlCol="0">
            <a:spAutoFit/>
          </a:bodyPr>
          <a:lstStyle/>
          <a:p>
            <a:pPr marL="342900" marR="0" lvl="0" indent="-342900" algn="l" defTabSz="456915" rtl="0" eaLnBrk="1" fontAlgn="auto" latinLnBrk="0" hangingPunct="1">
              <a:lnSpc>
                <a:spcPct val="100000"/>
              </a:lnSpc>
              <a:spcBef>
                <a:spcPts val="0"/>
              </a:spcBef>
              <a:spcAft>
                <a:spcPts val="0"/>
              </a:spcAft>
              <a:buClrTx/>
              <a:buSzTx/>
              <a:buFont typeface="Wingdings" charset="0"/>
              <a:buChar char="à"/>
              <a:tabLst/>
              <a:defRPr/>
            </a:pPr>
            <a:r>
              <a:rPr kumimoji="0" lang="en-US" sz="2800" b="1" i="0" u="none" strike="noStrike" kern="1200" cap="none" spc="0" normalizeH="0" baseline="0" noProof="0" dirty="0">
                <a:ln>
                  <a:noFill/>
                </a:ln>
                <a:solidFill>
                  <a:srgbClr val="660066"/>
                </a:solidFill>
                <a:effectLst/>
                <a:uLnTx/>
                <a:uFillTx/>
                <a:latin typeface="Calibri"/>
                <a:ea typeface="+mn-ea"/>
                <a:cs typeface="+mn-cs"/>
                <a:sym typeface="Wingdings"/>
              </a:rPr>
              <a:t>Coming changes bigger than past</a:t>
            </a:r>
          </a:p>
          <a:p>
            <a:pPr marL="342900" marR="0" lvl="0" indent="-342900" algn="l" defTabSz="456915" rtl="0" eaLnBrk="1" fontAlgn="auto" latinLnBrk="0" hangingPunct="1">
              <a:lnSpc>
                <a:spcPct val="100000"/>
              </a:lnSpc>
              <a:spcBef>
                <a:spcPts val="0"/>
              </a:spcBef>
              <a:spcAft>
                <a:spcPts val="0"/>
              </a:spcAft>
              <a:buClrTx/>
              <a:buSzTx/>
              <a:buFont typeface="Wingdings" charset="0"/>
              <a:buChar char="à"/>
              <a:tabLst/>
              <a:defRPr/>
            </a:pPr>
            <a:r>
              <a:rPr kumimoji="0" lang="en-US" sz="2800" b="1" i="0" u="none" strike="noStrike" kern="1200" cap="none" spc="0" normalizeH="0" baseline="0" noProof="0" dirty="0">
                <a:ln>
                  <a:noFill/>
                </a:ln>
                <a:solidFill>
                  <a:srgbClr val="0432FF"/>
                </a:solidFill>
                <a:effectLst/>
                <a:uLnTx/>
                <a:uFillTx/>
                <a:latin typeface="Calibri"/>
                <a:ea typeface="+mn-ea"/>
                <a:cs typeface="+mn-cs"/>
                <a:sym typeface="Wingdings"/>
              </a:rPr>
              <a:t>Past changes winners and losers; coming changes mostly losers </a:t>
            </a:r>
          </a:p>
          <a:p>
            <a:pPr marL="342900" marR="0" lvl="0" indent="-342900" algn="l" defTabSz="456915" rtl="0" eaLnBrk="1" fontAlgn="auto" latinLnBrk="0" hangingPunct="1">
              <a:lnSpc>
                <a:spcPct val="100000"/>
              </a:lnSpc>
              <a:spcBef>
                <a:spcPts val="0"/>
              </a:spcBef>
              <a:spcAft>
                <a:spcPts val="0"/>
              </a:spcAft>
              <a:buClrTx/>
              <a:buSzTx/>
              <a:buFont typeface="Wingdings" charset="0"/>
              <a:buChar char="à"/>
              <a:tabLst/>
              <a:defRPr/>
            </a:pPr>
            <a:r>
              <a:rPr kumimoji="0" lang="en-US" sz="2800" b="1" i="0" u="none" strike="noStrike" kern="1200" cap="none" spc="0" normalizeH="0" baseline="0" noProof="0" dirty="0">
                <a:ln>
                  <a:noFill/>
                </a:ln>
                <a:solidFill>
                  <a:srgbClr val="9437FF"/>
                </a:solidFill>
                <a:effectLst/>
                <a:uLnTx/>
                <a:uFillTx/>
                <a:latin typeface="Calibri"/>
                <a:ea typeface="+mn-ea"/>
                <a:cs typeface="+mn-cs"/>
                <a:sym typeface="Wingdings"/>
              </a:rPr>
              <a:t>Costs rise faster than temperature (“</a:t>
            </a:r>
            <a:r>
              <a:rPr kumimoji="0" lang="en-US" sz="2800" b="1" i="0" u="none" strike="noStrike" kern="1200" cap="none" spc="0" normalizeH="0" baseline="0" noProof="0" dirty="0" err="1">
                <a:ln>
                  <a:noFill/>
                </a:ln>
                <a:solidFill>
                  <a:srgbClr val="9437FF"/>
                </a:solidFill>
                <a:effectLst/>
                <a:uLnTx/>
                <a:uFillTx/>
                <a:latin typeface="Calibri"/>
                <a:ea typeface="+mn-ea"/>
                <a:cs typeface="+mn-cs"/>
                <a:sym typeface="Wingdings"/>
              </a:rPr>
              <a:t>superlinear</a:t>
            </a:r>
            <a:r>
              <a:rPr kumimoji="0" lang="en-US" sz="2800" b="1" i="0" u="none" strike="noStrike" kern="1200" cap="none" spc="0" normalizeH="0" baseline="0" noProof="0" dirty="0">
                <a:ln>
                  <a:noFill/>
                </a:ln>
                <a:solidFill>
                  <a:srgbClr val="9437FF"/>
                </a:solidFill>
                <a:effectLst/>
                <a:uLnTx/>
                <a:uFillTx/>
                <a:latin typeface="Calibri"/>
                <a:ea typeface="+mn-ea"/>
                <a:cs typeface="+mn-cs"/>
                <a:sym typeface="Wingdings"/>
              </a:rPr>
              <a:t>”) </a:t>
            </a:r>
          </a:p>
          <a:p>
            <a:pPr marL="342900" marR="0" lvl="0" indent="-342900" algn="l" defTabSz="456915" rtl="0" eaLnBrk="1" fontAlgn="auto" latinLnBrk="0" hangingPunct="1">
              <a:lnSpc>
                <a:spcPct val="100000"/>
              </a:lnSpc>
              <a:spcBef>
                <a:spcPts val="0"/>
              </a:spcBef>
              <a:spcAft>
                <a:spcPts val="0"/>
              </a:spcAft>
              <a:buClrTx/>
              <a:buSzTx/>
              <a:buFont typeface="Wingdings" charset="0"/>
              <a:buChar char="à"/>
              <a:tabLst/>
              <a:defRPr/>
            </a:pPr>
            <a:r>
              <a:rPr kumimoji="0" lang="en-US" sz="2800" b="1" i="0" u="none" strike="noStrike" kern="1200" cap="none" spc="0" normalizeH="0" baseline="0" noProof="0" dirty="0">
                <a:ln>
                  <a:noFill/>
                </a:ln>
                <a:effectLst/>
                <a:uLnTx/>
                <a:uFillTx/>
                <a:latin typeface="Calibri"/>
                <a:ea typeface="+mn-ea"/>
                <a:cs typeface="+mn-cs"/>
                <a:sym typeface="Wingdings"/>
              </a:rPr>
              <a:t>Uncertainties mostly on “bad” side (a bit better, a bit worse, or a lot worse)</a:t>
            </a:r>
          </a:p>
        </p:txBody>
      </p:sp>
      <p:sp>
        <p:nvSpPr>
          <p:cNvPr id="4" name="TextBox 3"/>
          <p:cNvSpPr txBox="1"/>
          <p:nvPr/>
        </p:nvSpPr>
        <p:spPr>
          <a:xfrm>
            <a:off x="3051957" y="2312878"/>
            <a:ext cx="6092043" cy="138499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90"/>
                </a:solidFill>
                <a:effectLst/>
                <a:uLnTx/>
                <a:uFillTx/>
                <a:latin typeface="Calibri"/>
                <a:ea typeface="+mn-ea"/>
                <a:cs typeface="+mn-cs"/>
              </a:rPr>
              <a:t>I’ll come back to good news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00090"/>
                </a:solidFill>
                <a:latin typeface="Calibri"/>
              </a:rPr>
              <a:t> </a:t>
            </a:r>
            <a:r>
              <a:rPr kumimoji="0" lang="en-US" sz="2800" b="1" i="0" u="none" strike="noStrike" kern="1200" cap="none" spc="0" normalizeH="0" baseline="0" noProof="0" dirty="0">
                <a:ln>
                  <a:noFill/>
                </a:ln>
                <a:solidFill>
                  <a:srgbClr val="000090"/>
                </a:solidFill>
                <a:effectLst/>
                <a:uLnTx/>
                <a:uFillTx/>
                <a:latin typeface="Calibri"/>
                <a:ea typeface="+mn-ea"/>
                <a:cs typeface="+mn-cs"/>
              </a:rPr>
              <a:t>   if we restrain CO</a:t>
            </a:r>
            <a:r>
              <a:rPr kumimoji="0" lang="en-US" sz="2800" b="1" i="0" u="none" strike="noStrike" kern="1200" cap="none" spc="0" normalizeH="0" baseline="-25000" noProof="0" dirty="0">
                <a:ln>
                  <a:noFill/>
                </a:ln>
                <a:solidFill>
                  <a:srgbClr val="000090"/>
                </a:solidFill>
                <a:effectLst/>
                <a:uLnTx/>
                <a:uFillTx/>
                <a:latin typeface="Calibri"/>
                <a:ea typeface="+mn-ea"/>
                <a:cs typeface="+mn-cs"/>
              </a:rPr>
              <a:t>2</a:t>
            </a:r>
            <a:r>
              <a:rPr kumimoji="0" lang="en-US" sz="2800" b="1" i="0" u="none" strike="noStrike" kern="1200" cap="none" spc="0" normalizeH="0" baseline="0" noProof="0" dirty="0">
                <a:ln>
                  <a:noFill/>
                </a:ln>
                <a:solidFill>
                  <a:srgbClr val="000090"/>
                </a:solidFill>
                <a:effectLst/>
                <a:uLnTx/>
                <a:uFillTx/>
                <a:latin typeface="Calibri"/>
                <a:ea typeface="+mn-ea"/>
                <a:cs typeface="+mn-cs"/>
              </a:rPr>
              <a:t> </a:t>
            </a:r>
            <a:r>
              <a:rPr lang="en-US" sz="2800" b="1" dirty="0">
                <a:solidFill>
                  <a:srgbClr val="000090"/>
                </a:solidFill>
                <a:latin typeface="Calibri"/>
              </a:rPr>
              <a:t>efficiently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7030A0"/>
                </a:solidFill>
                <a:latin typeface="Calibri"/>
              </a:rPr>
              <a:t>But first, i</a:t>
            </a:r>
            <a:r>
              <a:rPr kumimoji="0" lang="en-US" sz="2800" b="1" i="0" u="none" strike="noStrike" kern="1200" cap="none" spc="0" normalizeH="0" baseline="0" noProof="0" dirty="0">
                <a:ln>
                  <a:noFill/>
                </a:ln>
                <a:solidFill>
                  <a:srgbClr val="7030A0"/>
                </a:solidFill>
                <a:effectLst/>
                <a:uLnTx/>
                <a:uFillTx/>
                <a:latin typeface="Calibri"/>
                <a:ea typeface="+mn-ea"/>
                <a:cs typeface="+mn-cs"/>
              </a:rPr>
              <a:t>f we don’t…</a:t>
            </a:r>
            <a:endParaRPr kumimoji="0" lang="en-US" sz="2800" b="1" i="0" u="none" strike="noStrike" kern="1200" cap="none" spc="0" normalizeH="0" baseline="-25000" noProof="0" dirty="0">
              <a:ln>
                <a:noFill/>
              </a:ln>
              <a:solidFill>
                <a:srgbClr val="7030A0"/>
              </a:solidFill>
              <a:effectLst/>
              <a:uLnTx/>
              <a:uFillTx/>
              <a:latin typeface="Calibri"/>
              <a:ea typeface="+mn-ea"/>
              <a:cs typeface="+mn-cs"/>
            </a:endParaRPr>
          </a:p>
        </p:txBody>
      </p:sp>
    </p:spTree>
    <p:extLst>
      <p:ext uri="{BB962C8B-B14F-4D97-AF65-F5344CB8AC3E}">
        <p14:creationId xmlns:p14="http://schemas.microsoft.com/office/powerpoint/2010/main" val="4083412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3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 y="0"/>
            <a:ext cx="9144000" cy="6858000"/>
          </a:xfrm>
          <a:prstGeom prst="rect">
            <a:avLst/>
          </a:prstGeom>
        </p:spPr>
      </p:pic>
      <p:sp>
        <p:nvSpPr>
          <p:cNvPr id="3" name="TextBox 2"/>
          <p:cNvSpPr txBox="1"/>
          <p:nvPr/>
        </p:nvSpPr>
        <p:spPr>
          <a:xfrm>
            <a:off x="3111336" y="3060131"/>
            <a:ext cx="5924250" cy="3539430"/>
          </a:xfrm>
          <a:prstGeom prst="rect">
            <a:avLst/>
          </a:prstGeom>
          <a:solidFill>
            <a:schemeClr val="bg1"/>
          </a:solidFill>
        </p:spPr>
        <p:txBody>
          <a:bodyPr wrap="square" rtlCol="0">
            <a:spAutoFit/>
          </a:bodyPr>
          <a:lstStyle/>
          <a:p>
            <a:pPr marL="342900" marR="0" lvl="0" indent="-342900" algn="l" defTabSz="456915" rtl="0" eaLnBrk="1" fontAlgn="auto" latinLnBrk="0" hangingPunct="1">
              <a:lnSpc>
                <a:spcPct val="100000"/>
              </a:lnSpc>
              <a:spcBef>
                <a:spcPts val="0"/>
              </a:spcBef>
              <a:spcAft>
                <a:spcPts val="0"/>
              </a:spcAft>
              <a:buClrTx/>
              <a:buSzTx/>
              <a:buFont typeface="Wingdings" charset="0"/>
              <a:buChar char="à"/>
              <a:tabLst/>
              <a:defRPr/>
            </a:pPr>
            <a:r>
              <a:rPr kumimoji="0" lang="en-US" sz="2800" b="1" i="0" u="none" strike="noStrike" kern="1200" cap="none" spc="0" normalizeH="0" baseline="0" noProof="0" dirty="0">
                <a:ln>
                  <a:noFill/>
                </a:ln>
                <a:solidFill>
                  <a:srgbClr val="660066"/>
                </a:solidFill>
                <a:effectLst/>
                <a:uLnTx/>
                <a:uFillTx/>
                <a:latin typeface="Calibri"/>
                <a:ea typeface="+mn-ea"/>
                <a:cs typeface="+mn-cs"/>
                <a:sym typeface="Wingdings"/>
              </a:rPr>
              <a:t>Heat stress on people and crops</a:t>
            </a:r>
          </a:p>
          <a:p>
            <a:pPr marL="342900" marR="0" lvl="0" indent="-342900" algn="l" defTabSz="456915" rtl="0" eaLnBrk="1" fontAlgn="auto" latinLnBrk="0" hangingPunct="1">
              <a:lnSpc>
                <a:spcPct val="100000"/>
              </a:lnSpc>
              <a:spcBef>
                <a:spcPts val="0"/>
              </a:spcBef>
              <a:spcAft>
                <a:spcPts val="0"/>
              </a:spcAft>
              <a:buClrTx/>
              <a:buSzTx/>
              <a:buFont typeface="Wingdings" charset="0"/>
              <a:buChar char="à"/>
              <a:tabLst/>
              <a:defRPr/>
            </a:pPr>
            <a:r>
              <a:rPr kumimoji="0" lang="en-US" sz="2800" b="1" i="0" u="none" strike="noStrike" kern="1200" cap="none" spc="0" normalizeH="0" baseline="0" noProof="0" dirty="0">
                <a:ln>
                  <a:noFill/>
                </a:ln>
                <a:solidFill>
                  <a:srgbClr val="0432FF"/>
                </a:solidFill>
                <a:effectLst/>
                <a:uLnTx/>
                <a:uFillTx/>
                <a:latin typeface="Calibri"/>
                <a:ea typeface="+mn-ea"/>
                <a:cs typeface="+mn-cs"/>
                <a:sym typeface="Wingdings"/>
              </a:rPr>
              <a:t>Sea-level rise </a:t>
            </a:r>
          </a:p>
          <a:p>
            <a:pPr marL="342900" marR="0" lvl="0" indent="-342900" algn="l" defTabSz="456915" rtl="0" eaLnBrk="1" fontAlgn="auto" latinLnBrk="0" hangingPunct="1">
              <a:lnSpc>
                <a:spcPct val="100000"/>
              </a:lnSpc>
              <a:spcBef>
                <a:spcPts val="0"/>
              </a:spcBef>
              <a:spcAft>
                <a:spcPts val="0"/>
              </a:spcAft>
              <a:buClrTx/>
              <a:buSzTx/>
              <a:buFont typeface="Wingdings" charset="0"/>
              <a:buChar char="à"/>
              <a:tabLst/>
              <a:defRPr/>
            </a:pPr>
            <a:r>
              <a:rPr kumimoji="0" lang="en-US" sz="2800" b="1" i="0" u="none" strike="noStrike" kern="1200" cap="none" spc="0" normalizeH="0" baseline="0" noProof="0" dirty="0">
                <a:ln>
                  <a:noFill/>
                </a:ln>
                <a:solidFill>
                  <a:srgbClr val="7030A0"/>
                </a:solidFill>
                <a:effectLst/>
                <a:uLnTx/>
                <a:uFillTx/>
                <a:latin typeface="Calibri"/>
                <a:ea typeface="+mn-ea"/>
                <a:cs typeface="+mn-cs"/>
                <a:sym typeface="Wingdings"/>
              </a:rPr>
              <a:t>More floods and droughts</a:t>
            </a:r>
          </a:p>
          <a:p>
            <a:pPr marL="342900" marR="0" lvl="0" indent="-342900" algn="l" defTabSz="456915" rtl="0" eaLnBrk="1" fontAlgn="auto" latinLnBrk="0" hangingPunct="1">
              <a:lnSpc>
                <a:spcPct val="100000"/>
              </a:lnSpc>
              <a:spcBef>
                <a:spcPts val="0"/>
              </a:spcBef>
              <a:spcAft>
                <a:spcPts val="0"/>
              </a:spcAft>
              <a:buClrTx/>
              <a:buSzTx/>
              <a:buFont typeface="Wingdings" charset="0"/>
              <a:buChar char="à"/>
              <a:tabLst/>
              <a:defRPr/>
            </a:pPr>
            <a:r>
              <a:rPr kumimoji="0" lang="en-US" sz="2800" b="1" i="0" u="none" strike="noStrike" kern="1200" cap="none" spc="0" normalizeH="0" baseline="0" noProof="0" dirty="0">
                <a:ln>
                  <a:noFill/>
                </a:ln>
                <a:effectLst/>
                <a:uLnTx/>
                <a:uFillTx/>
                <a:latin typeface="Calibri"/>
                <a:ea typeface="+mn-ea"/>
                <a:cs typeface="+mn-cs"/>
                <a:sym typeface="Wingdings"/>
              </a:rPr>
              <a:t>Strongest storms can grow stronger</a:t>
            </a:r>
          </a:p>
          <a:p>
            <a:pPr marL="342900" marR="0" lvl="0" indent="-342900" algn="l" defTabSz="456915" rtl="0" eaLnBrk="1" fontAlgn="auto" latinLnBrk="0" hangingPunct="1">
              <a:lnSpc>
                <a:spcPct val="100000"/>
              </a:lnSpc>
              <a:spcBef>
                <a:spcPts val="0"/>
              </a:spcBef>
              <a:spcAft>
                <a:spcPts val="0"/>
              </a:spcAft>
              <a:buClrTx/>
              <a:buSzTx/>
              <a:buFont typeface="Wingdings" charset="0"/>
              <a:buChar char="à"/>
              <a:tabLst/>
              <a:defRPr/>
            </a:pPr>
            <a:r>
              <a:rPr kumimoji="0" lang="en-US" sz="2800" b="1" i="0" u="none" strike="noStrike" kern="1200" cap="none" spc="0" normalizeH="0" baseline="0" noProof="0" dirty="0">
                <a:ln>
                  <a:noFill/>
                </a:ln>
                <a:solidFill>
                  <a:srgbClr val="660066"/>
                </a:solidFill>
                <a:effectLst/>
                <a:uLnTx/>
                <a:uFillTx/>
                <a:latin typeface="Calibri"/>
                <a:ea typeface="+mn-ea"/>
                <a:cs typeface="+mn-cs"/>
                <a:sym typeface="Wingdings"/>
              </a:rPr>
              <a:t>Tropical diseases no longer frozen</a:t>
            </a:r>
          </a:p>
          <a:p>
            <a:pPr marL="342900" marR="0" lvl="0" indent="-342900" algn="l" defTabSz="456915" rtl="0" eaLnBrk="1" fontAlgn="auto" latinLnBrk="0" hangingPunct="1">
              <a:lnSpc>
                <a:spcPct val="100000"/>
              </a:lnSpc>
              <a:spcBef>
                <a:spcPts val="0"/>
              </a:spcBef>
              <a:spcAft>
                <a:spcPts val="0"/>
              </a:spcAft>
              <a:buClrTx/>
              <a:buSzTx/>
              <a:buFont typeface="Wingdings" charset="0"/>
              <a:buChar char="à"/>
              <a:tabLst/>
              <a:defRPr/>
            </a:pPr>
            <a:r>
              <a:rPr kumimoji="0" lang="en-US" sz="2800" b="1" i="0" u="none" strike="noStrike" kern="1200" cap="none" spc="0" normalizeH="0" baseline="0" noProof="0" dirty="0">
                <a:ln>
                  <a:noFill/>
                </a:ln>
                <a:solidFill>
                  <a:srgbClr val="0432FF"/>
                </a:solidFill>
                <a:effectLst/>
                <a:uLnTx/>
                <a:uFillTx/>
                <a:latin typeface="Calibri"/>
                <a:ea typeface="+mn-ea"/>
                <a:cs typeface="+mn-cs"/>
                <a:sym typeface="Wingdings"/>
              </a:rPr>
              <a:t>Ecological stresses and extinctions</a:t>
            </a:r>
          </a:p>
          <a:p>
            <a:pPr marL="342900" marR="0" lvl="0" indent="-342900" algn="l" defTabSz="456915" rtl="0" eaLnBrk="1" fontAlgn="auto" latinLnBrk="0" hangingPunct="1">
              <a:lnSpc>
                <a:spcPct val="100000"/>
              </a:lnSpc>
              <a:spcBef>
                <a:spcPts val="0"/>
              </a:spcBef>
              <a:spcAft>
                <a:spcPts val="0"/>
              </a:spcAft>
              <a:buClrTx/>
              <a:buSzTx/>
              <a:buFont typeface="Wingdings" charset="0"/>
              <a:buChar char="à"/>
              <a:tabLst/>
              <a:defRPr/>
            </a:pPr>
            <a:r>
              <a:rPr kumimoji="0" lang="en-US" sz="2800" b="1" i="0" u="none" strike="noStrike" kern="1200" cap="none" spc="0" normalizeH="0" baseline="0" noProof="0" dirty="0">
                <a:ln>
                  <a:noFill/>
                </a:ln>
                <a:solidFill>
                  <a:srgbClr val="7030A0"/>
                </a:solidFill>
                <a:effectLst/>
                <a:uLnTx/>
                <a:uFillTx/>
                <a:latin typeface="Calibri"/>
                <a:ea typeface="+mn-ea"/>
                <a:cs typeface="+mn-cs"/>
                <a:sym typeface="Wingdings"/>
              </a:rPr>
              <a:t>Losses especially for poor people in hot places who release little CO</a:t>
            </a:r>
            <a:r>
              <a:rPr kumimoji="0" lang="en-US" sz="2800" b="1" i="0" u="none" strike="noStrike" kern="1200" cap="none" spc="0" normalizeH="0" baseline="-25000" noProof="0" dirty="0">
                <a:ln>
                  <a:noFill/>
                </a:ln>
                <a:solidFill>
                  <a:srgbClr val="7030A0"/>
                </a:solidFill>
                <a:effectLst/>
                <a:uLnTx/>
                <a:uFillTx/>
                <a:latin typeface="Calibri"/>
                <a:ea typeface="+mn-ea"/>
                <a:cs typeface="+mn-cs"/>
                <a:sym typeface="Wingdings"/>
              </a:rPr>
              <a:t>2</a:t>
            </a:r>
          </a:p>
        </p:txBody>
      </p:sp>
      <p:sp>
        <p:nvSpPr>
          <p:cNvPr id="4" name="TextBox 3"/>
          <p:cNvSpPr txBox="1"/>
          <p:nvPr/>
        </p:nvSpPr>
        <p:spPr>
          <a:xfrm>
            <a:off x="3111336" y="2432614"/>
            <a:ext cx="5924250"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90"/>
                </a:solidFill>
                <a:effectLst/>
                <a:uLnTx/>
                <a:uFillTx/>
                <a:latin typeface="Calibri"/>
                <a:ea typeface="+mn-ea"/>
                <a:cs typeface="+mn-cs"/>
              </a:rPr>
              <a:t>If we don’t restrain CO</a:t>
            </a:r>
            <a:r>
              <a:rPr kumimoji="0" lang="en-US" sz="3600" b="1" i="0" u="none" strike="noStrike" kern="1200" cap="none" spc="0" normalizeH="0" baseline="-25000" noProof="0" dirty="0">
                <a:ln>
                  <a:noFill/>
                </a:ln>
                <a:solidFill>
                  <a:srgbClr val="000090"/>
                </a:solidFill>
                <a:effectLst/>
                <a:uLnTx/>
                <a:uFillTx/>
                <a:latin typeface="Calibri"/>
                <a:ea typeface="+mn-ea"/>
                <a:cs typeface="+mn-cs"/>
              </a:rPr>
              <a:t>2</a:t>
            </a:r>
            <a:endParaRPr kumimoji="0" lang="en-US" sz="3600" b="1" i="0" u="none" strike="noStrike" kern="1200" cap="none" spc="0" normalizeH="0" baseline="-2500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0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stroyed buildings are seen on a deserted street in Homs, Syria January 30, 2013. At least 60,000 people have been killed in Syria's civil war. ">
            <a:extLst>
              <a:ext uri="{FF2B5EF4-FFF2-40B4-BE49-F238E27FC236}">
                <a16:creationId xmlns:a16="http://schemas.microsoft.com/office/drawing/2014/main" id="{29EFE5CD-EE74-0A4D-B17C-D38E1FFC13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71575"/>
            <a:ext cx="9144000" cy="51403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C63660-1BCD-1542-931A-28695B2F78CE}"/>
              </a:ext>
            </a:extLst>
          </p:cNvPr>
          <p:cNvSpPr txBox="1"/>
          <p:nvPr/>
        </p:nvSpPr>
        <p:spPr>
          <a:xfrm>
            <a:off x="101600" y="6299200"/>
            <a:ext cx="9042400" cy="646331"/>
          </a:xfrm>
          <a:prstGeom prst="rect">
            <a:avLst/>
          </a:prstGeom>
          <a:noFill/>
        </p:spPr>
        <p:txBody>
          <a:bodyPr wrap="square" rtlCol="0">
            <a:spAutoFit/>
          </a:bodyPr>
          <a:lstStyle/>
          <a:p>
            <a:pPr marL="0" marR="0" lvl="0" indent="0" algn="l" defTabSz="4569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Destroyed buildings are seen on a deserted street in Homs, Syria January 30, 2013. https://</a:t>
            </a:r>
            <a:r>
              <a:rPr kumimoji="0" lang="en-US" sz="1800" b="0" i="0" u="none" strike="noStrike" kern="1200" cap="none" spc="0" normalizeH="0" baseline="0" noProof="0" dirty="0" err="1">
                <a:ln>
                  <a:noFill/>
                </a:ln>
                <a:solidFill>
                  <a:prstClr val="black"/>
                </a:solidFill>
                <a:effectLst/>
                <a:uLnTx/>
                <a:uFillTx/>
                <a:latin typeface="Calibri"/>
                <a:ea typeface="+mn-ea"/>
                <a:cs typeface="+mn-cs"/>
              </a:rPr>
              <a:t>editorials.voa.gov</a:t>
            </a:r>
            <a:r>
              <a:rPr kumimoji="0" lang="en-US" sz="1800" b="0" i="0" u="none" strike="noStrike" kern="1200" cap="none" spc="0" normalizeH="0" baseline="0" noProof="0" dirty="0">
                <a:ln>
                  <a:noFill/>
                </a:ln>
                <a:solidFill>
                  <a:prstClr val="black"/>
                </a:solidFill>
                <a:effectLst/>
                <a:uLnTx/>
                <a:uFillTx/>
                <a:latin typeface="Calibri"/>
                <a:ea typeface="+mn-ea"/>
                <a:cs typeface="+mn-cs"/>
              </a:rPr>
              <a:t>/a/</a:t>
            </a:r>
            <a:r>
              <a:rPr kumimoji="0" lang="en-US" sz="1800" b="0" i="0" u="none" strike="noStrike" kern="1200" cap="none" spc="0" normalizeH="0" baseline="0" noProof="0" dirty="0" err="1">
                <a:ln>
                  <a:noFill/>
                </a:ln>
                <a:solidFill>
                  <a:prstClr val="black"/>
                </a:solidFill>
                <a:effectLst/>
                <a:uLnTx/>
                <a:uFillTx/>
                <a:latin typeface="Calibri"/>
                <a:ea typeface="+mn-ea"/>
                <a:cs typeface="+mn-cs"/>
              </a:rPr>
              <a:t>iran</a:t>
            </a:r>
            <a:r>
              <a:rPr kumimoji="0" lang="en-US" sz="1800" b="0" i="0" u="none" strike="noStrike" kern="1200" cap="none" spc="0" normalizeH="0" baseline="0" noProof="0" dirty="0">
                <a:ln>
                  <a:noFill/>
                </a:ln>
                <a:solidFill>
                  <a:prstClr val="black"/>
                </a:solidFill>
                <a:effectLst/>
                <a:uLnTx/>
                <a:uFillTx/>
                <a:latin typeface="Calibri"/>
                <a:ea typeface="+mn-ea"/>
                <a:cs typeface="+mn-cs"/>
              </a:rPr>
              <a:t>-complicit-in-</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syrian</a:t>
            </a:r>
            <a:r>
              <a:rPr kumimoji="0" lang="en-US" sz="1800" b="0" i="0" u="none" strike="noStrike" kern="1200" cap="none" spc="0" normalizeH="0" baseline="0" noProof="0" dirty="0">
                <a:ln>
                  <a:noFill/>
                </a:ln>
                <a:solidFill>
                  <a:prstClr val="black"/>
                </a:solidFill>
                <a:effectLst/>
                <a:uLnTx/>
                <a:uFillTx/>
                <a:latin typeface="Calibri"/>
                <a:ea typeface="+mn-ea"/>
                <a:cs typeface="+mn-cs"/>
              </a:rPr>
              <a:t>-horror/1597170.html</a:t>
            </a:r>
          </a:p>
        </p:txBody>
      </p:sp>
      <p:sp>
        <p:nvSpPr>
          <p:cNvPr id="3" name="TextBox 2">
            <a:extLst>
              <a:ext uri="{FF2B5EF4-FFF2-40B4-BE49-F238E27FC236}">
                <a16:creationId xmlns:a16="http://schemas.microsoft.com/office/drawing/2014/main" id="{F5561300-A05C-FB45-B8DA-EC0DC296E7AC}"/>
              </a:ext>
            </a:extLst>
          </p:cNvPr>
          <p:cNvSpPr txBox="1"/>
          <p:nvPr/>
        </p:nvSpPr>
        <p:spPr>
          <a:xfrm>
            <a:off x="203200" y="88900"/>
            <a:ext cx="8940800" cy="861774"/>
          </a:xfrm>
          <a:prstGeom prst="rect">
            <a:avLst/>
          </a:prstGeom>
          <a:noFill/>
        </p:spPr>
        <p:txBody>
          <a:bodyPr wrap="square" rtlCol="0">
            <a:spAutoFit/>
          </a:bodyPr>
          <a:lstStyle/>
          <a:p>
            <a:pPr marL="0" marR="0" lvl="0" indent="0" algn="l" defTabSz="45698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~500,000 people killed in Syrian Civil War </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https://www.nytimes.com/2018/04/13/world/middleeast/syria-death-toll.html</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4261718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3604" y="0"/>
            <a:ext cx="8106996" cy="4959574"/>
          </a:xfrm>
          <a:prstGeom prst="rect">
            <a:avLst/>
          </a:prstGeom>
        </p:spPr>
      </p:pic>
      <p:sp>
        <p:nvSpPr>
          <p:cNvPr id="5" name="TextBox 4"/>
          <p:cNvSpPr txBox="1"/>
          <p:nvPr/>
        </p:nvSpPr>
        <p:spPr>
          <a:xfrm>
            <a:off x="0" y="6310868"/>
            <a:ext cx="909759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2015, Proceedings of the National Academy of Sciences of the USA  </a:t>
            </a:r>
          </a:p>
        </p:txBody>
      </p:sp>
      <p:pic>
        <p:nvPicPr>
          <p:cNvPr id="6" name="Picture 5"/>
          <p:cNvPicPr>
            <a:picLocks noChangeAspect="1"/>
          </p:cNvPicPr>
          <p:nvPr/>
        </p:nvPicPr>
        <p:blipFill>
          <a:blip r:embed="rId3"/>
          <a:stretch>
            <a:fillRect/>
          </a:stretch>
        </p:blipFill>
        <p:spPr>
          <a:xfrm>
            <a:off x="46404" y="4955427"/>
            <a:ext cx="9144000" cy="1311215"/>
          </a:xfrm>
          <a:prstGeom prst="rect">
            <a:avLst/>
          </a:prstGeom>
        </p:spPr>
      </p:pic>
      <p:sp>
        <p:nvSpPr>
          <p:cNvPr id="2" name="Rectangle 1"/>
          <p:cNvSpPr/>
          <p:nvPr/>
        </p:nvSpPr>
        <p:spPr>
          <a:xfrm>
            <a:off x="5530679" y="935846"/>
            <a:ext cx="2840530" cy="315104"/>
          </a:xfrm>
          <a:prstGeom prst="rect">
            <a:avLst/>
          </a:prstGeom>
          <a:solidFill>
            <a:srgbClr val="FFFF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666579" y="1239448"/>
            <a:ext cx="2840530" cy="315104"/>
          </a:xfrm>
          <a:prstGeom prst="rect">
            <a:avLst/>
          </a:prstGeom>
          <a:solidFill>
            <a:srgbClr val="FFFF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250778" y="2884098"/>
            <a:ext cx="6381921" cy="315104"/>
          </a:xfrm>
          <a:prstGeom prst="rect">
            <a:avLst/>
          </a:prstGeom>
          <a:solidFill>
            <a:srgbClr val="FFFF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609429" y="3849298"/>
            <a:ext cx="1619421" cy="315104"/>
          </a:xfrm>
          <a:prstGeom prst="rect">
            <a:avLst/>
          </a:prstGeom>
          <a:solidFill>
            <a:srgbClr val="FFFF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1739899" y="1437548"/>
            <a:ext cx="5613401" cy="1446550"/>
          </a:xfrm>
          <a:prstGeom prst="rect">
            <a:avLst/>
          </a:prstGeom>
          <a:solidFill>
            <a:schemeClr val="accent1">
              <a:lumMod val="20000"/>
              <a:lumOff val="80000"/>
            </a:schemeClr>
          </a:solidFill>
          <a:ln w="38100" cmpd="sng">
            <a:solidFill>
              <a:srgbClr val="66006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…drought contributed to the conflict in Syria…</a:t>
            </a:r>
          </a:p>
        </p:txBody>
      </p:sp>
      <p:sp>
        <p:nvSpPr>
          <p:cNvPr id="10" name="TextBox 9"/>
          <p:cNvSpPr txBox="1"/>
          <p:nvPr/>
        </p:nvSpPr>
        <p:spPr>
          <a:xfrm>
            <a:off x="2228850" y="2908248"/>
            <a:ext cx="6381750" cy="2123658"/>
          </a:xfrm>
          <a:prstGeom prst="rect">
            <a:avLst/>
          </a:prstGeom>
          <a:solidFill>
            <a:schemeClr val="accent1">
              <a:lumMod val="20000"/>
              <a:lumOff val="80000"/>
            </a:schemeClr>
          </a:solidFill>
          <a:ln w="38100" cmpd="sng">
            <a:solidFill>
              <a:srgbClr val="66006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…anthropogenic forcing has increased the probability… 2 to 3 times…</a:t>
            </a:r>
          </a:p>
        </p:txBody>
      </p:sp>
    </p:spTree>
    <p:extLst>
      <p:ext uri="{BB962C8B-B14F-4D97-AF65-F5344CB8AC3E}">
        <p14:creationId xmlns:p14="http://schemas.microsoft.com/office/powerpoint/2010/main" val="2195366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273224"/>
            <a:ext cx="9143999" cy="5847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Zhao, T., and A. Dai, 2015: The Magnitude and Causes of Global Drought Changes in the 21st Century under a Low-moderate Emissions Scenario. J. Climate. doi:10.1175/JCLI-D-14-00363.1, in press.</a:t>
            </a:r>
          </a:p>
        </p:txBody>
      </p:sp>
      <p:sp>
        <p:nvSpPr>
          <p:cNvPr id="6" name="TextBox 5"/>
          <p:cNvSpPr txBox="1"/>
          <p:nvPr/>
        </p:nvSpPr>
        <p:spPr>
          <a:xfrm>
            <a:off x="622299" y="4802909"/>
            <a:ext cx="7899401"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mn-ea"/>
                <a:cs typeface="+mn-cs"/>
              </a:rPr>
              <a:t>Future drought with warming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08F00"/>
                </a:solidFill>
                <a:latin typeface="Calibri"/>
              </a:rPr>
              <a:t>Green=less drought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All other colors=more drought or a lot more drought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622300" y="133496"/>
            <a:ext cx="7639298" cy="4669413"/>
          </a:xfrm>
          <a:prstGeom prst="rect">
            <a:avLst/>
          </a:prstGeom>
        </p:spPr>
      </p:pic>
      <p:cxnSp>
        <p:nvCxnSpPr>
          <p:cNvPr id="7" name="Straight Arrow Connector 6"/>
          <p:cNvCxnSpPr/>
          <p:nvPr/>
        </p:nvCxnSpPr>
        <p:spPr>
          <a:xfrm flipH="1" flipV="1">
            <a:off x="7204364" y="1593273"/>
            <a:ext cx="1685636" cy="3209636"/>
          </a:xfrm>
          <a:prstGeom prst="straightConnector1">
            <a:avLst/>
          </a:prstGeom>
          <a:ln w="10160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8238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58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6154341" y="244202"/>
            <a:ext cx="2865513" cy="584775"/>
          </a:xfrm>
          <a:prstGeom prst="rect">
            <a:avLst/>
          </a:prstGeom>
          <a:solidFill>
            <a:schemeClr val="bg1">
              <a:alpha val="78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The sea is rising</a:t>
            </a:r>
          </a:p>
        </p:txBody>
      </p:sp>
    </p:spTree>
    <p:extLst>
      <p:ext uri="{BB962C8B-B14F-4D97-AF65-F5344CB8AC3E}">
        <p14:creationId xmlns:p14="http://schemas.microsoft.com/office/powerpoint/2010/main" val="2268348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ading 2020_rel1: Global Mean Sea Level (Seasonal Signals Removed)">
            <a:extLst>
              <a:ext uri="{FF2B5EF4-FFF2-40B4-BE49-F238E27FC236}">
                <a16:creationId xmlns:a16="http://schemas.microsoft.com/office/drawing/2014/main" id="{5C161020-737D-3F4F-8CAD-6484BD91FE6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9900"/>
            <a:ext cx="9144000" cy="591661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1A0E0D3-11F6-464A-93FA-1B41BD3FE417}"/>
              </a:ext>
            </a:extLst>
          </p:cNvPr>
          <p:cNvSpPr/>
          <p:nvPr/>
        </p:nvSpPr>
        <p:spPr bwMode="auto">
          <a:xfrm>
            <a:off x="780604" y="1315233"/>
            <a:ext cx="676406" cy="46722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50178" name="TextBox 2"/>
          <p:cNvSpPr txBox="1">
            <a:spLocks noChangeArrowheads="1"/>
          </p:cNvSpPr>
          <p:nvPr/>
        </p:nvSpPr>
        <p:spPr bwMode="auto">
          <a:xfrm>
            <a:off x="1" y="60475"/>
            <a:ext cx="9144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Sea-level rise slow (~1 foot in 90 </a:t>
            </a: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rPr>
              <a:t>yrs</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 but accelerating. Already matters…</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http://</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rPr>
              <a:t>sealevel.colorado.edu</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4" name="TextBox 3"/>
          <p:cNvSpPr txBox="1"/>
          <p:nvPr/>
        </p:nvSpPr>
        <p:spPr>
          <a:xfrm>
            <a:off x="1056845" y="5687947"/>
            <a:ext cx="8087156"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1993           2000                   2010                    2020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ＭＳ Ｐゴシック"/>
            </a:endParaRPr>
          </a:p>
        </p:txBody>
      </p:sp>
      <p:sp>
        <p:nvSpPr>
          <p:cNvPr id="5" name="TextBox 4"/>
          <p:cNvSpPr txBox="1"/>
          <p:nvPr/>
        </p:nvSpPr>
        <p:spPr>
          <a:xfrm rot="16200000">
            <a:off x="-1686266" y="3564944"/>
            <a:ext cx="4478012" cy="830997"/>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Sea-level rise since 1993 (mm)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     0       20      40      60      80 </a:t>
            </a:r>
          </a:p>
        </p:txBody>
      </p:sp>
      <p:sp>
        <p:nvSpPr>
          <p:cNvPr id="7" name="TextBox 6"/>
          <p:cNvSpPr txBox="1"/>
          <p:nvPr/>
        </p:nvSpPr>
        <p:spPr>
          <a:xfrm>
            <a:off x="7898569" y="2408526"/>
            <a:ext cx="1277654" cy="224676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40FF"/>
                </a:solidFill>
                <a:effectLst/>
                <a:uLnTx/>
                <a:uFillTx/>
                <a:latin typeface="Arial"/>
                <a:ea typeface="ＭＳ Ｐゴシック"/>
              </a:rPr>
              <a:t>Almost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40FF"/>
                </a:solidFill>
                <a:effectLst/>
                <a:uLnTx/>
                <a:uFillTx/>
                <a:latin typeface="Arial"/>
                <a:ea typeface="ＭＳ Ｐゴシック"/>
              </a:rPr>
              <a:t>inches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40FF"/>
                </a:solidFill>
                <a:effectLst/>
                <a:uLnTx/>
                <a:uFillTx/>
                <a:latin typeface="Arial"/>
                <a:ea typeface="ＭＳ Ｐゴシック"/>
              </a:rPr>
              <a:t>since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40FF"/>
                </a:solidFill>
                <a:effectLst/>
                <a:uLnTx/>
                <a:uFillTx/>
                <a:latin typeface="Arial"/>
                <a:ea typeface="ＭＳ Ｐゴシック"/>
              </a:rPr>
              <a:t>1993</a:t>
            </a:r>
          </a:p>
        </p:txBody>
      </p:sp>
      <p:cxnSp>
        <p:nvCxnSpPr>
          <p:cNvPr id="8" name="Straight Connector 7">
            <a:extLst>
              <a:ext uri="{FF2B5EF4-FFF2-40B4-BE49-F238E27FC236}">
                <a16:creationId xmlns:a16="http://schemas.microsoft.com/office/drawing/2014/main" id="{1F480F3D-76D6-D541-974B-32AB8C345868}"/>
              </a:ext>
            </a:extLst>
          </p:cNvPr>
          <p:cNvCxnSpPr/>
          <p:nvPr/>
        </p:nvCxnSpPr>
        <p:spPr bwMode="auto">
          <a:xfrm flipH="1">
            <a:off x="1083639" y="5583268"/>
            <a:ext cx="338203"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1E4BD86D-7774-0040-8E5E-E042F22E6038}"/>
              </a:ext>
            </a:extLst>
          </p:cNvPr>
          <p:cNvCxnSpPr/>
          <p:nvPr/>
        </p:nvCxnSpPr>
        <p:spPr bwMode="auto">
          <a:xfrm flipH="1">
            <a:off x="1118807" y="4770496"/>
            <a:ext cx="338203"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F040AB7B-4AF1-6848-8786-2021C027EBC2}"/>
              </a:ext>
            </a:extLst>
          </p:cNvPr>
          <p:cNvCxnSpPr/>
          <p:nvPr/>
        </p:nvCxnSpPr>
        <p:spPr bwMode="auto">
          <a:xfrm flipH="1">
            <a:off x="1083639" y="3980442"/>
            <a:ext cx="338203"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F3D9A8F1-78C7-3C4B-BBB7-4BE3DA7B16B9}"/>
              </a:ext>
            </a:extLst>
          </p:cNvPr>
          <p:cNvCxnSpPr/>
          <p:nvPr/>
        </p:nvCxnSpPr>
        <p:spPr bwMode="auto">
          <a:xfrm flipH="1">
            <a:off x="1084307" y="3187962"/>
            <a:ext cx="338203"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0115BC86-1C71-3746-87A7-ACF7E903C5C6}"/>
              </a:ext>
            </a:extLst>
          </p:cNvPr>
          <p:cNvCxnSpPr/>
          <p:nvPr/>
        </p:nvCxnSpPr>
        <p:spPr bwMode="auto">
          <a:xfrm flipH="1">
            <a:off x="1032685" y="2280021"/>
            <a:ext cx="338203"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D2320597-84C7-1A4E-9B81-079F7B8DFE78}"/>
              </a:ext>
            </a:extLst>
          </p:cNvPr>
          <p:cNvCxnSpPr/>
          <p:nvPr/>
        </p:nvCxnSpPr>
        <p:spPr bwMode="auto">
          <a:xfrm flipH="1">
            <a:off x="1118807" y="1578981"/>
            <a:ext cx="338203" cy="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231140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no wake zone sign sea level ri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34417" cy="515073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 y="5150734"/>
            <a:ext cx="913441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Fort Lauderdale street on a “king” high tide—not a storm!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(Rise here above global average because of changes in  ocean circulation, etc., but global rise does matter here)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http://www.domesticpreparedness.com/preparedness/three-storms-demonstrate-five-forms-of-flooding/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 don’t own copyright on this, the next few, on the IPCC, etc.; I’m using under what I understand to be fair use for this educational presentation) </a:t>
            </a:r>
          </a:p>
        </p:txBody>
      </p:sp>
    </p:spTree>
    <p:extLst>
      <p:ext uri="{BB962C8B-B14F-4D97-AF65-F5344CB8AC3E}">
        <p14:creationId xmlns:p14="http://schemas.microsoft.com/office/powerpoint/2010/main" val="4157423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no wake zone sign sea level ri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34417" cy="51507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 y="5150734"/>
            <a:ext cx="913441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Fort Lauderdale street on a “king” high tide—not a storm!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(Rise here above global average because of changes in  ocean circulation, etc., but global rise does matter here)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http://www.domesticpreparedness.com/preparedness/three-storms-demonstrate-five-forms-of-flooding/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 don’t own copyright on this, the next few, on the IPCC, etc.; I’m using under what I understand to be fair use for this educational presentation) </a:t>
            </a:r>
          </a:p>
        </p:txBody>
      </p:sp>
      <p:sp>
        <p:nvSpPr>
          <p:cNvPr id="6" name="TextBox 5">
            <a:extLst>
              <a:ext uri="{FF2B5EF4-FFF2-40B4-BE49-F238E27FC236}">
                <a16:creationId xmlns:a16="http://schemas.microsoft.com/office/drawing/2014/main" id="{B0197705-DCE8-D047-A154-5C8E5D03294F}"/>
              </a:ext>
            </a:extLst>
          </p:cNvPr>
          <p:cNvSpPr txBox="1"/>
          <p:nvPr/>
        </p:nvSpPr>
        <p:spPr>
          <a:xfrm>
            <a:off x="5298143" y="3705092"/>
            <a:ext cx="2159561" cy="107721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40FF"/>
                </a:solidFill>
                <a:effectLst/>
                <a:uLnTx/>
                <a:uFillTx/>
                <a:latin typeface="Calibri"/>
                <a:ea typeface="+mn-ea"/>
                <a:cs typeface="+mn-cs"/>
              </a:rPr>
              <a:t>“Nuisance” flooding</a:t>
            </a:r>
          </a:p>
        </p:txBody>
      </p:sp>
    </p:spTree>
    <p:extLst>
      <p:ext uri="{BB962C8B-B14F-4D97-AF65-F5344CB8AC3E}">
        <p14:creationId xmlns:p14="http://schemas.microsoft.com/office/powerpoint/2010/main" val="3433022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2BAA835D-482A-524E-836A-EB9D76EC678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053" name="Text Box 5">
            <a:extLst>
              <a:ext uri="{FF2B5EF4-FFF2-40B4-BE49-F238E27FC236}">
                <a16:creationId xmlns:a16="http://schemas.microsoft.com/office/drawing/2014/main" id="{574F98CA-F421-FC4A-AA51-A21ABA9396DB}"/>
              </a:ext>
            </a:extLst>
          </p:cNvPr>
          <p:cNvSpPr txBox="1">
            <a:spLocks noChangeArrowheads="1"/>
          </p:cNvSpPr>
          <p:nvPr/>
        </p:nvSpPr>
        <p:spPr bwMode="auto">
          <a:xfrm>
            <a:off x="381000" y="6035675"/>
            <a:ext cx="71628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Janet, Cindy, Karen, Richard Alley, Athabasca Glacier, Jasper, Alberta, Canada</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AB5F056B-65DF-8F4E-8EE4-F049C6F16756}"/>
              </a:ext>
            </a:extLst>
          </p:cNvPr>
          <p:cNvSpPr txBox="1"/>
          <p:nvPr/>
        </p:nvSpPr>
        <p:spPr>
          <a:xfrm>
            <a:off x="1662546" y="130628"/>
            <a:ext cx="20544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cs typeface="+mn-cs"/>
              </a:rPr>
              <a:t>Science teacher</a:t>
            </a:r>
          </a:p>
        </p:txBody>
      </p:sp>
      <p:sp>
        <p:nvSpPr>
          <p:cNvPr id="5" name="TextBox 4">
            <a:extLst>
              <a:ext uri="{FF2B5EF4-FFF2-40B4-BE49-F238E27FC236}">
                <a16:creationId xmlns:a16="http://schemas.microsoft.com/office/drawing/2014/main" id="{E3346315-EF11-DC42-BE0B-0E2EC5DB1E52}"/>
              </a:ext>
            </a:extLst>
          </p:cNvPr>
          <p:cNvSpPr txBox="1"/>
          <p:nvPr/>
        </p:nvSpPr>
        <p:spPr>
          <a:xfrm>
            <a:off x="4380016" y="130628"/>
            <a:ext cx="22226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ＭＳ Ｐゴシック"/>
                <a:cs typeface="+mn-cs"/>
              </a:rPr>
              <a:t>Glaciology professor</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4" name="Straight Connector 3">
            <a:extLst>
              <a:ext uri="{FF2B5EF4-FFF2-40B4-BE49-F238E27FC236}">
                <a16:creationId xmlns:a16="http://schemas.microsoft.com/office/drawing/2014/main" id="{DC8CCFDE-34E0-FE41-8903-660CC9476D08}"/>
              </a:ext>
            </a:extLst>
          </p:cNvPr>
          <p:cNvCxnSpPr/>
          <p:nvPr/>
        </p:nvCxnSpPr>
        <p:spPr bwMode="auto">
          <a:xfrm flipH="1">
            <a:off x="2268187" y="1084735"/>
            <a:ext cx="201881" cy="494683"/>
          </a:xfrm>
          <a:prstGeom prst="line">
            <a:avLst/>
          </a:prstGeom>
          <a:solidFill>
            <a:schemeClr val="accent1"/>
          </a:solidFill>
          <a:ln w="635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0E23158E-10E4-274B-A79F-9E3D14D1A904}"/>
              </a:ext>
            </a:extLst>
          </p:cNvPr>
          <p:cNvCxnSpPr/>
          <p:nvPr/>
        </p:nvCxnSpPr>
        <p:spPr bwMode="auto">
          <a:xfrm flipH="1">
            <a:off x="5045034" y="1084735"/>
            <a:ext cx="201881" cy="494683"/>
          </a:xfrm>
          <a:prstGeom prst="line">
            <a:avLst/>
          </a:prstGeom>
          <a:solidFill>
            <a:schemeClr val="accent1"/>
          </a:solidFill>
          <a:ln w="635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097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no wake zone sign sea level ri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34417" cy="515073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 y="5150734"/>
            <a:ext cx="913441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Fort Lauderdale street on a “king” high tide—not a storm!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(Rise here above global average because of changes in  ocean circulation, etc., but global rise does matter here)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http://www.domesticpreparedness.com/preparedness/three-storms-demonstrate-five-forms-of-flooding/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 don’t own copyright on this, the next few, on the IPCC, etc.; I’m using under what I understand to be fair use for this educational presentation) </a:t>
            </a:r>
          </a:p>
        </p:txBody>
      </p:sp>
      <p:sp>
        <p:nvSpPr>
          <p:cNvPr id="3" name="Oval 2">
            <a:extLst>
              <a:ext uri="{FF2B5EF4-FFF2-40B4-BE49-F238E27FC236}">
                <a16:creationId xmlns:a16="http://schemas.microsoft.com/office/drawing/2014/main" id="{A7180226-2639-C84E-BC58-149FDF1713C0}"/>
              </a:ext>
            </a:extLst>
          </p:cNvPr>
          <p:cNvSpPr/>
          <p:nvPr/>
        </p:nvSpPr>
        <p:spPr>
          <a:xfrm>
            <a:off x="2259106" y="796066"/>
            <a:ext cx="1785769" cy="2632934"/>
          </a:xfrm>
          <a:prstGeom prst="ellipse">
            <a:avLst/>
          </a:prstGeom>
          <a:noFill/>
          <a:ln w="53975">
            <a:solidFill>
              <a:srgbClr val="FF40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BC09D9A4-45C6-324A-A5EA-571203B91B30}"/>
              </a:ext>
            </a:extLst>
          </p:cNvPr>
          <p:cNvSpPr txBox="1"/>
          <p:nvPr/>
        </p:nvSpPr>
        <p:spPr>
          <a:xfrm>
            <a:off x="182881" y="3216536"/>
            <a:ext cx="2441985"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40FF"/>
                </a:solidFill>
                <a:effectLst/>
                <a:uLnTx/>
                <a:uFillTx/>
                <a:latin typeface="Calibri"/>
                <a:ea typeface="+mn-ea"/>
                <a:cs typeface="+mn-cs"/>
              </a:rPr>
              <a:t>“Adaptation”</a:t>
            </a:r>
          </a:p>
        </p:txBody>
      </p:sp>
      <p:sp>
        <p:nvSpPr>
          <p:cNvPr id="6" name="TextBox 5">
            <a:extLst>
              <a:ext uri="{FF2B5EF4-FFF2-40B4-BE49-F238E27FC236}">
                <a16:creationId xmlns:a16="http://schemas.microsoft.com/office/drawing/2014/main" id="{F9C102A5-8C70-66AE-1EB0-D1EE67C6EB7B}"/>
              </a:ext>
            </a:extLst>
          </p:cNvPr>
          <p:cNvSpPr txBox="1"/>
          <p:nvPr/>
        </p:nvSpPr>
        <p:spPr>
          <a:xfrm>
            <a:off x="5298143" y="3705092"/>
            <a:ext cx="2159561" cy="107721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40FF"/>
                </a:solidFill>
                <a:effectLst/>
                <a:uLnTx/>
                <a:uFillTx/>
                <a:latin typeface="Calibri"/>
                <a:ea typeface="+mn-ea"/>
                <a:cs typeface="+mn-cs"/>
              </a:rPr>
              <a:t>“Nuisance” flooding</a:t>
            </a:r>
          </a:p>
        </p:txBody>
      </p:sp>
    </p:spTree>
    <p:extLst>
      <p:ext uri="{BB962C8B-B14F-4D97-AF65-F5344CB8AC3E}">
        <p14:creationId xmlns:p14="http://schemas.microsoft.com/office/powerpoint/2010/main" val="2406604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C8DE9-7DC3-F642-A97C-D0850B6B6AC5}"/>
              </a:ext>
            </a:extLst>
          </p:cNvPr>
          <p:cNvPicPr>
            <a:picLocks noChangeAspect="1"/>
          </p:cNvPicPr>
          <p:nvPr/>
        </p:nvPicPr>
        <p:blipFill>
          <a:blip r:embed="rId2"/>
          <a:stretch>
            <a:fillRect/>
          </a:stretch>
        </p:blipFill>
        <p:spPr>
          <a:xfrm>
            <a:off x="0" y="0"/>
            <a:ext cx="9144000" cy="5710989"/>
          </a:xfrm>
          <a:prstGeom prst="rect">
            <a:avLst/>
          </a:prstGeom>
        </p:spPr>
      </p:pic>
      <p:sp>
        <p:nvSpPr>
          <p:cNvPr id="4" name="TextBox 3">
            <a:extLst>
              <a:ext uri="{FF2B5EF4-FFF2-40B4-BE49-F238E27FC236}">
                <a16:creationId xmlns:a16="http://schemas.microsoft.com/office/drawing/2014/main" id="{B4AD3C2F-5532-6144-9FF1-C305DAC02C86}"/>
              </a:ext>
            </a:extLst>
          </p:cNvPr>
          <p:cNvSpPr txBox="1"/>
          <p:nvPr/>
        </p:nvSpPr>
        <p:spPr>
          <a:xfrm>
            <a:off x="288757" y="5710989"/>
            <a:ext cx="9015663"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http://www.miamiherald.com/news/local/community/miami-dade/miami-beach/article115688508.html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dirty="0">
                <a:ln>
                  <a:noFill/>
                </a:ln>
                <a:solidFill>
                  <a:prstClr val="black"/>
                </a:solidFill>
                <a:effectLst/>
                <a:uLnTx/>
                <a:uFillTx/>
                <a:latin typeface="Calibri" panose="020F0502020204030204"/>
                <a:ea typeface="+mn-ea"/>
                <a:cs typeface="+mn-cs"/>
              </a:rPr>
              <a:t>BY ALEX HARRIS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November 18, 2016 02:48 PM  Updated November 18, 2016 05:05 PM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 don’t own copyright on this, the next few, on the IPCC, etc.; I’m using under what I understand to be fair use for this educational presentation)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69EBDBB-0EC0-9846-9B2C-8350521FFA9A}"/>
              </a:ext>
            </a:extLst>
          </p:cNvPr>
          <p:cNvSpPr txBox="1"/>
          <p:nvPr/>
        </p:nvSpPr>
        <p:spPr>
          <a:xfrm>
            <a:off x="4796588" y="2563106"/>
            <a:ext cx="42265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High tide, NOT a storm</a:t>
            </a:r>
          </a:p>
        </p:txBody>
      </p:sp>
      <p:sp>
        <p:nvSpPr>
          <p:cNvPr id="5" name="TextBox 4">
            <a:extLst>
              <a:ext uri="{FF2B5EF4-FFF2-40B4-BE49-F238E27FC236}">
                <a16:creationId xmlns:a16="http://schemas.microsoft.com/office/drawing/2014/main" id="{C4D55148-2DBB-4643-9876-55EC2D838509}"/>
              </a:ext>
            </a:extLst>
          </p:cNvPr>
          <p:cNvSpPr txBox="1"/>
          <p:nvPr/>
        </p:nvSpPr>
        <p:spPr>
          <a:xfrm>
            <a:off x="5884223" y="3136612"/>
            <a:ext cx="32597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Octopus swam in</a:t>
            </a:r>
          </a:p>
        </p:txBody>
      </p:sp>
      <p:cxnSp>
        <p:nvCxnSpPr>
          <p:cNvPr id="7" name="Straight Connector 6">
            <a:extLst>
              <a:ext uri="{FF2B5EF4-FFF2-40B4-BE49-F238E27FC236}">
                <a16:creationId xmlns:a16="http://schemas.microsoft.com/office/drawing/2014/main" id="{54DC57F2-2F25-5B47-9B8D-DF214A1F3636}"/>
              </a:ext>
            </a:extLst>
          </p:cNvPr>
          <p:cNvCxnSpPr>
            <a:cxnSpLocks/>
          </p:cNvCxnSpPr>
          <p:nvPr/>
        </p:nvCxnSpPr>
        <p:spPr>
          <a:xfrm flipH="1">
            <a:off x="5379522" y="3598023"/>
            <a:ext cx="504701" cy="261458"/>
          </a:xfrm>
          <a:prstGeom prst="line">
            <a:avLst/>
          </a:prstGeom>
          <a:ln w="63500">
            <a:solidFill>
              <a:schemeClr val="bg1"/>
            </a:solidFill>
            <a:tailEnd type="stealth" w="lg" len="lg"/>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064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C8DE9-7DC3-F642-A97C-D0850B6B6AC5}"/>
              </a:ext>
            </a:extLst>
          </p:cNvPr>
          <p:cNvPicPr>
            <a:picLocks noChangeAspect="1"/>
          </p:cNvPicPr>
          <p:nvPr/>
        </p:nvPicPr>
        <p:blipFill>
          <a:blip r:embed="rId2"/>
          <a:stretch>
            <a:fillRect/>
          </a:stretch>
        </p:blipFill>
        <p:spPr>
          <a:xfrm>
            <a:off x="0" y="0"/>
            <a:ext cx="9144000" cy="5710989"/>
          </a:xfrm>
          <a:prstGeom prst="rect">
            <a:avLst/>
          </a:prstGeom>
        </p:spPr>
      </p:pic>
      <p:sp>
        <p:nvSpPr>
          <p:cNvPr id="4" name="TextBox 3">
            <a:extLst>
              <a:ext uri="{FF2B5EF4-FFF2-40B4-BE49-F238E27FC236}">
                <a16:creationId xmlns:a16="http://schemas.microsoft.com/office/drawing/2014/main" id="{B4AD3C2F-5532-6144-9FF1-C305DAC02C86}"/>
              </a:ext>
            </a:extLst>
          </p:cNvPr>
          <p:cNvSpPr txBox="1"/>
          <p:nvPr/>
        </p:nvSpPr>
        <p:spPr>
          <a:xfrm>
            <a:off x="288757" y="5710989"/>
            <a:ext cx="9015663"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http://www.miamiherald.com/news/local/community/miami-dade/miami-beach/article115688508.html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dirty="0">
                <a:ln>
                  <a:noFill/>
                </a:ln>
                <a:solidFill>
                  <a:prstClr val="black"/>
                </a:solidFill>
                <a:effectLst/>
                <a:uLnTx/>
                <a:uFillTx/>
                <a:latin typeface="Calibri" panose="020F0502020204030204"/>
                <a:ea typeface="+mn-ea"/>
                <a:cs typeface="+mn-cs"/>
              </a:rPr>
              <a:t>BY ALEX HARRIS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November 18, 2016 02:48 PM  Updated November 18, 2016 05:05 PM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 don’t own copyright on this, the next few, on the IPCC, etc.; I’m using under what I understand to be fair use for this educational presentation)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knife&#10;&#10;Description automatically generated">
            <a:extLst>
              <a:ext uri="{FF2B5EF4-FFF2-40B4-BE49-F238E27FC236}">
                <a16:creationId xmlns:a16="http://schemas.microsoft.com/office/drawing/2014/main" id="{C8560B36-1E7B-9643-B1CD-E0962A2BFA06}"/>
              </a:ext>
            </a:extLst>
          </p:cNvPr>
          <p:cNvPicPr>
            <a:picLocks noChangeAspect="1"/>
          </p:cNvPicPr>
          <p:nvPr/>
        </p:nvPicPr>
        <p:blipFill>
          <a:blip r:embed="rId4"/>
          <a:stretch>
            <a:fillRect/>
          </a:stretch>
        </p:blipFill>
        <p:spPr>
          <a:xfrm>
            <a:off x="0" y="0"/>
            <a:ext cx="9144000" cy="2096429"/>
          </a:xfrm>
          <a:prstGeom prst="rect">
            <a:avLst/>
          </a:prstGeom>
        </p:spPr>
      </p:pic>
      <p:sp>
        <p:nvSpPr>
          <p:cNvPr id="7" name="TextBox 6">
            <a:extLst>
              <a:ext uri="{FF2B5EF4-FFF2-40B4-BE49-F238E27FC236}">
                <a16:creationId xmlns:a16="http://schemas.microsoft.com/office/drawing/2014/main" id="{4251BD8B-69E2-7548-B5D5-9FDF822497DD}"/>
              </a:ext>
            </a:extLst>
          </p:cNvPr>
          <p:cNvSpPr txBox="1"/>
          <p:nvPr/>
        </p:nvSpPr>
        <p:spPr>
          <a:xfrm>
            <a:off x="5690795" y="2096429"/>
            <a:ext cx="3377901"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5"/>
              </a:rPr>
              <a:t>https://getpocket.com/explore/item/miami-will-be-underwater-soon-its-drinking-water-could-go-first?utm_source=pocket-newtab</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6"/>
              </a:rPr>
              <a:t>https://www.bloomberg.com/news/features/2018-08-29/miami-s-other-water-problem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81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C8DE9-7DC3-F642-A97C-D0850B6B6AC5}"/>
              </a:ext>
            </a:extLst>
          </p:cNvPr>
          <p:cNvPicPr>
            <a:picLocks noChangeAspect="1"/>
          </p:cNvPicPr>
          <p:nvPr/>
        </p:nvPicPr>
        <p:blipFill>
          <a:blip r:embed="rId2"/>
          <a:stretch>
            <a:fillRect/>
          </a:stretch>
        </p:blipFill>
        <p:spPr>
          <a:xfrm>
            <a:off x="0" y="0"/>
            <a:ext cx="9144000" cy="5710989"/>
          </a:xfrm>
          <a:prstGeom prst="rect">
            <a:avLst/>
          </a:prstGeom>
        </p:spPr>
      </p:pic>
      <p:sp>
        <p:nvSpPr>
          <p:cNvPr id="4" name="TextBox 3">
            <a:extLst>
              <a:ext uri="{FF2B5EF4-FFF2-40B4-BE49-F238E27FC236}">
                <a16:creationId xmlns:a16="http://schemas.microsoft.com/office/drawing/2014/main" id="{B4AD3C2F-5532-6144-9FF1-C305DAC02C86}"/>
              </a:ext>
            </a:extLst>
          </p:cNvPr>
          <p:cNvSpPr txBox="1"/>
          <p:nvPr/>
        </p:nvSpPr>
        <p:spPr>
          <a:xfrm>
            <a:off x="288757" y="5710989"/>
            <a:ext cx="9015663"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http://www.miamiherald.com/news/local/community/miami-dade/miami-beach/article115688508.html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dirty="0">
                <a:ln>
                  <a:noFill/>
                </a:ln>
                <a:solidFill>
                  <a:prstClr val="black"/>
                </a:solidFill>
                <a:effectLst/>
                <a:uLnTx/>
                <a:uFillTx/>
                <a:latin typeface="Calibri" panose="020F0502020204030204"/>
                <a:ea typeface="+mn-ea"/>
                <a:cs typeface="+mn-cs"/>
              </a:rPr>
              <a:t>BY ALEX HARRIS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November 18, 2016 02:48 PM  Updated November 18, 2016 05:05 PM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 don’t own copyright on this, the next few, on the IPCC, etc.; I’m using under what I understand to be fair use for this educational presentation)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knife&#10;&#10;Description automatically generated">
            <a:extLst>
              <a:ext uri="{FF2B5EF4-FFF2-40B4-BE49-F238E27FC236}">
                <a16:creationId xmlns:a16="http://schemas.microsoft.com/office/drawing/2014/main" id="{C8560B36-1E7B-9643-B1CD-E0962A2BFA06}"/>
              </a:ext>
            </a:extLst>
          </p:cNvPr>
          <p:cNvPicPr>
            <a:picLocks noChangeAspect="1"/>
          </p:cNvPicPr>
          <p:nvPr/>
        </p:nvPicPr>
        <p:blipFill>
          <a:blip r:embed="rId4"/>
          <a:stretch>
            <a:fillRect/>
          </a:stretch>
        </p:blipFill>
        <p:spPr>
          <a:xfrm>
            <a:off x="0" y="0"/>
            <a:ext cx="9144000" cy="2096429"/>
          </a:xfrm>
          <a:prstGeom prst="rect">
            <a:avLst/>
          </a:prstGeom>
        </p:spPr>
      </p:pic>
      <p:sp>
        <p:nvSpPr>
          <p:cNvPr id="7" name="TextBox 6">
            <a:extLst>
              <a:ext uri="{FF2B5EF4-FFF2-40B4-BE49-F238E27FC236}">
                <a16:creationId xmlns:a16="http://schemas.microsoft.com/office/drawing/2014/main" id="{4251BD8B-69E2-7548-B5D5-9FDF822497DD}"/>
              </a:ext>
            </a:extLst>
          </p:cNvPr>
          <p:cNvSpPr txBox="1"/>
          <p:nvPr/>
        </p:nvSpPr>
        <p:spPr>
          <a:xfrm>
            <a:off x="5690795" y="2096429"/>
            <a:ext cx="3377901"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5"/>
              </a:rPr>
              <a:t>https://getpocket.com/explore/item/miami-will-be-underwater-soon-its-drinking-water-could-go-first?utm_source=pocket-newtab</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6"/>
              </a:rPr>
              <a:t>https://www.bloomberg.com/news/features/2018-08-29/miami-s-other-water-problem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21BF5836-0251-5F4D-82D5-DA9472F65600}"/>
              </a:ext>
            </a:extLst>
          </p:cNvPr>
          <p:cNvSpPr txBox="1"/>
          <p:nvPr/>
        </p:nvSpPr>
        <p:spPr>
          <a:xfrm>
            <a:off x="-1" y="2096429"/>
            <a:ext cx="3377901" cy="1815882"/>
          </a:xfrm>
          <a:prstGeom prst="rect">
            <a:avLst/>
          </a:prstGeom>
          <a:solidFill>
            <a:schemeClr val="bg1"/>
          </a:solidFill>
        </p:spPr>
        <p:txBody>
          <a:bodyPr wrap="square" rtlCol="0">
            <a:spAutoFit/>
          </a:bodyPr>
          <a:lstStyle/>
          <a:p>
            <a:r>
              <a:rPr lang="en-US" sz="2800" b="1" dirty="0">
                <a:solidFill>
                  <a:srgbClr val="C00000"/>
                </a:solidFill>
              </a:rPr>
              <a:t>Costs rise faster than the ocean rises, as ”nuisance flooding” becomes serious</a:t>
            </a:r>
          </a:p>
        </p:txBody>
      </p:sp>
    </p:spTree>
    <p:extLst>
      <p:ext uri="{BB962C8B-B14F-4D97-AF65-F5344CB8AC3E}">
        <p14:creationId xmlns:p14="http://schemas.microsoft.com/office/powerpoint/2010/main" val="2068689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868" y="0"/>
            <a:ext cx="9110132" cy="5811983"/>
          </a:xfrm>
          <a:prstGeom prst="rect">
            <a:avLst/>
          </a:prstGeom>
        </p:spPr>
      </p:pic>
      <p:sp>
        <p:nvSpPr>
          <p:cNvPr id="3" name="TextBox 2"/>
          <p:cNvSpPr txBox="1"/>
          <p:nvPr/>
        </p:nvSpPr>
        <p:spPr>
          <a:xfrm>
            <a:off x="33868" y="5811983"/>
            <a:ext cx="9110132" cy="13696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hlinkClick r:id="rId3"/>
              </a:rPr>
              <a:t>http://www.democraticunderground.com/discuss/duboard.php?az=view_all&amp;address=389x3899732</a:t>
            </a:r>
            <a:endParaRPr kumimoji="0" lang="en-US" sz="12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rPr>
              <a:t>A New Orleans Police Department officer peers over the Industrial Canal levee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rPr>
              <a:t>wall from the lower 9th Ward at the high water driven in by Hurricane Gustav.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rPr>
              <a:t>In the background, upper right is the flooded offices of Southern Scrap.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ＭＳ Ｐゴシック"/>
              </a:rPr>
              <a:t>(I don’t own copyright on this, the next few, on the IPCC, etc.; I’m using under what I understand to be fair use for this educational presentation) </a:t>
            </a:r>
            <a:endParaRPr kumimoji="0" lang="en-US" sz="11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4" name="TextBox 3"/>
          <p:cNvSpPr txBox="1"/>
          <p:nvPr/>
        </p:nvSpPr>
        <p:spPr>
          <a:xfrm>
            <a:off x="172451" y="1081914"/>
            <a:ext cx="4980317" cy="2246769"/>
          </a:xfrm>
          <a:prstGeom prst="rect">
            <a:avLst/>
          </a:prstGeom>
          <a:solidFill>
            <a:schemeClr val="bg1">
              <a:alpha val="33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sym typeface="Wingdings"/>
              </a:rPr>
              <a:t></a:t>
            </a:r>
            <a:r>
              <a:rPr kumimoji="0" lang="en-US" sz="2800" b="1" i="0" u="none" strike="noStrike" kern="1200" cap="none" spc="0" normalizeH="0" baseline="0" noProof="0" dirty="0">
                <a:ln>
                  <a:noFill/>
                </a:ln>
                <a:solidFill>
                  <a:srgbClr val="000000"/>
                </a:solidFill>
                <a:effectLst/>
                <a:uLnTx/>
                <a:uFillTx/>
                <a:latin typeface="Arial"/>
                <a:ea typeface="ＭＳ Ｐゴシック"/>
              </a:rPr>
              <a:t>Hurricane Gustav stayed out of New Orleans—barely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60066"/>
                </a:solidFill>
                <a:effectLst/>
                <a:uLnTx/>
                <a:uFillTx/>
                <a:latin typeface="Arial"/>
                <a:ea typeface="ＭＳ Ｐゴシック"/>
                <a:sym typeface="Wingdings"/>
              </a:rPr>
              <a:t></a:t>
            </a:r>
            <a:r>
              <a:rPr kumimoji="0" lang="en-US" sz="2800" b="1" i="0" u="none" strike="noStrike" kern="1200" cap="none" spc="0" normalizeH="0" baseline="0" noProof="0" dirty="0">
                <a:ln>
                  <a:noFill/>
                </a:ln>
                <a:solidFill>
                  <a:srgbClr val="660066"/>
                </a:solidFill>
                <a:effectLst/>
                <a:uLnTx/>
                <a:uFillTx/>
                <a:latin typeface="Arial"/>
                <a:ea typeface="ＭＳ Ｐゴシック"/>
              </a:rPr>
              <a:t>A little rise could matter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32FF"/>
                </a:solidFill>
                <a:effectLst/>
                <a:uLnTx/>
                <a:uFillTx/>
                <a:latin typeface="Arial"/>
                <a:ea typeface="ＭＳ Ｐゴシック"/>
                <a:sym typeface="Wingdings"/>
              </a:rPr>
              <a:t></a:t>
            </a:r>
            <a:r>
              <a:rPr kumimoji="0" lang="en-US" sz="2800" b="1" i="0" u="none" strike="noStrike" kern="1200" cap="none" spc="0" normalizeH="0" baseline="0" noProof="0" dirty="0">
                <a:ln>
                  <a:noFill/>
                </a:ln>
                <a:solidFill>
                  <a:srgbClr val="0432FF"/>
                </a:solidFill>
                <a:effectLst/>
                <a:uLnTx/>
                <a:uFillTx/>
                <a:latin typeface="Arial"/>
                <a:ea typeface="ＭＳ Ｐゴシック"/>
              </a:rPr>
              <a:t>But what if the water rises out of this picture? </a:t>
            </a:r>
          </a:p>
        </p:txBody>
      </p:sp>
    </p:spTree>
    <p:extLst>
      <p:ext uri="{BB962C8B-B14F-4D97-AF65-F5344CB8AC3E}">
        <p14:creationId xmlns:p14="http://schemas.microsoft.com/office/powerpoint/2010/main" val="3267473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868" y="0"/>
            <a:ext cx="9110132" cy="5811983"/>
          </a:xfrm>
          <a:prstGeom prst="rect">
            <a:avLst/>
          </a:prstGeom>
        </p:spPr>
      </p:pic>
      <p:sp>
        <p:nvSpPr>
          <p:cNvPr id="3" name="TextBox 2"/>
          <p:cNvSpPr txBox="1"/>
          <p:nvPr/>
        </p:nvSpPr>
        <p:spPr>
          <a:xfrm>
            <a:off x="33868" y="5811983"/>
            <a:ext cx="9110132" cy="13696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hlinkClick r:id="rId3"/>
              </a:rPr>
              <a:t>http://www.democraticunderground.com/discuss/duboard.php?az=view_all&amp;address=389x3899732</a:t>
            </a:r>
            <a:endParaRPr kumimoji="0" lang="en-US" sz="12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rPr>
              <a:t>A New Orleans Police Department officer peers over the Industrial Canal levee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rPr>
              <a:t>wall from the lower 9th Ward at the high water driven in by Hurricane Gustav.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rPr>
              <a:t>In the background, upper right is the flooded offices of Southern Scrap.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ＭＳ Ｐゴシック"/>
              </a:rPr>
              <a:t>(I don’t own copyright on this, the next few, on the IPCC, etc.; I’m using under what I understand to be fair use for this educational presentation) </a:t>
            </a:r>
            <a:endParaRPr kumimoji="0" lang="en-US" sz="11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4" name="TextBox 3"/>
          <p:cNvSpPr txBox="1"/>
          <p:nvPr/>
        </p:nvSpPr>
        <p:spPr>
          <a:xfrm>
            <a:off x="172451" y="1081914"/>
            <a:ext cx="4980317" cy="4832092"/>
          </a:xfrm>
          <a:prstGeom prst="rect">
            <a:avLst/>
          </a:prstGeom>
          <a:solidFill>
            <a:schemeClr val="bg1">
              <a:alpha val="62052"/>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sym typeface="Wingdings"/>
              </a:rPr>
              <a:t></a:t>
            </a:r>
            <a:r>
              <a:rPr kumimoji="0" lang="en-US" sz="2800" b="1" i="0" u="none" strike="noStrike" kern="1200" cap="none" spc="0" normalizeH="0" baseline="0" noProof="0" dirty="0">
                <a:ln>
                  <a:noFill/>
                </a:ln>
                <a:solidFill>
                  <a:srgbClr val="000000"/>
                </a:solidFill>
                <a:effectLst/>
                <a:uLnTx/>
                <a:uFillTx/>
                <a:latin typeface="Arial"/>
                <a:ea typeface="ＭＳ Ｐゴシック"/>
              </a:rPr>
              <a:t>Hurricane Gustav stayed out of New Orleans—barely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60066"/>
                </a:solidFill>
                <a:effectLst/>
                <a:uLnTx/>
                <a:uFillTx/>
                <a:latin typeface="Arial"/>
                <a:ea typeface="ＭＳ Ｐゴシック"/>
                <a:sym typeface="Wingdings"/>
              </a:rPr>
              <a:t></a:t>
            </a:r>
            <a:r>
              <a:rPr kumimoji="0" lang="en-US" sz="2800" b="1" i="0" u="none" strike="noStrike" kern="1200" cap="none" spc="0" normalizeH="0" baseline="0" noProof="0" dirty="0">
                <a:ln>
                  <a:noFill/>
                </a:ln>
                <a:solidFill>
                  <a:srgbClr val="660066"/>
                </a:solidFill>
                <a:effectLst/>
                <a:uLnTx/>
                <a:uFillTx/>
                <a:latin typeface="Arial"/>
                <a:ea typeface="ＭＳ Ｐゴシック"/>
              </a:rPr>
              <a:t>A little rise could matter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32FF"/>
                </a:solidFill>
                <a:effectLst/>
                <a:uLnTx/>
                <a:uFillTx/>
                <a:latin typeface="Arial"/>
                <a:ea typeface="ＭＳ Ｐゴシック"/>
                <a:sym typeface="Wingdings"/>
              </a:rPr>
              <a:t></a:t>
            </a:r>
            <a:r>
              <a:rPr kumimoji="0" lang="en-US" sz="2800" b="1" i="0" u="none" strike="noStrike" kern="1200" cap="none" spc="0" normalizeH="0" baseline="0" noProof="0" dirty="0">
                <a:ln>
                  <a:noFill/>
                </a:ln>
                <a:solidFill>
                  <a:srgbClr val="0432FF"/>
                </a:solidFill>
                <a:effectLst/>
                <a:uLnTx/>
                <a:uFillTx/>
                <a:latin typeface="Arial"/>
                <a:ea typeface="ＭＳ Ｐゴシック"/>
              </a:rPr>
              <a:t>But what if the water rises out of this picture?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1893"/>
                </a:solidFill>
                <a:effectLst/>
                <a:uLnTx/>
                <a:uFillTx/>
                <a:latin typeface="Arial"/>
                <a:ea typeface="ＭＳ Ｐゴシック"/>
                <a:sym typeface="Wingdings" pitchFamily="2" charset="2"/>
              </a:rPr>
              <a:t>IPCC projects 99.8% of Antarctic ice doesn’t melt by 2100 even with strong warming…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Arial"/>
                <a:ea typeface="ＭＳ Ｐゴシック"/>
                <a:sym typeface="Wingdings" pitchFamily="2" charset="2"/>
              </a:rPr>
              <a:t>Uncertain? A little better, a little worse, a lot worse…</a:t>
            </a:r>
            <a:endParaRPr kumimoji="0" lang="en-US" sz="2800" b="1" i="0" u="none" strike="noStrike" kern="1200" cap="none" spc="0" normalizeH="0" baseline="0" noProof="0" dirty="0">
              <a:ln>
                <a:noFill/>
              </a:ln>
              <a:solidFill>
                <a:srgbClr val="C00000"/>
              </a:solidFill>
              <a:effectLst/>
              <a:uLnTx/>
              <a:uFillTx/>
              <a:latin typeface="Arial"/>
              <a:ea typeface="ＭＳ Ｐゴシック"/>
            </a:endParaRPr>
          </a:p>
        </p:txBody>
      </p:sp>
    </p:spTree>
    <p:extLst>
      <p:ext uri="{BB962C8B-B14F-4D97-AF65-F5344CB8AC3E}">
        <p14:creationId xmlns:p14="http://schemas.microsoft.com/office/powerpoint/2010/main" val="1445333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ey_st_andrews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08919"/>
            <a:ext cx="9144000" cy="6856442"/>
          </a:xfrm>
          <a:prstGeom prst="rect">
            <a:avLst/>
          </a:prstGeom>
        </p:spPr>
      </p:pic>
      <p:sp>
        <p:nvSpPr>
          <p:cNvPr id="6" name="TextBox 5"/>
          <p:cNvSpPr txBox="1"/>
          <p:nvPr/>
        </p:nvSpPr>
        <p:spPr>
          <a:xfrm>
            <a:off x="0" y="4185"/>
            <a:ext cx="9143999" cy="1754326"/>
          </a:xfrm>
          <a:prstGeom prst="rect">
            <a:avLst/>
          </a:prstGeom>
          <a:solidFill>
            <a:schemeClr val="accent5">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libri"/>
                <a:ea typeface="ＭＳ Ｐゴシック"/>
              </a:rPr>
              <a:t>Compared to “business as usual”, efficient responses on climate and energy will give a </a:t>
            </a:r>
            <a:r>
              <a:rPr kumimoji="0" lang="en-US" sz="2700" b="1" i="0" u="none" strike="noStrike" kern="1200" cap="none" spc="0" normalizeH="0" baseline="0" noProof="0" dirty="0">
                <a:ln>
                  <a:noFill/>
                </a:ln>
                <a:solidFill>
                  <a:srgbClr val="FF0000"/>
                </a:solidFill>
                <a:effectLst/>
                <a:uLnTx/>
                <a:uFillTx/>
                <a:latin typeface="Calibri"/>
                <a:ea typeface="ＭＳ Ｐゴシック"/>
              </a:rPr>
              <a:t>larger economy </a:t>
            </a:r>
            <a:r>
              <a:rPr kumimoji="0" lang="en-US" sz="2700" b="1" i="0" u="none" strike="noStrike" kern="1200" cap="none" spc="0" normalizeH="0" baseline="0" noProof="0" dirty="0">
                <a:ln>
                  <a:noFill/>
                </a:ln>
                <a:solidFill>
                  <a:prstClr val="black"/>
                </a:solidFill>
                <a:effectLst/>
                <a:uLnTx/>
                <a:uFillTx/>
                <a:latin typeface="Calibri"/>
                <a:ea typeface="ＭＳ Ｐゴシック"/>
              </a:rPr>
              <a:t>with </a:t>
            </a:r>
            <a:r>
              <a:rPr kumimoji="0" lang="en-US" sz="2700" b="1" i="0" u="none" strike="noStrike" kern="1200" cap="none" spc="0" normalizeH="0" baseline="0" noProof="0" dirty="0">
                <a:ln>
                  <a:noFill/>
                </a:ln>
                <a:solidFill>
                  <a:srgbClr val="7030A0"/>
                </a:solidFill>
                <a:effectLst/>
                <a:uLnTx/>
                <a:uFillTx/>
                <a:latin typeface="Calibri"/>
                <a:ea typeface="ＭＳ Ｐゴシック"/>
              </a:rPr>
              <a:t>more jobs, </a:t>
            </a:r>
            <a:r>
              <a:rPr kumimoji="0" lang="en-US" sz="2700" b="1" i="0" u="none" strike="noStrike" kern="1200" cap="none" spc="0" normalizeH="0" baseline="0" noProof="0" dirty="0">
                <a:ln>
                  <a:noFill/>
                </a:ln>
                <a:solidFill>
                  <a:srgbClr val="FF40FF"/>
                </a:solidFill>
                <a:effectLst/>
                <a:uLnTx/>
                <a:uFillTx/>
                <a:latin typeface="Calibri"/>
                <a:ea typeface="ＭＳ Ｐゴシック"/>
              </a:rPr>
              <a:t>improved health </a:t>
            </a:r>
            <a:r>
              <a:rPr kumimoji="0" lang="en-US" sz="2700" b="1" i="0" u="none" strike="noStrike" kern="1200" cap="none" spc="0" normalizeH="0" baseline="0" noProof="0" dirty="0">
                <a:ln>
                  <a:noFill/>
                </a:ln>
                <a:solidFill>
                  <a:prstClr val="black"/>
                </a:solidFill>
                <a:effectLst/>
                <a:uLnTx/>
                <a:uFillTx/>
                <a:latin typeface="Calibri"/>
                <a:ea typeface="ＭＳ Ｐゴシック"/>
              </a:rPr>
              <a:t>and </a:t>
            </a:r>
            <a:r>
              <a:rPr kumimoji="0" lang="en-US" sz="2700" b="1" i="0" u="none" strike="noStrike" kern="1200" cap="none" spc="0" normalizeH="0" baseline="0" noProof="0" dirty="0">
                <a:ln>
                  <a:noFill/>
                </a:ln>
                <a:solidFill>
                  <a:srgbClr val="0432FF"/>
                </a:solidFill>
                <a:effectLst/>
                <a:uLnTx/>
                <a:uFillTx/>
                <a:latin typeface="Calibri"/>
                <a:ea typeface="ＭＳ Ｐゴシック"/>
              </a:rPr>
              <a:t>greater national security</a:t>
            </a:r>
            <a:r>
              <a:rPr kumimoji="0" lang="en-US" sz="2700" b="1" i="0" u="none" strike="noStrike" kern="1200" cap="none" spc="0" normalizeH="0" baseline="0" noProof="0" dirty="0">
                <a:ln>
                  <a:noFill/>
                </a:ln>
                <a:solidFill>
                  <a:prstClr val="black"/>
                </a:solidFill>
                <a:effectLst/>
                <a:uLnTx/>
                <a:uFillTx/>
                <a:latin typeface="Calibri"/>
                <a:ea typeface="ＭＳ Ｐゴシック"/>
              </a:rPr>
              <a:t> in a </a:t>
            </a:r>
            <a:r>
              <a:rPr kumimoji="0" lang="en-US" sz="2700" b="1" i="0" u="none" strike="noStrike" kern="1200" cap="none" spc="0" normalizeH="0" baseline="0" noProof="0" dirty="0">
                <a:ln>
                  <a:noFill/>
                </a:ln>
                <a:solidFill>
                  <a:srgbClr val="008F00"/>
                </a:solidFill>
                <a:effectLst/>
                <a:uLnTx/>
                <a:uFillTx/>
                <a:latin typeface="Calibri"/>
                <a:ea typeface="ＭＳ Ｐゴシック"/>
              </a:rPr>
              <a:t>cleaner environment </a:t>
            </a:r>
            <a:r>
              <a:rPr kumimoji="0" lang="en-US" sz="2700" b="1" i="0" u="none" strike="noStrike" kern="1200" cap="none" spc="0" normalizeH="0" baseline="0" noProof="0" dirty="0">
                <a:ln>
                  <a:noFill/>
                </a:ln>
                <a:solidFill>
                  <a:prstClr val="black"/>
                </a:solidFill>
                <a:effectLst/>
                <a:uLnTx/>
                <a:uFillTx/>
                <a:latin typeface="Calibri"/>
                <a:ea typeface="ＭＳ Ｐゴシック"/>
              </a:rPr>
              <a:t>more consistent with the </a:t>
            </a:r>
            <a:r>
              <a:rPr kumimoji="0" lang="en-US" sz="2700" b="1" i="0" u="none" strike="noStrike" kern="1200" cap="none" spc="0" normalizeH="0" baseline="0" noProof="0" dirty="0">
                <a:ln>
                  <a:noFill/>
                </a:ln>
                <a:solidFill>
                  <a:srgbClr val="FF7E79"/>
                </a:solidFill>
                <a:effectLst/>
                <a:uLnTx/>
                <a:uFillTx/>
                <a:latin typeface="Calibri"/>
                <a:ea typeface="ＭＳ Ｐゴシック"/>
              </a:rPr>
              <a:t>Golden Rule. </a:t>
            </a:r>
          </a:p>
        </p:txBody>
      </p:sp>
    </p:spTree>
    <p:extLst>
      <p:ext uri="{BB962C8B-B14F-4D97-AF65-F5344CB8AC3E}">
        <p14:creationId xmlns:p14="http://schemas.microsoft.com/office/powerpoint/2010/main" val="1939320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ey_st_andrews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08919"/>
            <a:ext cx="9144000" cy="6856442"/>
          </a:xfrm>
          <a:prstGeom prst="rect">
            <a:avLst/>
          </a:prstGeom>
        </p:spPr>
      </p:pic>
      <p:sp>
        <p:nvSpPr>
          <p:cNvPr id="6" name="TextBox 5"/>
          <p:cNvSpPr txBox="1"/>
          <p:nvPr/>
        </p:nvSpPr>
        <p:spPr>
          <a:xfrm>
            <a:off x="0" y="4185"/>
            <a:ext cx="9143999" cy="1754326"/>
          </a:xfrm>
          <a:prstGeom prst="rect">
            <a:avLst/>
          </a:prstGeom>
          <a:solidFill>
            <a:schemeClr val="accent5">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libri"/>
                <a:ea typeface="ＭＳ Ｐゴシック"/>
              </a:rPr>
              <a:t>Compared to “business as usual”, efficient responses on climate and energy will give a </a:t>
            </a:r>
            <a:r>
              <a:rPr kumimoji="0" lang="en-US" sz="2700" b="1" i="0" u="none" strike="noStrike" kern="1200" cap="none" spc="0" normalizeH="0" baseline="0" noProof="0" dirty="0">
                <a:ln>
                  <a:noFill/>
                </a:ln>
                <a:solidFill>
                  <a:srgbClr val="FF0000"/>
                </a:solidFill>
                <a:effectLst/>
                <a:uLnTx/>
                <a:uFillTx/>
                <a:latin typeface="Calibri"/>
                <a:ea typeface="ＭＳ Ｐゴシック"/>
              </a:rPr>
              <a:t>larger economy </a:t>
            </a:r>
            <a:r>
              <a:rPr kumimoji="0" lang="en-US" sz="2700" b="1" i="0" u="none" strike="noStrike" kern="1200" cap="none" spc="0" normalizeH="0" baseline="0" noProof="0" dirty="0">
                <a:ln>
                  <a:noFill/>
                </a:ln>
                <a:solidFill>
                  <a:prstClr val="black"/>
                </a:solidFill>
                <a:effectLst/>
                <a:uLnTx/>
                <a:uFillTx/>
                <a:latin typeface="Calibri"/>
                <a:ea typeface="ＭＳ Ｐゴシック"/>
              </a:rPr>
              <a:t>with </a:t>
            </a:r>
            <a:r>
              <a:rPr kumimoji="0" lang="en-US" sz="2700" b="1" i="0" u="none" strike="noStrike" kern="1200" cap="none" spc="0" normalizeH="0" baseline="0" noProof="0" dirty="0">
                <a:ln>
                  <a:noFill/>
                </a:ln>
                <a:solidFill>
                  <a:srgbClr val="7030A0"/>
                </a:solidFill>
                <a:effectLst/>
                <a:uLnTx/>
                <a:uFillTx/>
                <a:latin typeface="Calibri"/>
                <a:ea typeface="ＭＳ Ｐゴシック"/>
              </a:rPr>
              <a:t>more jobs, </a:t>
            </a:r>
            <a:r>
              <a:rPr kumimoji="0" lang="en-US" sz="2700" b="1" i="0" u="none" strike="noStrike" kern="1200" cap="none" spc="0" normalizeH="0" baseline="0" noProof="0" dirty="0">
                <a:ln>
                  <a:noFill/>
                </a:ln>
                <a:solidFill>
                  <a:srgbClr val="FF40FF"/>
                </a:solidFill>
                <a:effectLst/>
                <a:uLnTx/>
                <a:uFillTx/>
                <a:latin typeface="Calibri"/>
                <a:ea typeface="ＭＳ Ｐゴシック"/>
              </a:rPr>
              <a:t>improved health </a:t>
            </a:r>
            <a:r>
              <a:rPr kumimoji="0" lang="en-US" sz="2700" b="1" i="0" u="none" strike="noStrike" kern="1200" cap="none" spc="0" normalizeH="0" baseline="0" noProof="0" dirty="0">
                <a:ln>
                  <a:noFill/>
                </a:ln>
                <a:solidFill>
                  <a:prstClr val="black"/>
                </a:solidFill>
                <a:effectLst/>
                <a:uLnTx/>
                <a:uFillTx/>
                <a:latin typeface="Calibri"/>
                <a:ea typeface="ＭＳ Ｐゴシック"/>
              </a:rPr>
              <a:t>and </a:t>
            </a:r>
            <a:r>
              <a:rPr kumimoji="0" lang="en-US" sz="2700" b="1" i="0" u="none" strike="noStrike" kern="1200" cap="none" spc="0" normalizeH="0" baseline="0" noProof="0" dirty="0">
                <a:ln>
                  <a:noFill/>
                </a:ln>
                <a:solidFill>
                  <a:srgbClr val="0432FF"/>
                </a:solidFill>
                <a:effectLst/>
                <a:uLnTx/>
                <a:uFillTx/>
                <a:latin typeface="Calibri"/>
                <a:ea typeface="ＭＳ Ｐゴシック"/>
              </a:rPr>
              <a:t>greater national security</a:t>
            </a:r>
            <a:r>
              <a:rPr kumimoji="0" lang="en-US" sz="2700" b="1" i="0" u="none" strike="noStrike" kern="1200" cap="none" spc="0" normalizeH="0" baseline="0" noProof="0" dirty="0">
                <a:ln>
                  <a:noFill/>
                </a:ln>
                <a:solidFill>
                  <a:prstClr val="black"/>
                </a:solidFill>
                <a:effectLst/>
                <a:uLnTx/>
                <a:uFillTx/>
                <a:latin typeface="Calibri"/>
                <a:ea typeface="ＭＳ Ｐゴシック"/>
              </a:rPr>
              <a:t> in a </a:t>
            </a:r>
            <a:r>
              <a:rPr kumimoji="0" lang="en-US" sz="2700" b="1" i="0" u="none" strike="noStrike" kern="1200" cap="none" spc="0" normalizeH="0" baseline="0" noProof="0" dirty="0">
                <a:ln>
                  <a:noFill/>
                </a:ln>
                <a:solidFill>
                  <a:srgbClr val="008F00"/>
                </a:solidFill>
                <a:effectLst/>
                <a:uLnTx/>
                <a:uFillTx/>
                <a:latin typeface="Calibri"/>
                <a:ea typeface="ＭＳ Ｐゴシック"/>
              </a:rPr>
              <a:t>cleaner environment </a:t>
            </a:r>
            <a:r>
              <a:rPr kumimoji="0" lang="en-US" sz="2700" b="1" i="0" u="none" strike="noStrike" kern="1200" cap="none" spc="0" normalizeH="0" baseline="0" noProof="0" dirty="0">
                <a:ln>
                  <a:noFill/>
                </a:ln>
                <a:solidFill>
                  <a:prstClr val="black"/>
                </a:solidFill>
                <a:effectLst/>
                <a:uLnTx/>
                <a:uFillTx/>
                <a:latin typeface="Calibri"/>
                <a:ea typeface="ＭＳ Ｐゴシック"/>
              </a:rPr>
              <a:t>more consistent with the </a:t>
            </a:r>
            <a:r>
              <a:rPr kumimoji="0" lang="en-US" sz="2700" b="1" i="0" u="none" strike="noStrike" kern="1200" cap="none" spc="0" normalizeH="0" baseline="0" noProof="0" dirty="0">
                <a:ln>
                  <a:noFill/>
                </a:ln>
                <a:solidFill>
                  <a:srgbClr val="FF7E79"/>
                </a:solidFill>
                <a:effectLst/>
                <a:uLnTx/>
                <a:uFillTx/>
                <a:latin typeface="Calibri"/>
                <a:ea typeface="ＭＳ Ｐゴシック"/>
              </a:rPr>
              <a:t>Golden Rule. </a:t>
            </a:r>
          </a:p>
        </p:txBody>
      </p:sp>
      <p:sp>
        <p:nvSpPr>
          <p:cNvPr id="5" name="TextBox 4">
            <a:extLst>
              <a:ext uri="{FF2B5EF4-FFF2-40B4-BE49-F238E27FC236}">
                <a16:creationId xmlns:a16="http://schemas.microsoft.com/office/drawing/2014/main" id="{DA1EF6A2-1164-4142-914F-BE82AD8C4ADF}"/>
              </a:ext>
            </a:extLst>
          </p:cNvPr>
          <p:cNvSpPr txBox="1"/>
          <p:nvPr/>
        </p:nvSpPr>
        <p:spPr>
          <a:xfrm>
            <a:off x="3465095" y="5354052"/>
            <a:ext cx="2598821" cy="954107"/>
          </a:xfrm>
          <a:prstGeom prst="rect">
            <a:avLst/>
          </a:prstGeom>
          <a:solidFill>
            <a:schemeClr val="bg1">
              <a:alpha val="8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rPr>
              <a:t>I’ll show one </a:t>
            </a:r>
            <a:r>
              <a:rPr lang="en-US" sz="2800" b="1" dirty="0">
                <a:solidFill>
                  <a:srgbClr val="000000"/>
                </a:solidFill>
                <a:latin typeface="Arial"/>
                <a:ea typeface="ＭＳ Ｐゴシック"/>
              </a:rPr>
              <a:t>slide</a:t>
            </a:r>
            <a:r>
              <a:rPr kumimoji="0" lang="en-US" sz="2800" b="1" i="0" u="none" strike="noStrike" kern="1200" cap="none" spc="0" normalizeH="0" baseline="0" noProof="0" dirty="0">
                <a:ln>
                  <a:noFill/>
                </a:ln>
                <a:solidFill>
                  <a:srgbClr val="000000"/>
                </a:solidFill>
                <a:effectLst/>
                <a:uLnTx/>
                <a:uFillTx/>
                <a:latin typeface="Arial"/>
                <a:ea typeface="ＭＳ Ｐゴシック"/>
              </a:rPr>
              <a:t> on each</a:t>
            </a:r>
          </a:p>
        </p:txBody>
      </p:sp>
    </p:spTree>
    <p:extLst>
      <p:ext uri="{BB962C8B-B14F-4D97-AF65-F5344CB8AC3E}">
        <p14:creationId xmlns:p14="http://schemas.microsoft.com/office/powerpoint/2010/main" val="4196748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illiam Nordhaus and Paul Romer, winners of the 2018 Sveriges Riksbank Prize in Economic Sciences in memory of Alfred Nobel.">
            <a:extLst>
              <a:ext uri="{FF2B5EF4-FFF2-40B4-BE49-F238E27FC236}">
                <a16:creationId xmlns:a16="http://schemas.microsoft.com/office/drawing/2014/main" id="{B1401456-0211-E742-88CB-BED038FC8FC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6688" y="178147"/>
            <a:ext cx="2090628" cy="27313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AAE6C522-8C98-EA45-8C23-ABD74761E2E7}"/>
              </a:ext>
            </a:extLst>
          </p:cNvPr>
          <p:cNvSpPr txBox="1"/>
          <p:nvPr/>
        </p:nvSpPr>
        <p:spPr>
          <a:xfrm>
            <a:off x="225469" y="6211669"/>
            <a:ext cx="43465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https://nsf.gov/news/news_images.jsp?cntn_id=296861&amp;org=NSF</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Illustration by </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Niklas</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Elmehed</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/Nobel Media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www.nobelprize.org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/prizes/uncategorized/did-you-know/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8487B95-8E1A-334A-B644-1D144FBD4235}"/>
              </a:ext>
            </a:extLst>
          </p:cNvPr>
          <p:cNvSpPr txBox="1"/>
          <p:nvPr/>
        </p:nvSpPr>
        <p:spPr>
          <a:xfrm>
            <a:off x="4572000" y="0"/>
            <a:ext cx="4572000" cy="76328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for integrating climate change into long-run macroeconomic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rPr>
              <a:t>You may meet the person who acknowledges that climate is changing, but says we can’t afford to deal with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32FF"/>
                </a:solidFill>
                <a:effectLst/>
                <a:uLnTx/>
                <a:uFillTx/>
                <a:latin typeface="Calibri" panose="020F0502020204030204"/>
                <a:ea typeface="+mn-ea"/>
                <a:cs typeface="+mn-cs"/>
              </a:rPr>
              <a:t>Nobel Prize says we can’t afford NOT to deal with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Or, efficient response makes us </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economically</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better off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The Medal for The Sveriges Riksbank Prize in Economic Sciences in Memory of Alfred Nobel. Registered trademark of the Nobel Foundation. © ® The Nobel Foundation.">
            <a:extLst>
              <a:ext uri="{FF2B5EF4-FFF2-40B4-BE49-F238E27FC236}">
                <a16:creationId xmlns:a16="http://schemas.microsoft.com/office/drawing/2014/main" id="{F5FBCF87-07B1-A84A-AC4F-63A903B0AE6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34010" y="178147"/>
            <a:ext cx="1411689" cy="141168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3DF5DDDE-FDDA-FC49-9561-34E993D99748}"/>
              </a:ext>
            </a:extLst>
          </p:cNvPr>
          <p:cNvSpPr txBox="1"/>
          <p:nvPr/>
        </p:nvSpPr>
        <p:spPr>
          <a:xfrm>
            <a:off x="2317316" y="1589836"/>
            <a:ext cx="225468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William Nordhaus</a:t>
            </a:r>
          </a:p>
        </p:txBody>
      </p:sp>
      <p:sp>
        <p:nvSpPr>
          <p:cNvPr id="7" name="TextBox 6">
            <a:extLst>
              <a:ext uri="{FF2B5EF4-FFF2-40B4-BE49-F238E27FC236}">
                <a16:creationId xmlns:a16="http://schemas.microsoft.com/office/drawing/2014/main" id="{6C508880-2F5A-BB4E-95B9-05B2BF566924}"/>
              </a:ext>
            </a:extLst>
          </p:cNvPr>
          <p:cNvSpPr txBox="1"/>
          <p:nvPr/>
        </p:nvSpPr>
        <p:spPr>
          <a:xfrm>
            <a:off x="144050" y="2909487"/>
            <a:ext cx="43465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Co-recipient of Nobel Prize in Economics, 2018</a:t>
            </a:r>
          </a:p>
        </p:txBody>
      </p:sp>
    </p:spTree>
    <p:extLst>
      <p:ext uri="{BB962C8B-B14F-4D97-AF65-F5344CB8AC3E}">
        <p14:creationId xmlns:p14="http://schemas.microsoft.com/office/powerpoint/2010/main" val="1300414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A858407-86A5-9E41-BFF6-92355000E2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934634"/>
            <a:ext cx="9144000" cy="4923365"/>
          </a:xfrm>
          <a:prstGeom prst="rect">
            <a:avLst/>
          </a:prstGeom>
        </p:spPr>
      </p:pic>
      <p:sp>
        <p:nvSpPr>
          <p:cNvPr id="4" name="TextBox 3">
            <a:extLst>
              <a:ext uri="{FF2B5EF4-FFF2-40B4-BE49-F238E27FC236}">
                <a16:creationId xmlns:a16="http://schemas.microsoft.com/office/drawing/2014/main" id="{C689EC86-6D6B-7142-B9A4-7E98E1105EDB}"/>
              </a:ext>
            </a:extLst>
          </p:cNvPr>
          <p:cNvSpPr txBox="1"/>
          <p:nvPr/>
        </p:nvSpPr>
        <p:spPr>
          <a:xfrm>
            <a:off x="0" y="118753"/>
            <a:ext cx="9144000" cy="1815882"/>
          </a:xfrm>
          <a:prstGeom prst="rect">
            <a:avLst/>
          </a:prstGeom>
          <a:noFill/>
        </p:spPr>
        <p:txBody>
          <a:bodyPr wrap="square" rtlCol="0">
            <a:spAutoFit/>
          </a:bodyPr>
          <a:lstStyle/>
          <a:p>
            <a:r>
              <a:rPr lang="en-US" sz="2800" b="1" dirty="0"/>
              <a:t>Good fossil-fuel jobs, but looks like fossil fuels are worst major option for getting jobs from energy investment</a:t>
            </a:r>
          </a:p>
          <a:p>
            <a:r>
              <a:rPr lang="en-US" sz="2800" b="1" dirty="0">
                <a:solidFill>
                  <a:srgbClr val="7030A0"/>
                </a:solidFill>
              </a:rPr>
              <a:t>Likely more fossil-fuel money goes to control of resource (“rent”) rather than making resource useful (workers)</a:t>
            </a:r>
          </a:p>
        </p:txBody>
      </p:sp>
    </p:spTree>
    <p:extLst>
      <p:ext uri="{BB962C8B-B14F-4D97-AF65-F5344CB8AC3E}">
        <p14:creationId xmlns:p14="http://schemas.microsoft.com/office/powerpoint/2010/main" val="380627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3704" y="2850004"/>
            <a:ext cx="2814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Sierra Melton</a:t>
            </a:r>
          </a:p>
        </p:txBody>
      </p:sp>
      <p:sp>
        <p:nvSpPr>
          <p:cNvPr id="11" name="TextBox 10"/>
          <p:cNvSpPr txBox="1"/>
          <p:nvPr/>
        </p:nvSpPr>
        <p:spPr>
          <a:xfrm>
            <a:off x="-8660" y="6310938"/>
            <a:ext cx="2624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Thomas Givens</a:t>
            </a:r>
          </a:p>
        </p:txBody>
      </p:sp>
      <p:sp>
        <p:nvSpPr>
          <p:cNvPr id="13" name="TextBox 12"/>
          <p:cNvSpPr txBox="1"/>
          <p:nvPr/>
        </p:nvSpPr>
        <p:spPr>
          <a:xfrm>
            <a:off x="5747657" y="6316946"/>
            <a:ext cx="28560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Ian Lee</a:t>
            </a:r>
          </a:p>
        </p:txBody>
      </p:sp>
      <p:pic>
        <p:nvPicPr>
          <p:cNvPr id="5126" name="Picture 6" descr="Sierra Melton">
            <a:extLst>
              <a:ext uri="{FF2B5EF4-FFF2-40B4-BE49-F238E27FC236}">
                <a16:creationId xmlns:a16="http://schemas.microsoft.com/office/drawing/2014/main" id="{FAF52D5A-781F-7648-86DB-BFDD8EAE51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0653" y="154338"/>
            <a:ext cx="2624447" cy="262444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mily Schwans">
            <a:extLst>
              <a:ext uri="{FF2B5EF4-FFF2-40B4-BE49-F238E27FC236}">
                <a16:creationId xmlns:a16="http://schemas.microsoft.com/office/drawing/2014/main" id="{473042D8-CF92-7745-AEA3-A4D4D96D61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9779" y="183732"/>
            <a:ext cx="2622076" cy="262207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A1740F1-058B-9447-914C-FA2DBFB4BA8A}"/>
              </a:ext>
            </a:extLst>
          </p:cNvPr>
          <p:cNvSpPr txBox="1"/>
          <p:nvPr/>
        </p:nvSpPr>
        <p:spPr>
          <a:xfrm>
            <a:off x="5747657" y="2805808"/>
            <a:ext cx="2814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Emily </a:t>
            </a:r>
            <a:r>
              <a:rPr kumimoji="0" lang="en-US" sz="2400" b="0" i="0" u="none" strike="noStrike" kern="1200" cap="none" spc="0" normalizeH="0" baseline="0" noProof="0" dirty="0" err="1">
                <a:ln>
                  <a:noFill/>
                </a:ln>
                <a:solidFill>
                  <a:srgbClr val="000000"/>
                </a:solidFill>
                <a:effectLst/>
                <a:uLnTx/>
                <a:uFillTx/>
                <a:latin typeface="Arial"/>
                <a:ea typeface="ＭＳ Ｐゴシック"/>
              </a:rPr>
              <a:t>Schwans</a:t>
            </a:r>
            <a:endParaRPr kumimoji="0" lang="en-US" sz="2400" b="0" i="0" u="none" strike="noStrike" kern="1200" cap="none" spc="0" normalizeH="0" baseline="0" noProof="0" dirty="0">
              <a:ln>
                <a:noFill/>
              </a:ln>
              <a:solidFill>
                <a:srgbClr val="000000"/>
              </a:solidFill>
              <a:effectLst/>
              <a:uLnTx/>
              <a:uFillTx/>
              <a:latin typeface="Arial"/>
              <a:ea typeface="ＭＳ Ｐゴシック"/>
            </a:endParaRPr>
          </a:p>
        </p:txBody>
      </p:sp>
      <p:pic>
        <p:nvPicPr>
          <p:cNvPr id="1026" name="Picture 2" descr="Ian Lee">
            <a:extLst>
              <a:ext uri="{FF2B5EF4-FFF2-40B4-BE49-F238E27FC236}">
                <a16:creationId xmlns:a16="http://schemas.microsoft.com/office/drawing/2014/main" id="{94A8B20B-2B05-6140-9C88-A93841E37A0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0059" y="3590527"/>
            <a:ext cx="2764324" cy="27643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80CB21-D6C1-2445-95D5-7CB73BE376B0}"/>
              </a:ext>
            </a:extLst>
          </p:cNvPr>
          <p:cNvSpPr txBox="1"/>
          <p:nvPr/>
        </p:nvSpPr>
        <p:spPr>
          <a:xfrm rot="16200000">
            <a:off x="5963462" y="2863622"/>
            <a:ext cx="556412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a:rPr>
              <a:t>Great current grad students</a:t>
            </a:r>
          </a:p>
        </p:txBody>
      </p:sp>
      <p:pic>
        <p:nvPicPr>
          <p:cNvPr id="4" name="Picture 2" descr="Amanda Willet">
            <a:extLst>
              <a:ext uri="{FF2B5EF4-FFF2-40B4-BE49-F238E27FC236}">
                <a16:creationId xmlns:a16="http://schemas.microsoft.com/office/drawing/2014/main" id="{EE951B62-3878-3048-9FB1-870D8D61D8B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91976" y="3639831"/>
            <a:ext cx="1912403" cy="26771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626991A-B60E-EF41-968F-D42512B1D6A9}"/>
              </a:ext>
            </a:extLst>
          </p:cNvPr>
          <p:cNvSpPr txBox="1"/>
          <p:nvPr/>
        </p:nvSpPr>
        <p:spPr>
          <a:xfrm>
            <a:off x="2735076" y="6316947"/>
            <a:ext cx="28560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Amanda Willet</a:t>
            </a:r>
          </a:p>
        </p:txBody>
      </p:sp>
      <p:pic>
        <p:nvPicPr>
          <p:cNvPr id="5" name="Picture 2" descr="Thomas Givens">
            <a:extLst>
              <a:ext uri="{FF2B5EF4-FFF2-40B4-BE49-F238E27FC236}">
                <a16:creationId xmlns:a16="http://schemas.microsoft.com/office/drawing/2014/main" id="{DA35C674-62E6-67A0-02EB-0F8050F6E2B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7240" y="3636805"/>
            <a:ext cx="1873085" cy="2622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l Fredrick G. Aquino">
            <a:extLst>
              <a:ext uri="{FF2B5EF4-FFF2-40B4-BE49-F238E27FC236}">
                <a16:creationId xmlns:a16="http://schemas.microsoft.com/office/drawing/2014/main" id="{F25076C3-384A-690E-AA8B-294C9A523F4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8302" y="154338"/>
            <a:ext cx="1873086" cy="262207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75BB5C3-E79D-D37F-4AE8-D367A2F40201}"/>
              </a:ext>
            </a:extLst>
          </p:cNvPr>
          <p:cNvSpPr txBox="1"/>
          <p:nvPr/>
        </p:nvSpPr>
        <p:spPr>
          <a:xfrm>
            <a:off x="152460" y="2805808"/>
            <a:ext cx="21647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rPr>
              <a:t>Carl Fredrick G. Aquino</a:t>
            </a:r>
          </a:p>
        </p:txBody>
      </p:sp>
    </p:spTree>
    <p:extLst>
      <p:ext uri="{BB962C8B-B14F-4D97-AF65-F5344CB8AC3E}">
        <p14:creationId xmlns:p14="http://schemas.microsoft.com/office/powerpoint/2010/main" val="17881287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279717" cy="4275117"/>
          </a:xfrm>
          <a:prstGeom prst="rect">
            <a:avLst/>
          </a:prstGeom>
        </p:spPr>
      </p:pic>
      <p:sp>
        <p:nvSpPr>
          <p:cNvPr id="7" name="TextBox 6"/>
          <p:cNvSpPr txBox="1"/>
          <p:nvPr/>
        </p:nvSpPr>
        <p:spPr>
          <a:xfrm>
            <a:off x="3593323" y="1564888"/>
            <a:ext cx="5383990" cy="5355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We—physicians in medical societies representing over half of the nation’s doctors—see a need to share our growing understanding and concern about the health consequences of climate change with all Americans.  We believe all Americans should know the following: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 There is a scientific consensus about human-caused climate change.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 In communities across the nation, climate change is harming our health now.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 The health of any American can be harmed by climate change, but some of us face greater risk than others.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 Unless we take concerted action, these harms to our health are going to get much worse.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rial"/>
                <a:ea typeface="+mn-ea"/>
                <a:cs typeface="+mn-cs"/>
              </a:rPr>
              <a:t>We believe the most important action we can take to protect our health is to accelerate the inevitable transition to clean renewable energy. </a:t>
            </a:r>
          </a:p>
        </p:txBody>
      </p:sp>
      <p:pic>
        <p:nvPicPr>
          <p:cNvPr id="4" name="Picture 3"/>
          <p:cNvPicPr>
            <a:picLocks noChangeAspect="1"/>
          </p:cNvPicPr>
          <p:nvPr/>
        </p:nvPicPr>
        <p:blipFill>
          <a:blip r:embed="rId4"/>
          <a:stretch>
            <a:fillRect/>
          </a:stretch>
        </p:blipFill>
        <p:spPr>
          <a:xfrm>
            <a:off x="1154726" y="0"/>
            <a:ext cx="7690281" cy="2672975"/>
          </a:xfrm>
          <a:prstGeom prst="rect">
            <a:avLst/>
          </a:prstGeom>
        </p:spPr>
      </p:pic>
      <p:sp>
        <p:nvSpPr>
          <p:cNvPr id="8" name="TextBox 7"/>
          <p:cNvSpPr txBox="1"/>
          <p:nvPr/>
        </p:nvSpPr>
        <p:spPr>
          <a:xfrm>
            <a:off x="0" y="4244137"/>
            <a:ext cx="7047250"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 REPORT FROM: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American Academy of Asthma, Allergy,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Immunology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American Academy of Family Physicians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American Academy of Pediatrics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American Congress of Obstetricians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   and Gynecologists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American College of Physicians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American College of Preventive Medicine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American Podiatric Medical Association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National Medical Association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Society of General Internal Medicine</a:t>
            </a:r>
          </a:p>
        </p:txBody>
      </p:sp>
      <p:sp>
        <p:nvSpPr>
          <p:cNvPr id="3" name="TextBox 2">
            <a:extLst>
              <a:ext uri="{FF2B5EF4-FFF2-40B4-BE49-F238E27FC236}">
                <a16:creationId xmlns:a16="http://schemas.microsoft.com/office/drawing/2014/main" id="{64EB68A5-DEDE-9D49-9BB2-05FC04BFAC24}"/>
              </a:ext>
            </a:extLst>
          </p:cNvPr>
          <p:cNvSpPr txBox="1"/>
          <p:nvPr/>
        </p:nvSpPr>
        <p:spPr>
          <a:xfrm>
            <a:off x="3279717" y="2672975"/>
            <a:ext cx="5822094" cy="424731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a:ea typeface="+mn-ea"/>
                <a:cs typeface="+mn-cs"/>
              </a:rPr>
              <a:t>“We believe the most important action we can take to protect our health is to accelerate the inevitable transition to clean renewable energy.”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dirty="0">
                <a:solidFill>
                  <a:srgbClr val="C00000"/>
                </a:solidFill>
                <a:latin typeface="Arial"/>
              </a:rPr>
              <a:t>Very recent study suggests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dirty="0">
                <a:solidFill>
                  <a:srgbClr val="C00000"/>
                </a:solidFill>
                <a:latin typeface="Arial"/>
              </a:rPr>
              <a:t>1 in 5 deaths globally was premature because of particles from fossil-fuel burning </a:t>
            </a:r>
            <a:endParaRPr kumimoji="0" lang="en-US" sz="3200" b="1" i="1"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Vohra et al., Environmental Research, 2021</a:t>
            </a:r>
          </a:p>
        </p:txBody>
      </p:sp>
    </p:spTree>
    <p:extLst>
      <p:ext uri="{BB962C8B-B14F-4D97-AF65-F5344CB8AC3E}">
        <p14:creationId xmlns:p14="http://schemas.microsoft.com/office/powerpoint/2010/main" val="3123513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CF69F2A-3A5A-AD44-AB6A-70EE7077A495}"/>
              </a:ext>
            </a:extLst>
          </p:cNvPr>
          <p:cNvPicPr>
            <a:picLocks noChangeAspect="1"/>
          </p:cNvPicPr>
          <p:nvPr/>
        </p:nvPicPr>
        <p:blipFill>
          <a:blip r:embed="rId2"/>
          <a:stretch>
            <a:fillRect/>
          </a:stretch>
        </p:blipFill>
        <p:spPr>
          <a:xfrm>
            <a:off x="228600" y="2316830"/>
            <a:ext cx="8734926" cy="3763346"/>
          </a:xfrm>
          <a:prstGeom prst="rect">
            <a:avLst/>
          </a:prstGeom>
        </p:spPr>
      </p:pic>
      <p:pic>
        <p:nvPicPr>
          <p:cNvPr id="6" name="Picture 5" descr="A close up of a logo&#10;&#10;Description automatically generated">
            <a:extLst>
              <a:ext uri="{FF2B5EF4-FFF2-40B4-BE49-F238E27FC236}">
                <a16:creationId xmlns:a16="http://schemas.microsoft.com/office/drawing/2014/main" id="{251CD9E3-DD7D-BF4A-9F5B-513000082E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3906" y="0"/>
            <a:ext cx="7240094" cy="2316830"/>
          </a:xfrm>
          <a:prstGeom prst="rect">
            <a:avLst/>
          </a:prstGeom>
        </p:spPr>
      </p:pic>
      <p:cxnSp>
        <p:nvCxnSpPr>
          <p:cNvPr id="5" name="Straight Connector 4">
            <a:extLst>
              <a:ext uri="{FF2B5EF4-FFF2-40B4-BE49-F238E27FC236}">
                <a16:creationId xmlns:a16="http://schemas.microsoft.com/office/drawing/2014/main" id="{2DC1C26B-9B9B-6941-8ED3-FA42584399E8}"/>
              </a:ext>
            </a:extLst>
          </p:cNvPr>
          <p:cNvCxnSpPr/>
          <p:nvPr/>
        </p:nvCxnSpPr>
        <p:spPr>
          <a:xfrm>
            <a:off x="5807034" y="5438898"/>
            <a:ext cx="2660072" cy="0"/>
          </a:xfrm>
          <a:prstGeom prst="line">
            <a:avLst/>
          </a:prstGeom>
          <a:ln w="76200">
            <a:solidFill>
              <a:srgbClr val="FF85FF"/>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AE9509BB-186B-2346-B91B-F7F558E8C5D3}"/>
              </a:ext>
            </a:extLst>
          </p:cNvPr>
          <p:cNvCxnSpPr>
            <a:cxnSpLocks/>
          </p:cNvCxnSpPr>
          <p:nvPr/>
        </p:nvCxnSpPr>
        <p:spPr>
          <a:xfrm>
            <a:off x="228600" y="5923808"/>
            <a:ext cx="7003473" cy="0"/>
          </a:xfrm>
          <a:prstGeom prst="line">
            <a:avLst/>
          </a:prstGeom>
          <a:ln w="76200">
            <a:solidFill>
              <a:srgbClr val="FF85FF"/>
            </a:solidFill>
          </a:ln>
          <a:effectLst/>
        </p:spPr>
        <p:style>
          <a:lnRef idx="2">
            <a:schemeClr val="accent1"/>
          </a:lnRef>
          <a:fillRef idx="0">
            <a:schemeClr val="accent1"/>
          </a:fillRef>
          <a:effectRef idx="1">
            <a:schemeClr val="accent1"/>
          </a:effectRef>
          <a:fontRef idx="minor">
            <a:schemeClr val="tx1"/>
          </a:fontRef>
        </p:style>
      </p:cxnSp>
      <p:pic>
        <p:nvPicPr>
          <p:cNvPr id="8" name="Picture 1" descr="Rear Admiral David Titley.jpg">
            <a:extLst>
              <a:ext uri="{FF2B5EF4-FFF2-40B4-BE49-F238E27FC236}">
                <a16:creationId xmlns:a16="http://schemas.microsoft.com/office/drawing/2014/main" id="{D270C47C-0488-1045-96D2-35A5E3B11DC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954483" cy="222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nsf">
            <a:extLst>
              <a:ext uri="{FF2B5EF4-FFF2-40B4-BE49-F238E27FC236}">
                <a16:creationId xmlns:a16="http://schemas.microsoft.com/office/drawing/2014/main" id="{466D1C14-6366-3E43-B974-8E474B4E231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77047" y="6292476"/>
            <a:ext cx="655669" cy="62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ECA82925-4A8C-1243-AC29-68306F6F80F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32716" y="6231602"/>
            <a:ext cx="1211283" cy="62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DD5E97F-033B-DC42-9FE7-F9B2DD39C8C8}"/>
              </a:ext>
            </a:extLst>
          </p:cNvPr>
          <p:cNvSpPr txBox="1"/>
          <p:nvPr/>
        </p:nvSpPr>
        <p:spPr>
          <a:xfrm>
            <a:off x="0" y="5995544"/>
            <a:ext cx="6065764" cy="830997"/>
          </a:xfrm>
          <a:prstGeom prst="rect">
            <a:avLst/>
          </a:prstGeom>
          <a:noFill/>
        </p:spPr>
        <p:txBody>
          <a:bodyPr wrap="square" rtlCol="0">
            <a:spAutoFit/>
          </a:bodyPr>
          <a:lstStyle/>
          <a:p>
            <a:r>
              <a:rPr lang="en-US" sz="2400" dirty="0">
                <a:solidFill>
                  <a:srgbClr val="0432FF"/>
                </a:solidFill>
              </a:rPr>
              <a:t>Rear Admiral and Prof. David </a:t>
            </a:r>
            <a:r>
              <a:rPr lang="en-US" sz="2400" dirty="0" err="1">
                <a:solidFill>
                  <a:srgbClr val="0432FF"/>
                </a:solidFill>
              </a:rPr>
              <a:t>Titley</a:t>
            </a:r>
            <a:r>
              <a:rPr lang="en-US" sz="2400" dirty="0">
                <a:solidFill>
                  <a:srgbClr val="0432FF"/>
                </a:solidFill>
              </a:rPr>
              <a:t>, Retired. Served on CNA Military Advisory Board</a:t>
            </a:r>
          </a:p>
        </p:txBody>
      </p:sp>
    </p:spTree>
    <p:extLst>
      <p:ext uri="{BB962C8B-B14F-4D97-AF65-F5344CB8AC3E}">
        <p14:creationId xmlns:p14="http://schemas.microsoft.com/office/powerpoint/2010/main" val="2530450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7D48E-4B11-034F-8AB1-10E3DCBDBAB6}"/>
              </a:ext>
            </a:extLst>
          </p:cNvPr>
          <p:cNvPicPr>
            <a:picLocks noChangeAspect="1"/>
          </p:cNvPicPr>
          <p:nvPr/>
        </p:nvPicPr>
        <p:blipFill>
          <a:blip r:embed="rId2"/>
          <a:stretch>
            <a:fillRect/>
          </a:stretch>
        </p:blipFill>
        <p:spPr>
          <a:xfrm>
            <a:off x="97922" y="2374900"/>
            <a:ext cx="8729951" cy="53674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9255DECF-B1D7-E746-BCE3-573B1A6E454F}"/>
              </a:ext>
            </a:extLst>
          </p:cNvPr>
          <p:cNvPicPr>
            <a:picLocks noChangeAspect="1"/>
          </p:cNvPicPr>
          <p:nvPr/>
        </p:nvPicPr>
        <p:blipFill>
          <a:blip r:embed="rId3"/>
          <a:stretch>
            <a:fillRect/>
          </a:stretch>
        </p:blipFill>
        <p:spPr>
          <a:xfrm>
            <a:off x="186489" y="84221"/>
            <a:ext cx="5689600" cy="2374900"/>
          </a:xfrm>
          <a:prstGeom prst="rect">
            <a:avLst/>
          </a:prstGeom>
        </p:spPr>
      </p:pic>
      <p:sp>
        <p:nvSpPr>
          <p:cNvPr id="6" name="TextBox 5">
            <a:extLst>
              <a:ext uri="{FF2B5EF4-FFF2-40B4-BE49-F238E27FC236}">
                <a16:creationId xmlns:a16="http://schemas.microsoft.com/office/drawing/2014/main" id="{0D749EBF-C6E0-7547-9A96-86D885FF47B2}"/>
              </a:ext>
            </a:extLst>
          </p:cNvPr>
          <p:cNvSpPr txBox="1"/>
          <p:nvPr/>
        </p:nvSpPr>
        <p:spPr>
          <a:xfrm>
            <a:off x="186489" y="3188368"/>
            <a:ext cx="877102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Abstract:   “…we predict, on the basis of mid-range climate-warming scenarios for 2050, that 15–37% of species in our sample of regions and taxa will be ‘committed to extinction’…minimal climate-warming scenarios produce lower projections of species committed to extinction…”</a:t>
            </a:r>
          </a:p>
        </p:txBody>
      </p:sp>
    </p:spTree>
    <p:extLst>
      <p:ext uri="{BB962C8B-B14F-4D97-AF65-F5344CB8AC3E}">
        <p14:creationId xmlns:p14="http://schemas.microsoft.com/office/powerpoint/2010/main" val="2896899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ctrTitle"/>
          </p:nvPr>
        </p:nvSpPr>
        <p:spPr/>
        <p:txBody>
          <a:bodyPr/>
          <a:lstStyle/>
          <a:p>
            <a:pPr eaLnBrk="1" hangingPunct="1"/>
            <a:endParaRPr lang="en-US">
              <a:latin typeface="Calibri" charset="0"/>
              <a:ea typeface="ＭＳ Ｐゴシック" charset="0"/>
              <a:cs typeface="ＭＳ Ｐゴシック" charset="0"/>
            </a:endParaRPr>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US">
              <a:ea typeface="+mn-ea"/>
              <a:cs typeface="+mn-cs"/>
            </a:endParaRPr>
          </a:p>
        </p:txBody>
      </p:sp>
      <p:pic>
        <p:nvPicPr>
          <p:cNvPr id="145411" name="Picture 3" descr="Vulnerable_Countri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18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2" name="TextBox 4"/>
          <p:cNvSpPr txBox="1">
            <a:spLocks noChangeArrowheads="1"/>
          </p:cNvSpPr>
          <p:nvPr/>
        </p:nvSpPr>
        <p:spPr bwMode="auto">
          <a:xfrm>
            <a:off x="144472" y="6581777"/>
            <a:ext cx="743902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7" tIns="45699" rIns="91397" bIns="45699">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charset="0"/>
                <a:ea typeface="ＭＳ Ｐゴシック" charset="0"/>
                <a:hlinkClick r:id="rId3"/>
              </a:rPr>
              <a:t>http://www.skepticalscience.com/roy-spencers-bad-economics.html</a:t>
            </a:r>
            <a:r>
              <a:rPr kumimoji="0" lang="en-US" sz="1000" b="0" i="0" u="none" strike="noStrike" kern="1200" cap="none" spc="0" normalizeH="0" baseline="0" noProof="0">
                <a:ln>
                  <a:noFill/>
                </a:ln>
                <a:solidFill>
                  <a:srgbClr val="000000"/>
                </a:solidFill>
                <a:effectLst/>
                <a:uLnTx/>
                <a:uFillTx/>
                <a:latin typeface="Calibri" charset="0"/>
                <a:ea typeface="ＭＳ Ｐゴシック" charset="0"/>
              </a:rPr>
              <a:t> Accessed 14mar2012</a:t>
            </a:r>
          </a:p>
        </p:txBody>
      </p:sp>
      <p:sp>
        <p:nvSpPr>
          <p:cNvPr id="145413" name="TextBox 5"/>
          <p:cNvSpPr txBox="1">
            <a:spLocks noChangeArrowheads="1"/>
          </p:cNvSpPr>
          <p:nvPr/>
        </p:nvSpPr>
        <p:spPr bwMode="auto">
          <a:xfrm>
            <a:off x="0" y="6180147"/>
            <a:ext cx="6840538"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7" tIns="45699" rIns="91397" bIns="45699">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charset="0"/>
                <a:ea typeface="ＭＳ Ｐゴシック" charset="0"/>
              </a:rPr>
              <a:t>Geographic disparities and moral hazards in the predicted impacts of climate change on human populations, </a:t>
            </a:r>
            <a:r>
              <a:rPr kumimoji="0" lang="en-US" sz="1000" b="0" i="1" u="none" strike="noStrike" kern="1200" cap="none" spc="0" normalizeH="0" baseline="0" noProof="0">
                <a:ln>
                  <a:noFill/>
                </a:ln>
                <a:solidFill>
                  <a:srgbClr val="000000"/>
                </a:solidFill>
                <a:effectLst/>
                <a:uLnTx/>
                <a:uFillTx/>
                <a:latin typeface="Calibri" charset="0"/>
                <a:ea typeface="ＭＳ Ｐゴシック" charset="0"/>
              </a:rPr>
              <a:t>Global Ecology and Biogeography, (Global Ecol. Biogeogr.) (2011) </a:t>
            </a:r>
            <a:r>
              <a:rPr kumimoji="0" lang="en-US" sz="1000" b="1" i="1" u="none" strike="noStrike" kern="1200" cap="none" spc="0" normalizeH="0" baseline="0" noProof="0">
                <a:ln>
                  <a:noFill/>
                </a:ln>
                <a:solidFill>
                  <a:srgbClr val="000000"/>
                </a:solidFill>
                <a:effectLst/>
                <a:uLnTx/>
                <a:uFillTx/>
                <a:latin typeface="Calibri" charset="0"/>
                <a:ea typeface="ＭＳ Ｐゴシック" charset="0"/>
              </a:rPr>
              <a:t>20, 532–544</a:t>
            </a:r>
            <a:r>
              <a:rPr kumimoji="0" lang="en-US" sz="1000" b="0" i="0" u="none" strike="noStrike" kern="1200" cap="none" spc="0" normalizeH="0" baseline="0" noProof="0">
                <a:ln>
                  <a:noFill/>
                </a:ln>
                <a:solidFill>
                  <a:srgbClr val="000000"/>
                </a:solidFill>
                <a:effectLst/>
                <a:uLnTx/>
                <a:uFillTx/>
                <a:latin typeface="Calibri" charset="0"/>
                <a:ea typeface="ＭＳ Ｐゴシック" charset="0"/>
              </a:rPr>
              <a:t> J. Samson, D. Berteaux, B. J. McGill and M. M. Humphries</a:t>
            </a:r>
          </a:p>
        </p:txBody>
      </p:sp>
      <p:sp>
        <p:nvSpPr>
          <p:cNvPr id="2" name="TextBox 1"/>
          <p:cNvSpPr txBox="1"/>
          <p:nvPr/>
        </p:nvSpPr>
        <p:spPr>
          <a:xfrm>
            <a:off x="9" y="2572564"/>
            <a:ext cx="9143999" cy="892510"/>
          </a:xfrm>
          <a:prstGeom prst="rect">
            <a:avLst/>
          </a:prstGeom>
          <a:solidFill>
            <a:schemeClr val="bg1"/>
          </a:solidFill>
        </p:spPr>
        <p:txBody>
          <a:bodyPr wrap="square" lIns="91397" tIns="45699" rIns="91397" bIns="45699" rtlCol="0">
            <a:spAutoFit/>
          </a:bodyPr>
          <a:lstStyle/>
          <a:p>
            <a:pPr marL="0" marR="0" lvl="0" indent="0" algn="l" defTabSz="45698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Pope Francis “…it seems clear to me also that climate change is a problem which can no longer be left to a future generation” </a:t>
            </a:r>
            <a:r>
              <a:rPr kumimoji="0" lang="en-US" sz="1600" b="1" i="0" u="none" strike="noStrike" kern="1200" cap="none" spc="0" normalizeH="0" baseline="0" noProof="0" dirty="0">
                <a:ln>
                  <a:noFill/>
                </a:ln>
                <a:solidFill>
                  <a:prstClr val="black"/>
                </a:solidFill>
                <a:effectLst/>
                <a:uLnTx/>
                <a:uFillTx/>
                <a:latin typeface="Calibri"/>
                <a:ea typeface="+mn-ea"/>
                <a:cs typeface="+mn-cs"/>
              </a:rPr>
              <a:t>9/30/15</a:t>
            </a:r>
          </a:p>
        </p:txBody>
      </p:sp>
    </p:spTree>
    <p:extLst>
      <p:ext uri="{BB962C8B-B14F-4D97-AF65-F5344CB8AC3E}">
        <p14:creationId xmlns:p14="http://schemas.microsoft.com/office/powerpoint/2010/main" val="19257431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ey_st_andrews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08919"/>
            <a:ext cx="9144000" cy="6856442"/>
          </a:xfrm>
          <a:prstGeom prst="rect">
            <a:avLst/>
          </a:prstGeom>
        </p:spPr>
      </p:pic>
      <p:sp>
        <p:nvSpPr>
          <p:cNvPr id="6" name="TextBox 5"/>
          <p:cNvSpPr txBox="1"/>
          <p:nvPr/>
        </p:nvSpPr>
        <p:spPr>
          <a:xfrm>
            <a:off x="0" y="4185"/>
            <a:ext cx="9143999" cy="1754326"/>
          </a:xfrm>
          <a:prstGeom prst="rect">
            <a:avLst/>
          </a:prstGeom>
          <a:solidFill>
            <a:schemeClr val="accent5">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libri"/>
                <a:ea typeface="ＭＳ Ｐゴシック"/>
              </a:rPr>
              <a:t>Compared to “business as usual”, efficient responses on climate and energy will give a </a:t>
            </a:r>
            <a:r>
              <a:rPr kumimoji="0" lang="en-US" sz="2700" b="1" i="0" u="none" strike="noStrike" kern="1200" cap="none" spc="0" normalizeH="0" baseline="0" noProof="0" dirty="0">
                <a:ln>
                  <a:noFill/>
                </a:ln>
                <a:solidFill>
                  <a:srgbClr val="FF0000"/>
                </a:solidFill>
                <a:effectLst/>
                <a:uLnTx/>
                <a:uFillTx/>
                <a:latin typeface="Calibri"/>
                <a:ea typeface="ＭＳ Ｐゴシック"/>
              </a:rPr>
              <a:t>larger economy </a:t>
            </a:r>
            <a:r>
              <a:rPr kumimoji="0" lang="en-US" sz="2700" b="1" i="0" u="none" strike="noStrike" kern="1200" cap="none" spc="0" normalizeH="0" baseline="0" noProof="0" dirty="0">
                <a:ln>
                  <a:noFill/>
                </a:ln>
                <a:solidFill>
                  <a:prstClr val="black"/>
                </a:solidFill>
                <a:effectLst/>
                <a:uLnTx/>
                <a:uFillTx/>
                <a:latin typeface="Calibri"/>
                <a:ea typeface="ＭＳ Ｐゴシック"/>
              </a:rPr>
              <a:t>with </a:t>
            </a:r>
            <a:r>
              <a:rPr kumimoji="0" lang="en-US" sz="2700" b="1" i="0" u="none" strike="noStrike" kern="1200" cap="none" spc="0" normalizeH="0" baseline="0" noProof="0" dirty="0">
                <a:ln>
                  <a:noFill/>
                </a:ln>
                <a:solidFill>
                  <a:srgbClr val="7030A0"/>
                </a:solidFill>
                <a:effectLst/>
                <a:uLnTx/>
                <a:uFillTx/>
                <a:latin typeface="Calibri"/>
                <a:ea typeface="ＭＳ Ｐゴシック"/>
              </a:rPr>
              <a:t>more jobs, </a:t>
            </a:r>
            <a:r>
              <a:rPr kumimoji="0" lang="en-US" sz="2700" b="1" i="0" u="none" strike="noStrike" kern="1200" cap="none" spc="0" normalizeH="0" baseline="0" noProof="0" dirty="0">
                <a:ln>
                  <a:noFill/>
                </a:ln>
                <a:solidFill>
                  <a:srgbClr val="FF40FF"/>
                </a:solidFill>
                <a:effectLst/>
                <a:uLnTx/>
                <a:uFillTx/>
                <a:latin typeface="Calibri"/>
                <a:ea typeface="ＭＳ Ｐゴシック"/>
              </a:rPr>
              <a:t>improved health </a:t>
            </a:r>
            <a:r>
              <a:rPr kumimoji="0" lang="en-US" sz="2700" b="1" i="0" u="none" strike="noStrike" kern="1200" cap="none" spc="0" normalizeH="0" baseline="0" noProof="0" dirty="0">
                <a:ln>
                  <a:noFill/>
                </a:ln>
                <a:solidFill>
                  <a:prstClr val="black"/>
                </a:solidFill>
                <a:effectLst/>
                <a:uLnTx/>
                <a:uFillTx/>
                <a:latin typeface="Calibri"/>
                <a:ea typeface="ＭＳ Ｐゴシック"/>
              </a:rPr>
              <a:t>and </a:t>
            </a:r>
            <a:r>
              <a:rPr kumimoji="0" lang="en-US" sz="2700" b="1" i="0" u="none" strike="noStrike" kern="1200" cap="none" spc="0" normalizeH="0" baseline="0" noProof="0" dirty="0">
                <a:ln>
                  <a:noFill/>
                </a:ln>
                <a:solidFill>
                  <a:srgbClr val="0432FF"/>
                </a:solidFill>
                <a:effectLst/>
                <a:uLnTx/>
                <a:uFillTx/>
                <a:latin typeface="Calibri"/>
                <a:ea typeface="ＭＳ Ｐゴシック"/>
              </a:rPr>
              <a:t>greater national security</a:t>
            </a:r>
            <a:r>
              <a:rPr kumimoji="0" lang="en-US" sz="2700" b="1" i="0" u="none" strike="noStrike" kern="1200" cap="none" spc="0" normalizeH="0" baseline="0" noProof="0" dirty="0">
                <a:ln>
                  <a:noFill/>
                </a:ln>
                <a:solidFill>
                  <a:prstClr val="black"/>
                </a:solidFill>
                <a:effectLst/>
                <a:uLnTx/>
                <a:uFillTx/>
                <a:latin typeface="Calibri"/>
                <a:ea typeface="ＭＳ Ｐゴシック"/>
              </a:rPr>
              <a:t> in a </a:t>
            </a:r>
            <a:r>
              <a:rPr kumimoji="0" lang="en-US" sz="2700" b="1" i="0" u="none" strike="noStrike" kern="1200" cap="none" spc="0" normalizeH="0" baseline="0" noProof="0" dirty="0">
                <a:ln>
                  <a:noFill/>
                </a:ln>
                <a:solidFill>
                  <a:srgbClr val="008F00"/>
                </a:solidFill>
                <a:effectLst/>
                <a:uLnTx/>
                <a:uFillTx/>
                <a:latin typeface="Calibri"/>
                <a:ea typeface="ＭＳ Ｐゴシック"/>
              </a:rPr>
              <a:t>cleaner environment </a:t>
            </a:r>
            <a:r>
              <a:rPr kumimoji="0" lang="en-US" sz="2700" b="1" i="0" u="none" strike="noStrike" kern="1200" cap="none" spc="0" normalizeH="0" baseline="0" noProof="0" dirty="0">
                <a:ln>
                  <a:noFill/>
                </a:ln>
                <a:solidFill>
                  <a:prstClr val="black"/>
                </a:solidFill>
                <a:effectLst/>
                <a:uLnTx/>
                <a:uFillTx/>
                <a:latin typeface="Calibri"/>
                <a:ea typeface="ＭＳ Ｐゴシック"/>
              </a:rPr>
              <a:t>more consistent with the </a:t>
            </a:r>
            <a:r>
              <a:rPr kumimoji="0" lang="en-US" sz="2700" b="1" i="0" u="none" strike="noStrike" kern="1200" cap="none" spc="0" normalizeH="0" baseline="0" noProof="0" dirty="0">
                <a:ln>
                  <a:noFill/>
                </a:ln>
                <a:solidFill>
                  <a:srgbClr val="FF7E79"/>
                </a:solidFill>
                <a:effectLst/>
                <a:uLnTx/>
                <a:uFillTx/>
                <a:latin typeface="Calibri"/>
                <a:ea typeface="ＭＳ Ｐゴシック"/>
              </a:rPr>
              <a:t>Golden Rule. </a:t>
            </a:r>
          </a:p>
        </p:txBody>
      </p:sp>
    </p:spTree>
    <p:extLst>
      <p:ext uri="{BB962C8B-B14F-4D97-AF65-F5344CB8AC3E}">
        <p14:creationId xmlns:p14="http://schemas.microsoft.com/office/powerpoint/2010/main" val="6656126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910084" cy="6858000"/>
          </a:xfrm>
          <a:prstGeom prst="rect">
            <a:avLst/>
          </a:prstGeom>
        </p:spPr>
      </p:pic>
      <p:sp>
        <p:nvSpPr>
          <p:cNvPr id="3" name="TextBox 2"/>
          <p:cNvSpPr txBox="1"/>
          <p:nvPr/>
        </p:nvSpPr>
        <p:spPr>
          <a:xfrm>
            <a:off x="4356549" y="2742613"/>
            <a:ext cx="4667835"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ＭＳ Ｐゴシック"/>
              </a:rPr>
              <a:t>Land for 2000 Calories/day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ＭＳ Ｐゴシック"/>
              </a:rPr>
              <a:t>Foley et al., Science, 2005; for 1990s</a:t>
            </a:r>
          </a:p>
        </p:txBody>
      </p:sp>
    </p:spTree>
    <p:extLst>
      <p:ext uri="{BB962C8B-B14F-4D97-AF65-F5344CB8AC3E}">
        <p14:creationId xmlns:p14="http://schemas.microsoft.com/office/powerpoint/2010/main" val="666995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910084" cy="6858000"/>
          </a:xfrm>
          <a:prstGeom prst="rect">
            <a:avLst/>
          </a:prstGeom>
        </p:spPr>
      </p:pic>
      <p:sp>
        <p:nvSpPr>
          <p:cNvPr id="4" name="Rectangle 3"/>
          <p:cNvSpPr/>
          <p:nvPr/>
        </p:nvSpPr>
        <p:spPr bwMode="auto">
          <a:xfrm>
            <a:off x="5308600" y="1335446"/>
            <a:ext cx="190500" cy="187325"/>
          </a:xfrm>
          <a:prstGeom prst="rect">
            <a:avLst/>
          </a:prstGeom>
          <a:solidFill>
            <a:srgbClr val="FF6FC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5" name="TextBox 4"/>
          <p:cNvSpPr txBox="1"/>
          <p:nvPr/>
        </p:nvSpPr>
        <p:spPr>
          <a:xfrm>
            <a:off x="4048933" y="2640836"/>
            <a:ext cx="524618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ＭＳ Ｐゴシック"/>
              </a:rPr>
              <a:t>Extra land to exceed world energy use with current solar tech. </a:t>
            </a:r>
            <a:endParaRPr kumimoji="0" lang="en-US" sz="1800" b="1" i="0" u="none" strike="noStrike" kern="1200" cap="none" spc="0" normalizeH="0" baseline="0" noProof="0" dirty="0">
              <a:ln>
                <a:noFill/>
              </a:ln>
              <a:solidFill>
                <a:srgbClr val="000000"/>
              </a:solidFill>
              <a:effectLst/>
              <a:uLnTx/>
              <a:uFillTx/>
              <a:latin typeface="Arial"/>
              <a:ea typeface="ＭＳ Ｐゴシック"/>
              <a:cs typeface="ＭＳ Ｐゴシック"/>
            </a:endParaRPr>
          </a:p>
        </p:txBody>
      </p:sp>
      <p:sp>
        <p:nvSpPr>
          <p:cNvPr id="6" name="Freeform 5"/>
          <p:cNvSpPr/>
          <p:nvPr/>
        </p:nvSpPr>
        <p:spPr>
          <a:xfrm>
            <a:off x="4711700" y="1574036"/>
            <a:ext cx="596900" cy="1066800"/>
          </a:xfrm>
          <a:custGeom>
            <a:avLst/>
            <a:gdLst>
              <a:gd name="connsiteX0" fmla="*/ 0 w 368300"/>
              <a:gd name="connsiteY0" fmla="*/ 1254199 h 1254199"/>
              <a:gd name="connsiteX1" fmla="*/ 12700 w 368300"/>
              <a:gd name="connsiteY1" fmla="*/ 1025599 h 1254199"/>
              <a:gd name="connsiteX2" fmla="*/ 38100 w 368300"/>
              <a:gd name="connsiteY2" fmla="*/ 568399 h 1254199"/>
              <a:gd name="connsiteX3" fmla="*/ 304800 w 368300"/>
              <a:gd name="connsiteY3" fmla="*/ 60399 h 1254199"/>
              <a:gd name="connsiteX4" fmla="*/ 368300 w 368300"/>
              <a:gd name="connsiteY4" fmla="*/ 9599 h 1254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00" h="1254199">
                <a:moveTo>
                  <a:pt x="0" y="1254199"/>
                </a:moveTo>
                <a:lnTo>
                  <a:pt x="12700" y="1025599"/>
                </a:lnTo>
                <a:cubicBezTo>
                  <a:pt x="19050" y="911299"/>
                  <a:pt x="-10583" y="729266"/>
                  <a:pt x="38100" y="568399"/>
                </a:cubicBezTo>
                <a:cubicBezTo>
                  <a:pt x="86783" y="407532"/>
                  <a:pt x="249767" y="153532"/>
                  <a:pt x="304800" y="60399"/>
                </a:cubicBezTo>
                <a:cubicBezTo>
                  <a:pt x="359833" y="-32734"/>
                  <a:pt x="368300" y="9599"/>
                  <a:pt x="368300" y="9599"/>
                </a:cubicBezTo>
              </a:path>
            </a:pathLst>
          </a:custGeom>
          <a:ln w="63500">
            <a:solidFill>
              <a:schemeClr val="tx1"/>
            </a:solidFill>
            <a:tailEnd type="stealth"/>
          </a:ln>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8" name="TextBox 7"/>
          <p:cNvSpPr txBox="1"/>
          <p:nvPr/>
        </p:nvSpPr>
        <p:spPr>
          <a:xfrm>
            <a:off x="4173435" y="6112669"/>
            <a:ext cx="4667835"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ＭＳ Ｐゴシック"/>
              </a:rPr>
              <a:t>Land for 2000 Calories/day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ＭＳ Ｐゴシック"/>
              </a:rPr>
              <a:t>Foley et al., Science, 2005; for 1990s</a:t>
            </a:r>
          </a:p>
        </p:txBody>
      </p:sp>
    </p:spTree>
    <p:extLst>
      <p:ext uri="{BB962C8B-B14F-4D97-AF65-F5344CB8AC3E}">
        <p14:creationId xmlns:p14="http://schemas.microsoft.com/office/powerpoint/2010/main" val="13575499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910084" cy="6858000"/>
          </a:xfrm>
          <a:prstGeom prst="rect">
            <a:avLst/>
          </a:prstGeom>
        </p:spPr>
      </p:pic>
      <p:sp>
        <p:nvSpPr>
          <p:cNvPr id="4" name="Rectangle 3"/>
          <p:cNvSpPr/>
          <p:nvPr/>
        </p:nvSpPr>
        <p:spPr bwMode="auto">
          <a:xfrm>
            <a:off x="5308600" y="1335446"/>
            <a:ext cx="190500" cy="187325"/>
          </a:xfrm>
          <a:prstGeom prst="rect">
            <a:avLst/>
          </a:prstGeom>
          <a:solidFill>
            <a:srgbClr val="FF6FC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5" name="TextBox 4"/>
          <p:cNvSpPr txBox="1"/>
          <p:nvPr/>
        </p:nvSpPr>
        <p:spPr>
          <a:xfrm>
            <a:off x="4048933" y="2640836"/>
            <a:ext cx="524618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ＭＳ Ｐゴシック"/>
              </a:rPr>
              <a:t>Surely a huge task. Surely not easy.  But, economically do-able.</a:t>
            </a:r>
            <a:endParaRPr kumimoji="0" lang="en-US" sz="1800" b="1" i="0" u="none" strike="noStrike" kern="1200" cap="none" spc="0" normalizeH="0" baseline="0" noProof="0" dirty="0">
              <a:ln>
                <a:noFill/>
              </a:ln>
              <a:solidFill>
                <a:srgbClr val="000000"/>
              </a:solidFill>
              <a:effectLst/>
              <a:uLnTx/>
              <a:uFillTx/>
              <a:latin typeface="Arial"/>
              <a:ea typeface="ＭＳ Ｐゴシック"/>
              <a:cs typeface="ＭＳ Ｐゴシック"/>
            </a:endParaRPr>
          </a:p>
        </p:txBody>
      </p:sp>
      <p:sp>
        <p:nvSpPr>
          <p:cNvPr id="6" name="Freeform 5"/>
          <p:cNvSpPr/>
          <p:nvPr/>
        </p:nvSpPr>
        <p:spPr>
          <a:xfrm>
            <a:off x="4711700" y="1574036"/>
            <a:ext cx="596900" cy="1066800"/>
          </a:xfrm>
          <a:custGeom>
            <a:avLst/>
            <a:gdLst>
              <a:gd name="connsiteX0" fmla="*/ 0 w 368300"/>
              <a:gd name="connsiteY0" fmla="*/ 1254199 h 1254199"/>
              <a:gd name="connsiteX1" fmla="*/ 12700 w 368300"/>
              <a:gd name="connsiteY1" fmla="*/ 1025599 h 1254199"/>
              <a:gd name="connsiteX2" fmla="*/ 38100 w 368300"/>
              <a:gd name="connsiteY2" fmla="*/ 568399 h 1254199"/>
              <a:gd name="connsiteX3" fmla="*/ 304800 w 368300"/>
              <a:gd name="connsiteY3" fmla="*/ 60399 h 1254199"/>
              <a:gd name="connsiteX4" fmla="*/ 368300 w 368300"/>
              <a:gd name="connsiteY4" fmla="*/ 9599 h 1254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00" h="1254199">
                <a:moveTo>
                  <a:pt x="0" y="1254199"/>
                </a:moveTo>
                <a:lnTo>
                  <a:pt x="12700" y="1025599"/>
                </a:lnTo>
                <a:cubicBezTo>
                  <a:pt x="19050" y="911299"/>
                  <a:pt x="-10583" y="729266"/>
                  <a:pt x="38100" y="568399"/>
                </a:cubicBezTo>
                <a:cubicBezTo>
                  <a:pt x="86783" y="407532"/>
                  <a:pt x="249767" y="153532"/>
                  <a:pt x="304800" y="60399"/>
                </a:cubicBezTo>
                <a:cubicBezTo>
                  <a:pt x="359833" y="-32734"/>
                  <a:pt x="368300" y="9599"/>
                  <a:pt x="368300" y="9599"/>
                </a:cubicBezTo>
              </a:path>
            </a:pathLst>
          </a:custGeom>
          <a:ln w="63500">
            <a:solidFill>
              <a:schemeClr val="tx1"/>
            </a:solidFill>
            <a:tailEnd type="stealth"/>
          </a:ln>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8" name="TextBox 7"/>
          <p:cNvSpPr txBox="1"/>
          <p:nvPr/>
        </p:nvSpPr>
        <p:spPr>
          <a:xfrm>
            <a:off x="4173435" y="6112669"/>
            <a:ext cx="4667835"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ＭＳ Ｐゴシック"/>
              </a:rPr>
              <a:t>Land for 2000 Calories/day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ＭＳ Ｐゴシック"/>
              </a:rPr>
              <a:t>Foley et al., Science, 2005; for 1990s</a:t>
            </a:r>
          </a:p>
        </p:txBody>
      </p:sp>
    </p:spTree>
    <p:extLst>
      <p:ext uri="{BB962C8B-B14F-4D97-AF65-F5344CB8AC3E}">
        <p14:creationId xmlns:p14="http://schemas.microsoft.com/office/powerpoint/2010/main" val="30155616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2" descr="Cows &amp; turbines.psd"/>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010" name="TextBox 5"/>
          <p:cNvSpPr txBox="1">
            <a:spLocks noChangeArrowheads="1"/>
          </p:cNvSpPr>
          <p:nvPr/>
        </p:nvSpPr>
        <p:spPr bwMode="auto">
          <a:xfrm>
            <a:off x="1716378" y="162648"/>
            <a:ext cx="5698371" cy="4308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66"/>
                </a:solidFill>
                <a:effectLst/>
                <a:uLnTx/>
                <a:uFillTx/>
                <a:latin typeface="Calibri" charset="0"/>
                <a:ea typeface="ＭＳ Ｐゴシック" charset="0"/>
              </a:rPr>
              <a:t>~5% of land for wind turbines provides more money than 95% of land for “normal” agriculture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ja-JP" sz="3200" b="1" i="0" u="none" strike="noStrike" kern="1200" cap="none" spc="0" normalizeH="0" baseline="0" noProof="0" dirty="0">
              <a:ln>
                <a:noFill/>
              </a:ln>
              <a:solidFill>
                <a:srgbClr val="FFFF66"/>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73FB79"/>
                </a:solidFill>
                <a:effectLst/>
                <a:uLnTx/>
                <a:uFillTx/>
                <a:latin typeface="Calibri" charset="0"/>
                <a:ea typeface="ＭＳ Ｐゴシック" charset="0"/>
              </a:rPr>
              <a:t>Wind farm on windy parts of world’s plains and deserts would supply ~5x more energy than all human use</a:t>
            </a:r>
            <a:endParaRPr kumimoji="0" lang="en-US" altLang="ja-JP" sz="1400" b="0" i="0" u="none" strike="noStrike" kern="1200" cap="none" spc="0" normalizeH="0" baseline="0" noProof="0" dirty="0">
              <a:ln>
                <a:noFill/>
              </a:ln>
              <a:solidFill>
                <a:srgbClr val="73FB79"/>
              </a:solidFill>
              <a:effectLst/>
              <a:uLnTx/>
              <a:uFillTx/>
              <a:latin typeface="Comic Sans MS"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171011"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13713" y="6324600"/>
            <a:ext cx="1030287"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211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2" descr="Cows &amp; turbines.psd"/>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0" name="TextBox 5"/>
          <p:cNvSpPr txBox="1">
            <a:spLocks noChangeArrowheads="1"/>
          </p:cNvSpPr>
          <p:nvPr/>
        </p:nvSpPr>
        <p:spPr bwMode="auto">
          <a:xfrm>
            <a:off x="1716378" y="162648"/>
            <a:ext cx="5698371" cy="3939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66"/>
                </a:solidFill>
                <a:effectLst/>
                <a:uLnTx/>
                <a:uFillTx/>
                <a:latin typeface="Calibri" charset="0"/>
                <a:ea typeface="ＭＳ Ｐゴシック" charset="0"/>
              </a:rPr>
              <a:t>International Energy Agency 2020: best solar energy schemes supply </a:t>
            </a:r>
            <a:r>
              <a:rPr kumimoji="0" lang="en-US" altLang="ja-JP" sz="3600" b="1" i="0" u="none" strike="noStrike" kern="1200" cap="none" spc="0" normalizeH="0" baseline="0" noProof="0" dirty="0">
                <a:ln>
                  <a:noFill/>
                </a:ln>
                <a:solidFill>
                  <a:srgbClr val="73FB79"/>
                </a:solidFill>
                <a:effectLst/>
                <a:uLnTx/>
                <a:uFillTx/>
                <a:latin typeface="Calibri" charset="0"/>
                <a:ea typeface="ＭＳ Ｐゴシック" charset="0"/>
              </a:rPr>
              <a:t>“cheapest…electricity in history”</a:t>
            </a:r>
            <a:r>
              <a:rPr kumimoji="0" lang="en-US" altLang="ja-JP" sz="3200" b="1" i="0" u="none" strike="noStrike" kern="1200" cap="none" spc="0" normalizeH="0" baseline="0" noProof="0" dirty="0">
                <a:ln>
                  <a:noFill/>
                </a:ln>
                <a:solidFill>
                  <a:srgbClr val="FFFF66"/>
                </a:solidFill>
                <a:effectLst/>
                <a:uLnTx/>
                <a:uFillTx/>
                <a:latin typeface="Calibri" charset="0"/>
                <a:ea typeface="ＭＳ Ｐゴシック" charset="0"/>
              </a:rPr>
              <a:t>, cheaper than coal and gas in most major countries,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66"/>
                </a:solidFill>
                <a:effectLst/>
                <a:uLnTx/>
                <a:uFillTx/>
                <a:latin typeface="Calibri" charset="0"/>
                <a:ea typeface="ＭＳ Ｐゴシック" charset="0"/>
              </a:rPr>
              <a:t>with wind also cheaper than fossil fuels</a:t>
            </a:r>
            <a:endParaRPr kumimoji="0" lang="en-US" altLang="ja-JP" sz="1400" b="0" i="0" u="none" strike="noStrike" kern="1200" cap="none" spc="0" normalizeH="0" baseline="0" noProof="0" dirty="0">
              <a:ln>
                <a:noFill/>
              </a:ln>
              <a:solidFill>
                <a:srgbClr val="FFCC66"/>
              </a:solidFill>
              <a:effectLst/>
              <a:uLnTx/>
              <a:uFillTx/>
              <a:latin typeface="Comic Sans MS"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171011"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13713" y="6324600"/>
            <a:ext cx="1030287"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0" y="6119336"/>
            <a:ext cx="788753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4"/>
              </a:rPr>
              <a:t>World Energy Outlook 2020</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Also see https://</a:t>
            </a:r>
            <a:r>
              <a:rPr kumimoji="0" lang="en-US" sz="1400" b="0" i="0" u="none" strike="noStrike" kern="1200" cap="none" spc="0" normalizeH="0" baseline="0" noProof="0" dirty="0" err="1">
                <a:ln>
                  <a:noFill/>
                </a:ln>
                <a:solidFill>
                  <a:prstClr val="black"/>
                </a:solidFill>
                <a:effectLst/>
                <a:uLnTx/>
                <a:uFillTx/>
                <a:latin typeface="Calibri"/>
                <a:ea typeface="+mn-ea"/>
                <a:cs typeface="+mn-cs"/>
              </a:rPr>
              <a:t>www.carbonbrief.org</a:t>
            </a:r>
            <a:r>
              <a:rPr kumimoji="0" lang="en-US" sz="1400" b="0" i="0" u="none" strike="noStrike" kern="1200" cap="none" spc="0" normalizeH="0" baseline="0" noProof="0" dirty="0">
                <a:ln>
                  <a:noFill/>
                </a:ln>
                <a:solidFill>
                  <a:prstClr val="black"/>
                </a:solidFill>
                <a:effectLst/>
                <a:uLnTx/>
                <a:uFillTx/>
                <a:latin typeface="Calibri"/>
                <a:ea typeface="+mn-ea"/>
                <a:cs typeface="+mn-cs"/>
              </a:rPr>
              <a:t>/solar-is-now-cheapest-electricity-in-history-confirms-</a:t>
            </a:r>
            <a:r>
              <a:rPr kumimoji="0" lang="en-US" sz="1400" b="0" i="0" u="none" strike="noStrike" kern="1200" cap="none" spc="0" normalizeH="0" baseline="0" noProof="0" dirty="0" err="1">
                <a:ln>
                  <a:noFill/>
                </a:ln>
                <a:solidFill>
                  <a:prstClr val="black"/>
                </a:solidFill>
                <a:effectLst/>
                <a:uLnTx/>
                <a:uFillTx/>
                <a:latin typeface="Calibri"/>
                <a:ea typeface="+mn-ea"/>
                <a:cs typeface="+mn-cs"/>
              </a:rPr>
              <a:t>iea</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813796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A056A-F958-8F48-9B84-A55CF713CDF2}"/>
              </a:ext>
            </a:extLst>
          </p:cNvPr>
          <p:cNvPicPr>
            <a:picLocks noChangeAspect="1"/>
          </p:cNvPicPr>
          <p:nvPr/>
        </p:nvPicPr>
        <p:blipFill>
          <a:blip r:embed="rId3"/>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8704698F-D2C9-7C4A-9920-3C150F1B1132}"/>
              </a:ext>
            </a:extLst>
          </p:cNvPr>
          <p:cNvSpPr txBox="1"/>
          <p:nvPr/>
        </p:nvSpPr>
        <p:spPr>
          <a:xfrm>
            <a:off x="66260" y="0"/>
            <a:ext cx="9077740" cy="2677656"/>
          </a:xfrm>
          <a:prstGeom prst="rect">
            <a:avLst/>
          </a:prstGeom>
          <a:solidFill>
            <a:schemeClr val="bg1">
              <a:alpha val="4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a:rPr>
              <a:t>Science—My job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a:sym typeface="Wingdings" pitchFamily="2" charset="2"/>
              </a:rPr>
              <a:t></a:t>
            </a:r>
            <a:r>
              <a:rPr lang="en-US" sz="2800" b="1" dirty="0">
                <a:solidFill>
                  <a:prstClr val="black"/>
                </a:solidFill>
                <a:latin typeface="Calibri" panose="020F0502020204030204"/>
              </a:rPr>
              <a:t>go to some of the most beautiful places on Earth with some of the best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a:sym typeface="Wingdings" pitchFamily="2" charset="2"/>
              </a:rPr>
              <a:t></a:t>
            </a:r>
            <a:r>
              <a:rPr lang="en-US" sz="2800" b="1" dirty="0">
                <a:solidFill>
                  <a:prstClr val="black"/>
                </a:solidFill>
                <a:latin typeface="Calibri" panose="020F0502020204030204"/>
              </a:rPr>
              <a:t>learn what nobody knows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a:sym typeface="Wingdings" pitchFamily="2" charset="2"/>
              </a:rPr>
              <a:t></a:t>
            </a:r>
            <a:r>
              <a:rPr lang="en-US" sz="2800" b="1" dirty="0">
                <a:solidFill>
                  <a:prstClr val="black"/>
                </a:solidFill>
                <a:latin typeface="Calibri" panose="020F0502020204030204"/>
              </a:rPr>
              <a:t>share that information with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a:sym typeface="Wingdings" pitchFamily="2" charset="2"/>
              </a:rPr>
              <a:t>h</a:t>
            </a:r>
            <a:r>
              <a:rPr lang="en-US" sz="2800" b="1" dirty="0">
                <a:solidFill>
                  <a:prstClr val="black"/>
                </a:solidFill>
                <a:latin typeface="Calibri" panose="020F0502020204030204"/>
              </a:rPr>
              <a:t>elp them use it to do good things</a:t>
            </a:r>
          </a:p>
        </p:txBody>
      </p:sp>
    </p:spTree>
    <p:extLst>
      <p:ext uri="{BB962C8B-B14F-4D97-AF65-F5344CB8AC3E}">
        <p14:creationId xmlns:p14="http://schemas.microsoft.com/office/powerpoint/2010/main" val="25413754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013BA-0436-E045-B926-75E0055FBACA}"/>
              </a:ext>
            </a:extLst>
          </p:cNvPr>
          <p:cNvPicPr>
            <a:picLocks noChangeAspect="1"/>
          </p:cNvPicPr>
          <p:nvPr/>
        </p:nvPicPr>
        <p:blipFill>
          <a:blip r:embed="rId2"/>
          <a:stretch>
            <a:fillRect/>
          </a:stretch>
        </p:blipFill>
        <p:spPr>
          <a:xfrm>
            <a:off x="0" y="1693572"/>
            <a:ext cx="9181205" cy="5164428"/>
          </a:xfrm>
          <a:prstGeom prst="rect">
            <a:avLst/>
          </a:prstGeom>
        </p:spPr>
      </p:pic>
      <p:sp>
        <p:nvSpPr>
          <p:cNvPr id="5" name="Rectangle 4">
            <a:extLst>
              <a:ext uri="{FF2B5EF4-FFF2-40B4-BE49-F238E27FC236}">
                <a16:creationId xmlns:a16="http://schemas.microsoft.com/office/drawing/2014/main" id="{3383F0AC-E98D-F546-88FB-FA8F183216B6}"/>
              </a:ext>
            </a:extLst>
          </p:cNvPr>
          <p:cNvSpPr/>
          <p:nvPr/>
        </p:nvSpPr>
        <p:spPr>
          <a:xfrm>
            <a:off x="-37205" y="6334780"/>
            <a:ext cx="9181205" cy="523220"/>
          </a:xfrm>
          <a:prstGeom prst="rect">
            <a:avLst/>
          </a:prstGeom>
          <a:solidFill>
            <a:schemeClr val="accent3">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Hassanpour</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Adeh</a:t>
            </a:r>
            <a:r>
              <a:rPr kumimoji="0" lang="en-US" sz="1400" b="0" i="0" u="none" strike="noStrike" kern="1200" cap="none" spc="0" normalizeH="0" baseline="0" noProof="0" dirty="0">
                <a:ln>
                  <a:noFill/>
                </a:ln>
                <a:solidFill>
                  <a:prstClr val="black"/>
                </a:solidFill>
                <a:effectLst/>
                <a:uLnTx/>
                <a:uFillTx/>
                <a:latin typeface="Calibri"/>
                <a:ea typeface="+mn-ea"/>
                <a:cs typeface="+mn-cs"/>
              </a:rPr>
              <a:t> 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Selker</a:t>
            </a:r>
            <a:r>
              <a:rPr kumimoji="0" lang="en-US" sz="1400" b="0" i="0" u="none" strike="noStrike" kern="1200" cap="none" spc="0" normalizeH="0" baseline="0" noProof="0" dirty="0">
                <a:ln>
                  <a:noFill/>
                </a:ln>
                <a:solidFill>
                  <a:prstClr val="black"/>
                </a:solidFill>
                <a:effectLst/>
                <a:uLnTx/>
                <a:uFillTx/>
                <a:latin typeface="Calibri"/>
                <a:ea typeface="+mn-ea"/>
                <a:cs typeface="+mn-cs"/>
              </a:rPr>
              <a:t> JS, Higgins CW. Remarkable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agrivoltaic</a:t>
            </a:r>
            <a:r>
              <a:rPr kumimoji="0" lang="en-US" sz="1400" b="0" i="0" u="none" strike="noStrike" kern="1200" cap="none" spc="0" normalizeH="0" baseline="0" noProof="0" dirty="0">
                <a:ln>
                  <a:noFill/>
                </a:ln>
                <a:solidFill>
                  <a:prstClr val="black"/>
                </a:solidFill>
                <a:effectLst/>
                <a:uLnTx/>
                <a:uFillTx/>
                <a:latin typeface="Calibri"/>
                <a:ea typeface="+mn-ea"/>
                <a:cs typeface="+mn-cs"/>
              </a:rPr>
              <a:t> influence on soil moisture, micrometeorology and water-use efficiency. </a:t>
            </a:r>
            <a:r>
              <a:rPr kumimoji="0" lang="en-US" sz="1400" b="0" i="1" u="none" strike="noStrike" kern="1200" cap="none" spc="0" normalizeH="0" baseline="0" noProof="0" dirty="0" err="1">
                <a:ln>
                  <a:noFill/>
                </a:ln>
                <a:solidFill>
                  <a:prstClr val="black"/>
                </a:solidFill>
                <a:effectLst/>
                <a:uLnTx/>
                <a:uFillTx/>
                <a:latin typeface="Calibri"/>
                <a:ea typeface="+mn-ea"/>
                <a:cs typeface="+mn-cs"/>
              </a:rPr>
              <a:t>PLoS</a:t>
            </a:r>
            <a:r>
              <a:rPr kumimoji="0" lang="en-US" sz="1400" b="0" i="1" u="none" strike="noStrike" kern="1200" cap="none" spc="0" normalizeH="0" baseline="0" noProof="0" dirty="0">
                <a:ln>
                  <a:noFill/>
                </a:ln>
                <a:solidFill>
                  <a:prstClr val="black"/>
                </a:solidFill>
                <a:effectLst/>
                <a:uLnTx/>
                <a:uFillTx/>
                <a:latin typeface="Calibri"/>
                <a:ea typeface="+mn-ea"/>
                <a:cs typeface="+mn-cs"/>
              </a:rPr>
              <a:t> One</a:t>
            </a:r>
            <a:r>
              <a:rPr kumimoji="0" lang="en-US" sz="1400" b="0" i="0" u="none" strike="noStrike" kern="1200" cap="none" spc="0" normalizeH="0" baseline="0" noProof="0" dirty="0">
                <a:ln>
                  <a:noFill/>
                </a:ln>
                <a:solidFill>
                  <a:prstClr val="black"/>
                </a:solidFill>
                <a:effectLst/>
                <a:uLnTx/>
                <a:uFillTx/>
                <a:latin typeface="Calibri"/>
                <a:ea typeface="+mn-ea"/>
                <a:cs typeface="+mn-cs"/>
              </a:rPr>
              <a:t>. 2018;13(11):e0203256. Published 2018 Nov 1. doi:10.1371/journal.pone.0203256</a:t>
            </a:r>
          </a:p>
        </p:txBody>
      </p:sp>
      <p:sp>
        <p:nvSpPr>
          <p:cNvPr id="2" name="TextBox 1">
            <a:extLst>
              <a:ext uri="{FF2B5EF4-FFF2-40B4-BE49-F238E27FC236}">
                <a16:creationId xmlns:a16="http://schemas.microsoft.com/office/drawing/2014/main" id="{550E818C-1322-6849-B157-1451177375AB}"/>
              </a:ext>
            </a:extLst>
          </p:cNvPr>
          <p:cNvSpPr txBox="1"/>
          <p:nvPr/>
        </p:nvSpPr>
        <p:spPr>
          <a:xfrm>
            <a:off x="83127" y="0"/>
            <a:ext cx="8863165"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err="1">
                <a:ln>
                  <a:noFill/>
                </a:ln>
                <a:solidFill>
                  <a:prstClr val="black"/>
                </a:solidFill>
                <a:effectLst/>
                <a:uLnTx/>
                <a:uFillTx/>
                <a:latin typeface="Calibri"/>
                <a:ea typeface="+mn-ea"/>
                <a:cs typeface="+mn-cs"/>
              </a:rPr>
              <a:t>Agrivoltaics</a:t>
            </a:r>
            <a:r>
              <a:rPr kumimoji="0" lang="en-US" sz="2800" b="0" i="0" u="none" strike="noStrike" kern="1200" cap="none" spc="0" normalizeH="0" baseline="0" noProof="0" dirty="0">
                <a:ln>
                  <a:noFill/>
                </a:ln>
                <a:solidFill>
                  <a:prstClr val="black"/>
                </a:solidFill>
                <a:effectLst/>
                <a:uLnTx/>
                <a:uFillTx/>
                <a:latin typeface="Calibri"/>
                <a:ea typeface="+mn-ea"/>
                <a:cs typeface="+mn-cs"/>
              </a:rPr>
              <a:t>—Some places and crops, adding solar can INCREASE food production while supplying power and money for farmer…much to learn, but great opportunities. </a:t>
            </a:r>
          </a:p>
        </p:txBody>
      </p:sp>
    </p:spTree>
    <p:extLst>
      <p:ext uri="{BB962C8B-B14F-4D97-AF65-F5344CB8AC3E}">
        <p14:creationId xmlns:p14="http://schemas.microsoft.com/office/powerpoint/2010/main" val="128531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88D732-1AF5-9A4F-8991-9579A41840CF}"/>
              </a:ext>
            </a:extLst>
          </p:cNvPr>
          <p:cNvPicPr>
            <a:picLocks noChangeAspect="1"/>
          </p:cNvPicPr>
          <p:nvPr/>
        </p:nvPicPr>
        <p:blipFill>
          <a:blip r:embed="rId2"/>
          <a:stretch>
            <a:fillRect/>
          </a:stretch>
        </p:blipFill>
        <p:spPr>
          <a:xfrm>
            <a:off x="0" y="254470"/>
            <a:ext cx="6870357" cy="5315060"/>
          </a:xfrm>
          <a:prstGeom prst="rect">
            <a:avLst/>
          </a:prstGeom>
        </p:spPr>
      </p:pic>
      <p:sp>
        <p:nvSpPr>
          <p:cNvPr id="5" name="TextBox 4">
            <a:extLst>
              <a:ext uri="{FF2B5EF4-FFF2-40B4-BE49-F238E27FC236}">
                <a16:creationId xmlns:a16="http://schemas.microsoft.com/office/drawing/2014/main" id="{E0D1E19A-A734-5445-912D-BB174F794E7F}"/>
              </a:ext>
            </a:extLst>
          </p:cNvPr>
          <p:cNvSpPr txBox="1"/>
          <p:nvPr/>
        </p:nvSpPr>
        <p:spPr>
          <a:xfrm>
            <a:off x="0" y="5588266"/>
            <a:ext cx="9144000"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APV-RESOLA project was financed by the German Federal Ministry of Education and Research and FONA (Research for Sustainable Development). The partners of the joint project are: Fraunhofer ISE,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BayWa</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r.e</a:t>
            </a:r>
            <a:r>
              <a:rPr kumimoji="0" lang="en-US" sz="1600" b="0" i="0" u="none" strike="noStrike" kern="1200" cap="none" spc="0" normalizeH="0" baseline="0" noProof="0" dirty="0">
                <a:ln>
                  <a:noFill/>
                </a:ln>
                <a:solidFill>
                  <a:prstClr val="black"/>
                </a:solidFill>
                <a:effectLst/>
                <a:uLnTx/>
                <a:uFillTx/>
                <a:latin typeface="Calibri"/>
                <a:ea typeface="+mn-ea"/>
                <a:cs typeface="+mn-cs"/>
              </a:rPr>
              <a:t>. Solar Projects GmbH,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Electrizitätswerke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Schönau</a:t>
            </a:r>
            <a:r>
              <a:rPr kumimoji="0" lang="en-US" sz="1600" b="0" i="0" u="none" strike="noStrike" kern="1200" cap="none" spc="0" normalizeH="0" baseline="0" noProof="0" dirty="0">
                <a:ln>
                  <a:noFill/>
                </a:ln>
                <a:solidFill>
                  <a:prstClr val="black"/>
                </a:solidFill>
                <a:effectLst/>
                <a:uLnTx/>
                <a:uFillTx/>
                <a:latin typeface="Calibri"/>
                <a:ea typeface="+mn-ea"/>
                <a:cs typeface="+mn-cs"/>
              </a:rPr>
              <a:t>, Demeter farm cooperative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Heggelbach</a:t>
            </a:r>
            <a:r>
              <a:rPr kumimoji="0" lang="en-US" sz="1600" b="0" i="0" u="none" strike="noStrike" kern="1200" cap="none" spc="0" normalizeH="0" baseline="0" noProof="0" dirty="0">
                <a:ln>
                  <a:noFill/>
                </a:ln>
                <a:solidFill>
                  <a:prstClr val="black"/>
                </a:solidFill>
                <a:effectLst/>
                <a:uLnTx/>
                <a:uFillTx/>
                <a:latin typeface="Calibri"/>
                <a:ea typeface="+mn-ea"/>
                <a:cs typeface="+mn-cs"/>
              </a:rPr>
              <a:t>, Karlsruhe Institute of Technology, Regional Association of Bodensee-Upper Swabia, and the University of Hohenheim. Further information can be found at the website: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www.agrophotovoltaik.de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CBD2C924-A79F-1B4F-A1E9-CF234D2F84BB}"/>
              </a:ext>
            </a:extLst>
          </p:cNvPr>
          <p:cNvSpPr txBox="1"/>
          <p:nvPr/>
        </p:nvSpPr>
        <p:spPr>
          <a:xfrm>
            <a:off x="6697363" y="168166"/>
            <a:ext cx="2446638" cy="4832092"/>
          </a:xfrm>
          <a:prstGeom prst="rect">
            <a:avLst/>
          </a:prstGeom>
          <a:noFill/>
        </p:spPr>
        <p:txBody>
          <a:bodyPr wrap="square" rtlCol="0">
            <a:spAutoFit/>
          </a:bodyPr>
          <a:lstStyle/>
          <a:p>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Agrivoltaics</a:t>
            </a:r>
            <a:r>
              <a:rPr kumimoji="0" lang="en-US" sz="2800" b="0" i="0" u="none" strike="noStrike" kern="1200" cap="none" spc="0" normalizeH="0" baseline="0" noProof="0" dirty="0">
                <a:ln>
                  <a:noFill/>
                </a:ln>
                <a:solidFill>
                  <a:prstClr val="black"/>
                </a:solidFill>
                <a:effectLst/>
                <a:uLnTx/>
                <a:uFillTx/>
                <a:latin typeface="Calibri"/>
                <a:ea typeface="+mn-ea"/>
                <a:cs typeface="+mn-cs"/>
              </a:rPr>
              <a:t>” gives best of both </a:t>
            </a:r>
            <a:r>
              <a:rPr lang="en-US" sz="2800" dirty="0">
                <a:solidFill>
                  <a:prstClr val="black"/>
                </a:solidFill>
              </a:rPr>
              <a:t>worlds…In hot summer of 2018, slightly LARGER farm crop under raised-above-tractors solar than in no-solar control</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5122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4747ED4-5A4F-7A96-D5D0-637B6A56EB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124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8833E37-6E7F-4D1A-9A3F-DB45B58B085D}"/>
              </a:ext>
            </a:extLst>
          </p:cNvPr>
          <p:cNvSpPr txBox="1"/>
          <p:nvPr/>
        </p:nvSpPr>
        <p:spPr>
          <a:xfrm>
            <a:off x="5248894" y="5795158"/>
            <a:ext cx="3895106" cy="923330"/>
          </a:xfrm>
          <a:prstGeom prst="rect">
            <a:avLst/>
          </a:prstGeom>
          <a:noFill/>
        </p:spPr>
        <p:txBody>
          <a:bodyPr wrap="square" rtlCol="0">
            <a:spAutoFit/>
          </a:bodyPr>
          <a:lstStyle/>
          <a:p>
            <a:r>
              <a:rPr lang="en-US" dirty="0"/>
              <a:t>https://</a:t>
            </a:r>
            <a:r>
              <a:rPr lang="en-US" dirty="0" err="1"/>
              <a:t>www.reddit.com</a:t>
            </a:r>
            <a:r>
              <a:rPr lang="en-US" dirty="0"/>
              <a:t>/r/</a:t>
            </a:r>
            <a:r>
              <a:rPr lang="en-US" dirty="0" err="1"/>
              <a:t>oddlysatisfying</a:t>
            </a:r>
            <a:r>
              <a:rPr lang="en-US" dirty="0"/>
              <a:t>/comments/92krsa/</a:t>
            </a:r>
            <a:r>
              <a:rPr lang="en-US" dirty="0" err="1"/>
              <a:t>sheep_getting_shade_from_windmills</a:t>
            </a:r>
            <a:r>
              <a:rPr lang="en-US" dirty="0"/>
              <a:t>/</a:t>
            </a:r>
          </a:p>
        </p:txBody>
      </p:sp>
      <p:sp>
        <p:nvSpPr>
          <p:cNvPr id="5" name="TextBox 4">
            <a:extLst>
              <a:ext uri="{FF2B5EF4-FFF2-40B4-BE49-F238E27FC236}">
                <a16:creationId xmlns:a16="http://schemas.microsoft.com/office/drawing/2014/main" id="{B2786A27-1223-7395-C842-54F3AD29B9AE}"/>
              </a:ext>
            </a:extLst>
          </p:cNvPr>
          <p:cNvSpPr txBox="1"/>
          <p:nvPr/>
        </p:nvSpPr>
        <p:spPr>
          <a:xfrm>
            <a:off x="5124450" y="0"/>
            <a:ext cx="382184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err="1">
                <a:ln>
                  <a:noFill/>
                </a:ln>
                <a:solidFill>
                  <a:prstClr val="black"/>
                </a:solidFill>
                <a:effectLst/>
                <a:uLnTx/>
                <a:uFillTx/>
                <a:latin typeface="Calibri"/>
                <a:ea typeface="+mn-ea"/>
                <a:cs typeface="+mn-cs"/>
              </a:rPr>
              <a:t>Agrivoltaics</a:t>
            </a:r>
            <a:r>
              <a:rPr kumimoji="0" lang="en-US" sz="2800" b="0" i="0" u="none" strike="noStrike" kern="1200" cap="none" spc="0" normalizeH="0" baseline="0" noProof="0" dirty="0">
                <a:ln>
                  <a:noFill/>
                </a:ln>
                <a:solidFill>
                  <a:prstClr val="black"/>
                </a:solidFill>
                <a:effectLst/>
                <a:uLnTx/>
                <a:uFillTx/>
                <a:latin typeface="Calibri"/>
                <a:ea typeface="+mn-ea"/>
                <a:cs typeface="+mn-cs"/>
              </a:rPr>
              <a:t>—Money from energy, and happier sheep</a:t>
            </a:r>
          </a:p>
        </p:txBody>
      </p:sp>
    </p:spTree>
    <p:extLst>
      <p:ext uri="{BB962C8B-B14F-4D97-AF65-F5344CB8AC3E}">
        <p14:creationId xmlns:p14="http://schemas.microsoft.com/office/powerpoint/2010/main" val="3423640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CFA9C-E097-244F-B20C-AD351565DCC8}"/>
              </a:ext>
            </a:extLst>
          </p:cNvPr>
          <p:cNvSpPr/>
          <p:nvPr/>
        </p:nvSpPr>
        <p:spPr>
          <a:xfrm>
            <a:off x="0" y="2841952"/>
            <a:ext cx="9144000"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“…with croplands having the greatest median solar potential of approximately 28 W/m</a:t>
            </a:r>
            <a:r>
              <a:rPr kumimoji="0" lang="en-US" sz="2800" b="1"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2</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The potential for dual-use,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agrivoltaic</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systems may alleviate land competition or other spatial constraints for solar power development, creating a significant opportunity for future energy sustainability. </a:t>
            </a:r>
            <a:r>
              <a:rPr kumimoji="0" lang="en-US" sz="2800" b="1" i="0" u="sng" strike="noStrike" kern="1200" cap="none" spc="0" normalizeH="0" baseline="0" noProof="0" dirty="0">
                <a:ln>
                  <a:noFill/>
                </a:ln>
                <a:solidFill>
                  <a:srgbClr val="C00000"/>
                </a:solidFill>
                <a:effectLst/>
                <a:uLnTx/>
                <a:uFillTx/>
                <a:latin typeface="Corbel" panose="020B0503020204020204" pitchFamily="34" charset="0"/>
                <a:ea typeface="+mn-ea"/>
                <a:cs typeface="+mn-cs"/>
              </a:rPr>
              <a:t>Global energy demand would be offset by solar production if even less than 1% of cropland were converted to an </a:t>
            </a:r>
            <a:r>
              <a:rPr kumimoji="0" lang="en-US" sz="2800" b="1" i="0" u="sng" strike="noStrike" kern="1200" cap="none" spc="0" normalizeH="0" baseline="0" noProof="0" dirty="0" err="1">
                <a:ln>
                  <a:noFill/>
                </a:ln>
                <a:solidFill>
                  <a:srgbClr val="C00000"/>
                </a:solidFill>
                <a:effectLst/>
                <a:uLnTx/>
                <a:uFillTx/>
                <a:latin typeface="Corbel" panose="020B0503020204020204" pitchFamily="34" charset="0"/>
                <a:ea typeface="+mn-ea"/>
                <a:cs typeface="+mn-cs"/>
              </a:rPr>
              <a:t>agrivoltaic</a:t>
            </a:r>
            <a:r>
              <a:rPr kumimoji="0" lang="en-US" sz="2800" b="1" i="0" u="sng" strike="noStrike" kern="1200" cap="none" spc="0" normalizeH="0" baseline="0" noProof="0" dirty="0">
                <a:ln>
                  <a:noFill/>
                </a:ln>
                <a:solidFill>
                  <a:srgbClr val="C00000"/>
                </a:solidFill>
                <a:effectLst/>
                <a:uLnTx/>
                <a:uFillTx/>
                <a:latin typeface="Corbel" panose="020B0503020204020204" pitchFamily="34" charset="0"/>
                <a:ea typeface="+mn-ea"/>
                <a:cs typeface="+mn-cs"/>
              </a:rPr>
              <a:t> system.” </a:t>
            </a:r>
            <a:endParaRPr kumimoji="0" lang="en-US" sz="2800" b="0" i="0" u="sng" strike="noStrike" kern="1200" cap="none" spc="0" normalizeH="0" baseline="0" noProof="0" dirty="0">
              <a:ln>
                <a:noFill/>
              </a:ln>
              <a:solidFill>
                <a:srgbClr val="C00000"/>
              </a:solidFill>
              <a:effectLst/>
              <a:uLnTx/>
              <a:uFillTx/>
              <a:latin typeface="Calibri"/>
              <a:ea typeface="+mn-ea"/>
              <a:cs typeface="+mn-cs"/>
            </a:endParaRPr>
          </a:p>
        </p:txBody>
      </p:sp>
      <p:pic>
        <p:nvPicPr>
          <p:cNvPr id="4" name="Picture 3" descr="A picture containing bird&#10;&#10;Description automatically generated">
            <a:extLst>
              <a:ext uri="{FF2B5EF4-FFF2-40B4-BE49-F238E27FC236}">
                <a16:creationId xmlns:a16="http://schemas.microsoft.com/office/drawing/2014/main" id="{3A18A9FE-725F-1E4E-9B66-039382A13CF4}"/>
              </a:ext>
            </a:extLst>
          </p:cNvPr>
          <p:cNvPicPr>
            <a:picLocks noChangeAspect="1"/>
          </p:cNvPicPr>
          <p:nvPr/>
        </p:nvPicPr>
        <p:blipFill>
          <a:blip r:embed="rId2"/>
          <a:stretch>
            <a:fillRect/>
          </a:stretch>
        </p:blipFill>
        <p:spPr>
          <a:xfrm>
            <a:off x="0" y="0"/>
            <a:ext cx="9144000" cy="2841952"/>
          </a:xfrm>
          <a:prstGeom prst="rect">
            <a:avLst/>
          </a:prstGeom>
        </p:spPr>
      </p:pic>
    </p:spTree>
    <p:extLst>
      <p:ext uri="{BB962C8B-B14F-4D97-AF65-F5344CB8AC3E}">
        <p14:creationId xmlns:p14="http://schemas.microsoft.com/office/powerpoint/2010/main" val="31202600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C0B1B3-BE2A-373D-AC63-613A36900463}"/>
              </a:ext>
            </a:extLst>
          </p:cNvPr>
          <p:cNvSpPr/>
          <p:nvPr/>
        </p:nvSpPr>
        <p:spPr>
          <a:xfrm>
            <a:off x="0" y="6211669"/>
            <a:ext cx="9143999" cy="646331"/>
          </a:xfrm>
          <a:prstGeom prst="rect">
            <a:avLst/>
          </a:prstGeom>
        </p:spPr>
        <p:txBody>
          <a:bodyPr wrap="square">
            <a:spAutoFit/>
          </a:bodyPr>
          <a:lstStyle/>
          <a:p>
            <a:r>
              <a:rPr lang="en-US" dirty="0"/>
              <a:t>https://</a:t>
            </a:r>
            <a:r>
              <a:rPr lang="en-US" dirty="0" err="1"/>
              <a:t>cleantechnica.com</a:t>
            </a:r>
            <a:r>
              <a:rPr lang="en-US" dirty="0"/>
              <a:t>/2022/02/11/mother-of-all-agrivoltaics-projects-will-link-solar-canopies-irrigation-canals/</a:t>
            </a:r>
          </a:p>
        </p:txBody>
      </p:sp>
      <p:pic>
        <p:nvPicPr>
          <p:cNvPr id="2050" name="Picture 2" descr="agrivoltaices water energy project nexus solar California canals">
            <a:extLst>
              <a:ext uri="{FF2B5EF4-FFF2-40B4-BE49-F238E27FC236}">
                <a16:creationId xmlns:a16="http://schemas.microsoft.com/office/drawing/2014/main" id="{50784B0E-122A-E122-A67C-CAB0258CE20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4806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D47B27-BE4A-B912-DF96-7F3E82515E78}"/>
              </a:ext>
            </a:extLst>
          </p:cNvPr>
          <p:cNvSpPr txBox="1"/>
          <p:nvPr/>
        </p:nvSpPr>
        <p:spPr>
          <a:xfrm>
            <a:off x="0" y="4826674"/>
            <a:ext cx="914400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Money from energy, and less evaporation,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so more water and more food</a:t>
            </a:r>
          </a:p>
        </p:txBody>
      </p:sp>
    </p:spTree>
    <p:extLst>
      <p:ext uri="{BB962C8B-B14F-4D97-AF65-F5344CB8AC3E}">
        <p14:creationId xmlns:p14="http://schemas.microsoft.com/office/powerpoint/2010/main" val="16692246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994E63-1432-E149-A266-BD9BA38D2079}"/>
              </a:ext>
            </a:extLst>
          </p:cNvPr>
          <p:cNvSpPr txBox="1"/>
          <p:nvPr/>
        </p:nvSpPr>
        <p:spPr>
          <a:xfrm>
            <a:off x="0" y="0"/>
            <a:ext cx="914400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Lazard—World’s largest independent investment bank Cheapest energy to add to USA grid, with no subsidies for wind and sun, now typically is wind and sun</a:t>
            </a:r>
          </a:p>
        </p:txBody>
      </p:sp>
      <p:sp>
        <p:nvSpPr>
          <p:cNvPr id="2" name="TextBox 1">
            <a:extLst>
              <a:ext uri="{FF2B5EF4-FFF2-40B4-BE49-F238E27FC236}">
                <a16:creationId xmlns:a16="http://schemas.microsoft.com/office/drawing/2014/main" id="{E363DB18-2D21-0C46-B0BF-EE84510613BF}"/>
              </a:ext>
            </a:extLst>
          </p:cNvPr>
          <p:cNvSpPr txBox="1"/>
          <p:nvPr/>
        </p:nvSpPr>
        <p:spPr>
          <a:xfrm>
            <a:off x="7433953" y="2782669"/>
            <a:ext cx="171004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Version 3.0, Nov. 2019,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https://www.lazard.com/media/451086/lazards-levelized-cost-of-energy-version-130-vf.pdf</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A screenshot of a cell phone&#10;&#10;Description automatically generated">
            <a:extLst>
              <a:ext uri="{FF2B5EF4-FFF2-40B4-BE49-F238E27FC236}">
                <a16:creationId xmlns:a16="http://schemas.microsoft.com/office/drawing/2014/main" id="{B170CF6D-56D2-E44B-B475-EF38EA09B6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69473" y="570442"/>
            <a:ext cx="5429107" cy="7168055"/>
          </a:xfrm>
          <a:prstGeom prst="rect">
            <a:avLst/>
          </a:prstGeom>
        </p:spPr>
      </p:pic>
    </p:spTree>
    <p:extLst>
      <p:ext uri="{BB962C8B-B14F-4D97-AF65-F5344CB8AC3E}">
        <p14:creationId xmlns:p14="http://schemas.microsoft.com/office/powerpoint/2010/main" val="2647629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477F45-BFF1-AF4E-99AF-7891A0A5DF26}"/>
              </a:ext>
            </a:extLst>
          </p:cNvPr>
          <p:cNvSpPr/>
          <p:nvPr/>
        </p:nvSpPr>
        <p:spPr>
          <a:xfrm>
            <a:off x="165100" y="1384995"/>
            <a:ext cx="8813800" cy="13066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5BB6684-4817-574D-AB2D-357D28323BA2}"/>
              </a:ext>
            </a:extLst>
          </p:cNvPr>
          <p:cNvSpPr/>
          <p:nvPr/>
        </p:nvSpPr>
        <p:spPr>
          <a:xfrm>
            <a:off x="88900" y="3423335"/>
            <a:ext cx="8813800" cy="11229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B4BE66C-87D3-C441-81C7-F77ED60BB0C6}"/>
              </a:ext>
            </a:extLst>
          </p:cNvPr>
          <p:cNvSpPr/>
          <p:nvPr/>
        </p:nvSpPr>
        <p:spPr>
          <a:xfrm>
            <a:off x="3683357" y="4251102"/>
            <a:ext cx="2717621" cy="5902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descr="A screenshot of a cell phone&#10;&#10;Description automatically generated">
            <a:extLst>
              <a:ext uri="{FF2B5EF4-FFF2-40B4-BE49-F238E27FC236}">
                <a16:creationId xmlns:a16="http://schemas.microsoft.com/office/drawing/2014/main" id="{48321DD8-4416-0743-B501-0724E87224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563562" y="-789476"/>
            <a:ext cx="1107996" cy="8226929"/>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43714843-8C4F-1047-AF68-981FCA871F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629895" y="1248090"/>
            <a:ext cx="2967137" cy="8226929"/>
          </a:xfrm>
          <a:prstGeom prst="rect">
            <a:avLst/>
          </a:prstGeom>
        </p:spPr>
      </p:pic>
      <p:sp>
        <p:nvSpPr>
          <p:cNvPr id="10" name="TextBox 9">
            <a:extLst>
              <a:ext uri="{FF2B5EF4-FFF2-40B4-BE49-F238E27FC236}">
                <a16:creationId xmlns:a16="http://schemas.microsoft.com/office/drawing/2014/main" id="{B2B34FEF-0432-BE44-94A3-EDBF48D8E218}"/>
              </a:ext>
            </a:extLst>
          </p:cNvPr>
          <p:cNvSpPr txBox="1"/>
          <p:nvPr/>
        </p:nvSpPr>
        <p:spPr>
          <a:xfrm>
            <a:off x="4987" y="2487354"/>
            <a:ext cx="2343953" cy="147732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Utility-Scale Solar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(crystalline, thin film)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72CC123-C60A-C043-9795-704AD4833893}"/>
              </a:ext>
            </a:extLst>
          </p:cNvPr>
          <p:cNvSpPr txBox="1"/>
          <p:nvPr/>
        </p:nvSpPr>
        <p:spPr>
          <a:xfrm>
            <a:off x="100167" y="3877985"/>
            <a:ext cx="1957590"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Wind</a:t>
            </a:r>
          </a:p>
        </p:txBody>
      </p:sp>
      <p:sp>
        <p:nvSpPr>
          <p:cNvPr id="12" name="TextBox 11">
            <a:extLst>
              <a:ext uri="{FF2B5EF4-FFF2-40B4-BE49-F238E27FC236}">
                <a16:creationId xmlns:a16="http://schemas.microsoft.com/office/drawing/2014/main" id="{5881CAC5-D512-3A49-B879-DB257613C6E6}"/>
              </a:ext>
            </a:extLst>
          </p:cNvPr>
          <p:cNvSpPr txBox="1"/>
          <p:nvPr/>
        </p:nvSpPr>
        <p:spPr>
          <a:xfrm>
            <a:off x="100167" y="4357319"/>
            <a:ext cx="1957590"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Gas Peaking</a:t>
            </a:r>
          </a:p>
        </p:txBody>
      </p:sp>
      <p:sp>
        <p:nvSpPr>
          <p:cNvPr id="13" name="TextBox 12">
            <a:extLst>
              <a:ext uri="{FF2B5EF4-FFF2-40B4-BE49-F238E27FC236}">
                <a16:creationId xmlns:a16="http://schemas.microsoft.com/office/drawing/2014/main" id="{EEEDBEA0-D751-0149-BFF0-E19D3C34A6CC}"/>
              </a:ext>
            </a:extLst>
          </p:cNvPr>
          <p:cNvSpPr txBox="1"/>
          <p:nvPr/>
        </p:nvSpPr>
        <p:spPr>
          <a:xfrm>
            <a:off x="111434" y="4787288"/>
            <a:ext cx="1957590"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Nuclear</a:t>
            </a:r>
          </a:p>
        </p:txBody>
      </p:sp>
      <p:sp>
        <p:nvSpPr>
          <p:cNvPr id="14" name="TextBox 13">
            <a:extLst>
              <a:ext uri="{FF2B5EF4-FFF2-40B4-BE49-F238E27FC236}">
                <a16:creationId xmlns:a16="http://schemas.microsoft.com/office/drawing/2014/main" id="{C16257C5-91C5-D742-9525-8D67C2987E92}"/>
              </a:ext>
            </a:extLst>
          </p:cNvPr>
          <p:cNvSpPr txBox="1"/>
          <p:nvPr/>
        </p:nvSpPr>
        <p:spPr>
          <a:xfrm>
            <a:off x="100167" y="5273634"/>
            <a:ext cx="1957590"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Coal</a:t>
            </a:r>
          </a:p>
        </p:txBody>
      </p:sp>
      <p:sp>
        <p:nvSpPr>
          <p:cNvPr id="15" name="TextBox 14">
            <a:extLst>
              <a:ext uri="{FF2B5EF4-FFF2-40B4-BE49-F238E27FC236}">
                <a16:creationId xmlns:a16="http://schemas.microsoft.com/office/drawing/2014/main" id="{797DE598-D897-C94C-AC48-5F4155DBB36B}"/>
              </a:ext>
            </a:extLst>
          </p:cNvPr>
          <p:cNvSpPr txBox="1"/>
          <p:nvPr/>
        </p:nvSpPr>
        <p:spPr>
          <a:xfrm>
            <a:off x="100167" y="5759980"/>
            <a:ext cx="1957590"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Gas</a:t>
            </a:r>
          </a:p>
        </p:txBody>
      </p:sp>
      <p:sp>
        <p:nvSpPr>
          <p:cNvPr id="4" name="TextBox 3">
            <a:extLst>
              <a:ext uri="{FF2B5EF4-FFF2-40B4-BE49-F238E27FC236}">
                <a16:creationId xmlns:a16="http://schemas.microsoft.com/office/drawing/2014/main" id="{82959EF2-0881-1149-897E-0DEEAFF863CA}"/>
              </a:ext>
            </a:extLst>
          </p:cNvPr>
          <p:cNvSpPr txBox="1"/>
          <p:nvPr/>
        </p:nvSpPr>
        <p:spPr>
          <a:xfrm>
            <a:off x="0" y="0"/>
            <a:ext cx="9144000"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Lazard—World’s largest independent investment bank Cheapest energy to add to USA grid, with no subsidies for wind and sun, now typically is wind and sun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alibri"/>
                <a:ea typeface="+mn-ea"/>
                <a:cs typeface="+mn-cs"/>
              </a:rPr>
              <a:t>Would look even better if fossil fuels priced fairly—we subsidize them much more than renewables</a:t>
            </a:r>
          </a:p>
        </p:txBody>
      </p:sp>
      <p:cxnSp>
        <p:nvCxnSpPr>
          <p:cNvPr id="19" name="Straight Connector 18">
            <a:extLst>
              <a:ext uri="{FF2B5EF4-FFF2-40B4-BE49-F238E27FC236}">
                <a16:creationId xmlns:a16="http://schemas.microsoft.com/office/drawing/2014/main" id="{9C481BD1-7D78-584E-A42F-180830D16143}"/>
              </a:ext>
            </a:extLst>
          </p:cNvPr>
          <p:cNvCxnSpPr>
            <a:cxnSpLocks/>
          </p:cNvCxnSpPr>
          <p:nvPr/>
        </p:nvCxnSpPr>
        <p:spPr>
          <a:xfrm flipV="1">
            <a:off x="2915880" y="2852671"/>
            <a:ext cx="0" cy="3387144"/>
          </a:xfrm>
          <a:prstGeom prst="line">
            <a:avLst/>
          </a:prstGeom>
          <a:ln w="38100">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91126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1C0F4-5289-EF40-A41A-47FEFB4D30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641387"/>
            <a:ext cx="9144000" cy="4216613"/>
          </a:xfrm>
          <a:prstGeom prst="rect">
            <a:avLst/>
          </a:prstGeom>
        </p:spPr>
      </p:pic>
      <p:sp>
        <p:nvSpPr>
          <p:cNvPr id="4" name="TextBox 3">
            <a:extLst>
              <a:ext uri="{FF2B5EF4-FFF2-40B4-BE49-F238E27FC236}">
                <a16:creationId xmlns:a16="http://schemas.microsoft.com/office/drawing/2014/main" id="{B2015DE1-12E7-7F41-890C-3C35BA5B7527}"/>
              </a:ext>
            </a:extLst>
          </p:cNvPr>
          <p:cNvSpPr txBox="1"/>
          <p:nvPr/>
        </p:nvSpPr>
        <p:spPr>
          <a:xfrm>
            <a:off x="0" y="88900"/>
            <a:ext cx="9144000"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a:t>
            </a:r>
            <a:r>
              <a:rPr kumimoji="0" lang="en-US" sz="3000" b="0" i="0" u="none" strike="noStrike" kern="1200" cap="none" spc="0" normalizeH="0" baseline="0" noProof="0" dirty="0">
                <a:ln>
                  <a:noFill/>
                </a:ln>
                <a:solidFill>
                  <a:prstClr val="black"/>
                </a:solidFill>
                <a:effectLst/>
                <a:uLnTx/>
                <a:uFillTx/>
                <a:latin typeface="Calibri"/>
                <a:ea typeface="+mn-ea"/>
                <a:cs typeface="+mn-cs"/>
              </a:rPr>
              <a:t>$5.3 trillion in 2015, 6.5% of world GDP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a:t>
            </a:r>
            <a:r>
              <a:rPr kumimoji="0" lang="en-US" sz="3000" b="0" i="0" u="none" strike="noStrike" kern="1200" cap="none" spc="0" normalizeH="0" baseline="0" noProof="0" dirty="0">
                <a:ln>
                  <a:noFill/>
                </a:ln>
                <a:solidFill>
                  <a:prstClr val="black"/>
                </a:solidFill>
                <a:effectLst/>
                <a:uLnTx/>
                <a:uFillTx/>
                <a:latin typeface="Calibri"/>
                <a:ea typeface="+mn-ea"/>
                <a:cs typeface="+mn-cs"/>
              </a:rPr>
              <a:t>China largest, then United States with $0.6 trillion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a:t>
            </a:r>
            <a:r>
              <a:rPr kumimoji="0" lang="en-US" sz="3000" b="0" i="0" u="none" strike="noStrike" kern="1200" cap="none" spc="0" normalizeH="0" baseline="0" noProof="0" dirty="0">
                <a:ln>
                  <a:noFill/>
                </a:ln>
                <a:solidFill>
                  <a:prstClr val="black"/>
                </a:solidFill>
                <a:effectLst/>
                <a:uLnTx/>
                <a:uFillTx/>
                <a:latin typeface="Calibri"/>
                <a:ea typeface="+mn-ea"/>
                <a:cs typeface="+mn-cs"/>
              </a:rPr>
              <a:t>Eliminating them estimated to lower CO</a:t>
            </a:r>
            <a:r>
              <a:rPr kumimoji="0" lang="en-US" sz="3000" b="0" i="0" u="none" strike="noStrike" kern="1200" cap="none" spc="0" normalizeH="0" baseline="-25000" noProof="0" dirty="0">
                <a:ln>
                  <a:noFill/>
                </a:ln>
                <a:solidFill>
                  <a:prstClr val="black"/>
                </a:solidFill>
                <a:effectLst/>
                <a:uLnTx/>
                <a:uFillTx/>
                <a:latin typeface="Calibri"/>
                <a:ea typeface="+mn-ea"/>
                <a:cs typeface="+mn-cs"/>
              </a:rPr>
              <a:t>2</a:t>
            </a:r>
            <a:r>
              <a:rPr kumimoji="0" lang="en-US" sz="3000" b="0" i="0" u="none" strike="noStrike" kern="1200" cap="none" spc="0" normalizeH="0" baseline="0" noProof="0" dirty="0">
                <a:ln>
                  <a:noFill/>
                </a:ln>
                <a:solidFill>
                  <a:prstClr val="black"/>
                </a:solidFill>
                <a:effectLst/>
                <a:uLnTx/>
                <a:uFillTx/>
                <a:latin typeface="Calibri"/>
                <a:ea typeface="+mn-ea"/>
                <a:cs typeface="+mn-cs"/>
              </a:rPr>
              <a:t> emissions, reduce air-pollution deaths 55%, raise revenue 4%, and increase social welfare by 2.2% of GDP (that’s big!) </a:t>
            </a:r>
          </a:p>
        </p:txBody>
      </p:sp>
    </p:spTree>
    <p:extLst>
      <p:ext uri="{BB962C8B-B14F-4D97-AF65-F5344CB8AC3E}">
        <p14:creationId xmlns:p14="http://schemas.microsoft.com/office/powerpoint/2010/main" val="39295463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9133466" cy="6858000"/>
          </a:xfrm>
          <a:prstGeom prst="rect">
            <a:avLst/>
          </a:prstGeom>
          <a:scene3d>
            <a:camera prst="orthographicFront">
              <a:rot lat="0" lon="0" rev="0"/>
            </a:camera>
            <a:lightRig rig="threePt" dir="t"/>
          </a:scene3d>
        </p:spPr>
      </p:pic>
      <p:sp>
        <p:nvSpPr>
          <p:cNvPr id="3" name="TextBox 2"/>
          <p:cNvSpPr txBox="1"/>
          <p:nvPr/>
        </p:nvSpPr>
        <p:spPr>
          <a:xfrm>
            <a:off x="-1" y="0"/>
            <a:ext cx="484757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sym typeface="Wingdings" pitchFamily="2" charset="2"/>
              </a:rPr>
              <a:t></a:t>
            </a:r>
            <a:r>
              <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rPr>
              <a:t>Don’t kid anyone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charset="0"/>
                <a:ea typeface="Arial" charset="0"/>
                <a:cs typeface="Arial" charset="0"/>
                <a:sym typeface="Wingdings" pitchFamily="2" charset="2"/>
              </a:rPr>
              <a:t></a:t>
            </a:r>
            <a:r>
              <a:rPr kumimoji="0" lang="en-US" sz="2400" b="1" i="0" u="none" strike="noStrike" kern="1200" cap="none" spc="0" normalizeH="0" baseline="0" noProof="0" dirty="0">
                <a:ln>
                  <a:noFill/>
                </a:ln>
                <a:solidFill>
                  <a:srgbClr val="7030A0"/>
                </a:solidFill>
                <a:effectLst/>
                <a:uLnTx/>
                <a:uFillTx/>
                <a:latin typeface="Arial" charset="0"/>
                <a:ea typeface="Arial" charset="0"/>
                <a:cs typeface="Arial" charset="0"/>
              </a:rPr>
              <a:t>Building a sustainable 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charset="0"/>
                <a:ea typeface="Arial" charset="0"/>
                <a:cs typeface="Arial" charset="0"/>
              </a:rPr>
              <a:t>    will be hard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Arial" charset="0"/>
                <a:ea typeface="Arial" charset="0"/>
                <a:cs typeface="Arial" charset="0"/>
                <a:sym typeface="Wingdings" pitchFamily="2" charset="2"/>
              </a:rPr>
              <a:t></a:t>
            </a:r>
            <a:r>
              <a:rPr kumimoji="0" lang="en-US" sz="2400" b="1" i="0" u="none" strike="noStrike" kern="1200" cap="none" spc="0" normalizeH="0" baseline="0" noProof="0" dirty="0">
                <a:ln>
                  <a:noFill/>
                </a:ln>
                <a:solidFill>
                  <a:srgbClr val="0432FF"/>
                </a:solidFill>
                <a:effectLst/>
                <a:uLnTx/>
                <a:uFillTx/>
                <a:latin typeface="Arial" charset="0"/>
                <a:ea typeface="Arial" charset="0"/>
                <a:cs typeface="Arial" charset="0"/>
              </a:rPr>
              <a:t>We don’t have all the answers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Arial" charset="0"/>
                <a:cs typeface="Arial" charset="0"/>
                <a:sym typeface="Wingdings" pitchFamily="2" charset="2"/>
              </a:rPr>
              <a:t>But we now know we can</a:t>
            </a:r>
            <a:endParaRPr kumimoji="0" lang="en-US" sz="2400" b="1" i="0" u="none" strike="noStrike" kern="1200" cap="none" spc="0" normalizeH="0" baseline="0" noProof="0" dirty="0">
              <a:ln>
                <a:noFill/>
              </a:ln>
              <a:solidFill>
                <a:srgbClr val="C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473715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9133466" cy="6858000"/>
          </a:xfrm>
          <a:prstGeom prst="rect">
            <a:avLst/>
          </a:prstGeom>
          <a:scene3d>
            <a:camera prst="orthographicFront">
              <a:rot lat="0" lon="0" rev="0"/>
            </a:camera>
            <a:lightRig rig="threePt" dir="t"/>
          </a:scene3d>
        </p:spPr>
      </p:pic>
      <p:sp>
        <p:nvSpPr>
          <p:cNvPr id="3" name="TextBox 2"/>
          <p:cNvSpPr txBox="1"/>
          <p:nvPr/>
        </p:nvSpPr>
        <p:spPr>
          <a:xfrm>
            <a:off x="-1" y="0"/>
            <a:ext cx="576580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sym typeface="Wingdings" pitchFamily="2" charset="2"/>
              </a:rPr>
              <a:t></a:t>
            </a:r>
            <a:r>
              <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rPr>
              <a:t>You’re first generation </a:t>
            </a:r>
            <a:r>
              <a:rPr lang="en-US" sz="2400" b="1" dirty="0">
                <a:solidFill>
                  <a:srgbClr val="000000"/>
                </a:solidFill>
                <a:latin typeface="Arial" charset="0"/>
                <a:ea typeface="Arial" charset="0"/>
                <a:cs typeface="Arial" charset="0"/>
              </a:rPr>
              <a:t>in history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charset="0"/>
                <a:ea typeface="Arial" charset="0"/>
                <a:cs typeface="Arial" charset="0"/>
              </a:rPr>
              <a:t>that knows you can build 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charset="0"/>
                <a:ea typeface="Arial" charset="0"/>
                <a:cs typeface="Arial" charset="0"/>
              </a:rPr>
              <a:t>sustainable energy system</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charset="0"/>
                <a:ea typeface="Arial" charset="0"/>
                <a:cs typeface="Arial" charset="0"/>
                <a:sym typeface="Wingdings" pitchFamily="2" charset="2"/>
              </a:rPr>
              <a:t></a:t>
            </a:r>
            <a:r>
              <a:rPr kumimoji="0" lang="en-US" sz="2400" b="1" i="0" u="none" strike="noStrike" kern="1200" cap="none" spc="0" normalizeH="0" baseline="0" noProof="0" dirty="0">
                <a:ln>
                  <a:noFill/>
                </a:ln>
                <a:solidFill>
                  <a:srgbClr val="7030A0"/>
                </a:solidFill>
                <a:effectLst/>
                <a:uLnTx/>
                <a:uFillTx/>
                <a:latin typeface="Arial" charset="0"/>
                <a:ea typeface="Arial" charset="0"/>
                <a:cs typeface="Arial" charset="0"/>
              </a:rPr>
              <a:t>While helping economy,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charset="0"/>
                <a:ea typeface="Arial" charset="0"/>
                <a:cs typeface="Arial" charset="0"/>
              </a:rPr>
              <a:t>health, security, employment, environment and ethics</a:t>
            </a:r>
          </a:p>
        </p:txBody>
      </p:sp>
    </p:spTree>
    <p:extLst>
      <p:ext uri="{BB962C8B-B14F-4D97-AF65-F5344CB8AC3E}">
        <p14:creationId xmlns:p14="http://schemas.microsoft.com/office/powerpoint/2010/main" val="33125307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7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90063AB7-6CD1-5648-950C-EE42D9364996}"/>
              </a:ext>
            </a:extLst>
          </p:cNvPr>
          <p:cNvSpPr txBox="1"/>
          <p:nvPr/>
        </p:nvSpPr>
        <p:spPr>
          <a:xfrm>
            <a:off x="0" y="0"/>
            <a:ext cx="3313216" cy="954107"/>
          </a:xfrm>
          <a:prstGeom prst="rect">
            <a:avLst/>
          </a:prstGeom>
          <a:solidFill>
            <a:schemeClr val="bg1">
              <a:alpha val="77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The big picture on climate and energy…</a:t>
            </a:r>
          </a:p>
        </p:txBody>
      </p:sp>
    </p:spTree>
    <p:extLst>
      <p:ext uri="{BB962C8B-B14F-4D97-AF65-F5344CB8AC3E}">
        <p14:creationId xmlns:p14="http://schemas.microsoft.com/office/powerpoint/2010/main" val="38810930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A128B7D-B286-1A4F-A0D4-D3861C0B4EBA}"/>
              </a:ext>
            </a:extLst>
          </p:cNvPr>
          <p:cNvSpPr txBox="1"/>
          <p:nvPr/>
        </p:nvSpPr>
        <p:spPr>
          <a:xfrm>
            <a:off x="0" y="1859340"/>
            <a:ext cx="2137893" cy="1569660"/>
          </a:xfrm>
          <a:prstGeom prst="rect">
            <a:avLst/>
          </a:prstGeom>
          <a:noFill/>
        </p:spPr>
        <p:txBody>
          <a:bodyPr wrap="square" rtlCol="0">
            <a:spAutoFit/>
          </a:bodyPr>
          <a:lstStyle/>
          <a:p>
            <a:r>
              <a:rPr lang="en-US" sz="3200" b="1" dirty="0"/>
              <a:t>I think that really is good news!</a:t>
            </a:r>
          </a:p>
        </p:txBody>
      </p:sp>
    </p:spTree>
    <p:extLst>
      <p:ext uri="{BB962C8B-B14F-4D97-AF65-F5344CB8AC3E}">
        <p14:creationId xmlns:p14="http://schemas.microsoft.com/office/powerpoint/2010/main" val="26784661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268" y="462687"/>
            <a:ext cx="8231088" cy="1754326"/>
          </a:xfrm>
          <a:prstGeom prst="rect">
            <a:avLst/>
          </a:prstGeom>
          <a:noFill/>
        </p:spPr>
        <p:txBody>
          <a:bodyPr wrap="square" rtlCol="0">
            <a:spAutoFit/>
          </a:bodyPr>
          <a:lstStyle/>
          <a:p>
            <a:r>
              <a:rPr lang="en-US" dirty="0"/>
              <a:t>These slides were prepared by Richard Alley, and are made available for personal and educational use.  Material for which others hold copyright is provided under fair use, and is for educational purposes only. Effort has been made to ensure that the material is correct, and also freely available for personal and educational use, but no warrant is provided.  Copyright of original material is held by Richard Alley.  </a:t>
            </a:r>
          </a:p>
        </p:txBody>
      </p:sp>
    </p:spTree>
    <p:extLst>
      <p:ext uri="{BB962C8B-B14F-4D97-AF65-F5344CB8AC3E}">
        <p14:creationId xmlns:p14="http://schemas.microsoft.com/office/powerpoint/2010/main" val="3943214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7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23EF38E1-1D0A-0E43-A7CC-76FB026C3A38}"/>
              </a:ext>
            </a:extLst>
          </p:cNvPr>
          <p:cNvSpPr txBox="1"/>
          <p:nvPr/>
        </p:nvSpPr>
        <p:spPr>
          <a:xfrm>
            <a:off x="-1" y="0"/>
            <a:ext cx="3871357" cy="523220"/>
          </a:xfrm>
          <a:prstGeom prst="rect">
            <a:avLst/>
          </a:prstGeom>
          <a:solidFill>
            <a:schemeClr val="bg1">
              <a:alpha val="77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News not always good…</a:t>
            </a:r>
          </a:p>
        </p:txBody>
      </p:sp>
    </p:spTree>
    <p:extLst>
      <p:ext uri="{BB962C8B-B14F-4D97-AF65-F5344CB8AC3E}">
        <p14:creationId xmlns:p14="http://schemas.microsoft.com/office/powerpoint/2010/main" val="23902612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Default Design">
  <a:themeElements>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176196748B9E458A305F3082D3A89F" ma:contentTypeVersion="15" ma:contentTypeDescription="Create a new document." ma:contentTypeScope="" ma:versionID="19dcbdeecefaef6bb8924ecbac9ad68a">
  <xsd:schema xmlns:xsd="http://www.w3.org/2001/XMLSchema" xmlns:xs="http://www.w3.org/2001/XMLSchema" xmlns:p="http://schemas.microsoft.com/office/2006/metadata/properties" xmlns:ns3="3813a407-ade3-41a7-ae2b-5abd5c499ef8" xmlns:ns4="dbab0720-4a45-45b4-86d5-16af651ba8f0" targetNamespace="http://schemas.microsoft.com/office/2006/metadata/properties" ma:root="true" ma:fieldsID="aa3ae406d1443c539bb4332c97c276a4" ns3:_="" ns4:_="">
    <xsd:import namespace="3813a407-ade3-41a7-ae2b-5abd5c499ef8"/>
    <xsd:import namespace="dbab0720-4a45-45b4-86d5-16af651ba8f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13a407-ade3-41a7-ae2b-5abd5c499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bab0720-4a45-45b4-86d5-16af651ba8f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813a407-ade3-41a7-ae2b-5abd5c499ef8" xsi:nil="true"/>
  </documentManagement>
</p:properties>
</file>

<file path=customXml/itemProps1.xml><?xml version="1.0" encoding="utf-8"?>
<ds:datastoreItem xmlns:ds="http://schemas.openxmlformats.org/officeDocument/2006/customXml" ds:itemID="{5BCE0396-0C5D-475D-9730-DD4B787954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13a407-ade3-41a7-ae2b-5abd5c499ef8"/>
    <ds:schemaRef ds:uri="dbab0720-4a45-45b4-86d5-16af651ba8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333262-166B-4C39-AB9F-FC7980D3FD9E}">
  <ds:schemaRefs>
    <ds:schemaRef ds:uri="http://schemas.microsoft.com/sharepoint/v3/contenttype/forms"/>
  </ds:schemaRefs>
</ds:datastoreItem>
</file>

<file path=customXml/itemProps3.xml><?xml version="1.0" encoding="utf-8"?>
<ds:datastoreItem xmlns:ds="http://schemas.openxmlformats.org/officeDocument/2006/customXml" ds:itemID="{C34F8FB8-7578-4E75-BE7B-9677D862BC8F}">
  <ds:schemaRefs>
    <ds:schemaRef ds:uri="http://schemas.microsoft.com/office/2006/metadata/properties"/>
    <ds:schemaRef ds:uri="dbab0720-4a45-45b4-86d5-16af651ba8f0"/>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3813a407-ade3-41a7-ae2b-5abd5c499ef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25011</TotalTime>
  <Words>4634</Words>
  <Application>Microsoft Office PowerPoint</Application>
  <PresentationFormat>On-screen Show (4:3)</PresentationFormat>
  <Paragraphs>412</Paragraphs>
  <Slides>81</Slides>
  <Notes>15</Notes>
  <HiddenSlides>0</HiddenSlides>
  <MMClips>0</MMClips>
  <ScaleCrop>false</ScaleCrop>
  <HeadingPairs>
    <vt:vector size="6" baseType="variant">
      <vt:variant>
        <vt:lpstr>Fonts Used</vt:lpstr>
      </vt:variant>
      <vt:variant>
        <vt:i4>11</vt:i4>
      </vt:variant>
      <vt:variant>
        <vt:lpstr>Theme</vt:lpstr>
      </vt:variant>
      <vt:variant>
        <vt:i4>20</vt:i4>
      </vt:variant>
      <vt:variant>
        <vt:lpstr>Slide Titles</vt:lpstr>
      </vt:variant>
      <vt:variant>
        <vt:i4>81</vt:i4>
      </vt:variant>
    </vt:vector>
  </HeadingPairs>
  <TitlesOfParts>
    <vt:vector size="112" baseType="lpstr">
      <vt:lpstr>Arial</vt:lpstr>
      <vt:lpstr>Calibri</vt:lpstr>
      <vt:lpstr>Calibri Light</vt:lpstr>
      <vt:lpstr>Comic Sans MS</vt:lpstr>
      <vt:lpstr>Corbel</vt:lpstr>
      <vt:lpstr>Geneva</vt:lpstr>
      <vt:lpstr>Helvetica</vt:lpstr>
      <vt:lpstr>Symbol</vt:lpstr>
      <vt:lpstr>Tahoma</vt:lpstr>
      <vt:lpstr>Times New Roman</vt:lpstr>
      <vt:lpstr>Wingdings</vt:lpstr>
      <vt:lpstr>Office Theme</vt:lpstr>
      <vt:lpstr>5_Blank Presentation</vt:lpstr>
      <vt:lpstr>1_Office Theme</vt:lpstr>
      <vt:lpstr>2_Office Theme</vt:lpstr>
      <vt:lpstr>3_Office Theme</vt:lpstr>
      <vt:lpstr>8_Office Theme</vt:lpstr>
      <vt:lpstr>9_Default Design</vt:lpstr>
      <vt:lpstr>6_Blank Presentation</vt:lpstr>
      <vt:lpstr>5_Office Theme</vt:lpstr>
      <vt:lpstr>3_Blank Presentation</vt:lpstr>
      <vt:lpstr>9_Office Theme</vt:lpstr>
      <vt:lpstr>14_Office Theme</vt:lpstr>
      <vt:lpstr>16_Office Theme</vt:lpstr>
      <vt:lpstr>Default Design</vt:lpstr>
      <vt:lpstr>13_Office Theme</vt:lpstr>
      <vt:lpstr>15_Office Theme</vt:lpstr>
      <vt:lpstr>11_Office Theme</vt:lpstr>
      <vt:lpstr>10_Blank Presentation</vt:lpstr>
      <vt:lpstr>4_Blank Presentation</vt:lpstr>
      <vt:lpstr>2_Blank Presentation</vt:lpstr>
      <vt:lpstr> Get Rich and Save the World (or else…)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Hunter-Gatherers of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Powering the Planet: the potential of constantly-renewing resources, and what we can do right now.In the context of bipartisan legislation proposed in both Pennsylvania houses (with similar proposals at the federal level), Dr. Richard Alley will use physics (and some humor) to give legislators, aides, and attending citizens of faith an eye-opening look at some of the country’s and the world’s most important case studies in smart energy decisions.  He will give an assessment of what it takes to build a sustainable energy infrastructure, and share what’s possible right now, including in energy storage, which is so vital to expanding our use of intermittent energy sources like sun and wind.   Dr. Alley will get real about what it will take to make the switch, and will show us how we’ve come through similar challenges before.     Dr. Alley is smart, qualified, and highly engaging.  He is a Professor of Geocsciences at the Pennsylvania State University, where he holds the Evan Pugh University Professorship and Faculty Scholar Medal.  He is a member of the National Academy of Sciences, and was a member of the Intergovernmental Panel on Climate Change, which received the 2007 Nobel Peace Prize.  He has spent many, many field seasons in frozen places (Antarctica, Greenland, and Alaska), and has been invited to testify and present to government officials on both sides of the aisle, in multiple administrations, including a trip to Greenland as a speaker and expert with 10% of the U.S. Senate.   Dr. Alley is a recognized communicator — you may know him from his three-part TV series Earth: the Operators’ Manual — and has one numerous teaching awards, including the highest University-wide teaching award at the Pennsylvania State University: the Eisenhower Award.    </dc:title>
  <dc:creator>Microsoft Office User</dc:creator>
  <cp:lastModifiedBy>Bill and Leslie Syrett</cp:lastModifiedBy>
  <cp:revision>136</cp:revision>
  <cp:lastPrinted>2020-08-20T18:12:59Z</cp:lastPrinted>
  <dcterms:created xsi:type="dcterms:W3CDTF">2018-05-02T22:45:28Z</dcterms:created>
  <dcterms:modified xsi:type="dcterms:W3CDTF">2023-06-28T00:45:10Z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0x01010031176196748B9E458A305F3082D3A89F</vt:lpwstr>
  </property>
</Properties>
</file>