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257" r:id="rId3"/>
    <p:sldId id="291" r:id="rId4"/>
    <p:sldId id="277" r:id="rId5"/>
    <p:sldId id="271" r:id="rId6"/>
    <p:sldId id="279" r:id="rId7"/>
    <p:sldId id="280" r:id="rId8"/>
    <p:sldId id="282" r:id="rId9"/>
    <p:sldId id="270" r:id="rId10"/>
    <p:sldId id="283" r:id="rId11"/>
    <p:sldId id="284" r:id="rId12"/>
    <p:sldId id="273" r:id="rId13"/>
    <p:sldId id="259" r:id="rId14"/>
    <p:sldId id="261" r:id="rId15"/>
    <p:sldId id="288" r:id="rId16"/>
    <p:sldId id="262" r:id="rId17"/>
    <p:sldId id="260" r:id="rId18"/>
    <p:sldId id="286" r:id="rId19"/>
    <p:sldId id="285" r:id="rId20"/>
    <p:sldId id="287" r:id="rId21"/>
    <p:sldId id="274" r:id="rId22"/>
    <p:sldId id="264" r:id="rId23"/>
    <p:sldId id="265" r:id="rId24"/>
    <p:sldId id="266" r:id="rId25"/>
    <p:sldId id="290" r:id="rId26"/>
    <p:sldId id="268" r:id="rId27"/>
    <p:sldId id="289" r:id="rId28"/>
    <p:sldId id="292" r:id="rId29"/>
    <p:sldId id="293" r:id="rId30"/>
    <p:sldId id="294" r:id="rId31"/>
    <p:sldId id="258" r:id="rId32"/>
    <p:sldId id="295" r:id="rId33"/>
    <p:sldId id="296" r:id="rId34"/>
    <p:sldId id="281" r:id="rId35"/>
    <p:sldId id="297" r:id="rId36"/>
    <p:sldId id="298" r:id="rId37"/>
    <p:sldId id="299" r:id="rId38"/>
    <p:sldId id="300" r:id="rId39"/>
    <p:sldId id="301" r:id="rId40"/>
    <p:sldId id="263" r:id="rId41"/>
    <p:sldId id="302" r:id="rId42"/>
    <p:sldId id="276" r:id="rId43"/>
    <p:sldId id="303" r:id="rId44"/>
    <p:sldId id="304" r:id="rId45"/>
    <p:sldId id="278" r:id="rId46"/>
    <p:sldId id="305" r:id="rId47"/>
    <p:sldId id="267" r:id="rId48"/>
    <p:sldId id="306" r:id="rId49"/>
    <p:sldId id="307" r:id="rId50"/>
    <p:sldId id="308" r:id="rId51"/>
    <p:sldId id="309" r:id="rId52"/>
    <p:sldId id="310" r:id="rId53"/>
    <p:sldId id="317" r:id="rId54"/>
    <p:sldId id="311" r:id="rId55"/>
    <p:sldId id="312" r:id="rId56"/>
    <p:sldId id="313" r:id="rId57"/>
    <p:sldId id="314" r:id="rId58"/>
    <p:sldId id="315" r:id="rId59"/>
    <p:sldId id="269" r:id="rId60"/>
    <p:sldId id="316" r:id="rId61"/>
    <p:sldId id="325" r:id="rId62"/>
    <p:sldId id="318" r:id="rId63"/>
    <p:sldId id="319" r:id="rId64"/>
    <p:sldId id="320" r:id="rId65"/>
    <p:sldId id="321" r:id="rId66"/>
    <p:sldId id="322" r:id="rId67"/>
    <p:sldId id="323" r:id="rId68"/>
    <p:sldId id="324" r:id="rId69"/>
    <p:sldId id="272" r:id="rId70"/>
    <p:sldId id="326" r:id="rId71"/>
    <p:sldId id="275" r:id="rId72"/>
    <p:sldId id="327" r:id="rId73"/>
    <p:sldId id="328" r:id="rId74"/>
    <p:sldId id="348" r:id="rId75"/>
    <p:sldId id="329" r:id="rId76"/>
    <p:sldId id="330" r:id="rId77"/>
    <p:sldId id="331" r:id="rId78"/>
    <p:sldId id="332" r:id="rId79"/>
    <p:sldId id="333" r:id="rId80"/>
    <p:sldId id="334" r:id="rId81"/>
    <p:sldId id="335" r:id="rId82"/>
    <p:sldId id="336" r:id="rId83"/>
    <p:sldId id="337" r:id="rId84"/>
    <p:sldId id="340" r:id="rId85"/>
    <p:sldId id="338" r:id="rId86"/>
    <p:sldId id="339" r:id="rId87"/>
    <p:sldId id="347" r:id="rId88"/>
    <p:sldId id="342" r:id="rId89"/>
    <p:sldId id="341" r:id="rId90"/>
    <p:sldId id="346" r:id="rId91"/>
    <p:sldId id="344" r:id="rId92"/>
    <p:sldId id="345" r:id="rId9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47"/>
    <p:restoredTop sz="95748"/>
  </p:normalViewPr>
  <p:slideViewPr>
    <p:cSldViewPr snapToGrid="0">
      <p:cViewPr varScale="1">
        <p:scale>
          <a:sx n="105" d="100"/>
          <a:sy n="105" d="100"/>
        </p:scale>
        <p:origin x="12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AD643-E285-4C69-B609-FD4D919D8DD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161F2B0-31F6-406C-A47A-BFAA713123FF}">
      <dgm:prSet/>
      <dgm:spPr/>
      <dgm:t>
        <a:bodyPr/>
        <a:lstStyle/>
        <a:p>
          <a:r>
            <a:rPr lang="en-US"/>
            <a:t>Job analysis </a:t>
          </a:r>
        </a:p>
      </dgm:t>
    </dgm:pt>
    <dgm:pt modelId="{54B980F8-D018-487F-AFAF-75E28A8507AD}" type="parTrans" cxnId="{CC64AE9B-32EB-4853-90BB-CDB7B2E0A437}">
      <dgm:prSet/>
      <dgm:spPr/>
      <dgm:t>
        <a:bodyPr/>
        <a:lstStyle/>
        <a:p>
          <a:endParaRPr lang="en-US"/>
        </a:p>
      </dgm:t>
    </dgm:pt>
    <dgm:pt modelId="{93154A36-6A30-478E-B05A-69EC43F3EA7B}" type="sibTrans" cxnId="{CC64AE9B-32EB-4853-90BB-CDB7B2E0A437}">
      <dgm:prSet/>
      <dgm:spPr/>
      <dgm:t>
        <a:bodyPr/>
        <a:lstStyle/>
        <a:p>
          <a:endParaRPr lang="en-US"/>
        </a:p>
      </dgm:t>
    </dgm:pt>
    <dgm:pt modelId="{B39ED552-D06E-41A1-9ABB-5748DE9C1871}">
      <dgm:prSet/>
      <dgm:spPr/>
      <dgm:t>
        <a:bodyPr/>
        <a:lstStyle/>
        <a:p>
          <a:r>
            <a:rPr lang="en-US"/>
            <a:t>Job description </a:t>
          </a:r>
        </a:p>
      </dgm:t>
    </dgm:pt>
    <dgm:pt modelId="{CC7255F9-0715-45A6-AC5A-AE10AC6925ED}" type="parTrans" cxnId="{3DEBC44D-A32B-4AAA-B110-5EA2CC219A57}">
      <dgm:prSet/>
      <dgm:spPr/>
      <dgm:t>
        <a:bodyPr/>
        <a:lstStyle/>
        <a:p>
          <a:endParaRPr lang="en-US"/>
        </a:p>
      </dgm:t>
    </dgm:pt>
    <dgm:pt modelId="{65C7A447-3187-4718-B923-CE691AE170AA}" type="sibTrans" cxnId="{3DEBC44D-A32B-4AAA-B110-5EA2CC219A57}">
      <dgm:prSet/>
      <dgm:spPr/>
      <dgm:t>
        <a:bodyPr/>
        <a:lstStyle/>
        <a:p>
          <a:endParaRPr lang="en-US"/>
        </a:p>
      </dgm:t>
    </dgm:pt>
    <dgm:pt modelId="{35708421-906F-45E3-98DB-28E2248E8800}">
      <dgm:prSet/>
      <dgm:spPr/>
      <dgm:t>
        <a:bodyPr/>
        <a:lstStyle/>
        <a:p>
          <a:r>
            <a:rPr lang="en-US"/>
            <a:t>Interviewing </a:t>
          </a:r>
        </a:p>
      </dgm:t>
    </dgm:pt>
    <dgm:pt modelId="{D6891C7E-6AF7-4080-AC8B-070FCFE3382C}" type="parTrans" cxnId="{4F73769F-CF9E-4133-8358-3C7795314022}">
      <dgm:prSet/>
      <dgm:spPr/>
      <dgm:t>
        <a:bodyPr/>
        <a:lstStyle/>
        <a:p>
          <a:endParaRPr lang="en-US"/>
        </a:p>
      </dgm:t>
    </dgm:pt>
    <dgm:pt modelId="{1052461A-75DF-4226-9F0B-5EEA167A47B9}" type="sibTrans" cxnId="{4F73769F-CF9E-4133-8358-3C7795314022}">
      <dgm:prSet/>
      <dgm:spPr/>
      <dgm:t>
        <a:bodyPr/>
        <a:lstStyle/>
        <a:p>
          <a:endParaRPr lang="en-US"/>
        </a:p>
      </dgm:t>
    </dgm:pt>
    <dgm:pt modelId="{173D8D4F-0E42-4903-A218-436EBB860B52}">
      <dgm:prSet/>
      <dgm:spPr/>
      <dgm:t>
        <a:bodyPr/>
        <a:lstStyle/>
        <a:p>
          <a:r>
            <a:rPr lang="en-US"/>
            <a:t>Employee testing </a:t>
          </a:r>
        </a:p>
      </dgm:t>
    </dgm:pt>
    <dgm:pt modelId="{6B75E1FD-4EE1-49EE-B985-4A4EFC38CB35}" type="parTrans" cxnId="{3F8E2124-C5BE-430F-B71D-B9AFC8609689}">
      <dgm:prSet/>
      <dgm:spPr/>
      <dgm:t>
        <a:bodyPr/>
        <a:lstStyle/>
        <a:p>
          <a:endParaRPr lang="en-US"/>
        </a:p>
      </dgm:t>
    </dgm:pt>
    <dgm:pt modelId="{8A1C52EB-8BD7-4B27-BFC2-BF22249319EF}" type="sibTrans" cxnId="{3F8E2124-C5BE-430F-B71D-B9AFC8609689}">
      <dgm:prSet/>
      <dgm:spPr/>
      <dgm:t>
        <a:bodyPr/>
        <a:lstStyle/>
        <a:p>
          <a:endParaRPr lang="en-US"/>
        </a:p>
      </dgm:t>
    </dgm:pt>
    <dgm:pt modelId="{92727CF9-DCB0-4EDA-B74C-5C3C40E90522}">
      <dgm:prSet/>
      <dgm:spPr/>
      <dgm:t>
        <a:bodyPr/>
        <a:lstStyle/>
        <a:p>
          <a:r>
            <a:rPr lang="en-US"/>
            <a:t>Employee selection </a:t>
          </a:r>
        </a:p>
      </dgm:t>
    </dgm:pt>
    <dgm:pt modelId="{93BC64A2-AB7B-44FB-928A-ECF3FE5FFE3A}" type="parTrans" cxnId="{C85E9AA4-48E8-467D-B765-4D9E8DA807FD}">
      <dgm:prSet/>
      <dgm:spPr/>
      <dgm:t>
        <a:bodyPr/>
        <a:lstStyle/>
        <a:p>
          <a:endParaRPr lang="en-US"/>
        </a:p>
      </dgm:t>
    </dgm:pt>
    <dgm:pt modelId="{63A16AF3-8519-493A-9CBD-2D445A2FB577}" type="sibTrans" cxnId="{C85E9AA4-48E8-467D-B765-4D9E8DA807FD}">
      <dgm:prSet/>
      <dgm:spPr/>
      <dgm:t>
        <a:bodyPr/>
        <a:lstStyle/>
        <a:p>
          <a:endParaRPr lang="en-US"/>
        </a:p>
      </dgm:t>
    </dgm:pt>
    <dgm:pt modelId="{BDDCB6EB-F10A-446A-9BEE-586C1CB66DA7}">
      <dgm:prSet/>
      <dgm:spPr/>
      <dgm:t>
        <a:bodyPr/>
        <a:lstStyle/>
        <a:p>
          <a:r>
            <a:rPr lang="en-US"/>
            <a:t>Job offer </a:t>
          </a:r>
        </a:p>
      </dgm:t>
    </dgm:pt>
    <dgm:pt modelId="{F5BB1867-EAD3-448D-95C3-917C1C040CAF}" type="parTrans" cxnId="{052C3E6F-6454-4771-AC9A-DB267AF24F45}">
      <dgm:prSet/>
      <dgm:spPr/>
      <dgm:t>
        <a:bodyPr/>
        <a:lstStyle/>
        <a:p>
          <a:endParaRPr lang="en-US"/>
        </a:p>
      </dgm:t>
    </dgm:pt>
    <dgm:pt modelId="{DE668A1F-5700-4948-99B0-77FEEB818988}" type="sibTrans" cxnId="{052C3E6F-6454-4771-AC9A-DB267AF24F45}">
      <dgm:prSet/>
      <dgm:spPr/>
      <dgm:t>
        <a:bodyPr/>
        <a:lstStyle/>
        <a:p>
          <a:endParaRPr lang="en-US"/>
        </a:p>
      </dgm:t>
    </dgm:pt>
    <dgm:pt modelId="{BED8AF33-B112-7340-9C16-E683B173A936}" type="pres">
      <dgm:prSet presAssocID="{AB4AD643-E285-4C69-B609-FD4D919D8DD1}" presName="linear" presStyleCnt="0">
        <dgm:presLayoutVars>
          <dgm:animLvl val="lvl"/>
          <dgm:resizeHandles val="exact"/>
        </dgm:presLayoutVars>
      </dgm:prSet>
      <dgm:spPr/>
    </dgm:pt>
    <dgm:pt modelId="{CDF6C252-1B66-CA47-A266-CBE31046644B}" type="pres">
      <dgm:prSet presAssocID="{9161F2B0-31F6-406C-A47A-BFAA713123FF}" presName="parentText" presStyleLbl="node1" presStyleIdx="0" presStyleCnt="6">
        <dgm:presLayoutVars>
          <dgm:chMax val="0"/>
          <dgm:bulletEnabled val="1"/>
        </dgm:presLayoutVars>
      </dgm:prSet>
      <dgm:spPr/>
    </dgm:pt>
    <dgm:pt modelId="{49F1D8EF-8E67-8D48-B772-9DDCC692AC81}" type="pres">
      <dgm:prSet presAssocID="{93154A36-6A30-478E-B05A-69EC43F3EA7B}" presName="spacer" presStyleCnt="0"/>
      <dgm:spPr/>
    </dgm:pt>
    <dgm:pt modelId="{AD29D6CB-B9D3-7D44-A0FB-A3852898D767}" type="pres">
      <dgm:prSet presAssocID="{B39ED552-D06E-41A1-9ABB-5748DE9C1871}" presName="parentText" presStyleLbl="node1" presStyleIdx="1" presStyleCnt="6">
        <dgm:presLayoutVars>
          <dgm:chMax val="0"/>
          <dgm:bulletEnabled val="1"/>
        </dgm:presLayoutVars>
      </dgm:prSet>
      <dgm:spPr/>
    </dgm:pt>
    <dgm:pt modelId="{BD3CBD8D-6D75-A542-9775-139CBBB0E8AF}" type="pres">
      <dgm:prSet presAssocID="{65C7A447-3187-4718-B923-CE691AE170AA}" presName="spacer" presStyleCnt="0"/>
      <dgm:spPr/>
    </dgm:pt>
    <dgm:pt modelId="{409530DC-06A9-654A-89E5-B7BD7EDFBD19}" type="pres">
      <dgm:prSet presAssocID="{35708421-906F-45E3-98DB-28E2248E8800}" presName="parentText" presStyleLbl="node1" presStyleIdx="2" presStyleCnt="6">
        <dgm:presLayoutVars>
          <dgm:chMax val="0"/>
          <dgm:bulletEnabled val="1"/>
        </dgm:presLayoutVars>
      </dgm:prSet>
      <dgm:spPr/>
    </dgm:pt>
    <dgm:pt modelId="{1871991D-43D0-4746-8D6E-2A85F94E7314}" type="pres">
      <dgm:prSet presAssocID="{1052461A-75DF-4226-9F0B-5EEA167A47B9}" presName="spacer" presStyleCnt="0"/>
      <dgm:spPr/>
    </dgm:pt>
    <dgm:pt modelId="{1D5816EB-13BC-7B4F-9609-9E16D3BD5BDB}" type="pres">
      <dgm:prSet presAssocID="{173D8D4F-0E42-4903-A218-436EBB860B52}" presName="parentText" presStyleLbl="node1" presStyleIdx="3" presStyleCnt="6">
        <dgm:presLayoutVars>
          <dgm:chMax val="0"/>
          <dgm:bulletEnabled val="1"/>
        </dgm:presLayoutVars>
      </dgm:prSet>
      <dgm:spPr/>
    </dgm:pt>
    <dgm:pt modelId="{86D43240-67E1-314C-884A-E8EA241AB2A8}" type="pres">
      <dgm:prSet presAssocID="{8A1C52EB-8BD7-4B27-BFC2-BF22249319EF}" presName="spacer" presStyleCnt="0"/>
      <dgm:spPr/>
    </dgm:pt>
    <dgm:pt modelId="{DB06D58C-685F-C847-8DD9-21498750392F}" type="pres">
      <dgm:prSet presAssocID="{92727CF9-DCB0-4EDA-B74C-5C3C40E90522}" presName="parentText" presStyleLbl="node1" presStyleIdx="4" presStyleCnt="6">
        <dgm:presLayoutVars>
          <dgm:chMax val="0"/>
          <dgm:bulletEnabled val="1"/>
        </dgm:presLayoutVars>
      </dgm:prSet>
      <dgm:spPr/>
    </dgm:pt>
    <dgm:pt modelId="{610A1EDA-35BB-A346-BECA-8EB258A1E7C5}" type="pres">
      <dgm:prSet presAssocID="{63A16AF3-8519-493A-9CBD-2D445A2FB577}" presName="spacer" presStyleCnt="0"/>
      <dgm:spPr/>
    </dgm:pt>
    <dgm:pt modelId="{9978B0F5-B0B3-7149-AD8A-8AEB1A69F9DA}" type="pres">
      <dgm:prSet presAssocID="{BDDCB6EB-F10A-446A-9BEE-586C1CB66DA7}" presName="parentText" presStyleLbl="node1" presStyleIdx="5" presStyleCnt="6">
        <dgm:presLayoutVars>
          <dgm:chMax val="0"/>
          <dgm:bulletEnabled val="1"/>
        </dgm:presLayoutVars>
      </dgm:prSet>
      <dgm:spPr/>
    </dgm:pt>
  </dgm:ptLst>
  <dgm:cxnLst>
    <dgm:cxn modelId="{1C2FCF0A-57B9-8947-AFB2-246E8F8D3918}" type="presOf" srcId="{9161F2B0-31F6-406C-A47A-BFAA713123FF}" destId="{CDF6C252-1B66-CA47-A266-CBE31046644B}" srcOrd="0" destOrd="0" presId="urn:microsoft.com/office/officeart/2005/8/layout/vList2"/>
    <dgm:cxn modelId="{1C33BB18-E682-E944-B2F2-0F7A27A07070}" type="presOf" srcId="{B39ED552-D06E-41A1-9ABB-5748DE9C1871}" destId="{AD29D6CB-B9D3-7D44-A0FB-A3852898D767}" srcOrd="0" destOrd="0" presId="urn:microsoft.com/office/officeart/2005/8/layout/vList2"/>
    <dgm:cxn modelId="{3F8E2124-C5BE-430F-B71D-B9AFC8609689}" srcId="{AB4AD643-E285-4C69-B609-FD4D919D8DD1}" destId="{173D8D4F-0E42-4903-A218-436EBB860B52}" srcOrd="3" destOrd="0" parTransId="{6B75E1FD-4EE1-49EE-B985-4A4EFC38CB35}" sibTransId="{8A1C52EB-8BD7-4B27-BFC2-BF22249319EF}"/>
    <dgm:cxn modelId="{3DEBC44D-A32B-4AAA-B110-5EA2CC219A57}" srcId="{AB4AD643-E285-4C69-B609-FD4D919D8DD1}" destId="{B39ED552-D06E-41A1-9ABB-5748DE9C1871}" srcOrd="1" destOrd="0" parTransId="{CC7255F9-0715-45A6-AC5A-AE10AC6925ED}" sibTransId="{65C7A447-3187-4718-B923-CE691AE170AA}"/>
    <dgm:cxn modelId="{052C3E6F-6454-4771-AC9A-DB267AF24F45}" srcId="{AB4AD643-E285-4C69-B609-FD4D919D8DD1}" destId="{BDDCB6EB-F10A-446A-9BEE-586C1CB66DA7}" srcOrd="5" destOrd="0" parTransId="{F5BB1867-EAD3-448D-95C3-917C1C040CAF}" sibTransId="{DE668A1F-5700-4948-99B0-77FEEB818988}"/>
    <dgm:cxn modelId="{19DA4388-50BD-524F-9BAF-51BA811864E4}" type="presOf" srcId="{92727CF9-DCB0-4EDA-B74C-5C3C40E90522}" destId="{DB06D58C-685F-C847-8DD9-21498750392F}" srcOrd="0" destOrd="0" presId="urn:microsoft.com/office/officeart/2005/8/layout/vList2"/>
    <dgm:cxn modelId="{CC64AE9B-32EB-4853-90BB-CDB7B2E0A437}" srcId="{AB4AD643-E285-4C69-B609-FD4D919D8DD1}" destId="{9161F2B0-31F6-406C-A47A-BFAA713123FF}" srcOrd="0" destOrd="0" parTransId="{54B980F8-D018-487F-AFAF-75E28A8507AD}" sibTransId="{93154A36-6A30-478E-B05A-69EC43F3EA7B}"/>
    <dgm:cxn modelId="{4F73769F-CF9E-4133-8358-3C7795314022}" srcId="{AB4AD643-E285-4C69-B609-FD4D919D8DD1}" destId="{35708421-906F-45E3-98DB-28E2248E8800}" srcOrd="2" destOrd="0" parTransId="{D6891C7E-6AF7-4080-AC8B-070FCFE3382C}" sibTransId="{1052461A-75DF-4226-9F0B-5EEA167A47B9}"/>
    <dgm:cxn modelId="{A07734A1-45D4-2342-A78A-E5250E0238BF}" type="presOf" srcId="{173D8D4F-0E42-4903-A218-436EBB860B52}" destId="{1D5816EB-13BC-7B4F-9609-9E16D3BD5BDB}" srcOrd="0" destOrd="0" presId="urn:microsoft.com/office/officeart/2005/8/layout/vList2"/>
    <dgm:cxn modelId="{C85E9AA4-48E8-467D-B765-4D9E8DA807FD}" srcId="{AB4AD643-E285-4C69-B609-FD4D919D8DD1}" destId="{92727CF9-DCB0-4EDA-B74C-5C3C40E90522}" srcOrd="4" destOrd="0" parTransId="{93BC64A2-AB7B-44FB-928A-ECF3FE5FFE3A}" sibTransId="{63A16AF3-8519-493A-9CBD-2D445A2FB577}"/>
    <dgm:cxn modelId="{FBE0CCB5-9517-D443-8286-C244BD17720B}" type="presOf" srcId="{AB4AD643-E285-4C69-B609-FD4D919D8DD1}" destId="{BED8AF33-B112-7340-9C16-E683B173A936}" srcOrd="0" destOrd="0" presId="urn:microsoft.com/office/officeart/2005/8/layout/vList2"/>
    <dgm:cxn modelId="{18D8C9E2-9639-464A-A35E-F5CD3103BA58}" type="presOf" srcId="{BDDCB6EB-F10A-446A-9BEE-586C1CB66DA7}" destId="{9978B0F5-B0B3-7149-AD8A-8AEB1A69F9DA}" srcOrd="0" destOrd="0" presId="urn:microsoft.com/office/officeart/2005/8/layout/vList2"/>
    <dgm:cxn modelId="{1519B4F3-8ADD-7A40-866C-33D6BC8E05A8}" type="presOf" srcId="{35708421-906F-45E3-98DB-28E2248E8800}" destId="{409530DC-06A9-654A-89E5-B7BD7EDFBD19}" srcOrd="0" destOrd="0" presId="urn:microsoft.com/office/officeart/2005/8/layout/vList2"/>
    <dgm:cxn modelId="{A5B80702-316B-C346-B613-4C0C675B8C9D}" type="presParOf" srcId="{BED8AF33-B112-7340-9C16-E683B173A936}" destId="{CDF6C252-1B66-CA47-A266-CBE31046644B}" srcOrd="0" destOrd="0" presId="urn:microsoft.com/office/officeart/2005/8/layout/vList2"/>
    <dgm:cxn modelId="{9FEDCB18-B82C-0545-AA14-DFB2E98D82FA}" type="presParOf" srcId="{BED8AF33-B112-7340-9C16-E683B173A936}" destId="{49F1D8EF-8E67-8D48-B772-9DDCC692AC81}" srcOrd="1" destOrd="0" presId="urn:microsoft.com/office/officeart/2005/8/layout/vList2"/>
    <dgm:cxn modelId="{852673C8-58A3-A74B-832E-D79EE5EB87D9}" type="presParOf" srcId="{BED8AF33-B112-7340-9C16-E683B173A936}" destId="{AD29D6CB-B9D3-7D44-A0FB-A3852898D767}" srcOrd="2" destOrd="0" presId="urn:microsoft.com/office/officeart/2005/8/layout/vList2"/>
    <dgm:cxn modelId="{BFF6A0FF-A1E2-264F-BFFF-CC57CC4358BC}" type="presParOf" srcId="{BED8AF33-B112-7340-9C16-E683B173A936}" destId="{BD3CBD8D-6D75-A542-9775-139CBBB0E8AF}" srcOrd="3" destOrd="0" presId="urn:microsoft.com/office/officeart/2005/8/layout/vList2"/>
    <dgm:cxn modelId="{BEFE3203-AA4B-0348-ACB8-2C124FF4E3B3}" type="presParOf" srcId="{BED8AF33-B112-7340-9C16-E683B173A936}" destId="{409530DC-06A9-654A-89E5-B7BD7EDFBD19}" srcOrd="4" destOrd="0" presId="urn:microsoft.com/office/officeart/2005/8/layout/vList2"/>
    <dgm:cxn modelId="{E9D818CE-5219-6F4D-8168-F15B2AA23B80}" type="presParOf" srcId="{BED8AF33-B112-7340-9C16-E683B173A936}" destId="{1871991D-43D0-4746-8D6E-2A85F94E7314}" srcOrd="5" destOrd="0" presId="urn:microsoft.com/office/officeart/2005/8/layout/vList2"/>
    <dgm:cxn modelId="{56F77533-9716-1A4C-A1B6-923805ABD734}" type="presParOf" srcId="{BED8AF33-B112-7340-9C16-E683B173A936}" destId="{1D5816EB-13BC-7B4F-9609-9E16D3BD5BDB}" srcOrd="6" destOrd="0" presId="urn:microsoft.com/office/officeart/2005/8/layout/vList2"/>
    <dgm:cxn modelId="{FD957262-3F2A-1246-9B84-F49456C132A4}" type="presParOf" srcId="{BED8AF33-B112-7340-9C16-E683B173A936}" destId="{86D43240-67E1-314C-884A-E8EA241AB2A8}" srcOrd="7" destOrd="0" presId="urn:microsoft.com/office/officeart/2005/8/layout/vList2"/>
    <dgm:cxn modelId="{BFFAC408-B0AC-8243-9585-9EA0D4C55A74}" type="presParOf" srcId="{BED8AF33-B112-7340-9C16-E683B173A936}" destId="{DB06D58C-685F-C847-8DD9-21498750392F}" srcOrd="8" destOrd="0" presId="urn:microsoft.com/office/officeart/2005/8/layout/vList2"/>
    <dgm:cxn modelId="{5BCAD73F-F247-A440-ADE4-79BFEBFD47B5}" type="presParOf" srcId="{BED8AF33-B112-7340-9C16-E683B173A936}" destId="{610A1EDA-35BB-A346-BECA-8EB258A1E7C5}" srcOrd="9" destOrd="0" presId="urn:microsoft.com/office/officeart/2005/8/layout/vList2"/>
    <dgm:cxn modelId="{A2147F3F-6E1C-304B-8AE7-8780C9D638B0}" type="presParOf" srcId="{BED8AF33-B112-7340-9C16-E683B173A936}" destId="{9978B0F5-B0B3-7149-AD8A-8AEB1A69F9D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D5BC63-6484-4847-91B1-377732999FC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3593225-AACA-4515-9984-D0109634E472}">
      <dgm:prSet/>
      <dgm:spPr/>
      <dgm:t>
        <a:bodyPr/>
        <a:lstStyle/>
        <a:p>
          <a:pPr>
            <a:lnSpc>
              <a:spcPct val="100000"/>
            </a:lnSpc>
          </a:pPr>
          <a:r>
            <a:rPr lang="en-US"/>
            <a:t>Welcome </a:t>
          </a:r>
        </a:p>
      </dgm:t>
    </dgm:pt>
    <dgm:pt modelId="{6C5855DB-3990-4DC9-B401-0562AC880C5B}" type="parTrans" cxnId="{49A1840D-B32F-4E0A-BD52-48EAA505FCC2}">
      <dgm:prSet/>
      <dgm:spPr/>
      <dgm:t>
        <a:bodyPr/>
        <a:lstStyle/>
        <a:p>
          <a:endParaRPr lang="en-US"/>
        </a:p>
      </dgm:t>
    </dgm:pt>
    <dgm:pt modelId="{137F7E6A-60B3-4BF4-8C71-FF20872E72BE}" type="sibTrans" cxnId="{49A1840D-B32F-4E0A-BD52-48EAA505FCC2}">
      <dgm:prSet/>
      <dgm:spPr/>
      <dgm:t>
        <a:bodyPr/>
        <a:lstStyle/>
        <a:p>
          <a:endParaRPr lang="en-US"/>
        </a:p>
      </dgm:t>
    </dgm:pt>
    <dgm:pt modelId="{6C4AC35E-CC00-4B21-B044-C41688644767}">
      <dgm:prSet/>
      <dgm:spPr/>
      <dgm:t>
        <a:bodyPr/>
        <a:lstStyle/>
        <a:p>
          <a:pPr>
            <a:lnSpc>
              <a:spcPct val="100000"/>
            </a:lnSpc>
          </a:pPr>
          <a:r>
            <a:rPr lang="en-US"/>
            <a:t>ADDIE Model </a:t>
          </a:r>
        </a:p>
      </dgm:t>
    </dgm:pt>
    <dgm:pt modelId="{D6D5040B-0493-4062-9FB3-B71165511D7D}" type="parTrans" cxnId="{4D6C821A-3164-4ABB-A43F-395F5FCDAC57}">
      <dgm:prSet/>
      <dgm:spPr/>
      <dgm:t>
        <a:bodyPr/>
        <a:lstStyle/>
        <a:p>
          <a:endParaRPr lang="en-US"/>
        </a:p>
      </dgm:t>
    </dgm:pt>
    <dgm:pt modelId="{28402C03-BF1A-4BFD-84C8-F0BFE9CBE8E0}" type="sibTrans" cxnId="{4D6C821A-3164-4ABB-A43F-395F5FCDAC57}">
      <dgm:prSet/>
      <dgm:spPr/>
      <dgm:t>
        <a:bodyPr/>
        <a:lstStyle/>
        <a:p>
          <a:endParaRPr lang="en-US"/>
        </a:p>
      </dgm:t>
    </dgm:pt>
    <dgm:pt modelId="{010165F8-7C7B-4955-8F2F-2F8B9F1E5E6F}">
      <dgm:prSet/>
      <dgm:spPr/>
      <dgm:t>
        <a:bodyPr/>
        <a:lstStyle/>
        <a:p>
          <a:pPr>
            <a:lnSpc>
              <a:spcPct val="100000"/>
            </a:lnSpc>
          </a:pPr>
          <a:r>
            <a:rPr lang="en-US" dirty="0"/>
            <a:t>Performance appraisal </a:t>
          </a:r>
        </a:p>
      </dgm:t>
    </dgm:pt>
    <dgm:pt modelId="{ED6783BC-CDAD-4AF3-B939-D79ED5FEA787}" type="parTrans" cxnId="{C9F8399E-03D5-4ACF-952F-F4C24E7B0AA1}">
      <dgm:prSet/>
      <dgm:spPr/>
      <dgm:t>
        <a:bodyPr/>
        <a:lstStyle/>
        <a:p>
          <a:endParaRPr lang="en-US"/>
        </a:p>
      </dgm:t>
    </dgm:pt>
    <dgm:pt modelId="{C14A0105-1516-47B6-B95B-0DF0864C0EA5}" type="sibTrans" cxnId="{C9F8399E-03D5-4ACF-952F-F4C24E7B0AA1}">
      <dgm:prSet/>
      <dgm:spPr/>
      <dgm:t>
        <a:bodyPr/>
        <a:lstStyle/>
        <a:p>
          <a:endParaRPr lang="en-US"/>
        </a:p>
      </dgm:t>
    </dgm:pt>
    <dgm:pt modelId="{402DDCFD-B537-49DA-B786-FD9EE6E34A57}">
      <dgm:prSet/>
      <dgm:spPr/>
      <dgm:t>
        <a:bodyPr/>
        <a:lstStyle/>
        <a:p>
          <a:pPr>
            <a:lnSpc>
              <a:spcPct val="100000"/>
            </a:lnSpc>
          </a:pPr>
          <a:r>
            <a:rPr lang="en-US"/>
            <a:t>Career management </a:t>
          </a:r>
        </a:p>
      </dgm:t>
    </dgm:pt>
    <dgm:pt modelId="{C90BFC54-27DE-43A7-B54B-3E33A761C298}" type="parTrans" cxnId="{BA82D8BD-B9B2-40DA-B1F3-726E4067D74A}">
      <dgm:prSet/>
      <dgm:spPr/>
      <dgm:t>
        <a:bodyPr/>
        <a:lstStyle/>
        <a:p>
          <a:endParaRPr lang="en-US"/>
        </a:p>
      </dgm:t>
    </dgm:pt>
    <dgm:pt modelId="{402463A2-EE40-48C9-8773-73A906610A50}" type="sibTrans" cxnId="{BA82D8BD-B9B2-40DA-B1F3-726E4067D74A}">
      <dgm:prSet/>
      <dgm:spPr/>
      <dgm:t>
        <a:bodyPr/>
        <a:lstStyle/>
        <a:p>
          <a:endParaRPr lang="en-US"/>
        </a:p>
      </dgm:t>
    </dgm:pt>
    <dgm:pt modelId="{ECBEAC0B-A983-4D70-B769-CF09DAC7432E}" type="pres">
      <dgm:prSet presAssocID="{0BD5BC63-6484-4847-91B1-377732999FC8}" presName="root" presStyleCnt="0">
        <dgm:presLayoutVars>
          <dgm:dir/>
          <dgm:resizeHandles val="exact"/>
        </dgm:presLayoutVars>
      </dgm:prSet>
      <dgm:spPr/>
    </dgm:pt>
    <dgm:pt modelId="{AA3E95E5-7CA5-4DED-9E6D-7A805366C4D0}" type="pres">
      <dgm:prSet presAssocID="{93593225-AACA-4515-9984-D0109634E472}" presName="compNode" presStyleCnt="0"/>
      <dgm:spPr/>
    </dgm:pt>
    <dgm:pt modelId="{8957F2DC-BF18-44FB-A06E-1506B320FC41}" type="pres">
      <dgm:prSet presAssocID="{93593225-AACA-4515-9984-D0109634E47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lloons"/>
        </a:ext>
      </dgm:extLst>
    </dgm:pt>
    <dgm:pt modelId="{B42D773D-B4D5-433B-BD10-A1D9DCBD8A0F}" type="pres">
      <dgm:prSet presAssocID="{93593225-AACA-4515-9984-D0109634E472}" presName="spaceRect" presStyleCnt="0"/>
      <dgm:spPr/>
    </dgm:pt>
    <dgm:pt modelId="{B5B3FCBA-D2D1-41C9-A427-E827D4DAE185}" type="pres">
      <dgm:prSet presAssocID="{93593225-AACA-4515-9984-D0109634E472}" presName="textRect" presStyleLbl="revTx" presStyleIdx="0" presStyleCnt="4">
        <dgm:presLayoutVars>
          <dgm:chMax val="1"/>
          <dgm:chPref val="1"/>
        </dgm:presLayoutVars>
      </dgm:prSet>
      <dgm:spPr/>
    </dgm:pt>
    <dgm:pt modelId="{4B8DA79C-65D6-452B-8F12-469C173DA06C}" type="pres">
      <dgm:prSet presAssocID="{137F7E6A-60B3-4BF4-8C71-FF20872E72BE}" presName="sibTrans" presStyleCnt="0"/>
      <dgm:spPr/>
    </dgm:pt>
    <dgm:pt modelId="{57E301BB-79A7-4FB4-9292-E8B254540B15}" type="pres">
      <dgm:prSet presAssocID="{6C4AC35E-CC00-4B21-B044-C41688644767}" presName="compNode" presStyleCnt="0"/>
      <dgm:spPr/>
    </dgm:pt>
    <dgm:pt modelId="{A42DC151-A8DD-49A1-9521-949B034FCA36}" type="pres">
      <dgm:prSet presAssocID="{6C4AC35E-CC00-4B21-B044-C416886447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
        </a:ext>
      </dgm:extLst>
    </dgm:pt>
    <dgm:pt modelId="{27B45CD3-06CC-4478-BEB6-096DF6C0DCAD}" type="pres">
      <dgm:prSet presAssocID="{6C4AC35E-CC00-4B21-B044-C41688644767}" presName="spaceRect" presStyleCnt="0"/>
      <dgm:spPr/>
    </dgm:pt>
    <dgm:pt modelId="{6D3B4A31-F069-499B-A156-6F2D4F811242}" type="pres">
      <dgm:prSet presAssocID="{6C4AC35E-CC00-4B21-B044-C41688644767}" presName="textRect" presStyleLbl="revTx" presStyleIdx="1" presStyleCnt="4">
        <dgm:presLayoutVars>
          <dgm:chMax val="1"/>
          <dgm:chPref val="1"/>
        </dgm:presLayoutVars>
      </dgm:prSet>
      <dgm:spPr/>
    </dgm:pt>
    <dgm:pt modelId="{CE86BC9C-1675-43E2-AED4-364F8C0729A7}" type="pres">
      <dgm:prSet presAssocID="{28402C03-BF1A-4BFD-84C8-F0BFE9CBE8E0}" presName="sibTrans" presStyleCnt="0"/>
      <dgm:spPr/>
    </dgm:pt>
    <dgm:pt modelId="{19657DC1-353B-4371-824C-2D32AA9BC613}" type="pres">
      <dgm:prSet presAssocID="{010165F8-7C7B-4955-8F2F-2F8B9F1E5E6F}" presName="compNode" presStyleCnt="0"/>
      <dgm:spPr/>
    </dgm:pt>
    <dgm:pt modelId="{B43A8595-E63C-4ABF-B9CC-A5AD0EA19929}" type="pres">
      <dgm:prSet presAssocID="{010165F8-7C7B-4955-8F2F-2F8B9F1E5E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7E312E35-41D9-4705-8DB6-E1BBA74438C6}" type="pres">
      <dgm:prSet presAssocID="{010165F8-7C7B-4955-8F2F-2F8B9F1E5E6F}" presName="spaceRect" presStyleCnt="0"/>
      <dgm:spPr/>
    </dgm:pt>
    <dgm:pt modelId="{7424D893-F3A7-4A37-BF17-EC18E2320AC5}" type="pres">
      <dgm:prSet presAssocID="{010165F8-7C7B-4955-8F2F-2F8B9F1E5E6F}" presName="textRect" presStyleLbl="revTx" presStyleIdx="2" presStyleCnt="4">
        <dgm:presLayoutVars>
          <dgm:chMax val="1"/>
          <dgm:chPref val="1"/>
        </dgm:presLayoutVars>
      </dgm:prSet>
      <dgm:spPr/>
    </dgm:pt>
    <dgm:pt modelId="{D1444E16-A52C-4703-A8FB-BD8D9C75E917}" type="pres">
      <dgm:prSet presAssocID="{C14A0105-1516-47B6-B95B-0DF0864C0EA5}" presName="sibTrans" presStyleCnt="0"/>
      <dgm:spPr/>
    </dgm:pt>
    <dgm:pt modelId="{390F5215-F6FC-4B22-9C05-FA58371E932D}" type="pres">
      <dgm:prSet presAssocID="{402DDCFD-B537-49DA-B786-FD9EE6E34A57}" presName="compNode" presStyleCnt="0"/>
      <dgm:spPr/>
    </dgm:pt>
    <dgm:pt modelId="{471D928A-A3F5-4216-85BF-95F63613AF9E}" type="pres">
      <dgm:prSet presAssocID="{402DDCFD-B537-49DA-B786-FD9EE6E34A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efcase"/>
        </a:ext>
      </dgm:extLst>
    </dgm:pt>
    <dgm:pt modelId="{5CFF6B91-1B06-4686-9709-02FE0931C978}" type="pres">
      <dgm:prSet presAssocID="{402DDCFD-B537-49DA-B786-FD9EE6E34A57}" presName="spaceRect" presStyleCnt="0"/>
      <dgm:spPr/>
    </dgm:pt>
    <dgm:pt modelId="{BBA6011F-50D6-434E-94BA-E98834E8E6F7}" type="pres">
      <dgm:prSet presAssocID="{402DDCFD-B537-49DA-B786-FD9EE6E34A57}" presName="textRect" presStyleLbl="revTx" presStyleIdx="3" presStyleCnt="4">
        <dgm:presLayoutVars>
          <dgm:chMax val="1"/>
          <dgm:chPref val="1"/>
        </dgm:presLayoutVars>
      </dgm:prSet>
      <dgm:spPr/>
    </dgm:pt>
  </dgm:ptLst>
  <dgm:cxnLst>
    <dgm:cxn modelId="{62FBD706-FE80-471D-9FAA-E0E597031263}" type="presOf" srcId="{6C4AC35E-CC00-4B21-B044-C41688644767}" destId="{6D3B4A31-F069-499B-A156-6F2D4F811242}" srcOrd="0" destOrd="0" presId="urn:microsoft.com/office/officeart/2018/2/layout/IconLabelList"/>
    <dgm:cxn modelId="{D3C97B07-FB5A-45A5-A603-1533D26A1268}" type="presOf" srcId="{0BD5BC63-6484-4847-91B1-377732999FC8}" destId="{ECBEAC0B-A983-4D70-B769-CF09DAC7432E}" srcOrd="0" destOrd="0" presId="urn:microsoft.com/office/officeart/2018/2/layout/IconLabelList"/>
    <dgm:cxn modelId="{49A1840D-B32F-4E0A-BD52-48EAA505FCC2}" srcId="{0BD5BC63-6484-4847-91B1-377732999FC8}" destId="{93593225-AACA-4515-9984-D0109634E472}" srcOrd="0" destOrd="0" parTransId="{6C5855DB-3990-4DC9-B401-0562AC880C5B}" sibTransId="{137F7E6A-60B3-4BF4-8C71-FF20872E72BE}"/>
    <dgm:cxn modelId="{4D6C821A-3164-4ABB-A43F-395F5FCDAC57}" srcId="{0BD5BC63-6484-4847-91B1-377732999FC8}" destId="{6C4AC35E-CC00-4B21-B044-C41688644767}" srcOrd="1" destOrd="0" parTransId="{D6D5040B-0493-4062-9FB3-B71165511D7D}" sibTransId="{28402C03-BF1A-4BFD-84C8-F0BFE9CBE8E0}"/>
    <dgm:cxn modelId="{391AA76C-CA63-4CEC-9948-BE919365CE92}" type="presOf" srcId="{402DDCFD-B537-49DA-B786-FD9EE6E34A57}" destId="{BBA6011F-50D6-434E-94BA-E98834E8E6F7}" srcOrd="0" destOrd="0" presId="urn:microsoft.com/office/officeart/2018/2/layout/IconLabelList"/>
    <dgm:cxn modelId="{C9F8399E-03D5-4ACF-952F-F4C24E7B0AA1}" srcId="{0BD5BC63-6484-4847-91B1-377732999FC8}" destId="{010165F8-7C7B-4955-8F2F-2F8B9F1E5E6F}" srcOrd="2" destOrd="0" parTransId="{ED6783BC-CDAD-4AF3-B939-D79ED5FEA787}" sibTransId="{C14A0105-1516-47B6-B95B-0DF0864C0EA5}"/>
    <dgm:cxn modelId="{A2A5FEA3-1D31-4900-81D5-DCC72D9A6FC4}" type="presOf" srcId="{93593225-AACA-4515-9984-D0109634E472}" destId="{B5B3FCBA-D2D1-41C9-A427-E827D4DAE185}" srcOrd="0" destOrd="0" presId="urn:microsoft.com/office/officeart/2018/2/layout/IconLabelList"/>
    <dgm:cxn modelId="{387834B3-E42B-42DB-9B5E-82091D732FA9}" type="presOf" srcId="{010165F8-7C7B-4955-8F2F-2F8B9F1E5E6F}" destId="{7424D893-F3A7-4A37-BF17-EC18E2320AC5}" srcOrd="0" destOrd="0" presId="urn:microsoft.com/office/officeart/2018/2/layout/IconLabelList"/>
    <dgm:cxn modelId="{BA82D8BD-B9B2-40DA-B1F3-726E4067D74A}" srcId="{0BD5BC63-6484-4847-91B1-377732999FC8}" destId="{402DDCFD-B537-49DA-B786-FD9EE6E34A57}" srcOrd="3" destOrd="0" parTransId="{C90BFC54-27DE-43A7-B54B-3E33A761C298}" sibTransId="{402463A2-EE40-48C9-8773-73A906610A50}"/>
    <dgm:cxn modelId="{DA4A28F4-ADF5-426D-AEA1-3F0C970FDD21}" type="presParOf" srcId="{ECBEAC0B-A983-4D70-B769-CF09DAC7432E}" destId="{AA3E95E5-7CA5-4DED-9E6D-7A805366C4D0}" srcOrd="0" destOrd="0" presId="urn:microsoft.com/office/officeart/2018/2/layout/IconLabelList"/>
    <dgm:cxn modelId="{FA19463F-106C-422D-9FA0-EE47529A21BC}" type="presParOf" srcId="{AA3E95E5-7CA5-4DED-9E6D-7A805366C4D0}" destId="{8957F2DC-BF18-44FB-A06E-1506B320FC41}" srcOrd="0" destOrd="0" presId="urn:microsoft.com/office/officeart/2018/2/layout/IconLabelList"/>
    <dgm:cxn modelId="{796AEEF8-A64F-4B65-9851-AF34756731E6}" type="presParOf" srcId="{AA3E95E5-7CA5-4DED-9E6D-7A805366C4D0}" destId="{B42D773D-B4D5-433B-BD10-A1D9DCBD8A0F}" srcOrd="1" destOrd="0" presId="urn:microsoft.com/office/officeart/2018/2/layout/IconLabelList"/>
    <dgm:cxn modelId="{56E201C1-6E2D-4224-87C7-E68FF6C112C3}" type="presParOf" srcId="{AA3E95E5-7CA5-4DED-9E6D-7A805366C4D0}" destId="{B5B3FCBA-D2D1-41C9-A427-E827D4DAE185}" srcOrd="2" destOrd="0" presId="urn:microsoft.com/office/officeart/2018/2/layout/IconLabelList"/>
    <dgm:cxn modelId="{E989A66F-F548-4DD9-A49B-A50BC10C1825}" type="presParOf" srcId="{ECBEAC0B-A983-4D70-B769-CF09DAC7432E}" destId="{4B8DA79C-65D6-452B-8F12-469C173DA06C}" srcOrd="1" destOrd="0" presId="urn:microsoft.com/office/officeart/2018/2/layout/IconLabelList"/>
    <dgm:cxn modelId="{7C693C80-D719-45D0-A884-DB9569399ED0}" type="presParOf" srcId="{ECBEAC0B-A983-4D70-B769-CF09DAC7432E}" destId="{57E301BB-79A7-4FB4-9292-E8B254540B15}" srcOrd="2" destOrd="0" presId="urn:microsoft.com/office/officeart/2018/2/layout/IconLabelList"/>
    <dgm:cxn modelId="{0601BD5B-9BD2-423A-9D4A-D8B9FF8C0707}" type="presParOf" srcId="{57E301BB-79A7-4FB4-9292-E8B254540B15}" destId="{A42DC151-A8DD-49A1-9521-949B034FCA36}" srcOrd="0" destOrd="0" presId="urn:microsoft.com/office/officeart/2018/2/layout/IconLabelList"/>
    <dgm:cxn modelId="{B46304CB-A028-4121-B2F3-A5E3EB30A070}" type="presParOf" srcId="{57E301BB-79A7-4FB4-9292-E8B254540B15}" destId="{27B45CD3-06CC-4478-BEB6-096DF6C0DCAD}" srcOrd="1" destOrd="0" presId="urn:microsoft.com/office/officeart/2018/2/layout/IconLabelList"/>
    <dgm:cxn modelId="{905C67D1-2D8A-4CD2-BA62-3FE31A309305}" type="presParOf" srcId="{57E301BB-79A7-4FB4-9292-E8B254540B15}" destId="{6D3B4A31-F069-499B-A156-6F2D4F811242}" srcOrd="2" destOrd="0" presId="urn:microsoft.com/office/officeart/2018/2/layout/IconLabelList"/>
    <dgm:cxn modelId="{019B41A2-9CD7-42E2-970E-EBC314905099}" type="presParOf" srcId="{ECBEAC0B-A983-4D70-B769-CF09DAC7432E}" destId="{CE86BC9C-1675-43E2-AED4-364F8C0729A7}" srcOrd="3" destOrd="0" presId="urn:microsoft.com/office/officeart/2018/2/layout/IconLabelList"/>
    <dgm:cxn modelId="{1C004DAE-E607-4356-81C1-302D5123AE69}" type="presParOf" srcId="{ECBEAC0B-A983-4D70-B769-CF09DAC7432E}" destId="{19657DC1-353B-4371-824C-2D32AA9BC613}" srcOrd="4" destOrd="0" presId="urn:microsoft.com/office/officeart/2018/2/layout/IconLabelList"/>
    <dgm:cxn modelId="{684D0D96-0CEE-4DE8-8B60-E398F366DB3C}" type="presParOf" srcId="{19657DC1-353B-4371-824C-2D32AA9BC613}" destId="{B43A8595-E63C-4ABF-B9CC-A5AD0EA19929}" srcOrd="0" destOrd="0" presId="urn:microsoft.com/office/officeart/2018/2/layout/IconLabelList"/>
    <dgm:cxn modelId="{59E80B9C-FB6E-4B5A-A9BE-26DB6A2342B7}" type="presParOf" srcId="{19657DC1-353B-4371-824C-2D32AA9BC613}" destId="{7E312E35-41D9-4705-8DB6-E1BBA74438C6}" srcOrd="1" destOrd="0" presId="urn:microsoft.com/office/officeart/2018/2/layout/IconLabelList"/>
    <dgm:cxn modelId="{7FE0C9FC-C93B-46D3-BC34-C71048260189}" type="presParOf" srcId="{19657DC1-353B-4371-824C-2D32AA9BC613}" destId="{7424D893-F3A7-4A37-BF17-EC18E2320AC5}" srcOrd="2" destOrd="0" presId="urn:microsoft.com/office/officeart/2018/2/layout/IconLabelList"/>
    <dgm:cxn modelId="{637DFA12-C8ED-4A7D-BDAF-15AAE2E2645E}" type="presParOf" srcId="{ECBEAC0B-A983-4D70-B769-CF09DAC7432E}" destId="{D1444E16-A52C-4703-A8FB-BD8D9C75E917}" srcOrd="5" destOrd="0" presId="urn:microsoft.com/office/officeart/2018/2/layout/IconLabelList"/>
    <dgm:cxn modelId="{28A5A176-26DA-42B7-A93B-244453E47AA9}" type="presParOf" srcId="{ECBEAC0B-A983-4D70-B769-CF09DAC7432E}" destId="{390F5215-F6FC-4B22-9C05-FA58371E932D}" srcOrd="6" destOrd="0" presId="urn:microsoft.com/office/officeart/2018/2/layout/IconLabelList"/>
    <dgm:cxn modelId="{1F7E2918-FE2C-4C57-8223-B451F53983DF}" type="presParOf" srcId="{390F5215-F6FC-4B22-9C05-FA58371E932D}" destId="{471D928A-A3F5-4216-85BF-95F63613AF9E}" srcOrd="0" destOrd="0" presId="urn:microsoft.com/office/officeart/2018/2/layout/IconLabelList"/>
    <dgm:cxn modelId="{7CC1CA52-8645-41B4-A41B-C7E607E37A69}" type="presParOf" srcId="{390F5215-F6FC-4B22-9C05-FA58371E932D}" destId="{5CFF6B91-1B06-4686-9709-02FE0931C978}" srcOrd="1" destOrd="0" presId="urn:microsoft.com/office/officeart/2018/2/layout/IconLabelList"/>
    <dgm:cxn modelId="{19FCAF9E-A592-47C6-890A-3A0E177263C2}" type="presParOf" srcId="{390F5215-F6FC-4B22-9C05-FA58371E932D}" destId="{BBA6011F-50D6-434E-94BA-E98834E8E6F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78B353-0ED6-4B4B-B344-7E9929E324C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E830E3E-D1CC-42F5-9848-4B0133B4616C}">
      <dgm:prSet/>
      <dgm:spPr/>
      <dgm:t>
        <a:bodyPr/>
        <a:lstStyle/>
        <a:p>
          <a:pPr>
            <a:lnSpc>
              <a:spcPct val="100000"/>
            </a:lnSpc>
          </a:pPr>
          <a:r>
            <a:rPr lang="en-US" dirty="0"/>
            <a:t>Direct/Indirect pay </a:t>
          </a:r>
        </a:p>
      </dgm:t>
    </dgm:pt>
    <dgm:pt modelId="{0E622496-34A5-4233-9FAD-2A394044B3C9}" type="parTrans" cxnId="{C5087AAA-2ACE-491F-9CCE-413AA08C7546}">
      <dgm:prSet/>
      <dgm:spPr/>
      <dgm:t>
        <a:bodyPr/>
        <a:lstStyle/>
        <a:p>
          <a:endParaRPr lang="en-US"/>
        </a:p>
      </dgm:t>
    </dgm:pt>
    <dgm:pt modelId="{F6D3A570-4B2D-42B2-B71F-E25AC9AA0454}" type="sibTrans" cxnId="{C5087AAA-2ACE-491F-9CCE-413AA08C7546}">
      <dgm:prSet/>
      <dgm:spPr/>
      <dgm:t>
        <a:bodyPr/>
        <a:lstStyle/>
        <a:p>
          <a:endParaRPr lang="en-US"/>
        </a:p>
      </dgm:t>
    </dgm:pt>
    <dgm:pt modelId="{800FBBE1-B3B6-4C32-A15B-1B886F5EB879}">
      <dgm:prSet/>
      <dgm:spPr/>
      <dgm:t>
        <a:bodyPr/>
        <a:lstStyle/>
        <a:p>
          <a:pPr>
            <a:lnSpc>
              <a:spcPct val="100000"/>
            </a:lnSpc>
          </a:pPr>
          <a:r>
            <a:rPr lang="en-US" dirty="0"/>
            <a:t>Pay Policies</a:t>
          </a:r>
        </a:p>
      </dgm:t>
    </dgm:pt>
    <dgm:pt modelId="{A150DDA2-BCCA-4639-BB7C-76CE0CF1736C}" type="parTrans" cxnId="{8170179F-B931-407F-BD8E-39BEA907E024}">
      <dgm:prSet/>
      <dgm:spPr/>
      <dgm:t>
        <a:bodyPr/>
        <a:lstStyle/>
        <a:p>
          <a:endParaRPr lang="en-US"/>
        </a:p>
      </dgm:t>
    </dgm:pt>
    <dgm:pt modelId="{9BF0E509-5363-483D-B27F-DAED082C48FD}" type="sibTrans" cxnId="{8170179F-B931-407F-BD8E-39BEA907E024}">
      <dgm:prSet/>
      <dgm:spPr/>
      <dgm:t>
        <a:bodyPr/>
        <a:lstStyle/>
        <a:p>
          <a:endParaRPr lang="en-US"/>
        </a:p>
      </dgm:t>
    </dgm:pt>
    <dgm:pt modelId="{1A31B255-5668-461A-987F-84E8575817FE}">
      <dgm:prSet/>
      <dgm:spPr/>
      <dgm:t>
        <a:bodyPr/>
        <a:lstStyle/>
        <a:p>
          <a:pPr>
            <a:lnSpc>
              <a:spcPct val="100000"/>
            </a:lnSpc>
          </a:pPr>
          <a:r>
            <a:rPr lang="en-US"/>
            <a:t>Pay-for-performance </a:t>
          </a:r>
        </a:p>
      </dgm:t>
    </dgm:pt>
    <dgm:pt modelId="{E3363E68-83C2-4F98-B9BD-9EEC6083A868}" type="parTrans" cxnId="{16B7D8B9-1979-4DD5-BDFA-72A0A2528CC6}">
      <dgm:prSet/>
      <dgm:spPr/>
      <dgm:t>
        <a:bodyPr/>
        <a:lstStyle/>
        <a:p>
          <a:endParaRPr lang="en-US"/>
        </a:p>
      </dgm:t>
    </dgm:pt>
    <dgm:pt modelId="{2AE03E31-05DA-44C3-AE08-1F1033CDEF18}" type="sibTrans" cxnId="{16B7D8B9-1979-4DD5-BDFA-72A0A2528CC6}">
      <dgm:prSet/>
      <dgm:spPr/>
      <dgm:t>
        <a:bodyPr/>
        <a:lstStyle/>
        <a:p>
          <a:endParaRPr lang="en-US"/>
        </a:p>
      </dgm:t>
    </dgm:pt>
    <dgm:pt modelId="{A6E2371D-16A1-4FFA-B8FB-E2126AEBC7B3}">
      <dgm:prSet/>
      <dgm:spPr/>
      <dgm:t>
        <a:bodyPr/>
        <a:lstStyle/>
        <a:p>
          <a:pPr>
            <a:lnSpc>
              <a:spcPct val="100000"/>
            </a:lnSpc>
          </a:pPr>
          <a:r>
            <a:rPr lang="en-US" dirty="0"/>
            <a:t>Benefits and Services </a:t>
          </a:r>
        </a:p>
      </dgm:t>
    </dgm:pt>
    <dgm:pt modelId="{F3756D21-4C69-402E-9E3E-EF674ADF29C9}" type="parTrans" cxnId="{932A7C17-8E8A-4FC8-8FFE-AC60B875D62F}">
      <dgm:prSet/>
      <dgm:spPr/>
      <dgm:t>
        <a:bodyPr/>
        <a:lstStyle/>
        <a:p>
          <a:endParaRPr lang="en-US"/>
        </a:p>
      </dgm:t>
    </dgm:pt>
    <dgm:pt modelId="{D7E6B291-2358-4C00-AC21-336D7CDA73C9}" type="sibTrans" cxnId="{932A7C17-8E8A-4FC8-8FFE-AC60B875D62F}">
      <dgm:prSet/>
      <dgm:spPr/>
      <dgm:t>
        <a:bodyPr/>
        <a:lstStyle/>
        <a:p>
          <a:endParaRPr lang="en-US"/>
        </a:p>
      </dgm:t>
    </dgm:pt>
    <dgm:pt modelId="{2ECB1136-4ACE-4D8F-9E07-FD092338886E}" type="pres">
      <dgm:prSet presAssocID="{5478B353-0ED6-4B4B-B344-7E9929E324C6}" presName="root" presStyleCnt="0">
        <dgm:presLayoutVars>
          <dgm:dir/>
          <dgm:resizeHandles val="exact"/>
        </dgm:presLayoutVars>
      </dgm:prSet>
      <dgm:spPr/>
    </dgm:pt>
    <dgm:pt modelId="{C015323F-B39D-4FF2-B565-6A6B722BF8AD}" type="pres">
      <dgm:prSet presAssocID="{5E830E3E-D1CC-42F5-9848-4B0133B4616C}" presName="compNode" presStyleCnt="0"/>
      <dgm:spPr/>
    </dgm:pt>
    <dgm:pt modelId="{611DCD61-2B14-49B2-8FAC-6A70DF8AFA26}" type="pres">
      <dgm:prSet presAssocID="{5E830E3E-D1CC-42F5-9848-4B0133B4616C}" presName="bgRect" presStyleLbl="bgShp" presStyleIdx="0" presStyleCnt="4"/>
      <dgm:spPr/>
    </dgm:pt>
    <dgm:pt modelId="{EB324EED-0CFD-4778-A5A4-BC4686FC1AA7}" type="pres">
      <dgm:prSet presAssocID="{5E830E3E-D1CC-42F5-9848-4B0133B461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uck"/>
        </a:ext>
      </dgm:extLst>
    </dgm:pt>
    <dgm:pt modelId="{D5FEE68D-19BA-44F8-997F-8F1A759C2DFA}" type="pres">
      <dgm:prSet presAssocID="{5E830E3E-D1CC-42F5-9848-4B0133B4616C}" presName="spaceRect" presStyleCnt="0"/>
      <dgm:spPr/>
    </dgm:pt>
    <dgm:pt modelId="{947F8121-1063-406B-A4D5-6A215254EB88}" type="pres">
      <dgm:prSet presAssocID="{5E830E3E-D1CC-42F5-9848-4B0133B4616C}" presName="parTx" presStyleLbl="revTx" presStyleIdx="0" presStyleCnt="4">
        <dgm:presLayoutVars>
          <dgm:chMax val="0"/>
          <dgm:chPref val="0"/>
        </dgm:presLayoutVars>
      </dgm:prSet>
      <dgm:spPr/>
    </dgm:pt>
    <dgm:pt modelId="{9813E6CF-1D59-49F4-9065-9F7BEA0B9274}" type="pres">
      <dgm:prSet presAssocID="{F6D3A570-4B2D-42B2-B71F-E25AC9AA0454}" presName="sibTrans" presStyleCnt="0"/>
      <dgm:spPr/>
    </dgm:pt>
    <dgm:pt modelId="{9FBD4227-70C3-4DAC-9E94-A79D1FF6D9E7}" type="pres">
      <dgm:prSet presAssocID="{800FBBE1-B3B6-4C32-A15B-1B886F5EB879}" presName="compNode" presStyleCnt="0"/>
      <dgm:spPr/>
    </dgm:pt>
    <dgm:pt modelId="{09453B20-765C-44E0-9599-D07912819903}" type="pres">
      <dgm:prSet presAssocID="{800FBBE1-B3B6-4C32-A15B-1B886F5EB879}" presName="bgRect" presStyleLbl="bgShp" presStyleIdx="1" presStyleCnt="4"/>
      <dgm:spPr/>
    </dgm:pt>
    <dgm:pt modelId="{A7DAD298-CDF1-4849-8147-613602F0BDE3}" type="pres">
      <dgm:prSet presAssocID="{800FBBE1-B3B6-4C32-A15B-1B886F5EB87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7ED413EC-4A64-4E27-865F-270C34CF2498}" type="pres">
      <dgm:prSet presAssocID="{800FBBE1-B3B6-4C32-A15B-1B886F5EB879}" presName="spaceRect" presStyleCnt="0"/>
      <dgm:spPr/>
    </dgm:pt>
    <dgm:pt modelId="{44490F9A-CDC0-40CF-9205-0FD2E1F7DA38}" type="pres">
      <dgm:prSet presAssocID="{800FBBE1-B3B6-4C32-A15B-1B886F5EB879}" presName="parTx" presStyleLbl="revTx" presStyleIdx="1" presStyleCnt="4">
        <dgm:presLayoutVars>
          <dgm:chMax val="0"/>
          <dgm:chPref val="0"/>
        </dgm:presLayoutVars>
      </dgm:prSet>
      <dgm:spPr/>
    </dgm:pt>
    <dgm:pt modelId="{0671B356-273C-45C9-9EAB-5FC3E072A6D5}" type="pres">
      <dgm:prSet presAssocID="{9BF0E509-5363-483D-B27F-DAED082C48FD}" presName="sibTrans" presStyleCnt="0"/>
      <dgm:spPr/>
    </dgm:pt>
    <dgm:pt modelId="{93B22706-8BF2-4F2C-BD39-87274947BAA6}" type="pres">
      <dgm:prSet presAssocID="{1A31B255-5668-461A-987F-84E8575817FE}" presName="compNode" presStyleCnt="0"/>
      <dgm:spPr/>
    </dgm:pt>
    <dgm:pt modelId="{0CAF1B67-108F-4995-A800-4AA1F1A9BF50}" type="pres">
      <dgm:prSet presAssocID="{1A31B255-5668-461A-987F-84E8575817FE}" presName="bgRect" presStyleLbl="bgShp" presStyleIdx="2" presStyleCnt="4"/>
      <dgm:spPr/>
    </dgm:pt>
    <dgm:pt modelId="{0A01A68A-0823-4F6A-A47A-84E277274649}" type="pres">
      <dgm:prSet presAssocID="{1A31B255-5668-461A-987F-84E8575817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21E78A78-C9A5-4FA3-B15A-43190A938D7A}" type="pres">
      <dgm:prSet presAssocID="{1A31B255-5668-461A-987F-84E8575817FE}" presName="spaceRect" presStyleCnt="0"/>
      <dgm:spPr/>
    </dgm:pt>
    <dgm:pt modelId="{B8DDA219-1E23-46E1-B10F-EB762BDBF04A}" type="pres">
      <dgm:prSet presAssocID="{1A31B255-5668-461A-987F-84E8575817FE}" presName="parTx" presStyleLbl="revTx" presStyleIdx="2" presStyleCnt="4">
        <dgm:presLayoutVars>
          <dgm:chMax val="0"/>
          <dgm:chPref val="0"/>
        </dgm:presLayoutVars>
      </dgm:prSet>
      <dgm:spPr/>
    </dgm:pt>
    <dgm:pt modelId="{FA317E98-76D3-466B-9FA8-A5C298B1DA61}" type="pres">
      <dgm:prSet presAssocID="{2AE03E31-05DA-44C3-AE08-1F1033CDEF18}" presName="sibTrans" presStyleCnt="0"/>
      <dgm:spPr/>
    </dgm:pt>
    <dgm:pt modelId="{17EAB8C7-D4E6-409A-9052-8A4955C7D888}" type="pres">
      <dgm:prSet presAssocID="{A6E2371D-16A1-4FFA-B8FB-E2126AEBC7B3}" presName="compNode" presStyleCnt="0"/>
      <dgm:spPr/>
    </dgm:pt>
    <dgm:pt modelId="{81A3AF25-619C-4137-8300-CB33E95EF0B3}" type="pres">
      <dgm:prSet presAssocID="{A6E2371D-16A1-4FFA-B8FB-E2126AEBC7B3}" presName="bgRect" presStyleLbl="bgShp" presStyleIdx="3" presStyleCnt="4"/>
      <dgm:spPr/>
    </dgm:pt>
    <dgm:pt modelId="{663F80AC-DCC4-471E-A70B-CF7C6D6EEFC5}" type="pres">
      <dgm:prSet presAssocID="{A6E2371D-16A1-4FFA-B8FB-E2126AEBC7B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8F2C6480-D6EE-47EB-9162-8533E8645DFE}" type="pres">
      <dgm:prSet presAssocID="{A6E2371D-16A1-4FFA-B8FB-E2126AEBC7B3}" presName="spaceRect" presStyleCnt="0"/>
      <dgm:spPr/>
    </dgm:pt>
    <dgm:pt modelId="{3B40D947-C99A-496B-8E19-DBF6598CFB8C}" type="pres">
      <dgm:prSet presAssocID="{A6E2371D-16A1-4FFA-B8FB-E2126AEBC7B3}" presName="parTx" presStyleLbl="revTx" presStyleIdx="3" presStyleCnt="4">
        <dgm:presLayoutVars>
          <dgm:chMax val="0"/>
          <dgm:chPref val="0"/>
        </dgm:presLayoutVars>
      </dgm:prSet>
      <dgm:spPr/>
    </dgm:pt>
  </dgm:ptLst>
  <dgm:cxnLst>
    <dgm:cxn modelId="{932A7C17-8E8A-4FC8-8FFE-AC60B875D62F}" srcId="{5478B353-0ED6-4B4B-B344-7E9929E324C6}" destId="{A6E2371D-16A1-4FFA-B8FB-E2126AEBC7B3}" srcOrd="3" destOrd="0" parTransId="{F3756D21-4C69-402E-9E3E-EF674ADF29C9}" sibTransId="{D7E6B291-2358-4C00-AC21-336D7CDA73C9}"/>
    <dgm:cxn modelId="{AF904669-1487-4642-99B1-E1144BA5C2AC}" type="presOf" srcId="{1A31B255-5668-461A-987F-84E8575817FE}" destId="{B8DDA219-1E23-46E1-B10F-EB762BDBF04A}" srcOrd="0" destOrd="0" presId="urn:microsoft.com/office/officeart/2018/2/layout/IconVerticalSolidList"/>
    <dgm:cxn modelId="{7691F174-DFD3-409F-9E06-2085E6DFAB15}" type="presOf" srcId="{5478B353-0ED6-4B4B-B344-7E9929E324C6}" destId="{2ECB1136-4ACE-4D8F-9E07-FD092338886E}" srcOrd="0" destOrd="0" presId="urn:microsoft.com/office/officeart/2018/2/layout/IconVerticalSolidList"/>
    <dgm:cxn modelId="{8170179F-B931-407F-BD8E-39BEA907E024}" srcId="{5478B353-0ED6-4B4B-B344-7E9929E324C6}" destId="{800FBBE1-B3B6-4C32-A15B-1B886F5EB879}" srcOrd="1" destOrd="0" parTransId="{A150DDA2-BCCA-4639-BB7C-76CE0CF1736C}" sibTransId="{9BF0E509-5363-483D-B27F-DAED082C48FD}"/>
    <dgm:cxn modelId="{BBF797A1-C22F-4E10-8560-57B856FFD5EF}" type="presOf" srcId="{800FBBE1-B3B6-4C32-A15B-1B886F5EB879}" destId="{44490F9A-CDC0-40CF-9205-0FD2E1F7DA38}" srcOrd="0" destOrd="0" presId="urn:microsoft.com/office/officeart/2018/2/layout/IconVerticalSolidList"/>
    <dgm:cxn modelId="{C5087AAA-2ACE-491F-9CCE-413AA08C7546}" srcId="{5478B353-0ED6-4B4B-B344-7E9929E324C6}" destId="{5E830E3E-D1CC-42F5-9848-4B0133B4616C}" srcOrd="0" destOrd="0" parTransId="{0E622496-34A5-4233-9FAD-2A394044B3C9}" sibTransId="{F6D3A570-4B2D-42B2-B71F-E25AC9AA0454}"/>
    <dgm:cxn modelId="{6AE65AAD-51E6-4E2B-909A-07256A336571}" type="presOf" srcId="{5E830E3E-D1CC-42F5-9848-4B0133B4616C}" destId="{947F8121-1063-406B-A4D5-6A215254EB88}" srcOrd="0" destOrd="0" presId="urn:microsoft.com/office/officeart/2018/2/layout/IconVerticalSolidList"/>
    <dgm:cxn modelId="{16B7D8B9-1979-4DD5-BDFA-72A0A2528CC6}" srcId="{5478B353-0ED6-4B4B-B344-7E9929E324C6}" destId="{1A31B255-5668-461A-987F-84E8575817FE}" srcOrd="2" destOrd="0" parTransId="{E3363E68-83C2-4F98-B9BD-9EEC6083A868}" sibTransId="{2AE03E31-05DA-44C3-AE08-1F1033CDEF18}"/>
    <dgm:cxn modelId="{BB2713C0-7CCA-4179-AAD7-1D75BAAD1961}" type="presOf" srcId="{A6E2371D-16A1-4FFA-B8FB-E2126AEBC7B3}" destId="{3B40D947-C99A-496B-8E19-DBF6598CFB8C}" srcOrd="0" destOrd="0" presId="urn:microsoft.com/office/officeart/2018/2/layout/IconVerticalSolidList"/>
    <dgm:cxn modelId="{DA1A1C4C-61B0-4E5A-933E-381516DAA707}" type="presParOf" srcId="{2ECB1136-4ACE-4D8F-9E07-FD092338886E}" destId="{C015323F-B39D-4FF2-B565-6A6B722BF8AD}" srcOrd="0" destOrd="0" presId="urn:microsoft.com/office/officeart/2018/2/layout/IconVerticalSolidList"/>
    <dgm:cxn modelId="{66B47A84-4ED5-43D4-B638-9CE8643F600F}" type="presParOf" srcId="{C015323F-B39D-4FF2-B565-6A6B722BF8AD}" destId="{611DCD61-2B14-49B2-8FAC-6A70DF8AFA26}" srcOrd="0" destOrd="0" presId="urn:microsoft.com/office/officeart/2018/2/layout/IconVerticalSolidList"/>
    <dgm:cxn modelId="{5E874C4A-B277-42EA-8D5C-1D9F078DF592}" type="presParOf" srcId="{C015323F-B39D-4FF2-B565-6A6B722BF8AD}" destId="{EB324EED-0CFD-4778-A5A4-BC4686FC1AA7}" srcOrd="1" destOrd="0" presId="urn:microsoft.com/office/officeart/2018/2/layout/IconVerticalSolidList"/>
    <dgm:cxn modelId="{4FB2E0E5-97A6-46A7-9C13-30CCD191E396}" type="presParOf" srcId="{C015323F-B39D-4FF2-B565-6A6B722BF8AD}" destId="{D5FEE68D-19BA-44F8-997F-8F1A759C2DFA}" srcOrd="2" destOrd="0" presId="urn:microsoft.com/office/officeart/2018/2/layout/IconVerticalSolidList"/>
    <dgm:cxn modelId="{BAE53BC2-75D3-4ECC-88E0-9C5455AED328}" type="presParOf" srcId="{C015323F-B39D-4FF2-B565-6A6B722BF8AD}" destId="{947F8121-1063-406B-A4D5-6A215254EB88}" srcOrd="3" destOrd="0" presId="urn:microsoft.com/office/officeart/2018/2/layout/IconVerticalSolidList"/>
    <dgm:cxn modelId="{0A82AD87-5443-4D70-80B4-45E9EF8CF076}" type="presParOf" srcId="{2ECB1136-4ACE-4D8F-9E07-FD092338886E}" destId="{9813E6CF-1D59-49F4-9065-9F7BEA0B9274}" srcOrd="1" destOrd="0" presId="urn:microsoft.com/office/officeart/2018/2/layout/IconVerticalSolidList"/>
    <dgm:cxn modelId="{BE6F1BB5-7200-4463-AF04-E6E1034D7D3E}" type="presParOf" srcId="{2ECB1136-4ACE-4D8F-9E07-FD092338886E}" destId="{9FBD4227-70C3-4DAC-9E94-A79D1FF6D9E7}" srcOrd="2" destOrd="0" presId="urn:microsoft.com/office/officeart/2018/2/layout/IconVerticalSolidList"/>
    <dgm:cxn modelId="{D8C35991-A904-4D83-8510-3A10CD4E25D8}" type="presParOf" srcId="{9FBD4227-70C3-4DAC-9E94-A79D1FF6D9E7}" destId="{09453B20-765C-44E0-9599-D07912819903}" srcOrd="0" destOrd="0" presId="urn:microsoft.com/office/officeart/2018/2/layout/IconVerticalSolidList"/>
    <dgm:cxn modelId="{7E7084E1-0DB2-4CAB-96C4-08E81AAA61C8}" type="presParOf" srcId="{9FBD4227-70C3-4DAC-9E94-A79D1FF6D9E7}" destId="{A7DAD298-CDF1-4849-8147-613602F0BDE3}" srcOrd="1" destOrd="0" presId="urn:microsoft.com/office/officeart/2018/2/layout/IconVerticalSolidList"/>
    <dgm:cxn modelId="{B6625C3D-38FA-4AF1-B07C-B4BAFB4B0C2F}" type="presParOf" srcId="{9FBD4227-70C3-4DAC-9E94-A79D1FF6D9E7}" destId="{7ED413EC-4A64-4E27-865F-270C34CF2498}" srcOrd="2" destOrd="0" presId="urn:microsoft.com/office/officeart/2018/2/layout/IconVerticalSolidList"/>
    <dgm:cxn modelId="{497A06CB-EDF1-4111-8627-735EDE27C691}" type="presParOf" srcId="{9FBD4227-70C3-4DAC-9E94-A79D1FF6D9E7}" destId="{44490F9A-CDC0-40CF-9205-0FD2E1F7DA38}" srcOrd="3" destOrd="0" presId="urn:microsoft.com/office/officeart/2018/2/layout/IconVerticalSolidList"/>
    <dgm:cxn modelId="{48BA5100-8DE3-44F3-B241-215A7A9202CC}" type="presParOf" srcId="{2ECB1136-4ACE-4D8F-9E07-FD092338886E}" destId="{0671B356-273C-45C9-9EAB-5FC3E072A6D5}" srcOrd="3" destOrd="0" presId="urn:microsoft.com/office/officeart/2018/2/layout/IconVerticalSolidList"/>
    <dgm:cxn modelId="{DE8B2FFE-2DC9-449C-846F-C07D8278AC47}" type="presParOf" srcId="{2ECB1136-4ACE-4D8F-9E07-FD092338886E}" destId="{93B22706-8BF2-4F2C-BD39-87274947BAA6}" srcOrd="4" destOrd="0" presId="urn:microsoft.com/office/officeart/2018/2/layout/IconVerticalSolidList"/>
    <dgm:cxn modelId="{A1DD0B74-C572-4BAB-A668-D05FC374EFE2}" type="presParOf" srcId="{93B22706-8BF2-4F2C-BD39-87274947BAA6}" destId="{0CAF1B67-108F-4995-A800-4AA1F1A9BF50}" srcOrd="0" destOrd="0" presId="urn:microsoft.com/office/officeart/2018/2/layout/IconVerticalSolidList"/>
    <dgm:cxn modelId="{D9538266-C029-426B-BC6F-FDA985CD60C7}" type="presParOf" srcId="{93B22706-8BF2-4F2C-BD39-87274947BAA6}" destId="{0A01A68A-0823-4F6A-A47A-84E277274649}" srcOrd="1" destOrd="0" presId="urn:microsoft.com/office/officeart/2018/2/layout/IconVerticalSolidList"/>
    <dgm:cxn modelId="{48F08028-186D-4613-A601-0C9CBBCB960A}" type="presParOf" srcId="{93B22706-8BF2-4F2C-BD39-87274947BAA6}" destId="{21E78A78-C9A5-4FA3-B15A-43190A938D7A}" srcOrd="2" destOrd="0" presId="urn:microsoft.com/office/officeart/2018/2/layout/IconVerticalSolidList"/>
    <dgm:cxn modelId="{C3B32D6A-AC5C-407A-8FBF-7A289EE48C35}" type="presParOf" srcId="{93B22706-8BF2-4F2C-BD39-87274947BAA6}" destId="{B8DDA219-1E23-46E1-B10F-EB762BDBF04A}" srcOrd="3" destOrd="0" presId="urn:microsoft.com/office/officeart/2018/2/layout/IconVerticalSolidList"/>
    <dgm:cxn modelId="{EC70CBC1-661A-4856-AD83-F39B9BF5D1AA}" type="presParOf" srcId="{2ECB1136-4ACE-4D8F-9E07-FD092338886E}" destId="{FA317E98-76D3-466B-9FA8-A5C298B1DA61}" srcOrd="5" destOrd="0" presId="urn:microsoft.com/office/officeart/2018/2/layout/IconVerticalSolidList"/>
    <dgm:cxn modelId="{9224DE66-6C0B-4B0F-A5AD-CB303253491E}" type="presParOf" srcId="{2ECB1136-4ACE-4D8F-9E07-FD092338886E}" destId="{17EAB8C7-D4E6-409A-9052-8A4955C7D888}" srcOrd="6" destOrd="0" presId="urn:microsoft.com/office/officeart/2018/2/layout/IconVerticalSolidList"/>
    <dgm:cxn modelId="{9DCE500F-1D98-498A-A748-9B8984A4B1B7}" type="presParOf" srcId="{17EAB8C7-D4E6-409A-9052-8A4955C7D888}" destId="{81A3AF25-619C-4137-8300-CB33E95EF0B3}" srcOrd="0" destOrd="0" presId="urn:microsoft.com/office/officeart/2018/2/layout/IconVerticalSolidList"/>
    <dgm:cxn modelId="{9443130F-13A2-45AE-B0A9-109239C48F22}" type="presParOf" srcId="{17EAB8C7-D4E6-409A-9052-8A4955C7D888}" destId="{663F80AC-DCC4-471E-A70B-CF7C6D6EEFC5}" srcOrd="1" destOrd="0" presId="urn:microsoft.com/office/officeart/2018/2/layout/IconVerticalSolidList"/>
    <dgm:cxn modelId="{A9A58955-7A6C-493D-9BC8-9BD4060EBD9D}" type="presParOf" srcId="{17EAB8C7-D4E6-409A-9052-8A4955C7D888}" destId="{8F2C6480-D6EE-47EB-9162-8533E8645DFE}" srcOrd="2" destOrd="0" presId="urn:microsoft.com/office/officeart/2018/2/layout/IconVerticalSolidList"/>
    <dgm:cxn modelId="{B0720AB1-1F90-48E1-94F1-18A42A9C6440}" type="presParOf" srcId="{17EAB8C7-D4E6-409A-9052-8A4955C7D888}" destId="{3B40D947-C99A-496B-8E19-DBF6598CFB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8BAF84-563A-4C69-98D7-AD4FEB9D0840}"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2DA73F7-3578-49EA-89DC-38801B9C6AAE}">
      <dgm:prSet/>
      <dgm:spPr/>
      <dgm:t>
        <a:bodyPr/>
        <a:lstStyle/>
        <a:p>
          <a:r>
            <a:rPr lang="en-US"/>
            <a:t>At-Will Employment</a:t>
          </a:r>
        </a:p>
      </dgm:t>
    </dgm:pt>
    <dgm:pt modelId="{7C584345-502A-4BD7-AA2D-A4C45FFFC5E8}" type="parTrans" cxnId="{282BA565-64B3-43AE-8545-384AF938939E}">
      <dgm:prSet/>
      <dgm:spPr/>
      <dgm:t>
        <a:bodyPr/>
        <a:lstStyle/>
        <a:p>
          <a:endParaRPr lang="en-US"/>
        </a:p>
      </dgm:t>
    </dgm:pt>
    <dgm:pt modelId="{2DAB1953-DEEA-475E-BB39-C50CC9C07197}" type="sibTrans" cxnId="{282BA565-64B3-43AE-8545-384AF938939E}">
      <dgm:prSet/>
      <dgm:spPr/>
      <dgm:t>
        <a:bodyPr/>
        <a:lstStyle/>
        <a:p>
          <a:endParaRPr lang="en-US"/>
        </a:p>
      </dgm:t>
    </dgm:pt>
    <dgm:pt modelId="{6468D561-71A8-461E-9539-05B440D524B7}">
      <dgm:prSet/>
      <dgm:spPr/>
      <dgm:t>
        <a:bodyPr/>
        <a:lstStyle/>
        <a:p>
          <a:r>
            <a:rPr lang="en-US"/>
            <a:t>Discrimination </a:t>
          </a:r>
        </a:p>
      </dgm:t>
    </dgm:pt>
    <dgm:pt modelId="{A68988C6-B3F7-4CDD-8FB5-1EAFE7B395C6}" type="parTrans" cxnId="{7A048C03-BA3C-46E4-85F8-F7DD3A475939}">
      <dgm:prSet/>
      <dgm:spPr/>
      <dgm:t>
        <a:bodyPr/>
        <a:lstStyle/>
        <a:p>
          <a:endParaRPr lang="en-US"/>
        </a:p>
      </dgm:t>
    </dgm:pt>
    <dgm:pt modelId="{7AC090DD-6FAA-4D88-9FE6-7CDE3E79A67B}" type="sibTrans" cxnId="{7A048C03-BA3C-46E4-85F8-F7DD3A475939}">
      <dgm:prSet/>
      <dgm:spPr/>
      <dgm:t>
        <a:bodyPr/>
        <a:lstStyle/>
        <a:p>
          <a:endParaRPr lang="en-US"/>
        </a:p>
      </dgm:t>
    </dgm:pt>
    <dgm:pt modelId="{B50366C4-E2C6-43A3-A14C-4175F3DA4865}">
      <dgm:prSet/>
      <dgm:spPr/>
      <dgm:t>
        <a:bodyPr/>
        <a:lstStyle/>
        <a:p>
          <a:r>
            <a:rPr lang="en-US"/>
            <a:t>Voluntary vs Involuntary</a:t>
          </a:r>
        </a:p>
      </dgm:t>
    </dgm:pt>
    <dgm:pt modelId="{9DA28FB4-E8DA-4067-A7B0-4BF597489622}" type="parTrans" cxnId="{BE28AD32-6468-4CE0-B40A-63FECCF85576}">
      <dgm:prSet/>
      <dgm:spPr/>
      <dgm:t>
        <a:bodyPr/>
        <a:lstStyle/>
        <a:p>
          <a:endParaRPr lang="en-US"/>
        </a:p>
      </dgm:t>
    </dgm:pt>
    <dgm:pt modelId="{25A7D962-C643-4ECE-A661-932FD46BA61F}" type="sibTrans" cxnId="{BE28AD32-6468-4CE0-B40A-63FECCF85576}">
      <dgm:prSet/>
      <dgm:spPr/>
      <dgm:t>
        <a:bodyPr/>
        <a:lstStyle/>
        <a:p>
          <a:endParaRPr lang="en-US"/>
        </a:p>
      </dgm:t>
    </dgm:pt>
    <dgm:pt modelId="{0E9E2C26-8179-4A43-96C1-1F54D8785528}">
      <dgm:prSet/>
      <dgm:spPr/>
      <dgm:t>
        <a:bodyPr/>
        <a:lstStyle/>
        <a:p>
          <a:r>
            <a:rPr lang="en-US"/>
            <a:t>Retention Strategies </a:t>
          </a:r>
        </a:p>
      </dgm:t>
    </dgm:pt>
    <dgm:pt modelId="{93E32FB7-EAE2-4F43-B9FE-E468F84863EA}" type="parTrans" cxnId="{383AF33B-E17F-4F1E-B3BF-380B72DE041C}">
      <dgm:prSet/>
      <dgm:spPr/>
      <dgm:t>
        <a:bodyPr/>
        <a:lstStyle/>
        <a:p>
          <a:endParaRPr lang="en-US"/>
        </a:p>
      </dgm:t>
    </dgm:pt>
    <dgm:pt modelId="{46066967-136D-4A7C-8245-AB7651D6335E}" type="sibTrans" cxnId="{383AF33B-E17F-4F1E-B3BF-380B72DE041C}">
      <dgm:prSet/>
      <dgm:spPr/>
      <dgm:t>
        <a:bodyPr/>
        <a:lstStyle/>
        <a:p>
          <a:endParaRPr lang="en-US"/>
        </a:p>
      </dgm:t>
    </dgm:pt>
    <dgm:pt modelId="{7D85A7C3-1775-7C49-9E47-BAF19DBFFA19}" type="pres">
      <dgm:prSet presAssocID="{8C8BAF84-563A-4C69-98D7-AD4FEB9D0840}" presName="vert0" presStyleCnt="0">
        <dgm:presLayoutVars>
          <dgm:dir/>
          <dgm:animOne val="branch"/>
          <dgm:animLvl val="lvl"/>
        </dgm:presLayoutVars>
      </dgm:prSet>
      <dgm:spPr/>
    </dgm:pt>
    <dgm:pt modelId="{8646956A-EB05-7F4A-AEC1-C50810C251E0}" type="pres">
      <dgm:prSet presAssocID="{F2DA73F7-3578-49EA-89DC-38801B9C6AAE}" presName="thickLine" presStyleLbl="alignNode1" presStyleIdx="0" presStyleCnt="4"/>
      <dgm:spPr/>
    </dgm:pt>
    <dgm:pt modelId="{36394D1F-BEC3-F743-A522-BE9C71E78CE3}" type="pres">
      <dgm:prSet presAssocID="{F2DA73F7-3578-49EA-89DC-38801B9C6AAE}" presName="horz1" presStyleCnt="0"/>
      <dgm:spPr/>
    </dgm:pt>
    <dgm:pt modelId="{72C6F43F-4F15-CD44-AF08-09C1DF352026}" type="pres">
      <dgm:prSet presAssocID="{F2DA73F7-3578-49EA-89DC-38801B9C6AAE}" presName="tx1" presStyleLbl="revTx" presStyleIdx="0" presStyleCnt="4"/>
      <dgm:spPr/>
    </dgm:pt>
    <dgm:pt modelId="{35F556B2-33F1-8848-B89C-404C704373B7}" type="pres">
      <dgm:prSet presAssocID="{F2DA73F7-3578-49EA-89DC-38801B9C6AAE}" presName="vert1" presStyleCnt="0"/>
      <dgm:spPr/>
    </dgm:pt>
    <dgm:pt modelId="{BCEA14E7-E307-C34D-8F5A-28F9BE2B3A8C}" type="pres">
      <dgm:prSet presAssocID="{6468D561-71A8-461E-9539-05B440D524B7}" presName="thickLine" presStyleLbl="alignNode1" presStyleIdx="1" presStyleCnt="4"/>
      <dgm:spPr/>
    </dgm:pt>
    <dgm:pt modelId="{B466AA17-0B5F-9148-A102-A0A2D1803968}" type="pres">
      <dgm:prSet presAssocID="{6468D561-71A8-461E-9539-05B440D524B7}" presName="horz1" presStyleCnt="0"/>
      <dgm:spPr/>
    </dgm:pt>
    <dgm:pt modelId="{67C52B51-F282-074D-9236-0E1ED152BF34}" type="pres">
      <dgm:prSet presAssocID="{6468D561-71A8-461E-9539-05B440D524B7}" presName="tx1" presStyleLbl="revTx" presStyleIdx="1" presStyleCnt="4"/>
      <dgm:spPr/>
    </dgm:pt>
    <dgm:pt modelId="{FB1414D2-2F36-764F-A2ED-FFB8335AEEE6}" type="pres">
      <dgm:prSet presAssocID="{6468D561-71A8-461E-9539-05B440D524B7}" presName="vert1" presStyleCnt="0"/>
      <dgm:spPr/>
    </dgm:pt>
    <dgm:pt modelId="{49DF3B8B-7FC1-DD44-B379-E29ED27D3F14}" type="pres">
      <dgm:prSet presAssocID="{B50366C4-E2C6-43A3-A14C-4175F3DA4865}" presName="thickLine" presStyleLbl="alignNode1" presStyleIdx="2" presStyleCnt="4"/>
      <dgm:spPr/>
    </dgm:pt>
    <dgm:pt modelId="{AB7FD949-B7CF-C64C-97C4-A4DF8852F3DC}" type="pres">
      <dgm:prSet presAssocID="{B50366C4-E2C6-43A3-A14C-4175F3DA4865}" presName="horz1" presStyleCnt="0"/>
      <dgm:spPr/>
    </dgm:pt>
    <dgm:pt modelId="{7BB1DF70-BF3C-C347-9600-C8093CD140CD}" type="pres">
      <dgm:prSet presAssocID="{B50366C4-E2C6-43A3-A14C-4175F3DA4865}" presName="tx1" presStyleLbl="revTx" presStyleIdx="2" presStyleCnt="4"/>
      <dgm:spPr/>
    </dgm:pt>
    <dgm:pt modelId="{927B52A6-5F2C-3344-818B-0F40D95492E5}" type="pres">
      <dgm:prSet presAssocID="{B50366C4-E2C6-43A3-A14C-4175F3DA4865}" presName="vert1" presStyleCnt="0"/>
      <dgm:spPr/>
    </dgm:pt>
    <dgm:pt modelId="{2A424308-5E6C-554A-8E75-9B9596B76632}" type="pres">
      <dgm:prSet presAssocID="{0E9E2C26-8179-4A43-96C1-1F54D8785528}" presName="thickLine" presStyleLbl="alignNode1" presStyleIdx="3" presStyleCnt="4"/>
      <dgm:spPr/>
    </dgm:pt>
    <dgm:pt modelId="{260E20F2-14A1-C14D-A191-156299EC761C}" type="pres">
      <dgm:prSet presAssocID="{0E9E2C26-8179-4A43-96C1-1F54D8785528}" presName="horz1" presStyleCnt="0"/>
      <dgm:spPr/>
    </dgm:pt>
    <dgm:pt modelId="{8ED73546-944A-8B4A-9744-D6B1CF88962C}" type="pres">
      <dgm:prSet presAssocID="{0E9E2C26-8179-4A43-96C1-1F54D8785528}" presName="tx1" presStyleLbl="revTx" presStyleIdx="3" presStyleCnt="4"/>
      <dgm:spPr/>
    </dgm:pt>
    <dgm:pt modelId="{574F291C-C630-2849-97B7-B5172C935EFC}" type="pres">
      <dgm:prSet presAssocID="{0E9E2C26-8179-4A43-96C1-1F54D8785528}" presName="vert1" presStyleCnt="0"/>
      <dgm:spPr/>
    </dgm:pt>
  </dgm:ptLst>
  <dgm:cxnLst>
    <dgm:cxn modelId="{7A048C03-BA3C-46E4-85F8-F7DD3A475939}" srcId="{8C8BAF84-563A-4C69-98D7-AD4FEB9D0840}" destId="{6468D561-71A8-461E-9539-05B440D524B7}" srcOrd="1" destOrd="0" parTransId="{A68988C6-B3F7-4CDD-8FB5-1EAFE7B395C6}" sibTransId="{7AC090DD-6FAA-4D88-9FE6-7CDE3E79A67B}"/>
    <dgm:cxn modelId="{36919E1A-9643-194D-B384-B499BD56B315}" type="presOf" srcId="{8C8BAF84-563A-4C69-98D7-AD4FEB9D0840}" destId="{7D85A7C3-1775-7C49-9E47-BAF19DBFFA19}" srcOrd="0" destOrd="0" presId="urn:microsoft.com/office/officeart/2008/layout/LinedList"/>
    <dgm:cxn modelId="{BE28AD32-6468-4CE0-B40A-63FECCF85576}" srcId="{8C8BAF84-563A-4C69-98D7-AD4FEB9D0840}" destId="{B50366C4-E2C6-43A3-A14C-4175F3DA4865}" srcOrd="2" destOrd="0" parTransId="{9DA28FB4-E8DA-4067-A7B0-4BF597489622}" sibTransId="{25A7D962-C643-4ECE-A661-932FD46BA61F}"/>
    <dgm:cxn modelId="{383AF33B-E17F-4F1E-B3BF-380B72DE041C}" srcId="{8C8BAF84-563A-4C69-98D7-AD4FEB9D0840}" destId="{0E9E2C26-8179-4A43-96C1-1F54D8785528}" srcOrd="3" destOrd="0" parTransId="{93E32FB7-EAE2-4F43-B9FE-E468F84863EA}" sibTransId="{46066967-136D-4A7C-8245-AB7651D6335E}"/>
    <dgm:cxn modelId="{282BA565-64B3-43AE-8545-384AF938939E}" srcId="{8C8BAF84-563A-4C69-98D7-AD4FEB9D0840}" destId="{F2DA73F7-3578-49EA-89DC-38801B9C6AAE}" srcOrd="0" destOrd="0" parTransId="{7C584345-502A-4BD7-AA2D-A4C45FFFC5E8}" sibTransId="{2DAB1953-DEEA-475E-BB39-C50CC9C07197}"/>
    <dgm:cxn modelId="{1BEB79C6-64BD-A442-AF44-988B53281CD6}" type="presOf" srcId="{B50366C4-E2C6-43A3-A14C-4175F3DA4865}" destId="{7BB1DF70-BF3C-C347-9600-C8093CD140CD}" srcOrd="0" destOrd="0" presId="urn:microsoft.com/office/officeart/2008/layout/LinedList"/>
    <dgm:cxn modelId="{691AA9CA-E7B2-2D41-93AB-0372FE0FEC5D}" type="presOf" srcId="{0E9E2C26-8179-4A43-96C1-1F54D8785528}" destId="{8ED73546-944A-8B4A-9744-D6B1CF88962C}" srcOrd="0" destOrd="0" presId="urn:microsoft.com/office/officeart/2008/layout/LinedList"/>
    <dgm:cxn modelId="{05DC16FA-E338-284F-8B80-F77355AA7F8F}" type="presOf" srcId="{F2DA73F7-3578-49EA-89DC-38801B9C6AAE}" destId="{72C6F43F-4F15-CD44-AF08-09C1DF352026}" srcOrd="0" destOrd="0" presId="urn:microsoft.com/office/officeart/2008/layout/LinedList"/>
    <dgm:cxn modelId="{50A998FF-3A10-384B-BA0B-0E186AFE00D5}" type="presOf" srcId="{6468D561-71A8-461E-9539-05B440D524B7}" destId="{67C52B51-F282-074D-9236-0E1ED152BF34}" srcOrd="0" destOrd="0" presId="urn:microsoft.com/office/officeart/2008/layout/LinedList"/>
    <dgm:cxn modelId="{F4190DFD-E5A3-BD42-9C07-EB371B08C0DF}" type="presParOf" srcId="{7D85A7C3-1775-7C49-9E47-BAF19DBFFA19}" destId="{8646956A-EB05-7F4A-AEC1-C50810C251E0}" srcOrd="0" destOrd="0" presId="urn:microsoft.com/office/officeart/2008/layout/LinedList"/>
    <dgm:cxn modelId="{CE2DCFBC-F560-204E-9C00-AA0DC582021F}" type="presParOf" srcId="{7D85A7C3-1775-7C49-9E47-BAF19DBFFA19}" destId="{36394D1F-BEC3-F743-A522-BE9C71E78CE3}" srcOrd="1" destOrd="0" presId="urn:microsoft.com/office/officeart/2008/layout/LinedList"/>
    <dgm:cxn modelId="{00C6FFFA-B0FF-4743-AE9C-CF291365A27E}" type="presParOf" srcId="{36394D1F-BEC3-F743-A522-BE9C71E78CE3}" destId="{72C6F43F-4F15-CD44-AF08-09C1DF352026}" srcOrd="0" destOrd="0" presId="urn:microsoft.com/office/officeart/2008/layout/LinedList"/>
    <dgm:cxn modelId="{6DEAAE25-D1DD-984E-AFCB-AC1337FD230F}" type="presParOf" srcId="{36394D1F-BEC3-F743-A522-BE9C71E78CE3}" destId="{35F556B2-33F1-8848-B89C-404C704373B7}" srcOrd="1" destOrd="0" presId="urn:microsoft.com/office/officeart/2008/layout/LinedList"/>
    <dgm:cxn modelId="{7BD62CF5-1B79-F64A-B3FF-7AF71A487803}" type="presParOf" srcId="{7D85A7C3-1775-7C49-9E47-BAF19DBFFA19}" destId="{BCEA14E7-E307-C34D-8F5A-28F9BE2B3A8C}" srcOrd="2" destOrd="0" presId="urn:microsoft.com/office/officeart/2008/layout/LinedList"/>
    <dgm:cxn modelId="{9166DE14-76A2-FD40-B9B7-6FE335347F4B}" type="presParOf" srcId="{7D85A7C3-1775-7C49-9E47-BAF19DBFFA19}" destId="{B466AA17-0B5F-9148-A102-A0A2D1803968}" srcOrd="3" destOrd="0" presId="urn:microsoft.com/office/officeart/2008/layout/LinedList"/>
    <dgm:cxn modelId="{B061765A-80B6-F442-9FB2-FBE20DB86553}" type="presParOf" srcId="{B466AA17-0B5F-9148-A102-A0A2D1803968}" destId="{67C52B51-F282-074D-9236-0E1ED152BF34}" srcOrd="0" destOrd="0" presId="urn:microsoft.com/office/officeart/2008/layout/LinedList"/>
    <dgm:cxn modelId="{3F022F33-A5D0-4142-8384-605244C9285D}" type="presParOf" srcId="{B466AA17-0B5F-9148-A102-A0A2D1803968}" destId="{FB1414D2-2F36-764F-A2ED-FFB8335AEEE6}" srcOrd="1" destOrd="0" presId="urn:microsoft.com/office/officeart/2008/layout/LinedList"/>
    <dgm:cxn modelId="{A61B18DB-2E82-C748-BFC8-AF027E568414}" type="presParOf" srcId="{7D85A7C3-1775-7C49-9E47-BAF19DBFFA19}" destId="{49DF3B8B-7FC1-DD44-B379-E29ED27D3F14}" srcOrd="4" destOrd="0" presId="urn:microsoft.com/office/officeart/2008/layout/LinedList"/>
    <dgm:cxn modelId="{4B8C39D8-605E-ED40-BEBD-4C5F909183F2}" type="presParOf" srcId="{7D85A7C3-1775-7C49-9E47-BAF19DBFFA19}" destId="{AB7FD949-B7CF-C64C-97C4-A4DF8852F3DC}" srcOrd="5" destOrd="0" presId="urn:microsoft.com/office/officeart/2008/layout/LinedList"/>
    <dgm:cxn modelId="{A088A414-5363-614E-87D3-0F30996B884D}" type="presParOf" srcId="{AB7FD949-B7CF-C64C-97C4-A4DF8852F3DC}" destId="{7BB1DF70-BF3C-C347-9600-C8093CD140CD}" srcOrd="0" destOrd="0" presId="urn:microsoft.com/office/officeart/2008/layout/LinedList"/>
    <dgm:cxn modelId="{BE1E6FC0-1E5B-794B-B8BC-4412082182F9}" type="presParOf" srcId="{AB7FD949-B7CF-C64C-97C4-A4DF8852F3DC}" destId="{927B52A6-5F2C-3344-818B-0F40D95492E5}" srcOrd="1" destOrd="0" presId="urn:microsoft.com/office/officeart/2008/layout/LinedList"/>
    <dgm:cxn modelId="{D31FEA52-6D85-C24E-8419-6E6576B20CD4}" type="presParOf" srcId="{7D85A7C3-1775-7C49-9E47-BAF19DBFFA19}" destId="{2A424308-5E6C-554A-8E75-9B9596B76632}" srcOrd="6" destOrd="0" presId="urn:microsoft.com/office/officeart/2008/layout/LinedList"/>
    <dgm:cxn modelId="{663508A5-46CB-BA46-9A50-9A354014BD5C}" type="presParOf" srcId="{7D85A7C3-1775-7C49-9E47-BAF19DBFFA19}" destId="{260E20F2-14A1-C14D-A191-156299EC761C}" srcOrd="7" destOrd="0" presId="urn:microsoft.com/office/officeart/2008/layout/LinedList"/>
    <dgm:cxn modelId="{9C4E637F-D47E-DC4D-8D0E-71DF51F329FD}" type="presParOf" srcId="{260E20F2-14A1-C14D-A191-156299EC761C}" destId="{8ED73546-944A-8B4A-9744-D6B1CF88962C}" srcOrd="0" destOrd="0" presId="urn:microsoft.com/office/officeart/2008/layout/LinedList"/>
    <dgm:cxn modelId="{1B989103-A172-F149-A77B-7219C8019DAF}" type="presParOf" srcId="{260E20F2-14A1-C14D-A191-156299EC761C}" destId="{574F291C-C630-2849-97B7-B5172C935EF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6C252-1B66-CA47-A266-CBE31046644B}">
      <dsp:nvSpPr>
        <dsp:cNvPr id="0" name=""/>
        <dsp:cNvSpPr/>
      </dsp:nvSpPr>
      <dsp:spPr>
        <a:xfrm>
          <a:off x="0" y="61073"/>
          <a:ext cx="6630174"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Job analysis </a:t>
          </a:r>
        </a:p>
      </dsp:txBody>
      <dsp:txXfrm>
        <a:off x="39809" y="100882"/>
        <a:ext cx="6550556" cy="735872"/>
      </dsp:txXfrm>
    </dsp:sp>
    <dsp:sp modelId="{AD29D6CB-B9D3-7D44-A0FB-A3852898D767}">
      <dsp:nvSpPr>
        <dsp:cNvPr id="0" name=""/>
        <dsp:cNvSpPr/>
      </dsp:nvSpPr>
      <dsp:spPr>
        <a:xfrm>
          <a:off x="0" y="974483"/>
          <a:ext cx="6630174" cy="81549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Job description </a:t>
          </a:r>
        </a:p>
      </dsp:txBody>
      <dsp:txXfrm>
        <a:off x="39809" y="1014292"/>
        <a:ext cx="6550556" cy="735872"/>
      </dsp:txXfrm>
    </dsp:sp>
    <dsp:sp modelId="{409530DC-06A9-654A-89E5-B7BD7EDFBD19}">
      <dsp:nvSpPr>
        <dsp:cNvPr id="0" name=""/>
        <dsp:cNvSpPr/>
      </dsp:nvSpPr>
      <dsp:spPr>
        <a:xfrm>
          <a:off x="0" y="1887893"/>
          <a:ext cx="6630174" cy="81549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Interviewing </a:t>
          </a:r>
        </a:p>
      </dsp:txBody>
      <dsp:txXfrm>
        <a:off x="39809" y="1927702"/>
        <a:ext cx="6550556" cy="735872"/>
      </dsp:txXfrm>
    </dsp:sp>
    <dsp:sp modelId="{1D5816EB-13BC-7B4F-9609-9E16D3BD5BDB}">
      <dsp:nvSpPr>
        <dsp:cNvPr id="0" name=""/>
        <dsp:cNvSpPr/>
      </dsp:nvSpPr>
      <dsp:spPr>
        <a:xfrm>
          <a:off x="0" y="2801303"/>
          <a:ext cx="6630174" cy="81549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Employee testing </a:t>
          </a:r>
        </a:p>
      </dsp:txBody>
      <dsp:txXfrm>
        <a:off x="39809" y="2841112"/>
        <a:ext cx="6550556" cy="735872"/>
      </dsp:txXfrm>
    </dsp:sp>
    <dsp:sp modelId="{DB06D58C-685F-C847-8DD9-21498750392F}">
      <dsp:nvSpPr>
        <dsp:cNvPr id="0" name=""/>
        <dsp:cNvSpPr/>
      </dsp:nvSpPr>
      <dsp:spPr>
        <a:xfrm>
          <a:off x="0" y="3714714"/>
          <a:ext cx="6630174" cy="81549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Employee selection </a:t>
          </a:r>
        </a:p>
      </dsp:txBody>
      <dsp:txXfrm>
        <a:off x="39809" y="3754523"/>
        <a:ext cx="6550556" cy="735872"/>
      </dsp:txXfrm>
    </dsp:sp>
    <dsp:sp modelId="{9978B0F5-B0B3-7149-AD8A-8AEB1A69F9DA}">
      <dsp:nvSpPr>
        <dsp:cNvPr id="0" name=""/>
        <dsp:cNvSpPr/>
      </dsp:nvSpPr>
      <dsp:spPr>
        <a:xfrm>
          <a:off x="0" y="4628124"/>
          <a:ext cx="6630174"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Job offer </a:t>
          </a:r>
        </a:p>
      </dsp:txBody>
      <dsp:txXfrm>
        <a:off x="39809" y="4667933"/>
        <a:ext cx="6550556" cy="73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7F2DC-BF18-44FB-A06E-1506B320FC41}">
      <dsp:nvSpPr>
        <dsp:cNvPr id="0" name=""/>
        <dsp:cNvSpPr/>
      </dsp:nvSpPr>
      <dsp:spPr>
        <a:xfrm>
          <a:off x="1138979" y="1203549"/>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3FCBA-D2D1-41C9-A427-E827D4DAE185}">
      <dsp:nvSpPr>
        <dsp:cNvPr id="0" name=""/>
        <dsp:cNvSpPr/>
      </dsp:nvSpPr>
      <dsp:spPr>
        <a:xfrm>
          <a:off x="569079"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Welcome </a:t>
          </a:r>
        </a:p>
      </dsp:txBody>
      <dsp:txXfrm>
        <a:off x="569079" y="2427788"/>
        <a:ext cx="2072362" cy="720000"/>
      </dsp:txXfrm>
    </dsp:sp>
    <dsp:sp modelId="{A42DC151-A8DD-49A1-9521-949B034FCA36}">
      <dsp:nvSpPr>
        <dsp:cNvPr id="0" name=""/>
        <dsp:cNvSpPr/>
      </dsp:nvSpPr>
      <dsp:spPr>
        <a:xfrm>
          <a:off x="3574005" y="1203549"/>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B4A31-F069-499B-A156-6F2D4F811242}">
      <dsp:nvSpPr>
        <dsp:cNvPr id="0" name=""/>
        <dsp:cNvSpPr/>
      </dsp:nvSpPr>
      <dsp:spPr>
        <a:xfrm>
          <a:off x="3004105"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ADDIE Model </a:t>
          </a:r>
        </a:p>
      </dsp:txBody>
      <dsp:txXfrm>
        <a:off x="3004105" y="2427788"/>
        <a:ext cx="2072362" cy="720000"/>
      </dsp:txXfrm>
    </dsp:sp>
    <dsp:sp modelId="{B43A8595-E63C-4ABF-B9CC-A5AD0EA19929}">
      <dsp:nvSpPr>
        <dsp:cNvPr id="0" name=""/>
        <dsp:cNvSpPr/>
      </dsp:nvSpPr>
      <dsp:spPr>
        <a:xfrm>
          <a:off x="6009031" y="1203549"/>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4D893-F3A7-4A37-BF17-EC18E2320AC5}">
      <dsp:nvSpPr>
        <dsp:cNvPr id="0" name=""/>
        <dsp:cNvSpPr/>
      </dsp:nvSpPr>
      <dsp:spPr>
        <a:xfrm>
          <a:off x="5439131"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Performance appraisal </a:t>
          </a:r>
        </a:p>
      </dsp:txBody>
      <dsp:txXfrm>
        <a:off x="5439131" y="2427788"/>
        <a:ext cx="2072362" cy="720000"/>
      </dsp:txXfrm>
    </dsp:sp>
    <dsp:sp modelId="{471D928A-A3F5-4216-85BF-95F63613AF9E}">
      <dsp:nvSpPr>
        <dsp:cNvPr id="0" name=""/>
        <dsp:cNvSpPr/>
      </dsp:nvSpPr>
      <dsp:spPr>
        <a:xfrm>
          <a:off x="8444057" y="1203549"/>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A6011F-50D6-434E-94BA-E98834E8E6F7}">
      <dsp:nvSpPr>
        <dsp:cNvPr id="0" name=""/>
        <dsp:cNvSpPr/>
      </dsp:nvSpPr>
      <dsp:spPr>
        <a:xfrm>
          <a:off x="7874157" y="2427788"/>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Career management </a:t>
          </a:r>
        </a:p>
      </dsp:txBody>
      <dsp:txXfrm>
        <a:off x="7874157" y="2427788"/>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DCD61-2B14-49B2-8FAC-6A70DF8AFA26}">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324EED-0CFD-4778-A5A4-BC4686FC1AA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F8121-1063-406B-A4D5-6A215254EB88}">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Direct/Indirect pay </a:t>
          </a:r>
        </a:p>
      </dsp:txBody>
      <dsp:txXfrm>
        <a:off x="1057183" y="1805"/>
        <a:ext cx="9458416" cy="915310"/>
      </dsp:txXfrm>
    </dsp:sp>
    <dsp:sp modelId="{09453B20-765C-44E0-9599-D07912819903}">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AD298-CDF1-4849-8147-613602F0BDE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90F9A-CDC0-40CF-9205-0FD2E1F7DA38}">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Pay Policies</a:t>
          </a:r>
        </a:p>
      </dsp:txBody>
      <dsp:txXfrm>
        <a:off x="1057183" y="1145944"/>
        <a:ext cx="9458416" cy="915310"/>
      </dsp:txXfrm>
    </dsp:sp>
    <dsp:sp modelId="{0CAF1B67-108F-4995-A800-4AA1F1A9BF50}">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1A68A-0823-4F6A-A47A-84E27727464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DDA219-1E23-46E1-B10F-EB762BDBF04A}">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Pay-for-performance </a:t>
          </a:r>
        </a:p>
      </dsp:txBody>
      <dsp:txXfrm>
        <a:off x="1057183" y="2290082"/>
        <a:ext cx="9458416" cy="915310"/>
      </dsp:txXfrm>
    </dsp:sp>
    <dsp:sp modelId="{81A3AF25-619C-4137-8300-CB33E95EF0B3}">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F80AC-DCC4-471E-A70B-CF7C6D6EEFC5}">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0D947-C99A-496B-8E19-DBF6598CFB8C}">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Benefits and Services </a:t>
          </a:r>
        </a:p>
      </dsp:txBody>
      <dsp:txXfrm>
        <a:off x="1057183" y="3434221"/>
        <a:ext cx="9458416" cy="91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6956A-EB05-7F4A-AEC1-C50810C251E0}">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6F43F-4F15-CD44-AF08-09C1DF352026}">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At-Will Employment</a:t>
          </a:r>
        </a:p>
      </dsp:txBody>
      <dsp:txXfrm>
        <a:off x="0" y="0"/>
        <a:ext cx="6900512" cy="1384035"/>
      </dsp:txXfrm>
    </dsp:sp>
    <dsp:sp modelId="{BCEA14E7-E307-C34D-8F5A-28F9BE2B3A8C}">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52B51-F282-074D-9236-0E1ED152BF34}">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Discrimination </a:t>
          </a:r>
        </a:p>
      </dsp:txBody>
      <dsp:txXfrm>
        <a:off x="0" y="1384035"/>
        <a:ext cx="6900512" cy="1384035"/>
      </dsp:txXfrm>
    </dsp:sp>
    <dsp:sp modelId="{49DF3B8B-7FC1-DD44-B379-E29ED27D3F14}">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1DF70-BF3C-C347-9600-C8093CD140CD}">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Voluntary vs Involuntary</a:t>
          </a:r>
        </a:p>
      </dsp:txBody>
      <dsp:txXfrm>
        <a:off x="0" y="2768070"/>
        <a:ext cx="6900512" cy="1384035"/>
      </dsp:txXfrm>
    </dsp:sp>
    <dsp:sp modelId="{2A424308-5E6C-554A-8E75-9B9596B76632}">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73546-944A-8B4A-9744-D6B1CF88962C}">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Retention Strategies </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5E16D36-2246-F649-8F35-22745F83B746}" type="datetimeFigureOut">
              <a:rPr lang="en-US" smtClean="0"/>
              <a:t>12/8/22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B65322E-2D4B-604D-BF9C-A8D770B70606}" type="slidenum">
              <a:rPr lang="en-US" smtClean="0"/>
              <a:t>‹#›</a:t>
            </a:fld>
            <a:endParaRPr lang="en-US"/>
          </a:p>
        </p:txBody>
      </p:sp>
    </p:spTree>
    <p:extLst>
      <p:ext uri="{BB962C8B-B14F-4D97-AF65-F5344CB8AC3E}">
        <p14:creationId xmlns:p14="http://schemas.microsoft.com/office/powerpoint/2010/main" val="390403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iprospectcheck.com</a:t>
            </a:r>
            <a:r>
              <a:rPr lang="en-US" dirty="0"/>
              <a:t>/</a:t>
            </a:r>
            <a:r>
              <a:rPr lang="en-US" dirty="0" err="1"/>
              <a:t>montana</a:t>
            </a:r>
            <a:r>
              <a:rPr lang="en-US" dirty="0"/>
              <a:t>-background-checks/#:~:text=In%20Montana%2C%20employment%20background%20checks,disqualify%20an%20applicant%20for%20employment.</a:t>
            </a:r>
          </a:p>
        </p:txBody>
      </p:sp>
      <p:sp>
        <p:nvSpPr>
          <p:cNvPr id="4" name="Slide Number Placeholder 3"/>
          <p:cNvSpPr>
            <a:spLocks noGrp="1"/>
          </p:cNvSpPr>
          <p:nvPr>
            <p:ph type="sldNum" sz="quarter" idx="5"/>
          </p:nvPr>
        </p:nvSpPr>
        <p:spPr/>
        <p:txBody>
          <a:bodyPr/>
          <a:lstStyle/>
          <a:p>
            <a:fld id="{7B155C70-9335-424E-8658-1E7DAC1421F1}" type="slidenum">
              <a:rPr lang="en-US" smtClean="0"/>
              <a:t>19</a:t>
            </a:fld>
            <a:endParaRPr lang="en-US"/>
          </a:p>
        </p:txBody>
      </p:sp>
    </p:spTree>
    <p:extLst>
      <p:ext uri="{BB962C8B-B14F-4D97-AF65-F5344CB8AC3E}">
        <p14:creationId xmlns:p14="http://schemas.microsoft.com/office/powerpoint/2010/main" val="215766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cdn.wallstreetmojo.com</a:t>
            </a:r>
            <a:r>
              <a:rPr lang="en-US" dirty="0"/>
              <a:t>/wp-content/uploads/2017/04/Restricted-Stock-</a:t>
            </a:r>
            <a:r>
              <a:rPr lang="en-US" dirty="0" err="1"/>
              <a:t>Units.jpg</a:t>
            </a:r>
            <a:endParaRPr lang="en-US" dirty="0"/>
          </a:p>
        </p:txBody>
      </p:sp>
      <p:sp>
        <p:nvSpPr>
          <p:cNvPr id="4" name="Slide Number Placeholder 3"/>
          <p:cNvSpPr>
            <a:spLocks noGrp="1"/>
          </p:cNvSpPr>
          <p:nvPr>
            <p:ph type="sldNum" sz="quarter" idx="5"/>
          </p:nvPr>
        </p:nvSpPr>
        <p:spPr/>
        <p:txBody>
          <a:bodyPr/>
          <a:lstStyle/>
          <a:p>
            <a:fld id="{E72F49DC-F675-3D41-A37F-83F19FB97ADD}" type="slidenum">
              <a:rPr lang="en-US" smtClean="0"/>
              <a:t>64</a:t>
            </a:fld>
            <a:endParaRPr lang="en-US"/>
          </a:p>
        </p:txBody>
      </p:sp>
    </p:spTree>
    <p:extLst>
      <p:ext uri="{BB962C8B-B14F-4D97-AF65-F5344CB8AC3E}">
        <p14:creationId xmlns:p14="http://schemas.microsoft.com/office/powerpoint/2010/main" val="1698566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www.mightyrecruiter.com</a:t>
            </a:r>
            <a:r>
              <a:rPr lang="en-US" dirty="0"/>
              <a:t>/recruiter-guide/at-will-employment-wrongful-termination-laws-</a:t>
            </a:r>
            <a:r>
              <a:rPr lang="en-US" dirty="0" err="1"/>
              <a:t>montana</a:t>
            </a:r>
            <a:r>
              <a:rPr lang="en-US" dirty="0"/>
              <a:t>/</a:t>
            </a:r>
          </a:p>
          <a:p>
            <a:r>
              <a:rPr lang="en-US" dirty="0"/>
              <a:t>https://</a:t>
            </a:r>
            <a:r>
              <a:rPr lang="en-US" dirty="0" err="1"/>
              <a:t>www.paycor.com</a:t>
            </a:r>
            <a:r>
              <a:rPr lang="en-US" dirty="0"/>
              <a:t>/wp-content/uploads/2021/02/Employment-at-Will-Laws-by-State-</a:t>
            </a:r>
            <a:r>
              <a:rPr lang="en-US" dirty="0" err="1"/>
              <a:t>map.png</a:t>
            </a:r>
            <a:endParaRPr lang="en-US" dirty="0"/>
          </a:p>
        </p:txBody>
      </p:sp>
      <p:sp>
        <p:nvSpPr>
          <p:cNvPr id="4" name="Slide Number Placeholder 3"/>
          <p:cNvSpPr>
            <a:spLocks noGrp="1"/>
          </p:cNvSpPr>
          <p:nvPr>
            <p:ph type="sldNum" sz="quarter" idx="5"/>
          </p:nvPr>
        </p:nvSpPr>
        <p:spPr/>
        <p:txBody>
          <a:bodyPr/>
          <a:lstStyle/>
          <a:p>
            <a:fld id="{8BE6A53F-4F8A-4349-A970-7E4933616B2B}" type="slidenum">
              <a:rPr lang="en-US" smtClean="0"/>
              <a:t>79</a:t>
            </a:fld>
            <a:endParaRPr lang="en-US"/>
          </a:p>
        </p:txBody>
      </p:sp>
    </p:spTree>
    <p:extLst>
      <p:ext uri="{BB962C8B-B14F-4D97-AF65-F5344CB8AC3E}">
        <p14:creationId xmlns:p14="http://schemas.microsoft.com/office/powerpoint/2010/main" val="270333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erd.dli.mt.gov</a:t>
            </a:r>
            <a:r>
              <a:rPr lang="en-US" dirty="0"/>
              <a:t>/human-rights/human-rights-laws/employment-discrimination/</a:t>
            </a:r>
          </a:p>
        </p:txBody>
      </p:sp>
      <p:sp>
        <p:nvSpPr>
          <p:cNvPr id="4" name="Slide Number Placeholder 3"/>
          <p:cNvSpPr>
            <a:spLocks noGrp="1"/>
          </p:cNvSpPr>
          <p:nvPr>
            <p:ph type="sldNum" sz="quarter" idx="5"/>
          </p:nvPr>
        </p:nvSpPr>
        <p:spPr/>
        <p:txBody>
          <a:bodyPr/>
          <a:lstStyle/>
          <a:p>
            <a:fld id="{8BE6A53F-4F8A-4349-A970-7E4933616B2B}" type="slidenum">
              <a:rPr lang="en-US" smtClean="0"/>
              <a:t>80</a:t>
            </a:fld>
            <a:endParaRPr lang="en-US"/>
          </a:p>
        </p:txBody>
      </p:sp>
    </p:spTree>
    <p:extLst>
      <p:ext uri="{BB962C8B-B14F-4D97-AF65-F5344CB8AC3E}">
        <p14:creationId xmlns:p14="http://schemas.microsoft.com/office/powerpoint/2010/main" val="221262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www.onetonline.org</a:t>
            </a:r>
            <a:r>
              <a:rPr lang="en-US" dirty="0"/>
              <a:t>/link/summary/11-3131.00</a:t>
            </a:r>
          </a:p>
          <a:p>
            <a:r>
              <a:rPr lang="en-US" dirty="0"/>
              <a:t>https://</a:t>
            </a:r>
            <a:r>
              <a:rPr lang="en-US" dirty="0" err="1"/>
              <a:t>www.indeed.com</a:t>
            </a:r>
            <a:r>
              <a:rPr lang="en-US" dirty="0"/>
              <a:t>/career/business-development-manager/salaries/</a:t>
            </a:r>
            <a:r>
              <a:rPr lang="en-US" dirty="0" err="1"/>
              <a:t>MT?from</a:t>
            </a:r>
            <a:r>
              <a:rPr lang="en-US" dirty="0"/>
              <a:t>=</a:t>
            </a:r>
            <a:r>
              <a:rPr lang="en-US" dirty="0" err="1"/>
              <a:t>top_sb#common-benefits</a:t>
            </a:r>
            <a:endParaRPr lang="en-US" dirty="0"/>
          </a:p>
        </p:txBody>
      </p:sp>
      <p:sp>
        <p:nvSpPr>
          <p:cNvPr id="4" name="Slide Number Placeholder 3"/>
          <p:cNvSpPr>
            <a:spLocks noGrp="1"/>
          </p:cNvSpPr>
          <p:nvPr>
            <p:ph type="sldNum" sz="quarter" idx="5"/>
          </p:nvPr>
        </p:nvSpPr>
        <p:spPr/>
        <p:txBody>
          <a:bodyPr/>
          <a:lstStyle/>
          <a:p>
            <a:fld id="{7B155C70-9335-424E-8658-1E7DAC1421F1}" type="slidenum">
              <a:rPr lang="en-US" smtClean="0"/>
              <a:t>22</a:t>
            </a:fld>
            <a:endParaRPr lang="en-US"/>
          </a:p>
        </p:txBody>
      </p:sp>
    </p:spTree>
    <p:extLst>
      <p:ext uri="{BB962C8B-B14F-4D97-AF65-F5344CB8AC3E}">
        <p14:creationId xmlns:p14="http://schemas.microsoft.com/office/powerpoint/2010/main" val="156764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www.shrm.org</a:t>
            </a:r>
            <a:r>
              <a:rPr lang="en-US" dirty="0"/>
              <a:t>/</a:t>
            </a:r>
            <a:r>
              <a:rPr lang="en-US" dirty="0" err="1"/>
              <a:t>resourcesandtools</a:t>
            </a:r>
            <a:r>
              <a:rPr lang="en-US" dirty="0"/>
              <a:t>/tools-and-samples/policies/pages/cms_005022.aspx#:~:text=%5BCompany%20Name%5D%20provides%20equal%20employment,sexual%20orientation%2C%20gender%20identity%20or</a:t>
            </a:r>
          </a:p>
        </p:txBody>
      </p:sp>
      <p:sp>
        <p:nvSpPr>
          <p:cNvPr id="4" name="Slide Number Placeholder 3"/>
          <p:cNvSpPr>
            <a:spLocks noGrp="1"/>
          </p:cNvSpPr>
          <p:nvPr>
            <p:ph type="sldNum" sz="quarter" idx="5"/>
          </p:nvPr>
        </p:nvSpPr>
        <p:spPr/>
        <p:txBody>
          <a:bodyPr/>
          <a:lstStyle/>
          <a:p>
            <a:fld id="{7B155C70-9335-424E-8658-1E7DAC1421F1}" type="slidenum">
              <a:rPr lang="en-US" smtClean="0"/>
              <a:t>24</a:t>
            </a:fld>
            <a:endParaRPr lang="en-US"/>
          </a:p>
        </p:txBody>
      </p:sp>
    </p:spTree>
    <p:extLst>
      <p:ext uri="{BB962C8B-B14F-4D97-AF65-F5344CB8AC3E}">
        <p14:creationId xmlns:p14="http://schemas.microsoft.com/office/powerpoint/2010/main" val="203101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www.corporatelaborlaw.com</a:t>
            </a:r>
            <a:r>
              <a:rPr lang="en-US" dirty="0"/>
              <a:t>/wp-content/uploads/</a:t>
            </a:r>
            <a:r>
              <a:rPr lang="en-US" dirty="0" err="1"/>
              <a:t>digital.jpg</a:t>
            </a:r>
            <a:endParaRPr lang="en-US" dirty="0"/>
          </a:p>
        </p:txBody>
      </p:sp>
      <p:sp>
        <p:nvSpPr>
          <p:cNvPr id="4" name="Slide Number Placeholder 3"/>
          <p:cNvSpPr>
            <a:spLocks noGrp="1"/>
          </p:cNvSpPr>
          <p:nvPr>
            <p:ph type="sldNum" sz="quarter" idx="5"/>
          </p:nvPr>
        </p:nvSpPr>
        <p:spPr/>
        <p:txBody>
          <a:bodyPr/>
          <a:lstStyle/>
          <a:p>
            <a:fld id="{E72F49DC-F675-3D41-A37F-83F19FB97ADD}" type="slidenum">
              <a:rPr lang="en-US" smtClean="0"/>
              <a:t>53</a:t>
            </a:fld>
            <a:endParaRPr lang="en-US"/>
          </a:p>
        </p:txBody>
      </p:sp>
    </p:spTree>
    <p:extLst>
      <p:ext uri="{BB962C8B-B14F-4D97-AF65-F5344CB8AC3E}">
        <p14:creationId xmlns:p14="http://schemas.microsoft.com/office/powerpoint/2010/main" val="273346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www.nicepng.com</a:t>
            </a:r>
            <a:r>
              <a:rPr lang="en-US" dirty="0"/>
              <a:t>/</a:t>
            </a:r>
            <a:r>
              <a:rPr lang="en-US" dirty="0" err="1"/>
              <a:t>png</a:t>
            </a:r>
            <a:r>
              <a:rPr lang="en-US" dirty="0"/>
              <a:t>/detail/753-7538999_salary-vs-hourly-image-of-exempt-vs-non.png</a:t>
            </a:r>
          </a:p>
        </p:txBody>
      </p:sp>
      <p:sp>
        <p:nvSpPr>
          <p:cNvPr id="4" name="Slide Number Placeholder 3"/>
          <p:cNvSpPr>
            <a:spLocks noGrp="1"/>
          </p:cNvSpPr>
          <p:nvPr>
            <p:ph type="sldNum" sz="quarter" idx="5"/>
          </p:nvPr>
        </p:nvSpPr>
        <p:spPr/>
        <p:txBody>
          <a:bodyPr/>
          <a:lstStyle/>
          <a:p>
            <a:fld id="{E72F49DC-F675-3D41-A37F-83F19FB97ADD}" type="slidenum">
              <a:rPr lang="en-US" smtClean="0"/>
              <a:t>54</a:t>
            </a:fld>
            <a:endParaRPr lang="en-US"/>
          </a:p>
        </p:txBody>
      </p:sp>
    </p:spTree>
    <p:extLst>
      <p:ext uri="{BB962C8B-B14F-4D97-AF65-F5344CB8AC3E}">
        <p14:creationId xmlns:p14="http://schemas.microsoft.com/office/powerpoint/2010/main" val="1342692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thumbs.dreamstime.com</a:t>
            </a:r>
            <a:r>
              <a:rPr lang="en-US" dirty="0"/>
              <a:t>/b/employee-benefits-personal-leave-insurance-life-retirement-plan-child-care-paid-vacation-sick-health-diagram-color-flat-190273487.jpg</a:t>
            </a:r>
          </a:p>
        </p:txBody>
      </p:sp>
      <p:sp>
        <p:nvSpPr>
          <p:cNvPr id="4" name="Slide Number Placeholder 3"/>
          <p:cNvSpPr>
            <a:spLocks noGrp="1"/>
          </p:cNvSpPr>
          <p:nvPr>
            <p:ph type="sldNum" sz="quarter" idx="5"/>
          </p:nvPr>
        </p:nvSpPr>
        <p:spPr/>
        <p:txBody>
          <a:bodyPr/>
          <a:lstStyle/>
          <a:p>
            <a:fld id="{E72F49DC-F675-3D41-A37F-83F19FB97ADD}" type="slidenum">
              <a:rPr lang="en-US" smtClean="0"/>
              <a:t>55</a:t>
            </a:fld>
            <a:endParaRPr lang="en-US"/>
          </a:p>
        </p:txBody>
      </p:sp>
    </p:spTree>
    <p:extLst>
      <p:ext uri="{BB962C8B-B14F-4D97-AF65-F5344CB8AC3E}">
        <p14:creationId xmlns:p14="http://schemas.microsoft.com/office/powerpoint/2010/main" val="70122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www.nolo.com</a:t>
            </a:r>
            <a:r>
              <a:rPr lang="en-US" dirty="0"/>
              <a:t>/legal-encyclopedia/collecting-unemployment-benefits-</a:t>
            </a:r>
            <a:r>
              <a:rPr lang="en-US" dirty="0" err="1"/>
              <a:t>montana.html</a:t>
            </a:r>
            <a:endParaRPr lang="en-US" dirty="0"/>
          </a:p>
          <a:p>
            <a:r>
              <a:rPr lang="en-US" dirty="0"/>
              <a:t>https://</a:t>
            </a:r>
            <a:r>
              <a:rPr lang="en-US" dirty="0" err="1"/>
              <a:t>www.explorebigsky.com</a:t>
            </a:r>
            <a:r>
              <a:rPr lang="en-US" dirty="0"/>
              <a:t>/wp-content/uploads/2020/12/fraud-</a:t>
            </a:r>
            <a:r>
              <a:rPr lang="en-US" dirty="0" err="1"/>
              <a:t>alert_original.jpg</a:t>
            </a:r>
            <a:endParaRPr lang="en-US" dirty="0"/>
          </a:p>
        </p:txBody>
      </p:sp>
      <p:sp>
        <p:nvSpPr>
          <p:cNvPr id="4" name="Slide Number Placeholder 3"/>
          <p:cNvSpPr>
            <a:spLocks noGrp="1"/>
          </p:cNvSpPr>
          <p:nvPr>
            <p:ph type="sldNum" sz="quarter" idx="5"/>
          </p:nvPr>
        </p:nvSpPr>
        <p:spPr/>
        <p:txBody>
          <a:bodyPr/>
          <a:lstStyle/>
          <a:p>
            <a:fld id="{E72F49DC-F675-3D41-A37F-83F19FB97ADD}" type="slidenum">
              <a:rPr lang="en-US" smtClean="0"/>
              <a:t>59</a:t>
            </a:fld>
            <a:endParaRPr lang="en-US"/>
          </a:p>
        </p:txBody>
      </p:sp>
    </p:spTree>
    <p:extLst>
      <p:ext uri="{BB962C8B-B14F-4D97-AF65-F5344CB8AC3E}">
        <p14:creationId xmlns:p14="http://schemas.microsoft.com/office/powerpoint/2010/main" val="155940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hr.mt.gov</a:t>
            </a:r>
            <a:r>
              <a:rPr lang="en-US" dirty="0"/>
              <a:t>/_docs/</a:t>
            </a:r>
            <a:r>
              <a:rPr lang="en-US" dirty="0" err="1"/>
              <a:t>newdocs</a:t>
            </a:r>
            <a:r>
              <a:rPr lang="en-US" dirty="0"/>
              <a:t>/factsheets/WC-FMLA-ADA-Factsheet_-11-18-15.pdf</a:t>
            </a:r>
          </a:p>
          <a:p>
            <a:r>
              <a:rPr lang="en-US" dirty="0"/>
              <a:t>https://</a:t>
            </a:r>
            <a:r>
              <a:rPr lang="en-US" dirty="0" err="1"/>
              <a:t>www.patriotsoftware.com</a:t>
            </a:r>
            <a:r>
              <a:rPr lang="en-US" dirty="0"/>
              <a:t>/wp-content/uploads/2016/01/FMLA-2-1.png</a:t>
            </a:r>
          </a:p>
        </p:txBody>
      </p:sp>
      <p:sp>
        <p:nvSpPr>
          <p:cNvPr id="4" name="Slide Number Placeholder 3"/>
          <p:cNvSpPr>
            <a:spLocks noGrp="1"/>
          </p:cNvSpPr>
          <p:nvPr>
            <p:ph type="sldNum" sz="quarter" idx="5"/>
          </p:nvPr>
        </p:nvSpPr>
        <p:spPr/>
        <p:txBody>
          <a:bodyPr/>
          <a:lstStyle/>
          <a:p>
            <a:fld id="{E72F49DC-F675-3D41-A37F-83F19FB97ADD}" type="slidenum">
              <a:rPr lang="en-US" smtClean="0"/>
              <a:t>60</a:t>
            </a:fld>
            <a:endParaRPr lang="en-US"/>
          </a:p>
        </p:txBody>
      </p:sp>
    </p:spTree>
    <p:extLst>
      <p:ext uri="{BB962C8B-B14F-4D97-AF65-F5344CB8AC3E}">
        <p14:creationId xmlns:p14="http://schemas.microsoft.com/office/powerpoint/2010/main" val="272446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https://t3.ftcdn.net/jpg/04/06/44/34/360_F_406443466_rbEs7qzGEI6JxwyVqQ8Xff211xfmDjwu.jpg</a:t>
            </a:r>
          </a:p>
        </p:txBody>
      </p:sp>
      <p:sp>
        <p:nvSpPr>
          <p:cNvPr id="4" name="Slide Number Placeholder 3"/>
          <p:cNvSpPr>
            <a:spLocks noGrp="1"/>
          </p:cNvSpPr>
          <p:nvPr>
            <p:ph type="sldNum" sz="quarter" idx="5"/>
          </p:nvPr>
        </p:nvSpPr>
        <p:spPr/>
        <p:txBody>
          <a:bodyPr/>
          <a:lstStyle/>
          <a:p>
            <a:fld id="{E72F49DC-F675-3D41-A37F-83F19FB97ADD}" type="slidenum">
              <a:rPr lang="en-US" smtClean="0"/>
              <a:t>63</a:t>
            </a:fld>
            <a:endParaRPr lang="en-US"/>
          </a:p>
        </p:txBody>
      </p:sp>
    </p:spTree>
    <p:extLst>
      <p:ext uri="{BB962C8B-B14F-4D97-AF65-F5344CB8AC3E}">
        <p14:creationId xmlns:p14="http://schemas.microsoft.com/office/powerpoint/2010/main" val="312714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FE99-DAB4-ACDB-0994-72B3E7C07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C9D142-2C4F-7F11-CDDB-97DF6CC00D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E50B77-50B2-4A89-0E1A-0964B2556EAB}"/>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5" name="Footer Placeholder 4">
            <a:extLst>
              <a:ext uri="{FF2B5EF4-FFF2-40B4-BE49-F238E27FC236}">
                <a16:creationId xmlns:a16="http://schemas.microsoft.com/office/drawing/2014/main" id="{E1C571EE-157E-3487-D19C-97960B24A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1B250-CBC6-971F-0E61-4A510ABA32B0}"/>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151436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7DBA-2003-B540-E02F-7BDCD37FE7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E5EA8E-DBCB-F924-3E2A-47F922650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97E72-758E-5056-7C9B-64E034135599}"/>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5" name="Footer Placeholder 4">
            <a:extLst>
              <a:ext uri="{FF2B5EF4-FFF2-40B4-BE49-F238E27FC236}">
                <a16:creationId xmlns:a16="http://schemas.microsoft.com/office/drawing/2014/main" id="{C855550E-FF23-B633-81A7-A571BCD00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780F6-EEE2-B6A3-7815-1F592DC95B46}"/>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165103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BC80E-4E7B-8849-AAB5-EDBB5186D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CF2F7E-7D0D-37C5-0DD4-6C992F6ECB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251-DDE0-1931-02F4-2F8E76AF0176}"/>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5" name="Footer Placeholder 4">
            <a:extLst>
              <a:ext uri="{FF2B5EF4-FFF2-40B4-BE49-F238E27FC236}">
                <a16:creationId xmlns:a16="http://schemas.microsoft.com/office/drawing/2014/main" id="{637BE4BD-B49A-FFEF-0F29-6F7CFA9A8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84CA6-8E2A-6DE4-E153-3D209E08D1BE}"/>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70672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014E6-8588-19F3-AA11-8C21846A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719EB-DBE3-8638-0345-3330FE4EE1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3B223-2DEF-F8B1-D3FF-AFF5AE5CBD05}"/>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5" name="Footer Placeholder 4">
            <a:extLst>
              <a:ext uri="{FF2B5EF4-FFF2-40B4-BE49-F238E27FC236}">
                <a16:creationId xmlns:a16="http://schemas.microsoft.com/office/drawing/2014/main" id="{C03A2BF2-E9D9-8DBE-D195-590D0F13B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DC1AC-5B4B-77F3-BACF-39DF1D2032A9}"/>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398199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913D-FCBE-AB94-2458-087410814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EA143D-A2F0-2624-A173-C58656AD6B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570FC-84D2-F87E-B67F-E9B33EA40FC9}"/>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5" name="Footer Placeholder 4">
            <a:extLst>
              <a:ext uri="{FF2B5EF4-FFF2-40B4-BE49-F238E27FC236}">
                <a16:creationId xmlns:a16="http://schemas.microsoft.com/office/drawing/2014/main" id="{515B1D12-7D91-168E-23B3-46D4A4A93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174CB-BD99-441B-2C3F-081E894F109A}"/>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282153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F67A-5870-F2D1-E919-1DF4434A1B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9292C-3350-2011-10AF-0302F9C14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816B7A-82DD-BB8B-9012-6D0720A4F4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6F82C-F9EA-0CA3-9A3E-E0FF91125043}"/>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6" name="Footer Placeholder 5">
            <a:extLst>
              <a:ext uri="{FF2B5EF4-FFF2-40B4-BE49-F238E27FC236}">
                <a16:creationId xmlns:a16="http://schemas.microsoft.com/office/drawing/2014/main" id="{FB899418-394D-618C-C49B-99BE3CB16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F08FFC-F102-B68B-1A9F-2C65A12ADF2C}"/>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10250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C449-2403-B04B-A1AB-BE2C94527F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08550A-2CD9-6D28-FCB2-B363546BD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99E06B-5678-A854-4265-75CB998FAF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0AC7B-D249-8265-87F5-455C4E721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F4DF3-949A-0710-A1A8-07ACB76487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D52DE-8DDB-BE7D-636D-732B91131584}"/>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8" name="Footer Placeholder 7">
            <a:extLst>
              <a:ext uri="{FF2B5EF4-FFF2-40B4-BE49-F238E27FC236}">
                <a16:creationId xmlns:a16="http://schemas.microsoft.com/office/drawing/2014/main" id="{E7EACA72-01A0-D2AA-1AE0-9372858E8B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76A1A6-3E09-C346-CA81-26947B6F7920}"/>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369210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7B85-A2C8-30AC-7211-12F659E9AD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57A49-BB72-1F27-12ED-6DCBC4ECA1CC}"/>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4" name="Footer Placeholder 3">
            <a:extLst>
              <a:ext uri="{FF2B5EF4-FFF2-40B4-BE49-F238E27FC236}">
                <a16:creationId xmlns:a16="http://schemas.microsoft.com/office/drawing/2014/main" id="{5BA0651B-3C91-82F0-5401-FA7E44A9F0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E9C882-3635-CA03-7CBE-803218BEE41F}"/>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92610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087A-EE24-5700-85D6-78A18E1EFB4F}"/>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3" name="Footer Placeholder 2">
            <a:extLst>
              <a:ext uri="{FF2B5EF4-FFF2-40B4-BE49-F238E27FC236}">
                <a16:creationId xmlns:a16="http://schemas.microsoft.com/office/drawing/2014/main" id="{81D7943D-C9DB-DB65-7DDE-6CF97E6CC1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D5420-0A3E-BCCA-A8D1-1B062B7831CE}"/>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383722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7A74-85F4-E884-B558-FC363CB81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1D324-4704-08AD-3D4B-8144244141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4DAEA-ACA0-6584-DE2C-2929210E6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B6820B-A748-BE5F-BD1B-BABD7DB67047}"/>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6" name="Footer Placeholder 5">
            <a:extLst>
              <a:ext uri="{FF2B5EF4-FFF2-40B4-BE49-F238E27FC236}">
                <a16:creationId xmlns:a16="http://schemas.microsoft.com/office/drawing/2014/main" id="{569A6316-1B25-51D6-1A9A-9F0157F00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A553B-F8B6-123F-8B4D-E2D86752AAFB}"/>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399814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E813-7A87-0CA1-0F2F-C0ADAF65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65CEAE-80B1-2278-8ED7-8DF21EE42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DF2B2-B6CE-27BC-DCEB-4E4B9AA8C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39358-D730-1E4A-BC4B-F304F760B259}"/>
              </a:ext>
            </a:extLst>
          </p:cNvPr>
          <p:cNvSpPr>
            <a:spLocks noGrp="1"/>
          </p:cNvSpPr>
          <p:nvPr>
            <p:ph type="dt" sz="half" idx="10"/>
          </p:nvPr>
        </p:nvSpPr>
        <p:spPr/>
        <p:txBody>
          <a:bodyPr/>
          <a:lstStyle/>
          <a:p>
            <a:fld id="{524C14BF-F587-C74E-A553-5195FEAC7E10}" type="datetimeFigureOut">
              <a:rPr lang="en-US" smtClean="0"/>
              <a:t>12/8/22</a:t>
            </a:fld>
            <a:endParaRPr lang="en-US"/>
          </a:p>
        </p:txBody>
      </p:sp>
      <p:sp>
        <p:nvSpPr>
          <p:cNvPr id="6" name="Footer Placeholder 5">
            <a:extLst>
              <a:ext uri="{FF2B5EF4-FFF2-40B4-BE49-F238E27FC236}">
                <a16:creationId xmlns:a16="http://schemas.microsoft.com/office/drawing/2014/main" id="{E4DECD7A-8AC2-47DA-F728-18C993A14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BB485-40BE-2118-FAFF-6D55AD454D29}"/>
              </a:ext>
            </a:extLst>
          </p:cNvPr>
          <p:cNvSpPr>
            <a:spLocks noGrp="1"/>
          </p:cNvSpPr>
          <p:nvPr>
            <p:ph type="sldNum" sz="quarter" idx="12"/>
          </p:nvPr>
        </p:nvSpPr>
        <p:spPr/>
        <p:txBody>
          <a:bodyPr/>
          <a:lstStyle/>
          <a:p>
            <a:fld id="{885A4D6F-243F-294C-802E-55AF0D44A104}" type="slidenum">
              <a:rPr lang="en-US" smtClean="0"/>
              <a:t>‹#›</a:t>
            </a:fld>
            <a:endParaRPr lang="en-US"/>
          </a:p>
        </p:txBody>
      </p:sp>
    </p:spTree>
    <p:extLst>
      <p:ext uri="{BB962C8B-B14F-4D97-AF65-F5344CB8AC3E}">
        <p14:creationId xmlns:p14="http://schemas.microsoft.com/office/powerpoint/2010/main" val="21442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D36C-DDF5-6090-415E-4A9A16177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A3E1A1-63E2-209A-2DEF-8C61ED3CD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A310-95A7-B82D-B396-6AEE39CDB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C14BF-F587-C74E-A553-5195FEAC7E10}" type="datetimeFigureOut">
              <a:rPr lang="en-US" smtClean="0"/>
              <a:t>12/8/22</a:t>
            </a:fld>
            <a:endParaRPr lang="en-US"/>
          </a:p>
        </p:txBody>
      </p:sp>
      <p:sp>
        <p:nvSpPr>
          <p:cNvPr id="5" name="Footer Placeholder 4">
            <a:extLst>
              <a:ext uri="{FF2B5EF4-FFF2-40B4-BE49-F238E27FC236}">
                <a16:creationId xmlns:a16="http://schemas.microsoft.com/office/drawing/2014/main" id="{375680A4-76FC-CEB7-D1F8-C88A141C19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AAB9CA-988E-A7C7-80FD-FBD2B7942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A4D6F-243F-294C-802E-55AF0D44A104}" type="slidenum">
              <a:rPr lang="en-US" smtClean="0"/>
              <a:t>‹#›</a:t>
            </a:fld>
            <a:endParaRPr lang="en-US"/>
          </a:p>
        </p:txBody>
      </p:sp>
    </p:spTree>
    <p:extLst>
      <p:ext uri="{BB962C8B-B14F-4D97-AF65-F5344CB8AC3E}">
        <p14:creationId xmlns:p14="http://schemas.microsoft.com/office/powerpoint/2010/main" val="526846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leg.mt.gov/bills/mca/title_0390/chapter_0020/part_0020/section_0070/0390-0020-0020-0070.html" TargetMode="External"/><Relationship Id="rId13" Type="http://schemas.openxmlformats.org/officeDocument/2006/relationships/hyperlink" Target="https://www.changeboard.com/images/11982/default/decision-making-in-hr-and-recruitment-how-to-hire-the-right-candidate_201908011559195.png" TargetMode="External"/><Relationship Id="rId18" Type="http://schemas.openxmlformats.org/officeDocument/2006/relationships/hyperlink" Target="https://contenthub-static.grammarly.com/blog/wp-content/uploads/2021/10/welcome-message-new-employee.jpeg" TargetMode="External"/><Relationship Id="rId3" Type="http://schemas.openxmlformats.org/officeDocument/2006/relationships/hyperlink" Target="https://b-buildingbusiness.com/wp-content/uploads/2020/10/impact-interview-01.png" TargetMode="External"/><Relationship Id="rId7" Type="http://schemas.openxmlformats.org/officeDocument/2006/relationships/hyperlink" Target="https://hrcsuite.com/wp-content/uploads/2019/08/five-job-posting-mistakes-you-should-never-make.jpg" TargetMode="External"/><Relationship Id="rId12" Type="http://schemas.openxmlformats.org/officeDocument/2006/relationships/hyperlink" Target="https://intromagic.io/wp-content/uploads/2021/09/Banner-17-1-scaled.jpg" TargetMode="External"/><Relationship Id="rId17" Type="http://schemas.openxmlformats.org/officeDocument/2006/relationships/hyperlink" Target="https://www.indeed.com/career/business-development-manager/salaries/MT?from=top_sb#common-benefits" TargetMode="External"/><Relationship Id="rId2" Type="http://schemas.openxmlformats.org/officeDocument/2006/relationships/hyperlink" Target="https://cdn4.vectorstock.com/i/1000x1000/25/88/profit-money-icon-vector-21582588.jpg" TargetMode="External"/><Relationship Id="rId16" Type="http://schemas.openxmlformats.org/officeDocument/2006/relationships/hyperlink" Target="https://www.onetonline.org/link/summary/11-3131.00" TargetMode="External"/><Relationship Id="rId1" Type="http://schemas.openxmlformats.org/officeDocument/2006/relationships/slideLayout" Target="../slideLayouts/slideLayout2.xml"/><Relationship Id="rId6" Type="http://schemas.openxmlformats.org/officeDocument/2006/relationships/hyperlink" Target="https://www.standingcloud.com/wp-content/uploads/2020/03/images1499-5e7d9c5f8bc3a.jpg" TargetMode="External"/><Relationship Id="rId11" Type="http://schemas.openxmlformats.org/officeDocument/2006/relationships/hyperlink" Target="https://hudsonjobsearch.org/wp-content/uploads/2021/01/Zoom-Interview-scaled.jpg" TargetMode="External"/><Relationship Id="rId5" Type="http://schemas.openxmlformats.org/officeDocument/2006/relationships/hyperlink" Target="https://img.directindustry.com/images_di/photo-g/172196-10204779.jpg" TargetMode="External"/><Relationship Id="rId15" Type="http://schemas.openxmlformats.org/officeDocument/2006/relationships/hyperlink" Target="https://gerstco.com/wp-content/uploads/2018/05/eeoc-large-1024x440.jpg" TargetMode="External"/><Relationship Id="rId10" Type="http://schemas.openxmlformats.org/officeDocument/2006/relationships/hyperlink" Target="https://dojmt.gov/wp-content/uploads/Driving-Record-Request-and-Consent-to-Release.pdf" TargetMode="External"/><Relationship Id="rId4" Type="http://schemas.openxmlformats.org/officeDocument/2006/relationships/hyperlink" Target="https://www.negotiations.com/wp-content/uploads/2017/05/The-Most-Potent-Negotiating-Skill-Is-Listening.png" TargetMode="External"/><Relationship Id="rId9" Type="http://schemas.openxmlformats.org/officeDocument/2006/relationships/hyperlink" Target="https://shrm-res.cloudinary.com/image/upload/c_crop,h_705,w_1254,x_0,y_0/w_auto:100,w_1200,q_35,f_auto/v1/Tools%20and%20Samples/iStock-1132681555_yth9xq.jpg" TargetMode="External"/><Relationship Id="rId14" Type="http://schemas.openxmlformats.org/officeDocument/2006/relationships/hyperlink" Target="https://www.shrm.org/resourcesandtools/tools-and-samples/policies/pages/cms_005022.aspx#:~:text=%5BCompany%20Name%5D%20provides%20equal%20employment,sexual%20orientation%2C%20gender%20identity%20or"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leg.mt.gov/bills/mca/title_0390/chapter_0020/part_0020/section_0070/0390-0020-0020-0070.html" TargetMode="External"/><Relationship Id="rId3" Type="http://schemas.openxmlformats.org/officeDocument/2006/relationships/hyperlink" Target="https://www.ziprecruiter.com/hiring/job-description-template/business-development-manager" TargetMode="External"/><Relationship Id="rId7" Type="http://schemas.openxmlformats.org/officeDocument/2006/relationships/hyperlink" Target="https://leg.mt.gov/bills/mca/title_0390/chapter_0020/part_0020/section_0080/0390-0020-0020-0080.html" TargetMode="External"/><Relationship Id="rId2" Type="http://schemas.openxmlformats.org/officeDocument/2006/relationships/hyperlink" Target="https://cdn.sanity.io/images/xeonec4d/production/8c4856a370bca6bca2385d5064d22d449b192aa0-1920x1080.png?w=780" TargetMode="External"/><Relationship Id="rId1" Type="http://schemas.openxmlformats.org/officeDocument/2006/relationships/slideLayout" Target="../slideLayouts/slideLayout2.xml"/><Relationship Id="rId6" Type="http://schemas.openxmlformats.org/officeDocument/2006/relationships/hyperlink" Target="https://wsd.dli.mt.gov/employers/employer-testing-job-candidates/" TargetMode="External"/><Relationship Id="rId11" Type="http://schemas.openxmlformats.org/officeDocument/2006/relationships/hyperlink" Target="https://jobs.smartrecruiters.com/AveryDennison/743999798075409-business-development-manager-in-plant-printing-solutions-ipps-" TargetMode="External"/><Relationship Id="rId5" Type="http://schemas.openxmlformats.org/officeDocument/2006/relationships/hyperlink" Target="https://www.ice.gov/factsheets/i9-inspection#:~:text=The%20Immigration%20Reform%20and%20Control,sanctions%20for%20employment%2Drelated%20violations" TargetMode="External"/><Relationship Id="rId10" Type="http://schemas.openxmlformats.org/officeDocument/2006/relationships/hyperlink" Target="https://lensa.com/business-development-director-printing-solutions-jobs/philadelphia/jd/6b2552d3d6d9cdb53e185a6870f147c2" TargetMode="External"/><Relationship Id="rId4" Type="http://schemas.openxmlformats.org/officeDocument/2006/relationships/hyperlink" Target="https://elearningindustry.com/wp-content/uploads/2015/10/5-reasons-you-need-to-invest-in-employee-training.jpg" TargetMode="External"/><Relationship Id="rId9" Type="http://schemas.openxmlformats.org/officeDocument/2006/relationships/hyperlink" Target="https://us.trabajo.org/job-1373-20220925-dce5266135e32e7ff45763f8939cc9fb?utm_campaign=google_jobs_apply&amp;utm_source=google_jobs_apply&amp;utm_medium=organic"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blogv2new.clickfunnels.com/wp-content/uploads/2021/06/Inner-Page-Banner-1.png" TargetMode="External"/><Relationship Id="rId3" Type="http://schemas.openxmlformats.org/officeDocument/2006/relationships/hyperlink" Target="https://freesvg.org/img/16231559165-star-rating-condensed.png?w=80&amp;h=80&amp;fit=fill&amp;fm=png" TargetMode="External"/><Relationship Id="rId7" Type="http://schemas.openxmlformats.org/officeDocument/2006/relationships/hyperlink" Target="https://www.brightermonday.co.ke/discover/wp-content/uploads/2018/03/Cover-image-Horizontal-Vs-Vertical-career-Growth-1.png" TargetMode="External"/><Relationship Id="rId2" Type="http://schemas.openxmlformats.org/officeDocument/2006/relationships/hyperlink" Target="https://pnpstaffinggroup.com/wp-content/uploads/2016/10/Depositphotos_61776573_s-2015.jpg" TargetMode="External"/><Relationship Id="rId1" Type="http://schemas.openxmlformats.org/officeDocument/2006/relationships/slideLayout" Target="../slideLayouts/slideLayout2.xml"/><Relationship Id="rId6" Type="http://schemas.openxmlformats.org/officeDocument/2006/relationships/hyperlink" Target="https://www.cfoselections.com/hubfs/Images/What-Really-Matters-to-Improve-Employee-Retention.png" TargetMode="External"/><Relationship Id="rId5" Type="http://schemas.openxmlformats.org/officeDocument/2006/relationships/hyperlink" Target="https://www.oreilly.com/content/wp-content/uploads/sites/2/2020/01/gettyimages-504446566-c03f42a7263ad4ed16558091df304b3d.jpg" TargetMode="External"/><Relationship Id="rId10" Type="http://schemas.openxmlformats.org/officeDocument/2006/relationships/hyperlink" Target="https://res.cloudinary.com/jerrick/image/upload/f_jpg,fl_progressive,q_auto,w_1024/z09uyuw9porxe40apkka.jpg" TargetMode="External"/><Relationship Id="rId4" Type="http://schemas.openxmlformats.org/officeDocument/2006/relationships/hyperlink" Target="https://www.liveabout.com/thmb/qB_DLtQIg7CxkUCoypnhiI2FMRA=/2121x1193/smart/filters:no_upscale()/business-people-using-technology-at-lunch-meeting-456580501-5c42495b46e0fb0001a585bb.jpg" TargetMode="External"/><Relationship Id="rId9" Type="http://schemas.openxmlformats.org/officeDocument/2006/relationships/hyperlink" Target="https://st2.depositphotos.com/1043879/10966/v/450/depositphotos_109665872-stock-illustration-business-hand-rotate-characters.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salary.com/research/salary/benchmark/business-development-director-salary/mt#:~:text=The%20average%20Business%20Development%20Director,falls%20between%20%24156%2C412%20and%20%24197%2C190" TargetMode="External"/><Relationship Id="rId3" Type="http://schemas.openxmlformats.org/officeDocument/2006/relationships/hyperlink" Target="https://thumbs.dreamstime.com/b/valuation-emoticons-stock-valuation-emoticons-stock-vector-118299028.jpg" TargetMode="External"/><Relationship Id="rId7" Type="http://schemas.openxmlformats.org/officeDocument/2006/relationships/hyperlink" Target="https://michiganvirtual.org/wp-content/uploads/2019/01/iStock-614055504-1024x684.jpg" TargetMode="External"/><Relationship Id="rId2" Type="http://schemas.openxmlformats.org/officeDocument/2006/relationships/hyperlink" Target="https://i0.wp.com/blogs.cfainstitute.org/investor/files/2015/02/Hiring-a-Career-Coach-Is-It-Worth-It.png?resize=640%2C335" TargetMode="External"/><Relationship Id="rId1" Type="http://schemas.openxmlformats.org/officeDocument/2006/relationships/slideLayout" Target="../slideLayouts/slideLayout2.xml"/><Relationship Id="rId6" Type="http://schemas.openxmlformats.org/officeDocument/2006/relationships/hyperlink" Target="https://gisgeography.com/wp-content/uploads/2020/02/Montana-Map-1265x772.jpg" TargetMode="External"/><Relationship Id="rId5" Type="http://schemas.openxmlformats.org/officeDocument/2006/relationships/hyperlink" Target="https://www.morunda.com/wp-content/uploads/2019/02/Job-description-structure-1024x1022.jpg" TargetMode="External"/><Relationship Id="rId4" Type="http://schemas.openxmlformats.org/officeDocument/2006/relationships/hyperlink" Target="https://www.liveabout.com/thmb/K5eWy3jFsO4dumHY7kT2g5jk-cM=/3000x2000/filters:fill(auto,1)/good-and-bad-examples-of-feedback-2275923-v1-5b880f1946e0fb0025630b7e-c812eed84c0443768f1e3c3f1bc3c189.pn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ncillary.bcbsmt.com/#!/" TargetMode="Externa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www.mydentalconsultant.com/images/easyblog_articles/142/b2ap3_small_Screen-Shot-2016-06-25-at-11.51.31-A_20160625-155517_1.png" TargetMode="External"/><Relationship Id="rId3" Type="http://schemas.openxmlformats.org/officeDocument/2006/relationships/hyperlink" Target="https://thumbs.dreamstime.com/b/employee-benefits-personal-leave-insurance-life-retirement-plan-child-care-paid-vacation-sick-health-diagram-color-flat-190273487.jpg" TargetMode="External"/><Relationship Id="rId7" Type="http://schemas.openxmlformats.org/officeDocument/2006/relationships/hyperlink" Target="https://www.referenceforbusiness.com/photos/profit-sharing-398.jpg" TargetMode="External"/><Relationship Id="rId12" Type="http://schemas.openxmlformats.org/officeDocument/2006/relationships/hyperlink" Target="https://www.insurancenavy.com/images/hmo-vs-ppo-insurance-plans-what-s-the-difference.png" TargetMode="External"/><Relationship Id="rId2" Type="http://schemas.openxmlformats.org/officeDocument/2006/relationships/hyperlink" Target="https://www.nicepng.com/png/detail/753-7538999_salary-vs-hourly-image-of-exempt-vs-non.png" TargetMode="External"/><Relationship Id="rId1" Type="http://schemas.openxmlformats.org/officeDocument/2006/relationships/slideLayout" Target="../slideLayouts/slideLayout2.xml"/><Relationship Id="rId6" Type="http://schemas.openxmlformats.org/officeDocument/2006/relationships/hyperlink" Target="https://cdn.wallstreetmojo.com/wp-content/uploads/2017/04/Restricted-Stock-Units.jpg" TargetMode="External"/><Relationship Id="rId11" Type="http://schemas.openxmlformats.org/officeDocument/2006/relationships/hyperlink" Target="https://www.patriotsoftware.com/wp-content/uploads/2016/01/FMLA-2-1.png" TargetMode="External"/><Relationship Id="rId5" Type="http://schemas.openxmlformats.org/officeDocument/2006/relationships/hyperlink" Target="https://t3.ftcdn.net/jpg/04/06/44/34/360_F_406443466_rbEs7qzGEI6JxwyVqQ8Xff211xfmDjwu.jpg" TargetMode="External"/><Relationship Id="rId10" Type="http://schemas.openxmlformats.org/officeDocument/2006/relationships/hyperlink" Target="https://www.explorebigsky.com/wp-content/uploads/2020/12/fraud-alert_original.jpg" TargetMode="External"/><Relationship Id="rId4" Type="http://schemas.openxmlformats.org/officeDocument/2006/relationships/hyperlink" Target="https://www.corporatelaborlaw.com/wp-content/uploads/digital.jpg" TargetMode="External"/><Relationship Id="rId9" Type="http://schemas.openxmlformats.org/officeDocument/2006/relationships/hyperlink" Target="https://www.markspaneth.com/assets/images/blog/_list_image/02_01_17_471038050_BB_560x292.jpg"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tehcpa.net/wp-content/uploads/2020/10/401k-employer-match-contributions-consideration-matters.png" TargetMode="External"/><Relationship Id="rId7" Type="http://schemas.openxmlformats.org/officeDocument/2006/relationships/hyperlink" Target="https://www.careeraddict.com/uploads/article/61407/workplace-severance-pay.png" TargetMode="External"/><Relationship Id="rId2" Type="http://schemas.openxmlformats.org/officeDocument/2006/relationships/hyperlink" Target="https://img.freepik.com/premium-photo/long-term-care-insurance-medicine-health-concept-long-term-care-insurance-policy-table_94120-1970.jpg" TargetMode="External"/><Relationship Id="rId1" Type="http://schemas.openxmlformats.org/officeDocument/2006/relationships/slideLayout" Target="../slideLayouts/slideLayout2.xml"/><Relationship Id="rId6" Type="http://schemas.openxmlformats.org/officeDocument/2006/relationships/hyperlink" Target="https://www.indeed.com/career/business-development-manager/salaries/Missoula--MT?from=top_sb" TargetMode="External"/><Relationship Id="rId5" Type="http://schemas.openxmlformats.org/officeDocument/2006/relationships/hyperlink" Target="https://media-exp1.licdn.com/dms/image/C4E12AQEGE9b-_mB7_w/article-cover_image-shrink_720_1280/0/1625557362309?e=2147483647&amp;v=beta&amp;t=pwVGNH0_VHL-dbe-EP_IJioX-cHqhLysFkoTBy-Z8lI" TargetMode="External"/><Relationship Id="rId4" Type="http://schemas.openxmlformats.org/officeDocument/2006/relationships/hyperlink" Target="https://www.yanrefitness.com/wp-content/webpc-passthru.php?src=https://www.yanrefitness.com/wp-content/uploads/2021/05/Corporate-Gym-Yanre-Fitness.jpg&amp;nocache=1"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https://blog-consumer.glassdoor.com/app/uploads/sites/2/50-most-common-interview-questions.png" TargetMode="External"/><Relationship Id="rId13" Type="http://schemas.openxmlformats.org/officeDocument/2006/relationships/hyperlink" Target="https://www.insperity.com/wp-content/uploads/employee-retention-strategies_640x302.jpg" TargetMode="External"/><Relationship Id="rId3" Type="http://schemas.openxmlformats.org/officeDocument/2006/relationships/hyperlink" Target="https://www.mightyrecruiter.com/recruiter-guide/at-will-employment-wrongful-termination-laws-montana/" TargetMode="External"/><Relationship Id="rId7" Type="http://schemas.openxmlformats.org/officeDocument/2006/relationships/hyperlink" Target="https://abyde.com/wp-content/uploads/2020/04/Technical-Safeguards-for-Cybersecurity.png" TargetMode="External"/><Relationship Id="rId12" Type="http://schemas.openxmlformats.org/officeDocument/2006/relationships/hyperlink" Target="https://www.i-sight.com/wp-content/uploads/2021/08/iStock-623288530-1024x1024.jpg" TargetMode="External"/><Relationship Id="rId2" Type="http://schemas.openxmlformats.org/officeDocument/2006/relationships/hyperlink" Target="https://erd.dli.mt.gov/labor-standards/wage-and-hour-payment-act/wage-and-hour-faq#:~:text=No.,have%20good%20cause%20for%20termination" TargetMode="External"/><Relationship Id="rId1" Type="http://schemas.openxmlformats.org/officeDocument/2006/relationships/slideLayout" Target="../slideLayouts/slideLayout2.xml"/><Relationship Id="rId6" Type="http://schemas.openxmlformats.org/officeDocument/2006/relationships/hyperlink" Target="http://sacemploymentlawyer.com/wp-content/uploads/2017/01/new_california_law.jpg" TargetMode="External"/><Relationship Id="rId11" Type="http://schemas.openxmlformats.org/officeDocument/2006/relationships/hyperlink" Target="https://cdn.media.amplience.net/i/partycity/662056?$large$&amp;fmt=auto&amp;qlt=default" TargetMode="External"/><Relationship Id="rId5" Type="http://schemas.openxmlformats.org/officeDocument/2006/relationships/hyperlink" Target="https://mondo.com/wp-content/uploads/2022/06/mass-layoffs-in-2022-whats-next-for-employees.jpg" TargetMode="External"/><Relationship Id="rId10" Type="http://schemas.openxmlformats.org/officeDocument/2006/relationships/hyperlink" Target="https://switchgearrecruiting.com/wp-content/uploads/2017/06/5-signs-ee-leaving.jpg" TargetMode="External"/><Relationship Id="rId4" Type="http://schemas.openxmlformats.org/officeDocument/2006/relationships/hyperlink" Target="https://www.paycor.com/wp-content/uploads/2021/02/Employment-at-Will-Laws-by-State-map.png" TargetMode="External"/><Relationship Id="rId9" Type="http://schemas.openxmlformats.org/officeDocument/2006/relationships/hyperlink" Target="https://www.glassdoor.com/employers/app/uploads/sites/2/2021/02/GoogleDrive_640X469_13-Must-Ask-Exit-Interview-Questions-02-1280x992.png" TargetMode="External"/><Relationship Id="rId14" Type="http://schemas.openxmlformats.org/officeDocument/2006/relationships/hyperlink" Target="https://www.cbia.com/wp-content/uploads/2020/06/Employment-Discrimination.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ECDA86-4E66-2C12-FD46-D149807D6E5B}"/>
              </a:ext>
            </a:extLst>
          </p:cNvPr>
          <p:cNvSpPr>
            <a:spLocks noGrp="1"/>
          </p:cNvSpPr>
          <p:nvPr>
            <p:ph type="ctrTitle"/>
          </p:nvPr>
        </p:nvSpPr>
        <p:spPr>
          <a:xfrm>
            <a:off x="1524000" y="1293338"/>
            <a:ext cx="9144000" cy="3274592"/>
          </a:xfrm>
        </p:spPr>
        <p:txBody>
          <a:bodyPr anchor="ctr">
            <a:normAutofit/>
          </a:bodyPr>
          <a:lstStyle/>
          <a:p>
            <a:r>
              <a:rPr lang="en-US" sz="5600" dirty="0"/>
              <a:t>Final </a:t>
            </a:r>
            <a:br>
              <a:rPr lang="en-US" sz="5600" dirty="0"/>
            </a:br>
            <a:r>
              <a:rPr lang="en-US" sz="5400" dirty="0"/>
              <a:t>Business Development Manager </a:t>
            </a:r>
            <a:br>
              <a:rPr lang="en-US" sz="5600" dirty="0"/>
            </a:br>
            <a:r>
              <a:rPr lang="en-US" sz="5400" dirty="0"/>
              <a:t>Printing Company in Montana</a:t>
            </a:r>
            <a:endParaRPr lang="en-US" sz="5600" dirty="0"/>
          </a:p>
        </p:txBody>
      </p:sp>
      <p:sp>
        <p:nvSpPr>
          <p:cNvPr id="3" name="Subtitle 2">
            <a:extLst>
              <a:ext uri="{FF2B5EF4-FFF2-40B4-BE49-F238E27FC236}">
                <a16:creationId xmlns:a16="http://schemas.microsoft.com/office/drawing/2014/main" id="{7D4BD31C-C54E-63E7-F090-2451E6D70FBD}"/>
              </a:ext>
            </a:extLst>
          </p:cNvPr>
          <p:cNvSpPr>
            <a:spLocks noGrp="1"/>
          </p:cNvSpPr>
          <p:nvPr>
            <p:ph type="subTitle" idx="1"/>
          </p:nvPr>
        </p:nvSpPr>
        <p:spPr>
          <a:xfrm>
            <a:off x="1524000" y="5514052"/>
            <a:ext cx="9144000" cy="651910"/>
          </a:xfrm>
        </p:spPr>
        <p:txBody>
          <a:bodyPr anchor="ctr">
            <a:normAutofit/>
          </a:bodyPr>
          <a:lstStyle/>
          <a:p>
            <a:r>
              <a:rPr lang="en-US"/>
              <a:t>Alexa Smith </a:t>
            </a:r>
            <a:endParaRPr lang="en-US" dirty="0"/>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6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The Complete Guide to Sales Territory Mapping (and Software)">
            <a:extLst>
              <a:ext uri="{FF2B5EF4-FFF2-40B4-BE49-F238E27FC236}">
                <a16:creationId xmlns:a16="http://schemas.microsoft.com/office/drawing/2014/main" id="{39FA8050-335C-3B2B-37C7-9CED471B1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667"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7B00F-C7D8-4B36-942A-7A75BC9A34FB}"/>
              </a:ext>
            </a:extLst>
          </p:cNvPr>
          <p:cNvSpPr>
            <a:spLocks noGrp="1"/>
          </p:cNvSpPr>
          <p:nvPr>
            <p:ph type="title"/>
          </p:nvPr>
        </p:nvSpPr>
        <p:spPr>
          <a:xfrm>
            <a:off x="594804" y="640263"/>
            <a:ext cx="6619811" cy="1344975"/>
          </a:xfrm>
        </p:spPr>
        <p:txBody>
          <a:bodyPr>
            <a:normAutofit/>
          </a:bodyPr>
          <a:lstStyle/>
          <a:p>
            <a:r>
              <a:rPr lang="en-US" sz="4000"/>
              <a:t>Job Description</a:t>
            </a:r>
          </a:p>
        </p:txBody>
      </p:sp>
      <p:sp>
        <p:nvSpPr>
          <p:cNvPr id="3" name="Content Placeholder 2">
            <a:extLst>
              <a:ext uri="{FF2B5EF4-FFF2-40B4-BE49-F238E27FC236}">
                <a16:creationId xmlns:a16="http://schemas.microsoft.com/office/drawing/2014/main" id="{D7CC1AB4-DEE9-FA4E-D8FF-80F35B74EBC0}"/>
              </a:ext>
            </a:extLst>
          </p:cNvPr>
          <p:cNvSpPr>
            <a:spLocks noGrp="1"/>
          </p:cNvSpPr>
          <p:nvPr>
            <p:ph idx="1"/>
          </p:nvPr>
        </p:nvSpPr>
        <p:spPr>
          <a:xfrm>
            <a:off x="594109" y="2121763"/>
            <a:ext cx="6620505" cy="3773010"/>
          </a:xfrm>
        </p:spPr>
        <p:txBody>
          <a:bodyPr>
            <a:normAutofit fontScale="92500" lnSpcReduction="20000"/>
          </a:bodyPr>
          <a:lstStyle/>
          <a:p>
            <a:pPr>
              <a:spcBef>
                <a:spcPts val="0"/>
              </a:spcBef>
            </a:pPr>
            <a:r>
              <a:rPr lang="en-US" sz="2000" dirty="0"/>
              <a:t>Responsibilities and duties </a:t>
            </a:r>
          </a:p>
          <a:p>
            <a:pPr lvl="1"/>
            <a:r>
              <a:rPr lang="en-US" sz="2000" dirty="0"/>
              <a:t>Contact current and prospective clients</a:t>
            </a:r>
          </a:p>
          <a:p>
            <a:pPr lvl="2"/>
            <a:r>
              <a:rPr lang="en-US" dirty="0"/>
              <a:t>Territory </a:t>
            </a:r>
          </a:p>
          <a:p>
            <a:pPr lvl="2"/>
            <a:r>
              <a:rPr lang="en-US" dirty="0"/>
              <a:t>Increase revenue and opportunities</a:t>
            </a:r>
          </a:p>
          <a:p>
            <a:pPr lvl="3"/>
            <a:r>
              <a:rPr lang="en-US" sz="2000" dirty="0"/>
              <a:t>Goals  </a:t>
            </a:r>
          </a:p>
          <a:p>
            <a:pPr lvl="2"/>
            <a:r>
              <a:rPr lang="en-US" dirty="0"/>
              <a:t>Form strategic relationships</a:t>
            </a:r>
          </a:p>
          <a:p>
            <a:pPr lvl="1"/>
            <a:r>
              <a:rPr lang="en-US" sz="2000" dirty="0"/>
              <a:t>Manage territory </a:t>
            </a:r>
          </a:p>
          <a:p>
            <a:pPr lvl="2"/>
            <a:r>
              <a:rPr lang="en-US" dirty="0"/>
              <a:t>Identify clients, coordinate visits, manage team</a:t>
            </a:r>
          </a:p>
          <a:p>
            <a:pPr lvl="1"/>
            <a:r>
              <a:rPr lang="en-US" sz="2000" dirty="0"/>
              <a:t>Sell</a:t>
            </a:r>
          </a:p>
          <a:p>
            <a:pPr lvl="2"/>
            <a:r>
              <a:rPr lang="en-US" dirty="0"/>
              <a:t>Negotiate agreements and volume pricing </a:t>
            </a:r>
          </a:p>
          <a:p>
            <a:pPr lvl="1"/>
            <a:r>
              <a:rPr lang="en-US" sz="2000" dirty="0"/>
              <a:t>Innovate </a:t>
            </a:r>
          </a:p>
          <a:p>
            <a:pPr lvl="2"/>
            <a:r>
              <a:rPr lang="en-US" dirty="0"/>
              <a:t>Industry trends </a:t>
            </a:r>
          </a:p>
          <a:p>
            <a:pPr lvl="2"/>
            <a:r>
              <a:rPr lang="en-US" dirty="0"/>
              <a:t>New market opportunities </a:t>
            </a:r>
          </a:p>
          <a:p>
            <a:pPr lvl="1">
              <a:spcBef>
                <a:spcPts val="0"/>
              </a:spcBef>
            </a:pPr>
            <a:endParaRPr lang="en-US" sz="1500" dirty="0"/>
          </a:p>
        </p:txBody>
      </p:sp>
      <p:sp>
        <p:nvSpPr>
          <p:cNvPr id="4" name="Slide Number Placeholder 3">
            <a:extLst>
              <a:ext uri="{FF2B5EF4-FFF2-40B4-BE49-F238E27FC236}">
                <a16:creationId xmlns:a16="http://schemas.microsoft.com/office/drawing/2014/main" id="{42BD6C3B-76E0-16E9-CF25-7803686C35B9}"/>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224898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5" name="Rectangle 1946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CCEE1-EAF7-9DC5-477A-CFDC16CDEDDE}"/>
              </a:ext>
            </a:extLst>
          </p:cNvPr>
          <p:cNvSpPr>
            <a:spLocks noGrp="1"/>
          </p:cNvSpPr>
          <p:nvPr>
            <p:ph type="title"/>
          </p:nvPr>
        </p:nvSpPr>
        <p:spPr>
          <a:xfrm>
            <a:off x="594360" y="640263"/>
            <a:ext cx="5239512" cy="1344975"/>
          </a:xfrm>
        </p:spPr>
        <p:txBody>
          <a:bodyPr>
            <a:normAutofit/>
          </a:bodyPr>
          <a:lstStyle/>
          <a:p>
            <a:pPr algn="ctr"/>
            <a:r>
              <a:rPr lang="en-US" sz="4000"/>
              <a:t>Job Description </a:t>
            </a:r>
          </a:p>
        </p:txBody>
      </p:sp>
      <p:sp>
        <p:nvSpPr>
          <p:cNvPr id="3" name="Content Placeholder 2">
            <a:extLst>
              <a:ext uri="{FF2B5EF4-FFF2-40B4-BE49-F238E27FC236}">
                <a16:creationId xmlns:a16="http://schemas.microsoft.com/office/drawing/2014/main" id="{441E804B-9EF7-795B-EB6A-3D49F40A72C4}"/>
              </a:ext>
            </a:extLst>
          </p:cNvPr>
          <p:cNvSpPr>
            <a:spLocks noGrp="1"/>
          </p:cNvSpPr>
          <p:nvPr>
            <p:ph idx="1"/>
          </p:nvPr>
        </p:nvSpPr>
        <p:spPr>
          <a:xfrm>
            <a:off x="593610" y="1810871"/>
            <a:ext cx="5235490" cy="4083902"/>
          </a:xfrm>
        </p:spPr>
        <p:txBody>
          <a:bodyPr>
            <a:normAutofit fontScale="92500" lnSpcReduction="20000"/>
          </a:bodyPr>
          <a:lstStyle/>
          <a:p>
            <a:pPr>
              <a:spcBef>
                <a:spcPts val="0"/>
              </a:spcBef>
            </a:pPr>
            <a:r>
              <a:rPr lang="en-US" sz="1800" dirty="0"/>
              <a:t>Authority of incumbent </a:t>
            </a:r>
          </a:p>
          <a:p>
            <a:pPr lvl="1"/>
            <a:r>
              <a:rPr lang="en-US" sz="1800" dirty="0"/>
              <a:t>Reports to: Business Development Director</a:t>
            </a:r>
          </a:p>
          <a:p>
            <a:pPr lvl="1"/>
            <a:r>
              <a:rPr lang="en-US" sz="1800" dirty="0"/>
              <a:t>Supervises: Sales Managers, Department Managers</a:t>
            </a:r>
          </a:p>
          <a:p>
            <a:pPr lvl="1"/>
            <a:r>
              <a:rPr lang="en-US" sz="1800" dirty="0"/>
              <a:t>Works with: Executives, Department Managers, Sales, Printing</a:t>
            </a:r>
          </a:p>
          <a:p>
            <a:pPr lvl="1"/>
            <a:r>
              <a:rPr lang="en-US" sz="1800" dirty="0"/>
              <a:t>Outside the company: Prospective and existing clients</a:t>
            </a:r>
          </a:p>
          <a:p>
            <a:pPr marL="457200" lvl="1" indent="0">
              <a:buNone/>
            </a:pPr>
            <a:endParaRPr lang="en-US" sz="1800" dirty="0">
              <a:effectLst/>
              <a:ea typeface="Calibri" panose="020F0502020204030204" pitchFamily="34" charset="0"/>
              <a:cs typeface="Times New Roman" panose="02020603050405020304" pitchFamily="18" charset="0"/>
            </a:endParaRPr>
          </a:p>
          <a:p>
            <a:pPr>
              <a:spcBef>
                <a:spcPts val="0"/>
              </a:spcBef>
            </a:pPr>
            <a:r>
              <a:rPr lang="en-US" sz="1800" dirty="0"/>
              <a:t>Standards of performance </a:t>
            </a:r>
          </a:p>
          <a:p>
            <a:pPr lvl="1">
              <a:spcBef>
                <a:spcPts val="0"/>
              </a:spcBef>
            </a:pPr>
            <a:r>
              <a:rPr lang="en-US" sz="1800" dirty="0"/>
              <a:t>Peer evaluations</a:t>
            </a:r>
          </a:p>
          <a:p>
            <a:pPr lvl="1">
              <a:spcBef>
                <a:spcPts val="0"/>
              </a:spcBef>
            </a:pPr>
            <a:r>
              <a:rPr lang="en-US" sz="1800" dirty="0"/>
              <a:t>Sales numbers</a:t>
            </a:r>
          </a:p>
          <a:p>
            <a:pPr lvl="1">
              <a:spcBef>
                <a:spcPts val="0"/>
              </a:spcBef>
            </a:pPr>
            <a:r>
              <a:rPr lang="en-US" sz="1800" dirty="0"/>
              <a:t>Onboarding/retention statistics </a:t>
            </a:r>
          </a:p>
          <a:p>
            <a:pPr lvl="1">
              <a:spcBef>
                <a:spcPts val="0"/>
              </a:spcBef>
            </a:pPr>
            <a:r>
              <a:rPr lang="en-US" sz="1800" dirty="0"/>
              <a:t>New business development </a:t>
            </a:r>
          </a:p>
          <a:p>
            <a:pPr marL="457200" lvl="1" indent="0">
              <a:spcBef>
                <a:spcPts val="0"/>
              </a:spcBef>
              <a:buNone/>
            </a:pPr>
            <a:endParaRPr lang="en-US" sz="1800" dirty="0"/>
          </a:p>
          <a:p>
            <a:pPr>
              <a:spcBef>
                <a:spcPts val="0"/>
              </a:spcBef>
            </a:pPr>
            <a:r>
              <a:rPr lang="en-US" sz="1800" dirty="0"/>
              <a:t>Working conditions</a:t>
            </a:r>
          </a:p>
          <a:p>
            <a:pPr lvl="1">
              <a:spcBef>
                <a:spcPts val="0"/>
              </a:spcBef>
            </a:pPr>
            <a:r>
              <a:rPr lang="en-US" sz="1800" dirty="0"/>
              <a:t>Flexible 40+ hours/week </a:t>
            </a:r>
          </a:p>
          <a:p>
            <a:pPr lvl="1">
              <a:spcBef>
                <a:spcPts val="0"/>
              </a:spcBef>
              <a:spcAft>
                <a:spcPts val="600"/>
              </a:spcAft>
            </a:pPr>
            <a:r>
              <a:rPr lang="en-US" sz="1800" dirty="0"/>
              <a:t>Travel approx. 25% of time</a:t>
            </a:r>
          </a:p>
        </p:txBody>
      </p:sp>
      <p:pic>
        <p:nvPicPr>
          <p:cNvPr id="19460" name="Picture 4" descr="Welcome to CATME - Smarter Teamwork">
            <a:extLst>
              <a:ext uri="{FF2B5EF4-FFF2-40B4-BE49-F238E27FC236}">
                <a16:creationId xmlns:a16="http://schemas.microsoft.com/office/drawing/2014/main" id="{1358B767-F3C7-E39A-FD2B-D0115B7A5C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0632" y="1496718"/>
            <a:ext cx="5126736" cy="37091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CC35F75-6D28-7516-9EB7-5ADE2F76FDA8}"/>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mtClean="0"/>
              <a:pPr>
                <a:spcAft>
                  <a:spcPts val="600"/>
                </a:spcAft>
              </a:pPr>
              <a:t>11</a:t>
            </a:fld>
            <a:endParaRPr lang="en-US"/>
          </a:p>
        </p:txBody>
      </p:sp>
    </p:spTree>
    <p:extLst>
      <p:ext uri="{BB962C8B-B14F-4D97-AF65-F5344CB8AC3E}">
        <p14:creationId xmlns:p14="http://schemas.microsoft.com/office/powerpoint/2010/main" val="74995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5 Reasons Why You Need To Invest In Employee Training - eLearning Industry">
            <a:extLst>
              <a:ext uri="{FF2B5EF4-FFF2-40B4-BE49-F238E27FC236}">
                <a16:creationId xmlns:a16="http://schemas.microsoft.com/office/drawing/2014/main" id="{8879A5F2-217D-39AD-3AD0-EFFB84FA8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0" r="3143"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7417" name="Rectangle 174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6BD922-12D6-FEAE-7AB3-3B223005BA8E}"/>
              </a:ext>
            </a:extLst>
          </p:cNvPr>
          <p:cNvSpPr>
            <a:spLocks noGrp="1"/>
          </p:cNvSpPr>
          <p:nvPr>
            <p:ph type="title"/>
          </p:nvPr>
        </p:nvSpPr>
        <p:spPr>
          <a:xfrm>
            <a:off x="7531610" y="365125"/>
            <a:ext cx="3822189" cy="1899912"/>
          </a:xfrm>
        </p:spPr>
        <p:txBody>
          <a:bodyPr>
            <a:normAutofit/>
          </a:bodyPr>
          <a:lstStyle/>
          <a:p>
            <a:r>
              <a:rPr lang="en-US" sz="4000" dirty="0"/>
              <a:t>Job Description </a:t>
            </a:r>
          </a:p>
        </p:txBody>
      </p:sp>
      <p:sp>
        <p:nvSpPr>
          <p:cNvPr id="3" name="Content Placeholder 2">
            <a:extLst>
              <a:ext uri="{FF2B5EF4-FFF2-40B4-BE49-F238E27FC236}">
                <a16:creationId xmlns:a16="http://schemas.microsoft.com/office/drawing/2014/main" id="{AB17E02D-4539-5C32-428B-99CA10784B3B}"/>
              </a:ext>
            </a:extLst>
          </p:cNvPr>
          <p:cNvSpPr>
            <a:spLocks noGrp="1"/>
          </p:cNvSpPr>
          <p:nvPr>
            <p:ph idx="1"/>
          </p:nvPr>
        </p:nvSpPr>
        <p:spPr>
          <a:xfrm>
            <a:off x="7531610" y="1959429"/>
            <a:ext cx="4086649" cy="4217534"/>
          </a:xfrm>
        </p:spPr>
        <p:txBody>
          <a:bodyPr>
            <a:normAutofit fontScale="85000" lnSpcReduction="20000"/>
          </a:bodyPr>
          <a:lstStyle/>
          <a:p>
            <a:pPr>
              <a:spcBef>
                <a:spcPts val="0"/>
              </a:spcBef>
              <a:spcAft>
                <a:spcPts val="600"/>
              </a:spcAft>
            </a:pPr>
            <a:r>
              <a:rPr lang="en-US" sz="1900" dirty="0"/>
              <a:t>Specifications</a:t>
            </a:r>
          </a:p>
          <a:p>
            <a:pPr lvl="1">
              <a:spcBef>
                <a:spcPts val="0"/>
              </a:spcBef>
              <a:spcAft>
                <a:spcPts val="600"/>
              </a:spcAft>
            </a:pPr>
            <a:r>
              <a:rPr lang="en-US" sz="1900" dirty="0"/>
              <a:t>Trained employee</a:t>
            </a:r>
          </a:p>
          <a:p>
            <a:pPr lvl="2">
              <a:spcBef>
                <a:spcPts val="0"/>
              </a:spcBef>
              <a:spcAft>
                <a:spcPts val="600"/>
              </a:spcAft>
            </a:pPr>
            <a:r>
              <a:rPr lang="en-US" sz="1900" dirty="0"/>
              <a:t>Education </a:t>
            </a:r>
          </a:p>
          <a:p>
            <a:pPr lvl="2">
              <a:spcBef>
                <a:spcPts val="0"/>
              </a:spcBef>
              <a:spcAft>
                <a:spcPts val="600"/>
              </a:spcAft>
            </a:pPr>
            <a:r>
              <a:rPr lang="en-US" sz="1900" dirty="0"/>
              <a:t>Past experiences </a:t>
            </a:r>
          </a:p>
          <a:p>
            <a:pPr lvl="2">
              <a:spcBef>
                <a:spcPts val="0"/>
              </a:spcBef>
              <a:spcAft>
                <a:spcPts val="600"/>
              </a:spcAft>
            </a:pPr>
            <a:r>
              <a:rPr lang="en-US" sz="1900" dirty="0"/>
              <a:t>Willingness to learn </a:t>
            </a:r>
          </a:p>
          <a:p>
            <a:pPr lvl="1">
              <a:spcBef>
                <a:spcPts val="0"/>
              </a:spcBef>
              <a:spcAft>
                <a:spcPts val="600"/>
              </a:spcAft>
            </a:pPr>
            <a:r>
              <a:rPr lang="en-US" sz="1900" dirty="0"/>
              <a:t>Judgement</a:t>
            </a:r>
          </a:p>
          <a:p>
            <a:pPr lvl="2">
              <a:spcBef>
                <a:spcPts val="0"/>
              </a:spcBef>
              <a:spcAft>
                <a:spcPts val="600"/>
              </a:spcAft>
            </a:pPr>
            <a:r>
              <a:rPr lang="en-US" sz="1900" dirty="0"/>
              <a:t>Oversee sales team</a:t>
            </a:r>
          </a:p>
          <a:p>
            <a:pPr lvl="2">
              <a:spcBef>
                <a:spcPts val="0"/>
              </a:spcBef>
              <a:spcAft>
                <a:spcPts val="600"/>
              </a:spcAft>
            </a:pPr>
            <a:r>
              <a:rPr lang="en-US" sz="1900" dirty="0"/>
              <a:t>Negotiate contracts </a:t>
            </a:r>
          </a:p>
          <a:p>
            <a:pPr lvl="2">
              <a:spcBef>
                <a:spcPts val="0"/>
              </a:spcBef>
              <a:spcAft>
                <a:spcPts val="600"/>
              </a:spcAft>
            </a:pPr>
            <a:r>
              <a:rPr lang="en-US" sz="1900" dirty="0"/>
              <a:t>Enter new markets</a:t>
            </a:r>
          </a:p>
          <a:p>
            <a:pPr lvl="1">
              <a:spcBef>
                <a:spcPts val="0"/>
              </a:spcBef>
              <a:spcAft>
                <a:spcPts val="600"/>
              </a:spcAft>
            </a:pPr>
            <a:r>
              <a:rPr lang="en-US" sz="1900" dirty="0"/>
              <a:t>Job requirements </a:t>
            </a:r>
          </a:p>
          <a:p>
            <a:pPr lvl="2">
              <a:spcBef>
                <a:spcPts val="0"/>
              </a:spcBef>
              <a:spcAft>
                <a:spcPts val="600"/>
              </a:spcAft>
            </a:pPr>
            <a:r>
              <a:rPr lang="en-US" sz="1900" dirty="0"/>
              <a:t>Goal-oriented </a:t>
            </a:r>
          </a:p>
          <a:p>
            <a:pPr lvl="2">
              <a:spcBef>
                <a:spcPts val="0"/>
              </a:spcBef>
              <a:spcAft>
                <a:spcPts val="600"/>
              </a:spcAft>
            </a:pPr>
            <a:r>
              <a:rPr lang="en-US" sz="1900" dirty="0"/>
              <a:t>Extroverted </a:t>
            </a:r>
          </a:p>
          <a:p>
            <a:pPr lvl="2">
              <a:spcBef>
                <a:spcPts val="0"/>
              </a:spcBef>
              <a:spcAft>
                <a:spcPts val="600"/>
              </a:spcAft>
            </a:pPr>
            <a:r>
              <a:rPr lang="en-US" sz="1900" dirty="0"/>
              <a:t>Leadership</a:t>
            </a:r>
          </a:p>
          <a:p>
            <a:pPr lvl="2">
              <a:spcBef>
                <a:spcPts val="0"/>
              </a:spcBef>
              <a:spcAft>
                <a:spcPts val="600"/>
              </a:spcAft>
            </a:pPr>
            <a:r>
              <a:rPr lang="en-US" sz="1900" dirty="0"/>
              <a:t>Excellent communication skills</a:t>
            </a:r>
          </a:p>
          <a:p>
            <a:pPr lvl="2">
              <a:spcBef>
                <a:spcPts val="0"/>
              </a:spcBef>
              <a:spcAft>
                <a:spcPts val="600"/>
              </a:spcAft>
            </a:pPr>
            <a:r>
              <a:rPr lang="en-US" sz="1900" dirty="0"/>
              <a:t>Customer service</a:t>
            </a:r>
          </a:p>
          <a:p>
            <a:pPr lvl="2">
              <a:spcBef>
                <a:spcPts val="0"/>
              </a:spcBef>
              <a:spcAft>
                <a:spcPts val="600"/>
              </a:spcAft>
            </a:pPr>
            <a:r>
              <a:rPr lang="en-US" sz="1900" dirty="0"/>
              <a:t>Time management skills</a:t>
            </a:r>
            <a:endParaRPr lang="en-US" sz="1400" dirty="0"/>
          </a:p>
        </p:txBody>
      </p:sp>
      <p:sp>
        <p:nvSpPr>
          <p:cNvPr id="4" name="Slide Number Placeholder 3">
            <a:extLst>
              <a:ext uri="{FF2B5EF4-FFF2-40B4-BE49-F238E27FC236}">
                <a16:creationId xmlns:a16="http://schemas.microsoft.com/office/drawing/2014/main" id="{7D5813BE-62D5-5496-ECC1-DE5C0E747556}"/>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mtClean="0"/>
              <a:pPr>
                <a:spcAft>
                  <a:spcPts val="600"/>
                </a:spcAft>
              </a:pPr>
              <a:t>12</a:t>
            </a:fld>
            <a:endParaRPr lang="en-US"/>
          </a:p>
        </p:txBody>
      </p:sp>
    </p:spTree>
    <p:extLst>
      <p:ext uri="{BB962C8B-B14F-4D97-AF65-F5344CB8AC3E}">
        <p14:creationId xmlns:p14="http://schemas.microsoft.com/office/powerpoint/2010/main" val="4183617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B79282-997E-1799-EF91-033FEA969350}"/>
              </a:ext>
            </a:extLst>
          </p:cNvPr>
          <p:cNvSpPr>
            <a:spLocks noGrp="1"/>
          </p:cNvSpPr>
          <p:nvPr>
            <p:ph type="title"/>
          </p:nvPr>
        </p:nvSpPr>
        <p:spPr>
          <a:xfrm>
            <a:off x="7320466" y="609600"/>
            <a:ext cx="4140014" cy="1330839"/>
          </a:xfrm>
        </p:spPr>
        <p:txBody>
          <a:bodyPr>
            <a:normAutofit/>
          </a:bodyPr>
          <a:lstStyle/>
          <a:p>
            <a:r>
              <a:rPr lang="en-US" dirty="0"/>
              <a:t>Personnel Planning</a:t>
            </a:r>
          </a:p>
        </p:txBody>
      </p:sp>
      <p:pic>
        <p:nvPicPr>
          <p:cNvPr id="6146" name="Picture 2" descr="Make Your Job Posting Stand Out | HR C-Suite">
            <a:extLst>
              <a:ext uri="{FF2B5EF4-FFF2-40B4-BE49-F238E27FC236}">
                <a16:creationId xmlns:a16="http://schemas.microsoft.com/office/drawing/2014/main" id="{2E4A7DD6-93ED-678A-D989-FB27849EC0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632"/>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9E0D62D-1001-983B-BBF3-5B473CBF302E}"/>
              </a:ext>
            </a:extLst>
          </p:cNvPr>
          <p:cNvSpPr>
            <a:spLocks noGrp="1"/>
          </p:cNvSpPr>
          <p:nvPr>
            <p:ph idx="1"/>
          </p:nvPr>
        </p:nvSpPr>
        <p:spPr>
          <a:xfrm>
            <a:off x="7320465" y="2194102"/>
            <a:ext cx="4140013" cy="3908586"/>
          </a:xfrm>
        </p:spPr>
        <p:txBody>
          <a:bodyPr>
            <a:normAutofit fontScale="62500" lnSpcReduction="20000"/>
          </a:bodyPr>
          <a:lstStyle/>
          <a:p>
            <a:r>
              <a:rPr lang="en-US" sz="2600" dirty="0"/>
              <a:t>Internal vs External </a:t>
            </a:r>
          </a:p>
          <a:p>
            <a:r>
              <a:rPr lang="en-US" sz="2600" dirty="0"/>
              <a:t>Internal </a:t>
            </a:r>
          </a:p>
          <a:p>
            <a:pPr lvl="1"/>
            <a:r>
              <a:rPr lang="en-US" sz="2600" dirty="0"/>
              <a:t>Succession Plan</a:t>
            </a:r>
          </a:p>
          <a:p>
            <a:pPr lvl="1"/>
            <a:r>
              <a:rPr lang="en-US" sz="2600" dirty="0"/>
              <a:t>Bulletin board</a:t>
            </a:r>
          </a:p>
          <a:p>
            <a:pPr lvl="1"/>
            <a:r>
              <a:rPr lang="en-US" sz="2600" dirty="0"/>
              <a:t>Intranet site</a:t>
            </a:r>
          </a:p>
          <a:p>
            <a:pPr lvl="1"/>
            <a:r>
              <a:rPr lang="en-US" sz="2600" dirty="0"/>
              <a:t>Newsletter	</a:t>
            </a:r>
          </a:p>
          <a:p>
            <a:pPr lvl="1"/>
            <a:r>
              <a:rPr lang="en-US" sz="2600" dirty="0"/>
              <a:t>Email</a:t>
            </a:r>
          </a:p>
          <a:p>
            <a:r>
              <a:rPr lang="en-US" sz="2600" dirty="0"/>
              <a:t>External </a:t>
            </a:r>
          </a:p>
          <a:p>
            <a:pPr lvl="1"/>
            <a:r>
              <a:rPr lang="en-US" sz="2600" dirty="0"/>
              <a:t>Internet – LinkedIn, Indeed</a:t>
            </a:r>
          </a:p>
          <a:p>
            <a:pPr lvl="1"/>
            <a:r>
              <a:rPr lang="en-US" sz="2600" dirty="0"/>
              <a:t>Advertisements – Newspaper, Google</a:t>
            </a:r>
          </a:p>
          <a:p>
            <a:pPr lvl="1"/>
            <a:r>
              <a:rPr lang="en-US" sz="2600" dirty="0"/>
              <a:t>Traditional employment agencies </a:t>
            </a:r>
          </a:p>
          <a:p>
            <a:pPr lvl="1"/>
            <a:r>
              <a:rPr lang="en-US" sz="2600" dirty="0"/>
              <a:t>Job fairs</a:t>
            </a:r>
          </a:p>
          <a:p>
            <a:r>
              <a:rPr lang="en-US" sz="2600" dirty="0"/>
              <a:t>Not using</a:t>
            </a:r>
          </a:p>
          <a:p>
            <a:pPr lvl="2"/>
            <a:r>
              <a:rPr lang="en-US" sz="2600" dirty="0"/>
              <a:t>College internships</a:t>
            </a:r>
            <a:endParaRPr lang="en-US" sz="1300" dirty="0"/>
          </a:p>
        </p:txBody>
      </p:sp>
      <p:sp>
        <p:nvSpPr>
          <p:cNvPr id="4" name="Slide Number Placeholder 3">
            <a:extLst>
              <a:ext uri="{FF2B5EF4-FFF2-40B4-BE49-F238E27FC236}">
                <a16:creationId xmlns:a16="http://schemas.microsoft.com/office/drawing/2014/main" id="{0C2FAD90-4A8F-5B36-5E58-35A1A56190A7}"/>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z="1000">
                <a:solidFill>
                  <a:schemeClr val="tx1">
                    <a:lumMod val="50000"/>
                    <a:lumOff val="50000"/>
                  </a:schemeClr>
                </a:solidFill>
              </a:rPr>
              <a:pPr>
                <a:spcAft>
                  <a:spcPts val="600"/>
                </a:spcAft>
              </a:pPr>
              <a:t>13</a:t>
            </a:fld>
            <a:endParaRPr lang="en-US" sz="1000">
              <a:solidFill>
                <a:schemeClr val="tx1">
                  <a:lumMod val="50000"/>
                  <a:lumOff val="50000"/>
                </a:schemeClr>
              </a:solidFill>
            </a:endParaRPr>
          </a:p>
        </p:txBody>
      </p:sp>
    </p:spTree>
    <p:extLst>
      <p:ext uri="{BB962C8B-B14F-4D97-AF65-F5344CB8AC3E}">
        <p14:creationId xmlns:p14="http://schemas.microsoft.com/office/powerpoint/2010/main" val="3103467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00655-E1E1-1D37-ECE7-F18046B1BC62}"/>
              </a:ext>
            </a:extLst>
          </p:cNvPr>
          <p:cNvSpPr>
            <a:spLocks noGrp="1"/>
          </p:cNvSpPr>
          <p:nvPr>
            <p:ph type="title"/>
          </p:nvPr>
        </p:nvSpPr>
        <p:spPr>
          <a:xfrm>
            <a:off x="630936" y="640080"/>
            <a:ext cx="4818888" cy="1481328"/>
          </a:xfrm>
        </p:spPr>
        <p:txBody>
          <a:bodyPr anchor="b">
            <a:normAutofit/>
          </a:bodyPr>
          <a:lstStyle/>
          <a:p>
            <a:r>
              <a:rPr lang="en-US" sz="5000"/>
              <a:t>Interviewing Structure </a:t>
            </a:r>
          </a:p>
        </p:txBody>
      </p:sp>
      <p:sp>
        <p:nvSpPr>
          <p:cNvPr id="92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469D94-6EFB-95C3-E22B-E6EFBD8379C5}"/>
              </a:ext>
            </a:extLst>
          </p:cNvPr>
          <p:cNvSpPr>
            <a:spLocks noGrp="1"/>
          </p:cNvSpPr>
          <p:nvPr>
            <p:ph idx="1"/>
          </p:nvPr>
        </p:nvSpPr>
        <p:spPr>
          <a:xfrm>
            <a:off x="630936" y="2660904"/>
            <a:ext cx="4818888" cy="3547872"/>
          </a:xfrm>
        </p:spPr>
        <p:txBody>
          <a:bodyPr anchor="t">
            <a:normAutofit/>
          </a:bodyPr>
          <a:lstStyle/>
          <a:p>
            <a:r>
              <a:rPr lang="en-US" sz="1700"/>
              <a:t>Structured</a:t>
            </a:r>
          </a:p>
          <a:p>
            <a:pPr lvl="1"/>
            <a:r>
              <a:rPr lang="en-US" sz="1700"/>
              <a:t>Not in-depth </a:t>
            </a:r>
          </a:p>
          <a:p>
            <a:pPr lvl="1"/>
            <a:r>
              <a:rPr lang="en-US" sz="1700"/>
              <a:t>Lower-level positions</a:t>
            </a:r>
          </a:p>
          <a:p>
            <a:pPr lvl="1"/>
            <a:endParaRPr lang="en-US" sz="1700"/>
          </a:p>
          <a:p>
            <a:r>
              <a:rPr lang="en-US" sz="1700"/>
              <a:t>Unstructured </a:t>
            </a:r>
          </a:p>
          <a:p>
            <a:pPr lvl="1"/>
            <a:r>
              <a:rPr lang="en-US" sz="1700"/>
              <a:t>No format </a:t>
            </a:r>
          </a:p>
          <a:p>
            <a:pPr lvl="2"/>
            <a:r>
              <a:rPr lang="en-US" sz="1700"/>
              <a:t>Conversational </a:t>
            </a:r>
          </a:p>
          <a:p>
            <a:pPr lvl="1"/>
            <a:r>
              <a:rPr lang="en-US" sz="1700"/>
              <a:t>No scoring</a:t>
            </a:r>
          </a:p>
          <a:p>
            <a:pPr lvl="2"/>
            <a:r>
              <a:rPr lang="en-US" sz="1700"/>
              <a:t>Intuitive </a:t>
            </a:r>
          </a:p>
          <a:p>
            <a:pPr lvl="1"/>
            <a:r>
              <a:rPr lang="en-US" sz="1700"/>
              <a:t>Discriminatory </a:t>
            </a:r>
          </a:p>
          <a:p>
            <a:pPr lvl="2"/>
            <a:r>
              <a:rPr lang="en-US" sz="1700"/>
              <a:t>HR Observer </a:t>
            </a:r>
          </a:p>
          <a:p>
            <a:pPr lvl="2"/>
            <a:endParaRPr lang="en-US" sz="1700"/>
          </a:p>
          <a:p>
            <a:pPr marL="0" indent="0">
              <a:buNone/>
            </a:pPr>
            <a:endParaRPr lang="en-US" sz="1700"/>
          </a:p>
          <a:p>
            <a:pPr lvl="1"/>
            <a:endParaRPr lang="en-US" sz="1700"/>
          </a:p>
        </p:txBody>
      </p:sp>
      <p:pic>
        <p:nvPicPr>
          <p:cNvPr id="9218" name="Picture 2" descr="What is the Difference Between Structured and Unstructured Interviews">
            <a:extLst>
              <a:ext uri="{FF2B5EF4-FFF2-40B4-BE49-F238E27FC236}">
                <a16:creationId xmlns:a16="http://schemas.microsoft.com/office/drawing/2014/main" id="{3732F49E-289B-38D1-D4C9-DFE9179C08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518361"/>
            <a:ext cx="5458968" cy="38212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BEC4F2B-B82D-1CB8-DF93-482B9511FEB3}"/>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mtClean="0"/>
              <a:pPr>
                <a:spcAft>
                  <a:spcPts val="600"/>
                </a:spcAft>
              </a:pPr>
              <a:t>14</a:t>
            </a:fld>
            <a:endParaRPr lang="en-US"/>
          </a:p>
        </p:txBody>
      </p:sp>
    </p:spTree>
    <p:extLst>
      <p:ext uri="{BB962C8B-B14F-4D97-AF65-F5344CB8AC3E}">
        <p14:creationId xmlns:p14="http://schemas.microsoft.com/office/powerpoint/2010/main" val="240264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D0838-E68E-0A22-AED7-B27531649984}"/>
              </a:ext>
            </a:extLst>
          </p:cNvPr>
          <p:cNvSpPr>
            <a:spLocks noGrp="1"/>
          </p:cNvSpPr>
          <p:nvPr>
            <p:ph type="title"/>
          </p:nvPr>
        </p:nvSpPr>
        <p:spPr>
          <a:xfrm>
            <a:off x="572493" y="238539"/>
            <a:ext cx="11018520" cy="1434415"/>
          </a:xfrm>
        </p:spPr>
        <p:txBody>
          <a:bodyPr anchor="b">
            <a:normAutofit/>
          </a:bodyPr>
          <a:lstStyle/>
          <a:p>
            <a:r>
              <a:rPr lang="en-US" sz="5400"/>
              <a:t>Types of Interviews</a:t>
            </a:r>
          </a:p>
        </p:txBody>
      </p:sp>
      <p:sp>
        <p:nvSpPr>
          <p:cNvPr id="82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696614-3BD8-6940-CDDC-78FB6E9D779C}"/>
              </a:ext>
            </a:extLst>
          </p:cNvPr>
          <p:cNvSpPr>
            <a:spLocks noGrp="1"/>
          </p:cNvSpPr>
          <p:nvPr>
            <p:ph idx="1"/>
          </p:nvPr>
        </p:nvSpPr>
        <p:spPr>
          <a:xfrm>
            <a:off x="572493" y="2071316"/>
            <a:ext cx="6713552" cy="4119172"/>
          </a:xfrm>
        </p:spPr>
        <p:txBody>
          <a:bodyPr anchor="t">
            <a:normAutofit/>
          </a:bodyPr>
          <a:lstStyle/>
          <a:p>
            <a:r>
              <a:rPr lang="en-US" sz="2000" dirty="0"/>
              <a:t>Confirmation </a:t>
            </a:r>
            <a:endParaRPr lang="en-US" sz="2000"/>
          </a:p>
          <a:p>
            <a:r>
              <a:rPr lang="en-US" sz="2000" dirty="0"/>
              <a:t>Behavior </a:t>
            </a:r>
            <a:endParaRPr lang="en-US" sz="2000"/>
          </a:p>
          <a:p>
            <a:pPr lvl="1"/>
            <a:r>
              <a:rPr lang="en-US" sz="2000" dirty="0"/>
              <a:t>Past situations</a:t>
            </a:r>
            <a:endParaRPr lang="en-US" sz="2000"/>
          </a:p>
          <a:p>
            <a:r>
              <a:rPr lang="en-US" sz="2000" dirty="0"/>
              <a:t>Job-related</a:t>
            </a:r>
            <a:endParaRPr lang="en-US" sz="2000"/>
          </a:p>
          <a:p>
            <a:pPr lvl="1"/>
            <a:r>
              <a:rPr lang="en-US" sz="2000" dirty="0"/>
              <a:t>Ability to do job</a:t>
            </a:r>
            <a:endParaRPr lang="en-US" sz="2000"/>
          </a:p>
          <a:p>
            <a:pPr lvl="2"/>
            <a:r>
              <a:rPr lang="en-US" dirty="0"/>
              <a:t>Travel, ideal week</a:t>
            </a:r>
            <a:endParaRPr lang="en-US"/>
          </a:p>
          <a:p>
            <a:r>
              <a:rPr lang="en-US" sz="2000" dirty="0"/>
              <a:t>Stress</a:t>
            </a:r>
            <a:endParaRPr lang="en-US" sz="2000"/>
          </a:p>
          <a:p>
            <a:pPr lvl="1"/>
            <a:r>
              <a:rPr lang="en-US" sz="2000" dirty="0"/>
              <a:t>Reaction</a:t>
            </a:r>
            <a:endParaRPr lang="en-US" sz="2000"/>
          </a:p>
          <a:p>
            <a:r>
              <a:rPr lang="en-US" sz="2000" dirty="0"/>
              <a:t>Not using </a:t>
            </a:r>
            <a:endParaRPr lang="en-US" sz="2000"/>
          </a:p>
          <a:p>
            <a:pPr lvl="1"/>
            <a:r>
              <a:rPr lang="en-US" sz="2000" dirty="0"/>
              <a:t>Situational – tough for industry </a:t>
            </a:r>
            <a:endParaRPr lang="en-US" sz="2000"/>
          </a:p>
          <a:p>
            <a:pPr lvl="1"/>
            <a:r>
              <a:rPr lang="en-US" sz="2000" dirty="0"/>
              <a:t>Puzzle – not relevant </a:t>
            </a:r>
            <a:endParaRPr lang="en-US" sz="2000"/>
          </a:p>
        </p:txBody>
      </p:sp>
      <p:pic>
        <p:nvPicPr>
          <p:cNvPr id="8194" name="Picture 2" descr="20 Tips for a Successful Zoom Interview - Hudson Job Search">
            <a:extLst>
              <a:ext uri="{FF2B5EF4-FFF2-40B4-BE49-F238E27FC236}">
                <a16:creationId xmlns:a16="http://schemas.microsoft.com/office/drawing/2014/main" id="{F7B6E8B2-0BDB-2199-EF47-45B0D2A676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46" r="22509"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2E7AFC0-D3C5-0AEA-FF55-F5C07F0D8138}"/>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mtClean="0"/>
              <a:pPr>
                <a:spcAft>
                  <a:spcPts val="600"/>
                </a:spcAft>
              </a:pPr>
              <a:t>15</a:t>
            </a:fld>
            <a:endParaRPr lang="en-US"/>
          </a:p>
        </p:txBody>
      </p:sp>
    </p:spTree>
    <p:extLst>
      <p:ext uri="{BB962C8B-B14F-4D97-AF65-F5344CB8AC3E}">
        <p14:creationId xmlns:p14="http://schemas.microsoft.com/office/powerpoint/2010/main" val="2409244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Freeform: Shape 1536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2D2612-1101-4986-CE9F-959F47A6CC11}"/>
              </a:ext>
            </a:extLst>
          </p:cNvPr>
          <p:cNvSpPr>
            <a:spLocks noGrp="1"/>
          </p:cNvSpPr>
          <p:nvPr>
            <p:ph type="title"/>
          </p:nvPr>
        </p:nvSpPr>
        <p:spPr>
          <a:xfrm>
            <a:off x="1137034" y="609597"/>
            <a:ext cx="9392421" cy="1330841"/>
          </a:xfrm>
        </p:spPr>
        <p:txBody>
          <a:bodyPr>
            <a:normAutofit/>
          </a:bodyPr>
          <a:lstStyle/>
          <a:p>
            <a:r>
              <a:rPr lang="en-US"/>
              <a:t>Conducting the Interview</a:t>
            </a:r>
          </a:p>
        </p:txBody>
      </p:sp>
      <p:sp>
        <p:nvSpPr>
          <p:cNvPr id="3" name="Content Placeholder 2">
            <a:extLst>
              <a:ext uri="{FF2B5EF4-FFF2-40B4-BE49-F238E27FC236}">
                <a16:creationId xmlns:a16="http://schemas.microsoft.com/office/drawing/2014/main" id="{DE04601C-27DA-C25C-73D9-8637CDF98A9A}"/>
              </a:ext>
            </a:extLst>
          </p:cNvPr>
          <p:cNvSpPr>
            <a:spLocks noGrp="1"/>
          </p:cNvSpPr>
          <p:nvPr>
            <p:ph idx="1"/>
          </p:nvPr>
        </p:nvSpPr>
        <p:spPr>
          <a:xfrm>
            <a:off x="1137034" y="2198362"/>
            <a:ext cx="4958966" cy="3917773"/>
          </a:xfrm>
        </p:spPr>
        <p:txBody>
          <a:bodyPr>
            <a:normAutofit/>
          </a:bodyPr>
          <a:lstStyle/>
          <a:p>
            <a:r>
              <a:rPr lang="en-US" sz="1700"/>
              <a:t>Sequential – one-on-one</a:t>
            </a:r>
          </a:p>
          <a:p>
            <a:pPr lvl="1"/>
            <a:r>
              <a:rPr lang="en-US" sz="1700"/>
              <a:t>HR – confirmation</a:t>
            </a:r>
          </a:p>
          <a:p>
            <a:pPr lvl="2"/>
            <a:r>
              <a:rPr lang="en-US" sz="1700"/>
              <a:t>Web on Zoom</a:t>
            </a:r>
          </a:p>
          <a:p>
            <a:pPr lvl="1"/>
            <a:r>
              <a:rPr lang="en-US" sz="1700"/>
              <a:t>Sales Manager – behavioral, job-related</a:t>
            </a:r>
          </a:p>
          <a:p>
            <a:pPr lvl="2"/>
            <a:r>
              <a:rPr lang="en-US" sz="1700"/>
              <a:t>In-person</a:t>
            </a:r>
          </a:p>
          <a:p>
            <a:pPr lvl="1"/>
            <a:r>
              <a:rPr lang="en-US" sz="1700"/>
              <a:t>Print worker</a:t>
            </a:r>
          </a:p>
          <a:p>
            <a:pPr lvl="2"/>
            <a:r>
              <a:rPr lang="en-US" sz="1700"/>
              <a:t>In-person tour</a:t>
            </a:r>
          </a:p>
          <a:p>
            <a:pPr lvl="1"/>
            <a:r>
              <a:rPr lang="en-US" sz="1700"/>
              <a:t>Business Development Director – stress</a:t>
            </a:r>
          </a:p>
          <a:p>
            <a:pPr lvl="2"/>
            <a:r>
              <a:rPr lang="en-US" sz="1700"/>
              <a:t>In-person</a:t>
            </a:r>
          </a:p>
          <a:p>
            <a:r>
              <a:rPr lang="en-US" sz="1700"/>
              <a:t>Multiple days </a:t>
            </a:r>
          </a:p>
          <a:p>
            <a:r>
              <a:rPr lang="en-US" sz="1700"/>
              <a:t>Interviewers discuss </a:t>
            </a:r>
          </a:p>
          <a:p>
            <a:pPr lvl="1"/>
            <a:r>
              <a:rPr lang="en-US" sz="1700"/>
              <a:t>Multiple perspectives</a:t>
            </a:r>
          </a:p>
        </p:txBody>
      </p:sp>
      <p:pic>
        <p:nvPicPr>
          <p:cNvPr id="15362" name="Picture 2" descr="How to Ace an Interview | Harvard Extension School">
            <a:extLst>
              <a:ext uri="{FF2B5EF4-FFF2-40B4-BE49-F238E27FC236}">
                <a16:creationId xmlns:a16="http://schemas.microsoft.com/office/drawing/2014/main" id="{E3EAB071-4E1B-A487-177F-89A801E2C2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2"/>
          <a:stretch/>
        </p:blipFill>
        <p:spPr bwMode="auto">
          <a:xfrm>
            <a:off x="6735423" y="2184914"/>
            <a:ext cx="4756392" cy="3755915"/>
          </a:xfrm>
          <a:prstGeom prst="rect">
            <a:avLst/>
          </a:prstGeom>
          <a:noFill/>
          <a:extLst>
            <a:ext uri="{909E8E84-426E-40DD-AFC4-6F175D3DCCD1}">
              <a14:hiddenFill xmlns:a14="http://schemas.microsoft.com/office/drawing/2010/main">
                <a:solidFill>
                  <a:srgbClr val="FFFFFF"/>
                </a:solidFill>
              </a14:hiddenFill>
            </a:ext>
          </a:extLst>
        </p:spPr>
      </p:pic>
      <p:sp>
        <p:nvSpPr>
          <p:cNvPr id="15371" name="Freeform: Shape 1537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DF11B201-6D5D-4F0F-4F6B-94D79B12EE38}"/>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z="1000"/>
              <a:pPr>
                <a:spcAft>
                  <a:spcPts val="600"/>
                </a:spcAft>
              </a:pPr>
              <a:t>16</a:t>
            </a:fld>
            <a:endParaRPr lang="en-US" sz="1000"/>
          </a:p>
        </p:txBody>
      </p:sp>
    </p:spTree>
    <p:extLst>
      <p:ext uri="{BB962C8B-B14F-4D97-AF65-F5344CB8AC3E}">
        <p14:creationId xmlns:p14="http://schemas.microsoft.com/office/powerpoint/2010/main" val="156487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B6F4-BFFE-04DC-BF3F-8FAB74487303}"/>
              </a:ext>
            </a:extLst>
          </p:cNvPr>
          <p:cNvSpPr>
            <a:spLocks noGrp="1"/>
          </p:cNvSpPr>
          <p:nvPr>
            <p:ph type="title"/>
          </p:nvPr>
        </p:nvSpPr>
        <p:spPr>
          <a:xfrm>
            <a:off x="6513788" y="365125"/>
            <a:ext cx="4840010" cy="1807305"/>
          </a:xfrm>
        </p:spPr>
        <p:txBody>
          <a:bodyPr>
            <a:normAutofit/>
          </a:bodyPr>
          <a:lstStyle/>
          <a:p>
            <a:r>
              <a:rPr lang="en-US" dirty="0"/>
              <a:t>Employee Testing</a:t>
            </a:r>
          </a:p>
        </p:txBody>
      </p:sp>
      <p:pic>
        <p:nvPicPr>
          <p:cNvPr id="16386" name="Picture 2" descr="Pre-employment testing: a selection of popular tests - Workable">
            <a:extLst>
              <a:ext uri="{FF2B5EF4-FFF2-40B4-BE49-F238E27FC236}">
                <a16:creationId xmlns:a16="http://schemas.microsoft.com/office/drawing/2014/main" id="{0657621D-639A-D943-4B7A-E0F74EAB1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56" r="29554"/>
          <a:stretch/>
        </p:blipFill>
        <p:spPr bwMode="auto">
          <a:xfrm>
            <a:off x="20" y="22024"/>
            <a:ext cx="6116549" cy="683597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8D5D772-B912-164B-3C45-AFDBE841FBEA}"/>
              </a:ext>
            </a:extLst>
          </p:cNvPr>
          <p:cNvSpPr>
            <a:spLocks noGrp="1"/>
          </p:cNvSpPr>
          <p:nvPr>
            <p:ph idx="1"/>
          </p:nvPr>
        </p:nvSpPr>
        <p:spPr>
          <a:xfrm>
            <a:off x="6513788" y="1868557"/>
            <a:ext cx="4840010" cy="4624318"/>
          </a:xfrm>
        </p:spPr>
        <p:txBody>
          <a:bodyPr>
            <a:normAutofit fontScale="85000" lnSpcReduction="20000"/>
          </a:bodyPr>
          <a:lstStyle/>
          <a:p>
            <a:r>
              <a:rPr lang="en-US" sz="2200" dirty="0"/>
              <a:t>3 candidates left, testing begins</a:t>
            </a:r>
          </a:p>
          <a:p>
            <a:r>
              <a:rPr lang="en-US" sz="2200" dirty="0"/>
              <a:t>Reliable/Valid</a:t>
            </a:r>
          </a:p>
          <a:p>
            <a:pPr lvl="1"/>
            <a:r>
              <a:rPr lang="en-US" sz="2200" dirty="0"/>
              <a:t>EEO Compliant </a:t>
            </a:r>
          </a:p>
          <a:p>
            <a:pPr lvl="1"/>
            <a:r>
              <a:rPr lang="en-US" sz="2200" dirty="0"/>
              <a:t>Montana eSkill service </a:t>
            </a:r>
          </a:p>
          <a:p>
            <a:r>
              <a:rPr lang="en-US" sz="2200" dirty="0"/>
              <a:t>Specific cognitive </a:t>
            </a:r>
          </a:p>
          <a:p>
            <a:pPr lvl="1"/>
            <a:r>
              <a:rPr lang="en-US" sz="2200" dirty="0"/>
              <a:t>Comprehension, numerical ability, deductive reasoning, memory </a:t>
            </a:r>
          </a:p>
          <a:p>
            <a:pPr lvl="2"/>
            <a:r>
              <a:rPr lang="en-US" sz="2200" dirty="0"/>
              <a:t>Sales, trends, relationships </a:t>
            </a:r>
          </a:p>
          <a:p>
            <a:r>
              <a:rPr lang="en-US" sz="2200" dirty="0"/>
              <a:t>Personality </a:t>
            </a:r>
          </a:p>
          <a:p>
            <a:pPr lvl="1"/>
            <a:r>
              <a:rPr lang="en-US" sz="2200" dirty="0"/>
              <a:t>Extroversion, emotional stability, agreeableness, conscientiousness, openness to experience </a:t>
            </a:r>
          </a:p>
          <a:p>
            <a:pPr lvl="2"/>
            <a:r>
              <a:rPr lang="en-US" sz="2200" dirty="0"/>
              <a:t>Relationships, sales</a:t>
            </a:r>
          </a:p>
          <a:p>
            <a:r>
              <a:rPr lang="en-US" sz="2200" dirty="0"/>
              <a:t>Not testing </a:t>
            </a:r>
          </a:p>
          <a:p>
            <a:pPr lvl="1"/>
            <a:r>
              <a:rPr lang="en-US" sz="2200" dirty="0"/>
              <a:t>IQ – discriminatory, Native Americans</a:t>
            </a:r>
          </a:p>
          <a:p>
            <a:pPr lvl="1"/>
            <a:r>
              <a:rPr lang="en-US" sz="2200" dirty="0"/>
              <a:t>Achievement – hard to demonstrate </a:t>
            </a:r>
          </a:p>
          <a:p>
            <a:pPr lvl="1"/>
            <a:r>
              <a:rPr lang="en-US" sz="2200" dirty="0"/>
              <a:t>Physical – not necessary</a:t>
            </a:r>
          </a:p>
          <a:p>
            <a:pPr marL="914400" lvl="2" indent="0">
              <a:buNone/>
            </a:pPr>
            <a:endParaRPr lang="en-US" sz="1300" dirty="0"/>
          </a:p>
          <a:p>
            <a:pPr marL="914400" lvl="2" indent="0">
              <a:buNone/>
            </a:pPr>
            <a:endParaRPr lang="en-US" sz="1300" dirty="0"/>
          </a:p>
          <a:p>
            <a:pPr lvl="1"/>
            <a:endParaRPr lang="en-US" sz="1300" dirty="0"/>
          </a:p>
        </p:txBody>
      </p:sp>
      <p:sp>
        <p:nvSpPr>
          <p:cNvPr id="4" name="Slide Number Placeholder 3">
            <a:extLst>
              <a:ext uri="{FF2B5EF4-FFF2-40B4-BE49-F238E27FC236}">
                <a16:creationId xmlns:a16="http://schemas.microsoft.com/office/drawing/2014/main" id="{7B5412DE-7ABF-1C9D-6081-73C145872AF3}"/>
              </a:ext>
            </a:extLst>
          </p:cNvPr>
          <p:cNvSpPr>
            <a:spLocks noGrp="1"/>
          </p:cNvSpPr>
          <p:nvPr>
            <p:ph type="sldNum" sz="quarter" idx="12"/>
          </p:nvPr>
        </p:nvSpPr>
        <p:spPr/>
        <p:txBody>
          <a:bodyPr/>
          <a:lstStyle/>
          <a:p>
            <a:fld id="{3AA1C40C-FFF9-F043-8AF2-B11B2DDBF219}" type="slidenum">
              <a:rPr lang="en-US" smtClean="0"/>
              <a:t>17</a:t>
            </a:fld>
            <a:endParaRPr lang="en-US"/>
          </a:p>
        </p:txBody>
      </p:sp>
    </p:spTree>
    <p:extLst>
      <p:ext uri="{BB962C8B-B14F-4D97-AF65-F5344CB8AC3E}">
        <p14:creationId xmlns:p14="http://schemas.microsoft.com/office/powerpoint/2010/main" val="2189216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D013-E313-D15C-3A3C-7E45CE80B5F7}"/>
              </a:ext>
            </a:extLst>
          </p:cNvPr>
          <p:cNvSpPr>
            <a:spLocks noGrp="1"/>
          </p:cNvSpPr>
          <p:nvPr>
            <p:ph type="title"/>
          </p:nvPr>
        </p:nvSpPr>
        <p:spPr>
          <a:xfrm>
            <a:off x="481013" y="3752849"/>
            <a:ext cx="3290887" cy="2452687"/>
          </a:xfrm>
        </p:spPr>
        <p:txBody>
          <a:bodyPr anchor="ctr">
            <a:normAutofit/>
          </a:bodyPr>
          <a:lstStyle/>
          <a:p>
            <a:r>
              <a:rPr lang="en-US" sz="3600"/>
              <a:t>Employee Testing </a:t>
            </a:r>
          </a:p>
        </p:txBody>
      </p:sp>
      <p:pic>
        <p:nvPicPr>
          <p:cNvPr id="7170" name="Picture 2" descr="Drug Testing Policy (Pre-Employment)">
            <a:extLst>
              <a:ext uri="{FF2B5EF4-FFF2-40B4-BE49-F238E27FC236}">
                <a16:creationId xmlns:a16="http://schemas.microsoft.com/office/drawing/2014/main" id="{A505F97A-A4BA-B867-E05A-1DF4FE423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59" b="1663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EE216CE-826F-EFC6-920D-FFA80EE21241}"/>
              </a:ext>
            </a:extLst>
          </p:cNvPr>
          <p:cNvSpPr>
            <a:spLocks noGrp="1"/>
          </p:cNvSpPr>
          <p:nvPr>
            <p:ph idx="1"/>
          </p:nvPr>
        </p:nvSpPr>
        <p:spPr>
          <a:xfrm>
            <a:off x="3164157" y="4198518"/>
            <a:ext cx="4048012" cy="2120838"/>
          </a:xfrm>
        </p:spPr>
        <p:txBody>
          <a:bodyPr anchor="ctr">
            <a:normAutofit/>
          </a:bodyPr>
          <a:lstStyle/>
          <a:p>
            <a:r>
              <a:rPr lang="en-US" sz="2000" dirty="0"/>
              <a:t>Substance Abuse/Drug Testing </a:t>
            </a:r>
          </a:p>
          <a:p>
            <a:pPr lvl="1"/>
            <a:r>
              <a:rPr lang="en-US" sz="2000" dirty="0"/>
              <a:t>Interacting with clients</a:t>
            </a:r>
          </a:p>
          <a:p>
            <a:pPr lvl="1"/>
            <a:r>
              <a:rPr lang="en-US" sz="2000" dirty="0"/>
              <a:t>Driving </a:t>
            </a:r>
          </a:p>
          <a:p>
            <a:pPr lvl="1"/>
            <a:r>
              <a:rPr lang="en-US" sz="2000" dirty="0"/>
              <a:t>Machinery </a:t>
            </a:r>
            <a:endParaRPr lang="en-US" sz="1600" dirty="0"/>
          </a:p>
          <a:p>
            <a:pPr lvl="2"/>
            <a:endParaRPr lang="en-US" sz="3400" dirty="0"/>
          </a:p>
          <a:p>
            <a:endParaRPr lang="en-US" sz="1400" dirty="0"/>
          </a:p>
        </p:txBody>
      </p:sp>
      <p:sp>
        <p:nvSpPr>
          <p:cNvPr id="4" name="TextBox 3">
            <a:extLst>
              <a:ext uri="{FF2B5EF4-FFF2-40B4-BE49-F238E27FC236}">
                <a16:creationId xmlns:a16="http://schemas.microsoft.com/office/drawing/2014/main" id="{2B9C68DC-4B24-DF8C-8B26-2320EEBF4E56}"/>
              </a:ext>
            </a:extLst>
          </p:cNvPr>
          <p:cNvSpPr txBox="1"/>
          <p:nvPr/>
        </p:nvSpPr>
        <p:spPr>
          <a:xfrm>
            <a:off x="7770096" y="4082793"/>
            <a:ext cx="4250434" cy="2716128"/>
          </a:xfrm>
          <a:prstGeom prst="rect">
            <a:avLst/>
          </a:prstGeom>
          <a:noFill/>
        </p:spPr>
        <p:txBody>
          <a:bodyPr wrap="square" rtlCol="0">
            <a:spAutoFit/>
          </a:bodyPr>
          <a:lstStyle/>
          <a:p>
            <a:pPr marL="342900" indent="-342900">
              <a:buFont typeface="Arial" panose="020B0604020202020204" pitchFamily="34" charset="0"/>
              <a:buChar char="•"/>
            </a:pPr>
            <a:r>
              <a:rPr lang="en-US" sz="2000" dirty="0"/>
              <a:t>Law</a:t>
            </a:r>
          </a:p>
          <a:p>
            <a:pPr marL="800100" lvl="1" indent="-342900">
              <a:buFont typeface="Arial" panose="020B0604020202020204" pitchFamily="34" charset="0"/>
              <a:buChar char="•"/>
            </a:pPr>
            <a:r>
              <a:rPr lang="en-US" sz="2000" dirty="0"/>
              <a:t>Legal at employer’s expense</a:t>
            </a:r>
          </a:p>
          <a:p>
            <a:pPr marL="800100" lvl="1" indent="-342900">
              <a:buFont typeface="Arial" panose="020B0604020202020204" pitchFamily="34" charset="0"/>
              <a:buChar char="•"/>
            </a:pPr>
            <a:r>
              <a:rPr lang="en-US" sz="2000" dirty="0"/>
              <a:t>May test any prospects</a:t>
            </a:r>
          </a:p>
          <a:p>
            <a:pPr marL="800100" lvl="1" indent="-342900">
              <a:buFont typeface="Arial" panose="020B0604020202020204" pitchFamily="34" charset="0"/>
              <a:buChar char="•"/>
            </a:pPr>
            <a:r>
              <a:rPr lang="en-US" sz="2000" dirty="0"/>
              <a:t>Marijuana is legal</a:t>
            </a:r>
          </a:p>
          <a:p>
            <a:pPr marL="800100" lvl="1" indent="-342900">
              <a:buFont typeface="Arial" panose="020B0604020202020204" pitchFamily="34" charset="0"/>
              <a:buChar char="•"/>
            </a:pPr>
            <a:r>
              <a:rPr lang="en-US" sz="2000" dirty="0"/>
              <a:t>Must comply with testing laws</a:t>
            </a:r>
          </a:p>
          <a:p>
            <a:pPr marL="1257300" lvl="2" indent="-342900">
              <a:buFont typeface="Arial" panose="020B0604020202020204" pitchFamily="34" charset="0"/>
              <a:buChar char="•"/>
            </a:pPr>
            <a:r>
              <a:rPr lang="en-US" sz="2000" dirty="0"/>
              <a:t>Mont. Code Ann. 39-2-207</a:t>
            </a:r>
          </a:p>
          <a:p>
            <a:pPr marL="1257300" lvl="2" indent="-342900">
              <a:buFont typeface="Arial" panose="020B0604020202020204" pitchFamily="34" charset="0"/>
              <a:buChar char="•"/>
            </a:pPr>
            <a:r>
              <a:rPr lang="en-US" sz="2000" dirty="0"/>
              <a:t>Mont. Code Ann. 39-2-208</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50" dirty="0"/>
          </a:p>
        </p:txBody>
      </p:sp>
      <p:sp>
        <p:nvSpPr>
          <p:cNvPr id="5" name="Slide Number Placeholder 4">
            <a:extLst>
              <a:ext uri="{FF2B5EF4-FFF2-40B4-BE49-F238E27FC236}">
                <a16:creationId xmlns:a16="http://schemas.microsoft.com/office/drawing/2014/main" id="{87554E6D-A878-959F-3864-30DDDA34FD7F}"/>
              </a:ext>
            </a:extLst>
          </p:cNvPr>
          <p:cNvSpPr>
            <a:spLocks noGrp="1"/>
          </p:cNvSpPr>
          <p:nvPr>
            <p:ph type="sldNum" sz="quarter" idx="12"/>
          </p:nvPr>
        </p:nvSpPr>
        <p:spPr/>
        <p:txBody>
          <a:bodyPr/>
          <a:lstStyle/>
          <a:p>
            <a:fld id="{3AA1C40C-FFF9-F043-8AF2-B11B2DDBF219}" type="slidenum">
              <a:rPr lang="en-US" smtClean="0"/>
              <a:t>18</a:t>
            </a:fld>
            <a:endParaRPr lang="en-US"/>
          </a:p>
        </p:txBody>
      </p:sp>
    </p:spTree>
    <p:extLst>
      <p:ext uri="{BB962C8B-B14F-4D97-AF65-F5344CB8AC3E}">
        <p14:creationId xmlns:p14="http://schemas.microsoft.com/office/powerpoint/2010/main" val="8532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D08A6-3956-B823-CFDC-6619B39E2261}"/>
              </a:ext>
            </a:extLst>
          </p:cNvPr>
          <p:cNvSpPr>
            <a:spLocks noGrp="1"/>
          </p:cNvSpPr>
          <p:nvPr>
            <p:ph type="title"/>
          </p:nvPr>
        </p:nvSpPr>
        <p:spPr>
          <a:xfrm>
            <a:off x="572493" y="238539"/>
            <a:ext cx="11018520" cy="1434415"/>
          </a:xfrm>
        </p:spPr>
        <p:txBody>
          <a:bodyPr anchor="b">
            <a:normAutofit/>
          </a:bodyPr>
          <a:lstStyle/>
          <a:p>
            <a:r>
              <a:rPr lang="en-US" sz="5400" dirty="0"/>
              <a:t>Background Check</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9A75A6-E408-EE1B-48EB-A87264AC7A70}"/>
              </a:ext>
            </a:extLst>
          </p:cNvPr>
          <p:cNvSpPr>
            <a:spLocks noGrp="1"/>
          </p:cNvSpPr>
          <p:nvPr>
            <p:ph idx="1"/>
          </p:nvPr>
        </p:nvSpPr>
        <p:spPr>
          <a:xfrm>
            <a:off x="572493" y="2071316"/>
            <a:ext cx="6713552" cy="4119172"/>
          </a:xfrm>
        </p:spPr>
        <p:txBody>
          <a:bodyPr anchor="t">
            <a:normAutofit fontScale="85000" lnSpcReduction="20000"/>
          </a:bodyPr>
          <a:lstStyle/>
          <a:p>
            <a:r>
              <a:rPr lang="en-US" sz="1900" dirty="0"/>
              <a:t>Verify </a:t>
            </a:r>
          </a:p>
          <a:p>
            <a:pPr lvl="1"/>
            <a:r>
              <a:rPr lang="en-US" sz="1900" dirty="0"/>
              <a:t>Previous employment</a:t>
            </a:r>
          </a:p>
          <a:p>
            <a:pPr lvl="1"/>
            <a:r>
              <a:rPr lang="en-US" sz="1900" dirty="0"/>
              <a:t>Education</a:t>
            </a:r>
          </a:p>
          <a:p>
            <a:pPr lvl="1"/>
            <a:r>
              <a:rPr lang="en-US" sz="1900" dirty="0"/>
              <a:t>Criminal history </a:t>
            </a:r>
          </a:p>
          <a:p>
            <a:r>
              <a:rPr lang="en-US" sz="1900" dirty="0"/>
              <a:t>Laws</a:t>
            </a:r>
          </a:p>
          <a:p>
            <a:pPr lvl="1"/>
            <a:r>
              <a:rPr lang="en-US" sz="1900" dirty="0"/>
              <a:t>Federal</a:t>
            </a:r>
          </a:p>
          <a:p>
            <a:pPr lvl="2"/>
            <a:r>
              <a:rPr lang="en-US" sz="1900" dirty="0"/>
              <a:t>Fair Credit Reporting Act </a:t>
            </a:r>
          </a:p>
          <a:p>
            <a:pPr lvl="3"/>
            <a:r>
              <a:rPr lang="en-US" sz="1900" dirty="0"/>
              <a:t>Consent </a:t>
            </a:r>
          </a:p>
          <a:p>
            <a:pPr lvl="2"/>
            <a:r>
              <a:rPr lang="en-US" sz="1900" dirty="0"/>
              <a:t>Title VII of the Civil Rights Act of 1964</a:t>
            </a:r>
          </a:p>
          <a:p>
            <a:pPr lvl="3"/>
            <a:r>
              <a:rPr lang="en-US" sz="1900" dirty="0"/>
              <a:t>Discrimination </a:t>
            </a:r>
          </a:p>
          <a:p>
            <a:pPr lvl="1"/>
            <a:r>
              <a:rPr lang="en-US" sz="1900" dirty="0"/>
              <a:t>State </a:t>
            </a:r>
          </a:p>
          <a:p>
            <a:pPr lvl="2"/>
            <a:r>
              <a:rPr lang="en-US" sz="1900" dirty="0"/>
              <a:t>Expense of employer</a:t>
            </a:r>
          </a:p>
          <a:p>
            <a:pPr lvl="3"/>
            <a:r>
              <a:rPr lang="en-US" sz="1900" dirty="0"/>
              <a:t>Mont. Code Ann. 39-2-301</a:t>
            </a:r>
          </a:p>
          <a:p>
            <a:pPr lvl="2"/>
            <a:r>
              <a:rPr lang="en-US" sz="1900" dirty="0"/>
              <a:t>7-year criminal convictions</a:t>
            </a:r>
          </a:p>
          <a:p>
            <a:pPr lvl="3"/>
            <a:r>
              <a:rPr lang="en-US" sz="1900" dirty="0"/>
              <a:t>Mont. Code Ann. 31-2-112</a:t>
            </a:r>
          </a:p>
          <a:p>
            <a:pPr lvl="2"/>
            <a:r>
              <a:rPr lang="en-US" sz="1900" dirty="0"/>
              <a:t>Social media/passwords</a:t>
            </a:r>
          </a:p>
          <a:p>
            <a:pPr lvl="3"/>
            <a:r>
              <a:rPr lang="en-US" sz="1900" dirty="0"/>
              <a:t>Mont. Code Ann. 39-2-307</a:t>
            </a:r>
          </a:p>
          <a:p>
            <a:pPr marL="457200" lvl="1" indent="0">
              <a:buNone/>
            </a:pPr>
            <a:endParaRPr lang="en-US" sz="1200" dirty="0"/>
          </a:p>
          <a:p>
            <a:pPr marL="0" indent="0">
              <a:buNone/>
            </a:pPr>
            <a:endParaRPr lang="en-US" sz="1200" dirty="0"/>
          </a:p>
        </p:txBody>
      </p:sp>
      <p:pic>
        <p:nvPicPr>
          <p:cNvPr id="5" name="Picture 4" descr="A picture containing diagram&#10;&#10;Description automatically generated">
            <a:extLst>
              <a:ext uri="{FF2B5EF4-FFF2-40B4-BE49-F238E27FC236}">
                <a16:creationId xmlns:a16="http://schemas.microsoft.com/office/drawing/2014/main" id="{FCA67066-2F2A-C773-6841-47AC26329641}"/>
              </a:ext>
            </a:extLst>
          </p:cNvPr>
          <p:cNvPicPr>
            <a:picLocks noChangeAspect="1"/>
          </p:cNvPicPr>
          <p:nvPr/>
        </p:nvPicPr>
        <p:blipFill rotWithShape="1">
          <a:blip r:embed="rId3"/>
          <a:srcRect l="5502" r="2202" b="-1"/>
          <a:stretch/>
        </p:blipFill>
        <p:spPr>
          <a:xfrm>
            <a:off x="7675658" y="2093976"/>
            <a:ext cx="3941064" cy="4096512"/>
          </a:xfrm>
          <a:prstGeom prst="rect">
            <a:avLst/>
          </a:prstGeom>
        </p:spPr>
      </p:pic>
      <p:sp>
        <p:nvSpPr>
          <p:cNvPr id="6" name="Slide Number Placeholder 5">
            <a:extLst>
              <a:ext uri="{FF2B5EF4-FFF2-40B4-BE49-F238E27FC236}">
                <a16:creationId xmlns:a16="http://schemas.microsoft.com/office/drawing/2014/main" id="{C56018D5-84C1-20C2-17A7-8502BAC6E41D}"/>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mtClean="0"/>
              <a:pPr>
                <a:spcAft>
                  <a:spcPts val="600"/>
                </a:spcAft>
              </a:pPr>
              <a:t>19</a:t>
            </a:fld>
            <a:endParaRPr lang="en-US"/>
          </a:p>
        </p:txBody>
      </p:sp>
    </p:spTree>
    <p:extLst>
      <p:ext uri="{BB962C8B-B14F-4D97-AF65-F5344CB8AC3E}">
        <p14:creationId xmlns:p14="http://schemas.microsoft.com/office/powerpoint/2010/main" val="1043415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29838-8589-A39B-20D5-E9D0E1AA3C3A}"/>
              </a:ext>
            </a:extLst>
          </p:cNvPr>
          <p:cNvSpPr>
            <a:spLocks noGrp="1"/>
          </p:cNvSpPr>
          <p:nvPr>
            <p:ph type="ctrTitle"/>
          </p:nvPr>
        </p:nvSpPr>
        <p:spPr>
          <a:xfrm>
            <a:off x="1524000" y="1293338"/>
            <a:ext cx="9144000" cy="3274592"/>
          </a:xfrm>
        </p:spPr>
        <p:txBody>
          <a:bodyPr anchor="ctr">
            <a:normAutofit/>
          </a:bodyPr>
          <a:lstStyle/>
          <a:p>
            <a:r>
              <a:rPr lang="en-US" sz="5000"/>
              <a:t>Hire</a:t>
            </a:r>
            <a:br>
              <a:rPr lang="en-US" sz="5000"/>
            </a:br>
            <a:r>
              <a:rPr lang="en-US" sz="5000"/>
              <a:t>Business Development Manager</a:t>
            </a:r>
            <a:br>
              <a:rPr lang="en-US" sz="5000"/>
            </a:br>
            <a:r>
              <a:rPr lang="en-US" sz="5000"/>
              <a:t>Printing Company in Montana</a:t>
            </a:r>
            <a:br>
              <a:rPr lang="en-US" sz="5000"/>
            </a:br>
            <a:r>
              <a:rPr lang="en-US" sz="5000"/>
              <a:t> </a:t>
            </a:r>
          </a:p>
        </p:txBody>
      </p:sp>
      <p:sp>
        <p:nvSpPr>
          <p:cNvPr id="3" name="Subtitle 2">
            <a:extLst>
              <a:ext uri="{FF2B5EF4-FFF2-40B4-BE49-F238E27FC236}">
                <a16:creationId xmlns:a16="http://schemas.microsoft.com/office/drawing/2014/main" id="{441090C7-DCB5-F9A8-2080-7149F227A007}"/>
              </a:ext>
            </a:extLst>
          </p:cNvPr>
          <p:cNvSpPr>
            <a:spLocks noGrp="1"/>
          </p:cNvSpPr>
          <p:nvPr>
            <p:ph type="subTitle" idx="1"/>
          </p:nvPr>
        </p:nvSpPr>
        <p:spPr>
          <a:xfrm>
            <a:off x="1524000" y="5514052"/>
            <a:ext cx="9144000" cy="651910"/>
          </a:xfrm>
        </p:spPr>
        <p:txBody>
          <a:bodyPr anchor="ctr">
            <a:normAutofit/>
          </a:bodyPr>
          <a:lstStyle/>
          <a:p>
            <a:r>
              <a:rPr lang="en-US"/>
              <a:t>Alexa Smith</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B34DC89-97FD-5561-C22A-AD3A63E86662}"/>
              </a:ext>
            </a:extLst>
          </p:cNvPr>
          <p:cNvSpPr>
            <a:spLocks noGrp="1"/>
          </p:cNvSpPr>
          <p:nvPr>
            <p:ph type="sldNum" sz="quarter" idx="12"/>
          </p:nvPr>
        </p:nvSpPr>
        <p:spPr>
          <a:xfrm>
            <a:off x="8610600" y="6492240"/>
            <a:ext cx="2743200" cy="365125"/>
          </a:xfrm>
        </p:spPr>
        <p:txBody>
          <a:bodyPr>
            <a:normAutofit/>
          </a:bodyPr>
          <a:lstStyle/>
          <a:p>
            <a:pPr>
              <a:spcAft>
                <a:spcPts val="600"/>
              </a:spcAft>
            </a:pPr>
            <a:fld id="{3AA1C40C-FFF9-F043-8AF2-B11B2DDBF219}" type="slidenum">
              <a:rPr lang="en-US" smtClean="0"/>
              <a:pPr>
                <a:spcAft>
                  <a:spcPts val="600"/>
                </a:spcAft>
              </a:pPr>
              <a:t>2</a:t>
            </a:fld>
            <a:endParaRPr lang="en-US"/>
          </a:p>
        </p:txBody>
      </p:sp>
    </p:spTree>
    <p:extLst>
      <p:ext uri="{BB962C8B-B14F-4D97-AF65-F5344CB8AC3E}">
        <p14:creationId xmlns:p14="http://schemas.microsoft.com/office/powerpoint/2010/main" val="1807631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2A1410-556C-0B41-8938-074DFC367AD4}"/>
              </a:ext>
            </a:extLst>
          </p:cNvPr>
          <p:cNvSpPr>
            <a:spLocks noGrp="1"/>
          </p:cNvSpPr>
          <p:nvPr>
            <p:ph type="title"/>
          </p:nvPr>
        </p:nvSpPr>
        <p:spPr>
          <a:xfrm>
            <a:off x="1137034" y="609597"/>
            <a:ext cx="9392421" cy="1330841"/>
          </a:xfrm>
        </p:spPr>
        <p:txBody>
          <a:bodyPr>
            <a:normAutofit/>
          </a:bodyPr>
          <a:lstStyle/>
          <a:p>
            <a:r>
              <a:rPr lang="en-US" dirty="0"/>
              <a:t>Background Check</a:t>
            </a:r>
          </a:p>
        </p:txBody>
      </p:sp>
      <p:sp>
        <p:nvSpPr>
          <p:cNvPr id="3" name="Content Placeholder 2">
            <a:extLst>
              <a:ext uri="{FF2B5EF4-FFF2-40B4-BE49-F238E27FC236}">
                <a16:creationId xmlns:a16="http://schemas.microsoft.com/office/drawing/2014/main" id="{6658EDB2-630C-C7F2-CB08-E5F1DF2DFC26}"/>
              </a:ext>
            </a:extLst>
          </p:cNvPr>
          <p:cNvSpPr>
            <a:spLocks noGrp="1"/>
          </p:cNvSpPr>
          <p:nvPr>
            <p:ph idx="1"/>
          </p:nvPr>
        </p:nvSpPr>
        <p:spPr>
          <a:xfrm>
            <a:off x="1137034" y="2198362"/>
            <a:ext cx="4958966" cy="3917773"/>
          </a:xfrm>
        </p:spPr>
        <p:txBody>
          <a:bodyPr>
            <a:normAutofit/>
          </a:bodyPr>
          <a:lstStyle/>
          <a:p>
            <a:pPr marL="457200" lvl="1" indent="0">
              <a:buNone/>
            </a:pPr>
            <a:endParaRPr lang="en-US" sz="2000" dirty="0"/>
          </a:p>
          <a:p>
            <a:r>
              <a:rPr lang="en-US" sz="2000" dirty="0"/>
              <a:t>Driving record </a:t>
            </a:r>
          </a:p>
          <a:p>
            <a:pPr lvl="1"/>
            <a:r>
              <a:rPr lang="en-US" sz="2000" dirty="0"/>
              <a:t>Traveling</a:t>
            </a:r>
          </a:p>
          <a:p>
            <a:pPr lvl="1"/>
            <a:r>
              <a:rPr lang="en-US" sz="2000" dirty="0"/>
              <a:t>Montana Driver Protection Act, § 61-11-501 through 61-11-516</a:t>
            </a:r>
          </a:p>
          <a:p>
            <a:pPr marL="457200" lvl="1" indent="0">
              <a:buNone/>
            </a:pPr>
            <a:endParaRPr lang="en-US" sz="2000" dirty="0"/>
          </a:p>
          <a:p>
            <a:r>
              <a:rPr lang="en-US" sz="2000" dirty="0"/>
              <a:t>Immigration law</a:t>
            </a:r>
          </a:p>
          <a:p>
            <a:pPr lvl="1"/>
            <a:r>
              <a:rPr lang="en-US" sz="2000" dirty="0"/>
              <a:t>I-9</a:t>
            </a:r>
          </a:p>
          <a:p>
            <a:pPr lvl="1"/>
            <a:r>
              <a:rPr lang="en-US" sz="2000" dirty="0"/>
              <a:t>Federal </a:t>
            </a:r>
          </a:p>
        </p:txBody>
      </p:sp>
      <p:pic>
        <p:nvPicPr>
          <p:cNvPr id="5" name="Picture 4" descr="Graphical user interface, text, table&#10;&#10;Description automatically generated with medium confidence">
            <a:extLst>
              <a:ext uri="{FF2B5EF4-FFF2-40B4-BE49-F238E27FC236}">
                <a16:creationId xmlns:a16="http://schemas.microsoft.com/office/drawing/2014/main" id="{2B8938BF-E174-B020-C1EB-F690EB70DB95}"/>
              </a:ext>
            </a:extLst>
          </p:cNvPr>
          <p:cNvPicPr>
            <a:picLocks noChangeAspect="1"/>
          </p:cNvPicPr>
          <p:nvPr/>
        </p:nvPicPr>
        <p:blipFill>
          <a:blip r:embed="rId2"/>
          <a:stretch>
            <a:fillRect/>
          </a:stretch>
        </p:blipFill>
        <p:spPr>
          <a:xfrm>
            <a:off x="6961232" y="2184914"/>
            <a:ext cx="4304774" cy="3755915"/>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5DD041A4-82B6-7E32-6D47-A71ED483C499}"/>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z="1000"/>
              <a:pPr>
                <a:spcAft>
                  <a:spcPts val="600"/>
                </a:spcAft>
              </a:pPr>
              <a:t>20</a:t>
            </a:fld>
            <a:endParaRPr lang="en-US" sz="1000"/>
          </a:p>
        </p:txBody>
      </p:sp>
    </p:spTree>
    <p:extLst>
      <p:ext uri="{BB962C8B-B14F-4D97-AF65-F5344CB8AC3E}">
        <p14:creationId xmlns:p14="http://schemas.microsoft.com/office/powerpoint/2010/main" val="1411358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10420-0A13-A6A2-360E-91784C2069FF}"/>
              </a:ext>
            </a:extLst>
          </p:cNvPr>
          <p:cNvSpPr>
            <a:spLocks noGrp="1"/>
          </p:cNvSpPr>
          <p:nvPr>
            <p:ph type="title"/>
          </p:nvPr>
        </p:nvSpPr>
        <p:spPr>
          <a:xfrm>
            <a:off x="640080" y="325369"/>
            <a:ext cx="4368602" cy="1956841"/>
          </a:xfrm>
        </p:spPr>
        <p:txBody>
          <a:bodyPr anchor="b">
            <a:normAutofit/>
          </a:bodyPr>
          <a:lstStyle/>
          <a:p>
            <a:r>
              <a:rPr lang="en-US" sz="5400" dirty="0"/>
              <a:t>Employee Selection</a:t>
            </a:r>
          </a:p>
        </p:txBody>
      </p:sp>
      <p:sp>
        <p:nvSpPr>
          <p:cNvPr id="102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D1FB70-6CCC-64D2-BB38-2B29F66A7AD0}"/>
              </a:ext>
            </a:extLst>
          </p:cNvPr>
          <p:cNvSpPr>
            <a:spLocks noGrp="1"/>
          </p:cNvSpPr>
          <p:nvPr>
            <p:ph idx="1"/>
          </p:nvPr>
        </p:nvSpPr>
        <p:spPr>
          <a:xfrm>
            <a:off x="640080" y="2872899"/>
            <a:ext cx="4243589" cy="3320668"/>
          </a:xfrm>
        </p:spPr>
        <p:txBody>
          <a:bodyPr>
            <a:normAutofit fontScale="55000" lnSpcReduction="20000"/>
          </a:bodyPr>
          <a:lstStyle/>
          <a:p>
            <a:r>
              <a:rPr lang="en-US" sz="2900" dirty="0"/>
              <a:t>Hybrid method </a:t>
            </a:r>
          </a:p>
          <a:p>
            <a:r>
              <a:rPr lang="en-US" sz="2900" dirty="0"/>
              <a:t>70% statistical, 30% judgement</a:t>
            </a:r>
          </a:p>
          <a:p>
            <a:pPr lvl="1"/>
            <a:r>
              <a:rPr lang="en-US" sz="2900" dirty="0"/>
              <a:t>Are they just good at interviewing? </a:t>
            </a:r>
          </a:p>
          <a:p>
            <a:pPr lvl="1"/>
            <a:r>
              <a:rPr lang="en-US" sz="2900" dirty="0"/>
              <a:t>Or do they have the skills? </a:t>
            </a:r>
          </a:p>
          <a:p>
            <a:r>
              <a:rPr lang="en-US" sz="2900" dirty="0"/>
              <a:t>Statistical </a:t>
            </a:r>
          </a:p>
          <a:p>
            <a:pPr lvl="1"/>
            <a:r>
              <a:rPr lang="en-US" sz="2900" dirty="0"/>
              <a:t>Objective </a:t>
            </a:r>
          </a:p>
          <a:p>
            <a:pPr lvl="1"/>
            <a:r>
              <a:rPr lang="en-US" sz="2900" dirty="0"/>
              <a:t>Evaluate tests </a:t>
            </a:r>
          </a:p>
          <a:p>
            <a:pPr lvl="1"/>
            <a:r>
              <a:rPr lang="en-US" sz="2900" dirty="0"/>
              <a:t>Less discriminatory </a:t>
            </a:r>
          </a:p>
          <a:p>
            <a:r>
              <a:rPr lang="en-US" sz="2900" dirty="0"/>
              <a:t>Judgement </a:t>
            </a:r>
          </a:p>
          <a:p>
            <a:pPr lvl="1"/>
            <a:r>
              <a:rPr lang="en-US" sz="2900" dirty="0"/>
              <a:t>Subjective </a:t>
            </a:r>
          </a:p>
          <a:p>
            <a:pPr lvl="1"/>
            <a:r>
              <a:rPr lang="en-US" sz="2900" dirty="0"/>
              <a:t>Intuitive</a:t>
            </a:r>
          </a:p>
          <a:p>
            <a:pPr lvl="1"/>
            <a:r>
              <a:rPr lang="en-US" sz="2900" dirty="0"/>
              <a:t>Use interviews/tour </a:t>
            </a:r>
          </a:p>
          <a:p>
            <a:pPr lvl="1"/>
            <a:r>
              <a:rPr lang="en-US" sz="2900" dirty="0"/>
              <a:t>Keep notes </a:t>
            </a:r>
          </a:p>
          <a:p>
            <a:pPr lvl="1"/>
            <a:endParaRPr lang="en-US" sz="1000" dirty="0"/>
          </a:p>
        </p:txBody>
      </p:sp>
      <p:pic>
        <p:nvPicPr>
          <p:cNvPr id="10242" name="Picture 2" descr="Decision making in HR and recruitment – how to hire the right candidate |  Changeboard">
            <a:extLst>
              <a:ext uri="{FF2B5EF4-FFF2-40B4-BE49-F238E27FC236}">
                <a16:creationId xmlns:a16="http://schemas.microsoft.com/office/drawing/2014/main" id="{AD7DE9ED-7D00-950C-3D9E-F3A140090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36" r="2199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643E8AE-9B71-D839-CBD0-A1C08D0FCA85}"/>
              </a:ext>
            </a:extLst>
          </p:cNvPr>
          <p:cNvSpPr>
            <a:spLocks noGrp="1"/>
          </p:cNvSpPr>
          <p:nvPr>
            <p:ph type="sldNum" sz="quarter" idx="12"/>
          </p:nvPr>
        </p:nvSpPr>
        <p:spPr>
          <a:xfrm>
            <a:off x="10439400" y="6356350"/>
            <a:ext cx="914400" cy="365125"/>
          </a:xfrm>
        </p:spPr>
        <p:txBody>
          <a:bodyPr>
            <a:normAutofit/>
          </a:bodyPr>
          <a:lstStyle/>
          <a:p>
            <a:pPr>
              <a:spcAft>
                <a:spcPts val="600"/>
              </a:spcAft>
            </a:pPr>
            <a:fld id="{3AA1C40C-FFF9-F043-8AF2-B11B2DDBF219}"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395644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F4CA-F315-6631-203B-5CBDB44AF6B9}"/>
              </a:ext>
            </a:extLst>
          </p:cNvPr>
          <p:cNvSpPr>
            <a:spLocks noGrp="1"/>
          </p:cNvSpPr>
          <p:nvPr>
            <p:ph type="title"/>
          </p:nvPr>
        </p:nvSpPr>
        <p:spPr/>
        <p:txBody>
          <a:bodyPr/>
          <a:lstStyle/>
          <a:p>
            <a:r>
              <a:rPr lang="en-US" dirty="0"/>
              <a:t>Verbal Job Offer </a:t>
            </a:r>
          </a:p>
        </p:txBody>
      </p:sp>
      <p:sp>
        <p:nvSpPr>
          <p:cNvPr id="3" name="Content Placeholder 2">
            <a:extLst>
              <a:ext uri="{FF2B5EF4-FFF2-40B4-BE49-F238E27FC236}">
                <a16:creationId xmlns:a16="http://schemas.microsoft.com/office/drawing/2014/main" id="{A0CF6015-F121-56DE-ADD1-9F94594169C6}"/>
              </a:ext>
            </a:extLst>
          </p:cNvPr>
          <p:cNvSpPr>
            <a:spLocks noGrp="1"/>
          </p:cNvSpPr>
          <p:nvPr>
            <p:ph sz="half" idx="1"/>
          </p:nvPr>
        </p:nvSpPr>
        <p:spPr/>
        <p:txBody>
          <a:bodyPr>
            <a:normAutofit/>
          </a:bodyPr>
          <a:lstStyle/>
          <a:p>
            <a:r>
              <a:rPr lang="en-US" sz="2400" dirty="0"/>
              <a:t>By Business Development Executive </a:t>
            </a:r>
          </a:p>
          <a:p>
            <a:r>
              <a:rPr lang="en-US" sz="2400" dirty="0"/>
              <a:t>Pay</a:t>
            </a:r>
          </a:p>
          <a:p>
            <a:pPr lvl="1"/>
            <a:r>
              <a:rPr lang="en-US" sz="2000" dirty="0"/>
              <a:t>Commensurate with experience</a:t>
            </a:r>
          </a:p>
          <a:p>
            <a:pPr lvl="1"/>
            <a:r>
              <a:rPr lang="en-US" sz="2000" dirty="0"/>
              <a:t>Starting at $66,000 </a:t>
            </a:r>
          </a:p>
          <a:p>
            <a:r>
              <a:rPr lang="en-US" dirty="0"/>
              <a:t>Benefits</a:t>
            </a:r>
          </a:p>
          <a:p>
            <a:pPr lvl="1"/>
            <a:r>
              <a:rPr lang="en-US" sz="2000" dirty="0"/>
              <a:t>401(k)</a:t>
            </a:r>
          </a:p>
          <a:p>
            <a:pPr lvl="1"/>
            <a:r>
              <a:rPr lang="en-US" sz="2000" dirty="0"/>
              <a:t>Health insurance </a:t>
            </a:r>
          </a:p>
          <a:p>
            <a:pPr lvl="1"/>
            <a:r>
              <a:rPr lang="en-US" sz="2000" dirty="0"/>
              <a:t>Paid time off </a:t>
            </a:r>
          </a:p>
          <a:p>
            <a:pPr lvl="1"/>
            <a:r>
              <a:rPr lang="en-US" sz="2000" dirty="0"/>
              <a:t>Travel reimbursement</a:t>
            </a:r>
          </a:p>
          <a:p>
            <a:pPr lvl="1"/>
            <a:r>
              <a:rPr lang="en-US" sz="2000" dirty="0"/>
              <a:t>Car allowance</a:t>
            </a:r>
          </a:p>
          <a:p>
            <a:pPr marL="0" indent="0">
              <a:buNone/>
            </a:pPr>
            <a:endParaRPr lang="en-US" dirty="0"/>
          </a:p>
          <a:p>
            <a:endParaRPr lang="en-US" dirty="0"/>
          </a:p>
        </p:txBody>
      </p:sp>
      <p:sp>
        <p:nvSpPr>
          <p:cNvPr id="6" name="Content Placeholder 5">
            <a:extLst>
              <a:ext uri="{FF2B5EF4-FFF2-40B4-BE49-F238E27FC236}">
                <a16:creationId xmlns:a16="http://schemas.microsoft.com/office/drawing/2014/main" id="{F5E63685-D2B0-B2B2-6A7C-8039241C6C76}"/>
              </a:ext>
            </a:extLst>
          </p:cNvPr>
          <p:cNvSpPr>
            <a:spLocks noGrp="1"/>
          </p:cNvSpPr>
          <p:nvPr>
            <p:ph sz="half" idx="2"/>
          </p:nvPr>
        </p:nvSpPr>
        <p:spPr>
          <a:xfrm>
            <a:off x="5720509" y="1825625"/>
            <a:ext cx="5181600" cy="4351338"/>
          </a:xfrm>
        </p:spPr>
        <p:txBody>
          <a:bodyPr/>
          <a:lstStyle/>
          <a:p>
            <a:r>
              <a:rPr lang="en-US" sz="2400" dirty="0"/>
              <a:t>Job duties </a:t>
            </a:r>
          </a:p>
          <a:p>
            <a:pPr lvl="1"/>
            <a:r>
              <a:rPr lang="en-US" sz="2000" dirty="0"/>
              <a:t>Contact current and prospective clients </a:t>
            </a:r>
          </a:p>
          <a:p>
            <a:pPr lvl="1"/>
            <a:r>
              <a:rPr lang="en-US" sz="2000" dirty="0"/>
              <a:t>Manage territory</a:t>
            </a:r>
          </a:p>
          <a:p>
            <a:pPr lvl="1"/>
            <a:r>
              <a:rPr lang="en-US" sz="2000" dirty="0"/>
              <a:t>Sell</a:t>
            </a:r>
          </a:p>
          <a:p>
            <a:pPr lvl="1"/>
            <a:r>
              <a:rPr lang="en-US" sz="2000" dirty="0"/>
              <a:t>Innovate</a:t>
            </a:r>
          </a:p>
          <a:p>
            <a:pPr lvl="1"/>
            <a:r>
              <a:rPr lang="en-US" sz="2000" dirty="0"/>
              <a:t>Travel </a:t>
            </a:r>
          </a:p>
          <a:p>
            <a:r>
              <a:rPr lang="en-US" sz="2400" dirty="0"/>
              <a:t>Start date</a:t>
            </a:r>
          </a:p>
          <a:p>
            <a:pPr lvl="1"/>
            <a:r>
              <a:rPr lang="en-US" sz="2000" dirty="0"/>
              <a:t>Immediately </a:t>
            </a:r>
          </a:p>
          <a:p>
            <a:r>
              <a:rPr lang="en-US" sz="2400" dirty="0"/>
              <a:t>Negotiations</a:t>
            </a:r>
            <a:endParaRPr lang="en-US" dirty="0"/>
          </a:p>
          <a:p>
            <a:pPr marL="0" indent="0">
              <a:buNone/>
            </a:pPr>
            <a:endParaRPr lang="en-US" dirty="0"/>
          </a:p>
        </p:txBody>
      </p:sp>
      <p:pic>
        <p:nvPicPr>
          <p:cNvPr id="14338" name="Picture 2" descr="How to Accept a Job Offer - The templates and checklists you need | Candor">
            <a:extLst>
              <a:ext uri="{FF2B5EF4-FFF2-40B4-BE49-F238E27FC236}">
                <a16:creationId xmlns:a16="http://schemas.microsoft.com/office/drawing/2014/main" id="{083AB06D-5E40-2E98-510E-68545F242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4" r="10530"/>
          <a:stretch/>
        </p:blipFill>
        <p:spPr bwMode="auto">
          <a:xfrm>
            <a:off x="7911548" y="3748112"/>
            <a:ext cx="4015410" cy="274476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Job Offer Negotiation Tips for Managers | OfficeTeam">
            <a:extLst>
              <a:ext uri="{FF2B5EF4-FFF2-40B4-BE49-F238E27FC236}">
                <a16:creationId xmlns:a16="http://schemas.microsoft.com/office/drawing/2014/main" id="{87B284E0-917C-6A60-DA56-AF9174DE4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2098" y="365126"/>
            <a:ext cx="2661442" cy="170221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8945FF0-1F63-E644-20D2-168B6C7945BA}"/>
              </a:ext>
            </a:extLst>
          </p:cNvPr>
          <p:cNvSpPr>
            <a:spLocks noGrp="1"/>
          </p:cNvSpPr>
          <p:nvPr>
            <p:ph type="sldNum" sz="quarter" idx="12"/>
          </p:nvPr>
        </p:nvSpPr>
        <p:spPr/>
        <p:txBody>
          <a:bodyPr/>
          <a:lstStyle/>
          <a:p>
            <a:fld id="{3AA1C40C-FFF9-F043-8AF2-B11B2DDBF219}" type="slidenum">
              <a:rPr lang="en-US" smtClean="0"/>
              <a:t>22</a:t>
            </a:fld>
            <a:endParaRPr lang="en-US"/>
          </a:p>
        </p:txBody>
      </p:sp>
    </p:spTree>
    <p:extLst>
      <p:ext uri="{BB962C8B-B14F-4D97-AF65-F5344CB8AC3E}">
        <p14:creationId xmlns:p14="http://schemas.microsoft.com/office/powerpoint/2010/main" val="760748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B1FA-F5AB-93DB-71C6-FB65B910B721}"/>
              </a:ext>
            </a:extLst>
          </p:cNvPr>
          <p:cNvSpPr>
            <a:spLocks noGrp="1"/>
          </p:cNvSpPr>
          <p:nvPr>
            <p:ph type="title"/>
          </p:nvPr>
        </p:nvSpPr>
        <p:spPr>
          <a:xfrm>
            <a:off x="838200" y="681037"/>
            <a:ext cx="10401038" cy="872207"/>
          </a:xfrm>
        </p:spPr>
        <p:txBody>
          <a:bodyPr>
            <a:normAutofit/>
          </a:bodyPr>
          <a:lstStyle/>
          <a:p>
            <a:r>
              <a:rPr lang="en-US" dirty="0"/>
              <a:t>Offer Letter </a:t>
            </a:r>
          </a:p>
        </p:txBody>
      </p:sp>
      <p:sp>
        <p:nvSpPr>
          <p:cNvPr id="3" name="Content Placeholder 2">
            <a:extLst>
              <a:ext uri="{FF2B5EF4-FFF2-40B4-BE49-F238E27FC236}">
                <a16:creationId xmlns:a16="http://schemas.microsoft.com/office/drawing/2014/main" id="{26D161FC-9AA2-964F-ACE5-39DB02D33692}"/>
              </a:ext>
            </a:extLst>
          </p:cNvPr>
          <p:cNvSpPr>
            <a:spLocks noGrp="1"/>
          </p:cNvSpPr>
          <p:nvPr>
            <p:ph idx="1"/>
          </p:nvPr>
        </p:nvSpPr>
        <p:spPr/>
        <p:txBody>
          <a:bodyPr>
            <a:normAutofit lnSpcReduction="10000"/>
          </a:bodyPr>
          <a:lstStyle/>
          <a:p>
            <a:pPr marL="0" indent="0">
              <a:buNone/>
            </a:pPr>
            <a:r>
              <a:rPr lang="en-US" sz="2000" dirty="0"/>
              <a:t>We are excited to extend an official job offer as of October 3, 2022!</a:t>
            </a:r>
          </a:p>
          <a:p>
            <a:pPr marL="0" indent="0">
              <a:buNone/>
            </a:pPr>
            <a:r>
              <a:rPr lang="en-US" sz="2000" dirty="0"/>
              <a:t>To accept this offer, please read the terms below and sign. By signing, you are indicating that you are willing and capable of completing the tasks listed in the job description. This employment relationship is “at will” for the 18-month probationary period. </a:t>
            </a:r>
          </a:p>
          <a:p>
            <a:pPr marL="0" indent="0">
              <a:buNone/>
            </a:pPr>
            <a:endParaRPr lang="en-US" sz="1000" dirty="0"/>
          </a:p>
          <a:p>
            <a:pPr lvl="1"/>
            <a:r>
              <a:rPr lang="en-US" sz="1600" dirty="0"/>
              <a:t>Position: Business Development Manager </a:t>
            </a:r>
          </a:p>
          <a:p>
            <a:pPr lvl="1"/>
            <a:r>
              <a:rPr lang="en-US" sz="1600" dirty="0"/>
              <a:t>Working hours: Flexible 40+ hours/week</a:t>
            </a:r>
          </a:p>
          <a:p>
            <a:pPr lvl="1"/>
            <a:r>
              <a:rPr lang="en-US" sz="1600" dirty="0"/>
              <a:t>Pay: Commensurate with experience, starting at $66,000</a:t>
            </a:r>
          </a:p>
          <a:p>
            <a:pPr lvl="1"/>
            <a:r>
              <a:rPr lang="en-US" sz="1600" dirty="0"/>
              <a:t>Benefits: 401(k), health insurance, paid time off, travel reimbursement, car allowance</a:t>
            </a:r>
          </a:p>
          <a:p>
            <a:pPr lvl="1"/>
            <a:r>
              <a:rPr lang="en-US" sz="1600" dirty="0"/>
              <a:t>Job duties: Contact current and prospective customers, manage territory, sell, innovate, travel, etc. </a:t>
            </a:r>
          </a:p>
          <a:p>
            <a:pPr marL="457200" lvl="1" indent="0">
              <a:buNone/>
            </a:pPr>
            <a:endParaRPr lang="en-US" sz="1600" dirty="0"/>
          </a:p>
          <a:p>
            <a:pPr marL="0" indent="0">
              <a:buNone/>
            </a:pPr>
            <a:r>
              <a:rPr lang="en-US" sz="2000" dirty="0"/>
              <a:t>Once again, we would like to congratulate you on earning this position.</a:t>
            </a:r>
          </a:p>
          <a:p>
            <a:pPr marL="0" indent="0">
              <a:buNone/>
            </a:pPr>
            <a:endParaRPr lang="en-US" sz="2000" dirty="0"/>
          </a:p>
          <a:p>
            <a:pPr marL="0" indent="0">
              <a:buNone/>
            </a:pPr>
            <a:r>
              <a:rPr lang="en-US" sz="2000" dirty="0"/>
              <a:t>Signature	           Printed Name	         Date</a:t>
            </a:r>
          </a:p>
          <a:p>
            <a:pPr marL="0" indent="0">
              <a:buNone/>
            </a:pPr>
            <a:endParaRPr lang="en-US" sz="2000" dirty="0"/>
          </a:p>
        </p:txBody>
      </p:sp>
      <p:cxnSp>
        <p:nvCxnSpPr>
          <p:cNvPr id="5" name="Straight Connector 4">
            <a:extLst>
              <a:ext uri="{FF2B5EF4-FFF2-40B4-BE49-F238E27FC236}">
                <a16:creationId xmlns:a16="http://schemas.microsoft.com/office/drawing/2014/main" id="{40B66E58-E274-DB1B-45C0-CC5D70B1967A}"/>
              </a:ext>
            </a:extLst>
          </p:cNvPr>
          <p:cNvCxnSpPr>
            <a:cxnSpLocks/>
          </p:cNvCxnSpPr>
          <p:nvPr/>
        </p:nvCxnSpPr>
        <p:spPr>
          <a:xfrm>
            <a:off x="838200" y="5496504"/>
            <a:ext cx="203562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3053B6E-640C-3589-8163-A2FF61B7B2B3}"/>
              </a:ext>
            </a:extLst>
          </p:cNvPr>
          <p:cNvCxnSpPr>
            <a:cxnSpLocks/>
          </p:cNvCxnSpPr>
          <p:nvPr/>
        </p:nvCxnSpPr>
        <p:spPr>
          <a:xfrm>
            <a:off x="3407023" y="5496504"/>
            <a:ext cx="203562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9DB6CF9-3940-686B-5D06-6111DC2529F9}"/>
              </a:ext>
            </a:extLst>
          </p:cNvPr>
          <p:cNvCxnSpPr>
            <a:cxnSpLocks/>
          </p:cNvCxnSpPr>
          <p:nvPr/>
        </p:nvCxnSpPr>
        <p:spPr>
          <a:xfrm>
            <a:off x="6000466" y="5496504"/>
            <a:ext cx="203562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13314" name="Picture 2" descr="How to Write a Welcome Message to a New Employee | Grammarly Blog">
            <a:extLst>
              <a:ext uri="{FF2B5EF4-FFF2-40B4-BE49-F238E27FC236}">
                <a16:creationId xmlns:a16="http://schemas.microsoft.com/office/drawing/2014/main" id="{977D593D-D8F7-03EB-0EFB-DBDB342577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24" t="4284" r="7786"/>
          <a:stretch/>
        </p:blipFill>
        <p:spPr bwMode="auto">
          <a:xfrm>
            <a:off x="8984973" y="296891"/>
            <a:ext cx="2623932" cy="164049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Quick and Easy Guide to Offer Letter Format - CodeQuotient">
            <a:extLst>
              <a:ext uri="{FF2B5EF4-FFF2-40B4-BE49-F238E27FC236}">
                <a16:creationId xmlns:a16="http://schemas.microsoft.com/office/drawing/2014/main" id="{5EC88084-7337-20B1-3BBA-FEC26237A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57" t="6897" r="17011"/>
          <a:stretch/>
        </p:blipFill>
        <p:spPr bwMode="auto">
          <a:xfrm>
            <a:off x="9154009" y="4626522"/>
            <a:ext cx="2623932" cy="193458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AEDDAD5F-2895-2594-53BA-A08315CE21D9}"/>
              </a:ext>
            </a:extLst>
          </p:cNvPr>
          <p:cNvSpPr>
            <a:spLocks noGrp="1"/>
          </p:cNvSpPr>
          <p:nvPr>
            <p:ph type="sldNum" sz="quarter" idx="12"/>
          </p:nvPr>
        </p:nvSpPr>
        <p:spPr/>
        <p:txBody>
          <a:bodyPr/>
          <a:lstStyle/>
          <a:p>
            <a:fld id="{3AA1C40C-FFF9-F043-8AF2-B11B2DDBF219}" type="slidenum">
              <a:rPr lang="en-US" smtClean="0"/>
              <a:t>23</a:t>
            </a:fld>
            <a:endParaRPr lang="en-US"/>
          </a:p>
        </p:txBody>
      </p:sp>
    </p:spTree>
    <p:extLst>
      <p:ext uri="{BB962C8B-B14F-4D97-AF65-F5344CB8AC3E}">
        <p14:creationId xmlns:p14="http://schemas.microsoft.com/office/powerpoint/2010/main" val="2276322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CB91-1298-81C0-5E6D-D1142C20D85F}"/>
              </a:ext>
            </a:extLst>
          </p:cNvPr>
          <p:cNvSpPr>
            <a:spLocks noGrp="1"/>
          </p:cNvSpPr>
          <p:nvPr>
            <p:ph type="title"/>
          </p:nvPr>
        </p:nvSpPr>
        <p:spPr/>
        <p:txBody>
          <a:bodyPr/>
          <a:lstStyle/>
          <a:p>
            <a:r>
              <a:rPr lang="en-US" dirty="0"/>
              <a:t>Equal Opportunity Employer</a:t>
            </a:r>
          </a:p>
        </p:txBody>
      </p:sp>
      <p:sp>
        <p:nvSpPr>
          <p:cNvPr id="3" name="Content Placeholder 2">
            <a:extLst>
              <a:ext uri="{FF2B5EF4-FFF2-40B4-BE49-F238E27FC236}">
                <a16:creationId xmlns:a16="http://schemas.microsoft.com/office/drawing/2014/main" id="{D70BD019-633C-F50E-607D-2E7558D911E1}"/>
              </a:ext>
            </a:extLst>
          </p:cNvPr>
          <p:cNvSpPr>
            <a:spLocks noGrp="1"/>
          </p:cNvSpPr>
          <p:nvPr>
            <p:ph idx="1"/>
          </p:nvPr>
        </p:nvSpPr>
        <p:spPr/>
        <p:txBody>
          <a:bodyPr>
            <a:normAutofit lnSpcReduction="10000"/>
          </a:bodyPr>
          <a:lstStyle/>
          <a:p>
            <a:pPr marL="0" indent="0">
              <a:buNone/>
            </a:pPr>
            <a:r>
              <a:rPr lang="en-US" dirty="0"/>
              <a:t>“This company provides equal employment opportunities to all employees and applicants for employment and prohibits discrimination and harassment of any type without regard to race, color, religion, age, sex, national origin, disability status, genetics, protected veteran status, sexual orientation, gender identity or expression, or any other characteristic protected by federal, state or local laws.</a:t>
            </a:r>
          </a:p>
          <a:p>
            <a:pPr marL="0" indent="0">
              <a:buNone/>
            </a:pPr>
            <a:r>
              <a:rPr lang="en-US" dirty="0"/>
              <a:t>This policy applies to all terms and conditions of employment, including recruiting, hiring, placement, promotion, termination, layoff, recall, transfer, leaves of absence, compensation and training (SHRM, 2018).”</a:t>
            </a:r>
            <a:br>
              <a:rPr lang="en-US" b="0" dirty="0">
                <a:solidFill>
                  <a:srgbClr val="494949"/>
                </a:solidFill>
                <a:effectLst/>
              </a:rPr>
            </a:br>
            <a:br>
              <a:rPr lang="en-US" b="0" dirty="0">
                <a:solidFill>
                  <a:srgbClr val="494949"/>
                </a:solidFill>
                <a:effectLst/>
              </a:rPr>
            </a:br>
            <a:endParaRPr lang="en-US" b="0" dirty="0">
              <a:solidFill>
                <a:srgbClr val="494949"/>
              </a:solidFill>
              <a:effectLst/>
            </a:endParaRPr>
          </a:p>
          <a:p>
            <a:endParaRPr lang="en-US" dirty="0"/>
          </a:p>
        </p:txBody>
      </p:sp>
      <p:pic>
        <p:nvPicPr>
          <p:cNvPr id="11268" name="Picture 4" descr="EEO-1 &amp; Veterans (VETS 4212) Reporting and Filing - Gerstco">
            <a:extLst>
              <a:ext uri="{FF2B5EF4-FFF2-40B4-BE49-F238E27FC236}">
                <a16:creationId xmlns:a16="http://schemas.microsoft.com/office/drawing/2014/main" id="{65CECAC4-85F3-8D6E-316B-D0C6C6FFE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482" y="5386527"/>
            <a:ext cx="3424518" cy="147147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D1911BC-8CFF-5F93-7305-A255F9126D93}"/>
              </a:ext>
            </a:extLst>
          </p:cNvPr>
          <p:cNvSpPr>
            <a:spLocks noGrp="1"/>
          </p:cNvSpPr>
          <p:nvPr>
            <p:ph type="sldNum" sz="quarter" idx="12"/>
          </p:nvPr>
        </p:nvSpPr>
        <p:spPr/>
        <p:txBody>
          <a:bodyPr/>
          <a:lstStyle/>
          <a:p>
            <a:fld id="{3AA1C40C-FFF9-F043-8AF2-B11B2DDBF219}" type="slidenum">
              <a:rPr lang="en-US" smtClean="0"/>
              <a:t>24</a:t>
            </a:fld>
            <a:endParaRPr lang="en-US"/>
          </a:p>
        </p:txBody>
      </p:sp>
    </p:spTree>
    <p:extLst>
      <p:ext uri="{BB962C8B-B14F-4D97-AF65-F5344CB8AC3E}">
        <p14:creationId xmlns:p14="http://schemas.microsoft.com/office/powerpoint/2010/main" val="1996226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8 Ways You Can Increase Your Chances of Getting Hired - PNP Staffing Group">
            <a:extLst>
              <a:ext uri="{FF2B5EF4-FFF2-40B4-BE49-F238E27FC236}">
                <a16:creationId xmlns:a16="http://schemas.microsoft.com/office/drawing/2014/main" id="{864ECD0C-0773-44AD-855A-593B552277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44601" y="311976"/>
            <a:ext cx="9702797" cy="623404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3EB5FB5-BBD8-D54A-96FA-2ED13F75652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A1C40C-FFF9-F043-8AF2-B11B2DDBF219}" type="slidenum">
              <a:rPr lang="en-US" smtClean="0"/>
              <a:pPr>
                <a:spcAft>
                  <a:spcPts val="600"/>
                </a:spcAft>
              </a:pPr>
              <a:t>25</a:t>
            </a:fld>
            <a:endParaRPr lang="en-US"/>
          </a:p>
        </p:txBody>
      </p:sp>
    </p:spTree>
    <p:extLst>
      <p:ext uri="{BB962C8B-B14F-4D97-AF65-F5344CB8AC3E}">
        <p14:creationId xmlns:p14="http://schemas.microsoft.com/office/powerpoint/2010/main" val="1605729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65BF-5F26-C7E0-37B6-891B669A9784}"/>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1F63B5AF-97C2-D1AB-5C07-032F481C2BC1}"/>
              </a:ext>
            </a:extLst>
          </p:cNvPr>
          <p:cNvSpPr>
            <a:spLocks noGrp="1"/>
          </p:cNvSpPr>
          <p:nvPr>
            <p:ph idx="1"/>
          </p:nvPr>
        </p:nvSpPr>
        <p:spPr/>
        <p:txBody>
          <a:bodyPr>
            <a:normAutofit fontScale="70000" lnSpcReduction="20000"/>
          </a:bodyPr>
          <a:lstStyle/>
          <a:p>
            <a:r>
              <a:rPr lang="en-US" sz="1100" dirty="0"/>
              <a:t>https://</a:t>
            </a:r>
            <a:r>
              <a:rPr lang="en-US" sz="1100" dirty="0" err="1"/>
              <a:t>online.maryville.edu</a:t>
            </a:r>
            <a:r>
              <a:rPr lang="en-US" sz="1100" dirty="0"/>
              <a:t>/online-masters-degrees/management-and-leadership/careers/business-development-manager-responsibilities/</a:t>
            </a:r>
          </a:p>
          <a:p>
            <a:r>
              <a:rPr lang="en-US" sz="1100" dirty="0">
                <a:hlinkClick r:id="rId2"/>
              </a:rPr>
              <a:t>https://cdn4.vectorstock.com/i/1000x1000/25/88/profit-money-icon-vector-21582588.jpg</a:t>
            </a:r>
            <a:endParaRPr lang="en-US" sz="1100" dirty="0"/>
          </a:p>
          <a:p>
            <a:r>
              <a:rPr lang="en-US" sz="1100" dirty="0"/>
              <a:t>https://</a:t>
            </a:r>
            <a:r>
              <a:rPr lang="en-US" sz="1100" dirty="0" err="1"/>
              <a:t>ci.billings.mt.us</a:t>
            </a:r>
            <a:r>
              <a:rPr lang="en-US" sz="1100" dirty="0"/>
              <a:t>/</a:t>
            </a:r>
            <a:r>
              <a:rPr lang="en-US" sz="1100" dirty="0" err="1"/>
              <a:t>ImageRepository</a:t>
            </a:r>
            <a:r>
              <a:rPr lang="en-US" sz="1100" dirty="0"/>
              <a:t>/</a:t>
            </a:r>
            <a:r>
              <a:rPr lang="en-US" sz="1100" dirty="0" err="1"/>
              <a:t>Document?documentID</a:t>
            </a:r>
            <a:r>
              <a:rPr lang="en-US" sz="1100" dirty="0"/>
              <a:t>=38736</a:t>
            </a:r>
          </a:p>
          <a:p>
            <a:r>
              <a:rPr lang="en-US" sz="1100" dirty="0">
                <a:hlinkClick r:id="rId3"/>
              </a:rPr>
              <a:t>https://b-buildingbusiness.com/wp-content/uploads/2020/10/impact-interview-01.png</a:t>
            </a:r>
            <a:endParaRPr lang="en-US" sz="1100" dirty="0"/>
          </a:p>
          <a:p>
            <a:r>
              <a:rPr lang="en-US" sz="1100" dirty="0">
                <a:hlinkClick r:id="rId4"/>
              </a:rPr>
              <a:t>https://www.negotiations.com/wp-content/uploads/2017/05/The-Most-Potent-Negotiating-Skill-Is-Listening.png</a:t>
            </a:r>
            <a:endParaRPr lang="en-US" sz="1100" dirty="0"/>
          </a:p>
          <a:p>
            <a:r>
              <a:rPr lang="en-US" sz="1100" dirty="0">
                <a:hlinkClick r:id="rId5"/>
              </a:rPr>
              <a:t>https://img.directindustry.com/images_di/photo-g/172196-10204779.jpg</a:t>
            </a:r>
            <a:endParaRPr lang="en-US" sz="1100" dirty="0"/>
          </a:p>
          <a:p>
            <a:r>
              <a:rPr lang="en-US" sz="1100" dirty="0">
                <a:hlinkClick r:id="rId6"/>
              </a:rPr>
              <a:t>https://www.standingcloud.com/wp-content/uploads/2020/03/images1499-5e7d9c5f8bc3a.jpg</a:t>
            </a:r>
            <a:endParaRPr lang="en-US" sz="1100" dirty="0"/>
          </a:p>
          <a:p>
            <a:r>
              <a:rPr lang="en-US" sz="1100" b="1" dirty="0">
                <a:hlinkClick r:id="rId7"/>
              </a:rPr>
              <a:t>https://hrcsuite.com/wp-content/uploads/2019/08/five-job-posting-mistakes-you-should-never-make.jpg</a:t>
            </a:r>
            <a:endParaRPr lang="en-US" sz="1100" b="1" dirty="0"/>
          </a:p>
          <a:p>
            <a:r>
              <a:rPr lang="en-US" sz="1100" b="1" dirty="0">
                <a:hlinkClick r:id="rId8"/>
              </a:rPr>
              <a:t>https://leg.mt.gov/bills/mca/title_0390/chapter_0020/part_0020/section_0070/0390-0020-0020-0070.html</a:t>
            </a:r>
            <a:endParaRPr lang="en-US" sz="1100" b="1" dirty="0"/>
          </a:p>
          <a:p>
            <a:r>
              <a:rPr lang="en-US" sz="1100" b="1" dirty="0">
                <a:hlinkClick r:id="rId9"/>
              </a:rPr>
              <a:t>https://shrm-res.cloudinary.com/image/upload/c_crop,h_705,w_1254,x_0,y_0/w_auto:100,w_1200,q_35,f_auto/v1/Tools%20and%20Samples/iStock-1132681555_yth9xq.jpg</a:t>
            </a:r>
            <a:endParaRPr lang="en-US" sz="1100" b="1" dirty="0"/>
          </a:p>
          <a:p>
            <a:r>
              <a:rPr lang="en-US" sz="1100" b="1" dirty="0">
                <a:hlinkClick r:id="rId10"/>
              </a:rPr>
              <a:t>https://dojmt.gov/wp-content/uploads/Driving-Record-Request-and-Consent-to-Release.pdf</a:t>
            </a:r>
            <a:endParaRPr lang="en-US" sz="1100" b="1" dirty="0"/>
          </a:p>
          <a:p>
            <a:r>
              <a:rPr lang="en-US" sz="1100" b="1" dirty="0">
                <a:hlinkClick r:id="rId11"/>
              </a:rPr>
              <a:t>https://hudsonjobsearch.org/wp-content/uploads/2021/01/Zoom-Interview-scaled.jpg</a:t>
            </a:r>
            <a:endParaRPr lang="en-US" sz="1100" b="1" dirty="0"/>
          </a:p>
          <a:p>
            <a:r>
              <a:rPr lang="en-US" sz="1100" b="1" dirty="0">
                <a:hlinkClick r:id="rId12"/>
              </a:rPr>
              <a:t>https://intromagic.io/wp-content/uploads/2021/09/Banner-17-1-scaled.jpg</a:t>
            </a:r>
            <a:endParaRPr lang="en-US" sz="1100" b="1" dirty="0"/>
          </a:p>
          <a:p>
            <a:r>
              <a:rPr lang="en-US" sz="1100" b="1" dirty="0">
                <a:hlinkClick r:id="rId13"/>
              </a:rPr>
              <a:t>https://www.changeboard.com/images/11982/default/decision-making-in-hr-and-recruitment-how-to-hire-the-right-candidate_201908011559195.png</a:t>
            </a:r>
            <a:endParaRPr lang="en-US" sz="1100" b="1" dirty="0"/>
          </a:p>
          <a:p>
            <a:r>
              <a:rPr lang="en-US" sz="1100" b="1" dirty="0">
                <a:hlinkClick r:id="rId14"/>
              </a:rPr>
              <a:t>https://www.shrm.org/resourcesandtools/tools-and-samples/policies/pages/cms_005022.aspx#:~:text=%5BCompany%20Name%5D%20provides%20equal%20employment,sexual%20orientation%2C%20gender%20identity%20or</a:t>
            </a:r>
            <a:endParaRPr lang="en-US" sz="1100" b="1" dirty="0"/>
          </a:p>
          <a:p>
            <a:r>
              <a:rPr lang="en-US" sz="1100" b="1" dirty="0">
                <a:hlinkClick r:id="rId15"/>
              </a:rPr>
              <a:t>https://gerstco.com/wp-content/uploads/2018/05/eeoc-large-1024x440.jpg</a:t>
            </a:r>
            <a:endParaRPr lang="en-US" sz="1100" b="1" dirty="0"/>
          </a:p>
          <a:p>
            <a:r>
              <a:rPr lang="en-US" sz="1100" b="1" dirty="0">
                <a:hlinkClick r:id="rId16"/>
              </a:rPr>
              <a:t>https://www.onetonline.org/link/summary/11-3131.00</a:t>
            </a:r>
            <a:endParaRPr lang="en-US" sz="1100" b="1" dirty="0"/>
          </a:p>
          <a:p>
            <a:r>
              <a:rPr lang="en-US" sz="1100" b="1" dirty="0">
                <a:hlinkClick r:id="rId17"/>
              </a:rPr>
              <a:t>https://www.indeed.com/career/business-development-manager/salaries/MT?from=top_sb#common-benefits</a:t>
            </a:r>
            <a:endParaRPr lang="en-US" sz="1100" b="1" dirty="0"/>
          </a:p>
          <a:p>
            <a:r>
              <a:rPr lang="en-US" sz="1100" b="1" dirty="0">
                <a:hlinkClick r:id="rId18"/>
              </a:rPr>
              <a:t>https://contenthub-static.grammarly.com/blog/wp-content/uploads/2021/10/welcome-message-new-employee.jpeg</a:t>
            </a:r>
            <a:endParaRPr lang="en-US" sz="1100" b="1" dirty="0"/>
          </a:p>
          <a:p>
            <a:r>
              <a:rPr lang="en-US" sz="1100" b="1" dirty="0"/>
              <a:t>https://</a:t>
            </a:r>
            <a:r>
              <a:rPr lang="en-US" sz="1100" b="1" dirty="0" err="1"/>
              <a:t>codequotient.com</a:t>
            </a:r>
            <a:r>
              <a:rPr lang="en-US" sz="1100" b="1" dirty="0"/>
              <a:t>/blog/wp-content/uploads/2021/11/Quick-and-Easy-Guide-to-Offer-Letter-</a:t>
            </a:r>
            <a:r>
              <a:rPr lang="en-US" sz="1100" b="1" dirty="0" err="1"/>
              <a:t>Format.jpg</a:t>
            </a:r>
            <a:endParaRPr lang="en-US" sz="1100" b="1" dirty="0"/>
          </a:p>
        </p:txBody>
      </p:sp>
      <p:sp>
        <p:nvSpPr>
          <p:cNvPr id="4" name="Slide Number Placeholder 3">
            <a:extLst>
              <a:ext uri="{FF2B5EF4-FFF2-40B4-BE49-F238E27FC236}">
                <a16:creationId xmlns:a16="http://schemas.microsoft.com/office/drawing/2014/main" id="{D86EC74C-7AF2-4D8D-3B7D-2E9FDD8722EB}"/>
              </a:ext>
            </a:extLst>
          </p:cNvPr>
          <p:cNvSpPr>
            <a:spLocks noGrp="1"/>
          </p:cNvSpPr>
          <p:nvPr>
            <p:ph type="sldNum" sz="quarter" idx="12"/>
          </p:nvPr>
        </p:nvSpPr>
        <p:spPr/>
        <p:txBody>
          <a:bodyPr/>
          <a:lstStyle/>
          <a:p>
            <a:fld id="{3AA1C40C-FFF9-F043-8AF2-B11B2DDBF219}" type="slidenum">
              <a:rPr lang="en-US" smtClean="0"/>
              <a:t>26</a:t>
            </a:fld>
            <a:endParaRPr lang="en-US"/>
          </a:p>
        </p:txBody>
      </p:sp>
    </p:spTree>
    <p:extLst>
      <p:ext uri="{BB962C8B-B14F-4D97-AF65-F5344CB8AC3E}">
        <p14:creationId xmlns:p14="http://schemas.microsoft.com/office/powerpoint/2010/main" val="1772905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A369-B2B2-8C0E-F2B0-C4D26C398EBF}"/>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C8940E0C-DAD4-43BF-EC7C-6D348C4A2602}"/>
              </a:ext>
            </a:extLst>
          </p:cNvPr>
          <p:cNvSpPr>
            <a:spLocks noGrp="1"/>
          </p:cNvSpPr>
          <p:nvPr>
            <p:ph idx="1"/>
          </p:nvPr>
        </p:nvSpPr>
        <p:spPr/>
        <p:txBody>
          <a:bodyPr>
            <a:normAutofit fontScale="47500" lnSpcReduction="20000"/>
          </a:bodyPr>
          <a:lstStyle/>
          <a:p>
            <a:r>
              <a:rPr lang="en-US" dirty="0">
                <a:hlinkClick r:id="rId2"/>
              </a:rPr>
              <a:t>https://cdn.sanity.io/images/xeonec4d/production/8c4856a370bca6bca2385d5064d22d449b192aa0-1920x1080.png?w=780</a:t>
            </a:r>
            <a:endParaRPr lang="en-US" dirty="0"/>
          </a:p>
          <a:p>
            <a:r>
              <a:rPr lang="en-US" dirty="0">
                <a:hlinkClick r:id="rId3"/>
              </a:rPr>
              <a:t>https://www.ziprecruiter.com/hiring/job-description-template/business-development-manager</a:t>
            </a:r>
            <a:endParaRPr lang="en-US" dirty="0"/>
          </a:p>
          <a:p>
            <a:r>
              <a:rPr lang="en-US" dirty="0">
                <a:hlinkClick r:id="rId4"/>
              </a:rPr>
              <a:t>https://elearningindustry.com/wp-content/uploads/2015/10/5-reasons-you-need-to-invest-in-employee-training.jpg</a:t>
            </a:r>
            <a:endParaRPr lang="en-US" dirty="0"/>
          </a:p>
          <a:p>
            <a:r>
              <a:rPr lang="en-US" dirty="0"/>
              <a:t>https://</a:t>
            </a:r>
            <a:r>
              <a:rPr lang="en-US" dirty="0" err="1"/>
              <a:t>www.accountingweb.com</a:t>
            </a:r>
            <a:r>
              <a:rPr lang="en-US" dirty="0"/>
              <a:t>/sites/default/files/</a:t>
            </a:r>
            <a:r>
              <a:rPr lang="en-US" dirty="0" err="1"/>
              <a:t>clientmeetings.jpg</a:t>
            </a:r>
            <a:endParaRPr lang="en-US" dirty="0"/>
          </a:p>
          <a:p>
            <a:r>
              <a:rPr lang="en-US" dirty="0">
                <a:hlinkClick r:id="rId5"/>
              </a:rPr>
              <a:t>https://www.ice.gov/factsheets/i9-inspection#:~:text=The%20Immigration%20Reform%20and%20Control,sanctions%20for%20employment%2Drelated%20violations</a:t>
            </a:r>
            <a:r>
              <a:rPr lang="en-US" dirty="0"/>
              <a:t>.</a:t>
            </a:r>
          </a:p>
          <a:p>
            <a:r>
              <a:rPr lang="en-US" dirty="0">
                <a:hlinkClick r:id="rId6"/>
              </a:rPr>
              <a:t>https://wsd.dli.mt.gov/employers/employer-testing-job-candidates/</a:t>
            </a:r>
            <a:endParaRPr lang="en-US" dirty="0"/>
          </a:p>
          <a:p>
            <a:r>
              <a:rPr lang="en-US" dirty="0">
                <a:hlinkClick r:id="rId7"/>
              </a:rPr>
              <a:t>https://leg.mt.gov/bills/mca/title_0390/chapter_0020/part_0020/section_0080/0390-0020-0020-0080.html</a:t>
            </a:r>
            <a:endParaRPr lang="en-US" dirty="0"/>
          </a:p>
          <a:p>
            <a:r>
              <a:rPr lang="en-US" dirty="0">
                <a:hlinkClick r:id="rId8"/>
              </a:rPr>
              <a:t>https://leg.mt.gov/bills/mca/title_0390/chapter_0020/part_0020/section_0070/0390-0020-0020-0070.html</a:t>
            </a:r>
            <a:endParaRPr lang="en-US" dirty="0"/>
          </a:p>
          <a:p>
            <a:r>
              <a:rPr lang="en-US" dirty="0"/>
              <a:t>https://</a:t>
            </a:r>
            <a:r>
              <a:rPr lang="en-US" dirty="0" err="1"/>
              <a:t>dojmt.gov</a:t>
            </a:r>
            <a:r>
              <a:rPr lang="en-US" dirty="0"/>
              <a:t>/enforcement/background-checks/</a:t>
            </a:r>
          </a:p>
          <a:p>
            <a:r>
              <a:rPr lang="en-US" dirty="0"/>
              <a:t>https://</a:t>
            </a:r>
            <a:r>
              <a:rPr lang="en-US" dirty="0" err="1"/>
              <a:t>www.uscis.gov</a:t>
            </a:r>
            <a:r>
              <a:rPr lang="en-US" dirty="0"/>
              <a:t>/i-9</a:t>
            </a:r>
          </a:p>
          <a:p>
            <a:r>
              <a:rPr lang="en-US" dirty="0">
                <a:hlinkClick r:id="rId9"/>
              </a:rPr>
              <a:t>https://us.trabajo.org/job-1373-20220925-dce5266135e32e7ff45763f8939cc9fb?utm_campaign=google_jobs_apply&amp;utm_source=google_jobs_apply&amp;utm_medium=organic</a:t>
            </a:r>
            <a:endParaRPr lang="en-US" dirty="0"/>
          </a:p>
          <a:p>
            <a:r>
              <a:rPr lang="en-US" dirty="0">
                <a:hlinkClick r:id="rId10"/>
              </a:rPr>
              <a:t>https://lensa.com/business-development-director-printing-solutions-jobs/philadelphia/jd/6b2552d3d6d9cdb53e185a6870f147c2</a:t>
            </a:r>
            <a:endParaRPr lang="en-US" dirty="0"/>
          </a:p>
          <a:p>
            <a:r>
              <a:rPr lang="en-US" dirty="0">
                <a:hlinkClick r:id="rId11"/>
              </a:rPr>
              <a:t>https://jobs.smartrecruiters.com/AveryDennison/743999798075409-business-development-manager-in-plant-printing-solutions-ipps-</a:t>
            </a:r>
            <a:endParaRPr lang="en-US" dirty="0"/>
          </a:p>
          <a:p>
            <a:r>
              <a:rPr lang="en-US" dirty="0"/>
              <a:t>https://</a:t>
            </a:r>
            <a:r>
              <a:rPr lang="en-US" dirty="0" err="1"/>
              <a:t>pnpstaffinggroup.com</a:t>
            </a:r>
            <a:r>
              <a:rPr lang="en-US" dirty="0"/>
              <a:t>/wp-content/uploads/2016/10/Depositphotos_61776573_s-2015.jpg</a:t>
            </a:r>
          </a:p>
        </p:txBody>
      </p:sp>
      <p:sp>
        <p:nvSpPr>
          <p:cNvPr id="4" name="Slide Number Placeholder 3">
            <a:extLst>
              <a:ext uri="{FF2B5EF4-FFF2-40B4-BE49-F238E27FC236}">
                <a16:creationId xmlns:a16="http://schemas.microsoft.com/office/drawing/2014/main" id="{651BF0B8-444D-735C-2D91-AE74F3B2D09E}"/>
              </a:ext>
            </a:extLst>
          </p:cNvPr>
          <p:cNvSpPr>
            <a:spLocks noGrp="1"/>
          </p:cNvSpPr>
          <p:nvPr>
            <p:ph type="sldNum" sz="quarter" idx="12"/>
          </p:nvPr>
        </p:nvSpPr>
        <p:spPr/>
        <p:txBody>
          <a:bodyPr/>
          <a:lstStyle/>
          <a:p>
            <a:fld id="{3AA1C40C-FFF9-F043-8AF2-B11B2DDBF219}" type="slidenum">
              <a:rPr lang="en-US" smtClean="0"/>
              <a:t>27</a:t>
            </a:fld>
            <a:endParaRPr lang="en-US"/>
          </a:p>
        </p:txBody>
      </p:sp>
    </p:spTree>
    <p:extLst>
      <p:ext uri="{BB962C8B-B14F-4D97-AF65-F5344CB8AC3E}">
        <p14:creationId xmlns:p14="http://schemas.microsoft.com/office/powerpoint/2010/main" val="74312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DF71D-287A-E268-78AA-10F0E3025522}"/>
              </a:ext>
            </a:extLst>
          </p:cNvPr>
          <p:cNvSpPr>
            <a:spLocks noGrp="1"/>
          </p:cNvSpPr>
          <p:nvPr>
            <p:ph type="ctrTitle"/>
          </p:nvPr>
        </p:nvSpPr>
        <p:spPr>
          <a:xfrm>
            <a:off x="1524000" y="1293338"/>
            <a:ext cx="9144000" cy="3274592"/>
          </a:xfrm>
        </p:spPr>
        <p:txBody>
          <a:bodyPr anchor="ctr">
            <a:normAutofit/>
          </a:bodyPr>
          <a:lstStyle/>
          <a:p>
            <a:br>
              <a:rPr lang="en-US" sz="4500" dirty="0"/>
            </a:br>
            <a:r>
              <a:rPr lang="en-US" sz="4500" dirty="0"/>
              <a:t>Train</a:t>
            </a:r>
            <a:br>
              <a:rPr lang="en-US" sz="4500" dirty="0"/>
            </a:br>
            <a:r>
              <a:rPr lang="en-US" sz="4500" dirty="0"/>
              <a:t>Business Development Manager</a:t>
            </a:r>
            <a:br>
              <a:rPr lang="en-US" sz="4500" dirty="0"/>
            </a:br>
            <a:r>
              <a:rPr lang="en-US" sz="4500" dirty="0"/>
              <a:t>Printing Company in Montana </a:t>
            </a:r>
            <a:br>
              <a:rPr lang="en-US" sz="4500" dirty="0"/>
            </a:br>
            <a:endParaRPr lang="en-US" sz="4500" dirty="0"/>
          </a:p>
        </p:txBody>
      </p:sp>
      <p:sp>
        <p:nvSpPr>
          <p:cNvPr id="3" name="Subtitle 2">
            <a:extLst>
              <a:ext uri="{FF2B5EF4-FFF2-40B4-BE49-F238E27FC236}">
                <a16:creationId xmlns:a16="http://schemas.microsoft.com/office/drawing/2014/main" id="{07727058-2616-BE7D-51F2-96661F7FF842}"/>
              </a:ext>
            </a:extLst>
          </p:cNvPr>
          <p:cNvSpPr>
            <a:spLocks noGrp="1"/>
          </p:cNvSpPr>
          <p:nvPr>
            <p:ph type="subTitle" idx="1"/>
          </p:nvPr>
        </p:nvSpPr>
        <p:spPr>
          <a:xfrm>
            <a:off x="1524000" y="5514052"/>
            <a:ext cx="9144000" cy="651910"/>
          </a:xfrm>
        </p:spPr>
        <p:txBody>
          <a:bodyPr anchor="ctr">
            <a:normAutofit/>
          </a:bodyPr>
          <a:lstStyle/>
          <a:p>
            <a:r>
              <a:rPr lang="en-US" dirty="0"/>
              <a:t>Alexa Smith </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0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AB73-2D7A-0091-E2AC-ADCF6970958B}"/>
              </a:ext>
            </a:extLst>
          </p:cNvPr>
          <p:cNvSpPr>
            <a:spLocks noGrp="1"/>
          </p:cNvSpPr>
          <p:nvPr>
            <p:ph type="title"/>
          </p:nvPr>
        </p:nvSpPr>
        <p:spPr/>
        <p:txBody>
          <a:bodyPr/>
          <a:lstStyle/>
          <a:p>
            <a:r>
              <a:rPr lang="en-US" dirty="0"/>
              <a:t>Overview</a:t>
            </a:r>
          </a:p>
        </p:txBody>
      </p:sp>
      <p:graphicFrame>
        <p:nvGraphicFramePr>
          <p:cNvPr id="5" name="Content Placeholder 2">
            <a:extLst>
              <a:ext uri="{FF2B5EF4-FFF2-40B4-BE49-F238E27FC236}">
                <a16:creationId xmlns:a16="http://schemas.microsoft.com/office/drawing/2014/main" id="{F1B40D84-5E22-7A73-399B-2D2E4994411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208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7C6C9-7B7D-FB26-AC1C-E7D563EFCC63}"/>
              </a:ext>
            </a:extLst>
          </p:cNvPr>
          <p:cNvSpPr>
            <a:spLocks noGrp="1"/>
          </p:cNvSpPr>
          <p:nvPr>
            <p:ph type="title"/>
          </p:nvPr>
        </p:nvSpPr>
        <p:spPr>
          <a:xfrm>
            <a:off x="8016084" y="547712"/>
            <a:ext cx="3337715" cy="5577367"/>
          </a:xfrm>
        </p:spPr>
        <p:txBody>
          <a:bodyPr>
            <a:normAutofit/>
          </a:bodyPr>
          <a:lstStyle/>
          <a:p>
            <a:r>
              <a:rPr lang="en-US" sz="5200"/>
              <a:t>Overview</a:t>
            </a:r>
          </a:p>
        </p:txBody>
      </p:sp>
      <p:sp>
        <p:nvSpPr>
          <p:cNvPr id="3" name="Slide Number Placeholder 2">
            <a:extLst>
              <a:ext uri="{FF2B5EF4-FFF2-40B4-BE49-F238E27FC236}">
                <a16:creationId xmlns:a16="http://schemas.microsoft.com/office/drawing/2014/main" id="{79E5F1B6-AF61-2572-0C6F-0AF1307354C2}"/>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smtClean="0"/>
              <a:pPr>
                <a:spcAft>
                  <a:spcPts val="600"/>
                </a:spcAft>
              </a:pPr>
              <a:t>3</a:t>
            </a:fld>
            <a:endParaRPr lang="en-US"/>
          </a:p>
        </p:txBody>
      </p:sp>
      <p:graphicFrame>
        <p:nvGraphicFramePr>
          <p:cNvPr id="6" name="Content Placeholder 3">
            <a:extLst>
              <a:ext uri="{FF2B5EF4-FFF2-40B4-BE49-F238E27FC236}">
                <a16:creationId xmlns:a16="http://schemas.microsoft.com/office/drawing/2014/main" id="{B8B47D00-75DC-89DA-95BF-8E92AB890463}"/>
              </a:ext>
            </a:extLst>
          </p:cNvPr>
          <p:cNvGraphicFramePr>
            <a:graphicFrameLocks noGrp="1"/>
          </p:cNvGraphicFramePr>
          <p:nvPr>
            <p:ph idx="1"/>
            <p:extLst>
              <p:ext uri="{D42A27DB-BD31-4B8C-83A1-F6EECF244321}">
                <p14:modId xmlns:p14="http://schemas.microsoft.com/office/powerpoint/2010/main" val="2897164443"/>
              </p:ext>
            </p:extLst>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127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30E-7873-3A44-C8ED-165DB3816837}"/>
              </a:ext>
            </a:extLst>
          </p:cNvPr>
          <p:cNvSpPr>
            <a:spLocks noGrp="1"/>
          </p:cNvSpPr>
          <p:nvPr>
            <p:ph type="title"/>
          </p:nvPr>
        </p:nvSpPr>
        <p:spPr>
          <a:xfrm>
            <a:off x="648929" y="557190"/>
            <a:ext cx="5181510" cy="1671569"/>
          </a:xfrm>
        </p:spPr>
        <p:txBody>
          <a:bodyPr>
            <a:normAutofit/>
          </a:bodyPr>
          <a:lstStyle/>
          <a:p>
            <a:r>
              <a:rPr lang="en-US" sz="4000"/>
              <a:t>Welcome!</a:t>
            </a:r>
          </a:p>
        </p:txBody>
      </p:sp>
      <p:sp>
        <p:nvSpPr>
          <p:cNvPr id="3" name="Content Placeholder 2">
            <a:extLst>
              <a:ext uri="{FF2B5EF4-FFF2-40B4-BE49-F238E27FC236}">
                <a16:creationId xmlns:a16="http://schemas.microsoft.com/office/drawing/2014/main" id="{3F23C654-C5A6-CB9A-7E46-B419974CACE9}"/>
              </a:ext>
            </a:extLst>
          </p:cNvPr>
          <p:cNvSpPr>
            <a:spLocks noGrp="1"/>
          </p:cNvSpPr>
          <p:nvPr>
            <p:ph idx="1"/>
          </p:nvPr>
        </p:nvSpPr>
        <p:spPr>
          <a:xfrm>
            <a:off x="648930" y="2406650"/>
            <a:ext cx="5181508" cy="3722438"/>
          </a:xfrm>
        </p:spPr>
        <p:txBody>
          <a:bodyPr>
            <a:normAutofit/>
          </a:bodyPr>
          <a:lstStyle/>
          <a:p>
            <a:r>
              <a:rPr lang="en-US" sz="2400" dirty="0"/>
              <a:t>Internal candidate selection</a:t>
            </a:r>
          </a:p>
          <a:p>
            <a:pPr lvl="1"/>
            <a:r>
              <a:rPr lang="en-US" dirty="0"/>
              <a:t>Sales manager got promoted!</a:t>
            </a:r>
          </a:p>
          <a:p>
            <a:r>
              <a:rPr lang="en-US" sz="2400" dirty="0"/>
              <a:t>Congratulate employee</a:t>
            </a:r>
          </a:p>
          <a:p>
            <a:pPr lvl="1"/>
            <a:r>
              <a:rPr lang="en-US" dirty="0"/>
              <a:t>In-person </a:t>
            </a:r>
          </a:p>
          <a:p>
            <a:pPr lvl="1"/>
            <a:r>
              <a:rPr lang="en-US" dirty="0"/>
              <a:t>Email </a:t>
            </a:r>
          </a:p>
          <a:p>
            <a:pPr lvl="2"/>
            <a:r>
              <a:rPr lang="en-US" dirty="0"/>
              <a:t>Outline information</a:t>
            </a:r>
            <a:endParaRPr lang="en-US" sz="1400" dirty="0"/>
          </a:p>
          <a:p>
            <a:pPr lvl="2"/>
            <a:r>
              <a:rPr lang="en-US" dirty="0"/>
              <a:t>Start date in new position </a:t>
            </a:r>
          </a:p>
          <a:p>
            <a:pPr lvl="2"/>
            <a:endParaRPr lang="en-US" sz="1600" dirty="0"/>
          </a:p>
          <a:p>
            <a:pPr lvl="1"/>
            <a:endParaRPr lang="en-US" sz="2000" dirty="0"/>
          </a:p>
        </p:txBody>
      </p:sp>
      <p:pic>
        <p:nvPicPr>
          <p:cNvPr id="1028" name="Picture 4" descr="Promotion Card / You Got Promoted / New Job Card / Funny Card - Etsy">
            <a:extLst>
              <a:ext uri="{FF2B5EF4-FFF2-40B4-BE49-F238E27FC236}">
                <a16:creationId xmlns:a16="http://schemas.microsoft.com/office/drawing/2014/main" id="{79A98291-87EA-7782-E80D-742A38447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0" r="5570"/>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133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131557-44A3-8623-536E-3DE1AAF9C8A0}"/>
              </a:ext>
            </a:extLst>
          </p:cNvPr>
          <p:cNvSpPr>
            <a:spLocks noGrp="1"/>
          </p:cNvSpPr>
          <p:nvPr>
            <p:ph type="title"/>
          </p:nvPr>
        </p:nvSpPr>
        <p:spPr>
          <a:xfrm>
            <a:off x="640080" y="325369"/>
            <a:ext cx="4368602" cy="1956841"/>
          </a:xfrm>
        </p:spPr>
        <p:txBody>
          <a:bodyPr anchor="b">
            <a:normAutofit/>
          </a:bodyPr>
          <a:lstStyle/>
          <a:p>
            <a:r>
              <a:rPr lang="en-US" sz="5400" dirty="0"/>
              <a:t>Orientation </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C9708A-66D9-2B3B-FF31-BC0031BD247C}"/>
              </a:ext>
            </a:extLst>
          </p:cNvPr>
          <p:cNvSpPr>
            <a:spLocks noGrp="1"/>
          </p:cNvSpPr>
          <p:nvPr>
            <p:ph idx="1"/>
          </p:nvPr>
        </p:nvSpPr>
        <p:spPr>
          <a:xfrm>
            <a:off x="640080" y="2872899"/>
            <a:ext cx="4243589" cy="3320668"/>
          </a:xfrm>
        </p:spPr>
        <p:txBody>
          <a:bodyPr>
            <a:normAutofit fontScale="92500" lnSpcReduction="20000"/>
          </a:bodyPr>
          <a:lstStyle/>
          <a:p>
            <a:r>
              <a:rPr lang="en-US" sz="1800" dirty="0"/>
              <a:t>Basic Info </a:t>
            </a:r>
          </a:p>
          <a:p>
            <a:pPr lvl="1"/>
            <a:r>
              <a:rPr lang="en-US" sz="1800" dirty="0"/>
              <a:t>New office</a:t>
            </a:r>
          </a:p>
          <a:p>
            <a:pPr lvl="1"/>
            <a:r>
              <a:rPr lang="en-US" sz="1800" dirty="0"/>
              <a:t>New assigned parking</a:t>
            </a:r>
          </a:p>
          <a:p>
            <a:pPr lvl="1"/>
            <a:r>
              <a:rPr lang="en-US" sz="1800" dirty="0"/>
              <a:t>Management software login </a:t>
            </a:r>
          </a:p>
          <a:p>
            <a:r>
              <a:rPr lang="en-US" sz="1800" dirty="0"/>
              <a:t>Organizational Structure</a:t>
            </a:r>
          </a:p>
          <a:p>
            <a:pPr lvl="1"/>
            <a:r>
              <a:rPr lang="en-US" sz="1800" dirty="0"/>
              <a:t>Report to Business Development Director </a:t>
            </a:r>
          </a:p>
          <a:p>
            <a:pPr lvl="1"/>
            <a:r>
              <a:rPr lang="en-US" sz="1800" dirty="0"/>
              <a:t>Oversee 7 sales managers </a:t>
            </a:r>
          </a:p>
          <a:p>
            <a:pPr lvl="2"/>
            <a:r>
              <a:rPr lang="en-US" sz="1800" dirty="0"/>
              <a:t>8 when replacement is found</a:t>
            </a:r>
          </a:p>
          <a:p>
            <a:r>
              <a:rPr lang="en-US" sz="1800" dirty="0"/>
              <a:t>Socialization </a:t>
            </a:r>
          </a:p>
          <a:p>
            <a:pPr lvl="1"/>
            <a:r>
              <a:rPr lang="en-US" sz="1800" dirty="0"/>
              <a:t>Already know everyone </a:t>
            </a:r>
          </a:p>
          <a:p>
            <a:pPr lvl="1"/>
            <a:r>
              <a:rPr lang="en-US" sz="1800" dirty="0"/>
              <a:t>Promotion luncheon </a:t>
            </a:r>
          </a:p>
        </p:txBody>
      </p:sp>
      <p:pic>
        <p:nvPicPr>
          <p:cNvPr id="3074" name="Picture 2" descr="How to Select Menus for Business Lunch Events">
            <a:extLst>
              <a:ext uri="{FF2B5EF4-FFF2-40B4-BE49-F238E27FC236}">
                <a16:creationId xmlns:a16="http://schemas.microsoft.com/office/drawing/2014/main" id="{3AF8EA27-FA96-7D17-7813-A564CFB8B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0" r="2707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021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Employee onboarding reinvented: Thinking beyond the paperwork - Insperity">
            <a:extLst>
              <a:ext uri="{FF2B5EF4-FFF2-40B4-BE49-F238E27FC236}">
                <a16:creationId xmlns:a16="http://schemas.microsoft.com/office/drawing/2014/main" id="{566DCE96-A881-C153-59BC-BE5A086984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113" b="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487" name="Rectangle 20486">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AA0BB0-FE03-260A-40FA-D8A39D246AF7}"/>
              </a:ext>
            </a:extLst>
          </p:cNvPr>
          <p:cNvSpPr>
            <a:spLocks noGrp="1"/>
          </p:cNvSpPr>
          <p:nvPr>
            <p:ph type="title"/>
          </p:nvPr>
        </p:nvSpPr>
        <p:spPr>
          <a:xfrm>
            <a:off x="594804" y="640263"/>
            <a:ext cx="6619811" cy="1344975"/>
          </a:xfrm>
        </p:spPr>
        <p:txBody>
          <a:bodyPr>
            <a:normAutofit/>
          </a:bodyPr>
          <a:lstStyle/>
          <a:p>
            <a:r>
              <a:rPr lang="en-US" sz="4000"/>
              <a:t>Onboarding</a:t>
            </a:r>
          </a:p>
        </p:txBody>
      </p:sp>
      <p:sp>
        <p:nvSpPr>
          <p:cNvPr id="3" name="Content Placeholder 2">
            <a:extLst>
              <a:ext uri="{FF2B5EF4-FFF2-40B4-BE49-F238E27FC236}">
                <a16:creationId xmlns:a16="http://schemas.microsoft.com/office/drawing/2014/main" id="{6ACD318E-0F69-1E46-7E49-FDE3045733D3}"/>
              </a:ext>
            </a:extLst>
          </p:cNvPr>
          <p:cNvSpPr>
            <a:spLocks noGrp="1"/>
          </p:cNvSpPr>
          <p:nvPr>
            <p:ph idx="1"/>
          </p:nvPr>
        </p:nvSpPr>
        <p:spPr>
          <a:xfrm>
            <a:off x="594109" y="1702676"/>
            <a:ext cx="6620505" cy="4192097"/>
          </a:xfrm>
        </p:spPr>
        <p:txBody>
          <a:bodyPr>
            <a:normAutofit lnSpcReduction="10000"/>
          </a:bodyPr>
          <a:lstStyle/>
          <a:p>
            <a:r>
              <a:rPr lang="en-US" sz="1800" dirty="0"/>
              <a:t>Human Resources</a:t>
            </a:r>
          </a:p>
          <a:p>
            <a:pPr lvl="1"/>
            <a:r>
              <a:rPr lang="en-US" sz="1800" dirty="0"/>
              <a:t>Explains:</a:t>
            </a:r>
          </a:p>
          <a:p>
            <a:pPr lvl="2"/>
            <a:r>
              <a:rPr lang="en-US" sz="1800" dirty="0"/>
              <a:t>Employee handbook</a:t>
            </a:r>
          </a:p>
          <a:p>
            <a:pPr lvl="2"/>
            <a:r>
              <a:rPr lang="en-US" sz="1800" dirty="0"/>
              <a:t>Position: Business Development Manager </a:t>
            </a:r>
          </a:p>
          <a:p>
            <a:pPr lvl="2"/>
            <a:r>
              <a:rPr lang="en-US" sz="1800" dirty="0"/>
              <a:t>Working hours: Flexible 40+ hours/week</a:t>
            </a:r>
          </a:p>
          <a:p>
            <a:pPr lvl="2"/>
            <a:r>
              <a:rPr lang="en-US" sz="1800" dirty="0"/>
              <a:t>Pay: Commensurate with experience, starting at $66,000</a:t>
            </a:r>
          </a:p>
          <a:p>
            <a:pPr lvl="2"/>
            <a:r>
              <a:rPr lang="en-US" sz="1800" dirty="0"/>
              <a:t>Benefits: 401(k), health insurance, paid time off, travel reimbursement, car allowance</a:t>
            </a:r>
          </a:p>
          <a:p>
            <a:pPr lvl="2"/>
            <a:r>
              <a:rPr lang="en-US" sz="1800" dirty="0"/>
              <a:t>Job duties: Contact current and prospective customers, manage territory, sell, innovate, travel, etc. </a:t>
            </a:r>
          </a:p>
          <a:p>
            <a:r>
              <a:rPr lang="en-US" sz="1800" dirty="0"/>
              <a:t>Business Development Director</a:t>
            </a:r>
          </a:p>
          <a:p>
            <a:pPr lvl="1"/>
            <a:r>
              <a:rPr lang="en-US" sz="1800" dirty="0"/>
              <a:t>Announces promotion to staff</a:t>
            </a:r>
          </a:p>
          <a:p>
            <a:pPr lvl="1"/>
            <a:r>
              <a:rPr lang="en-US" sz="1800" dirty="0"/>
              <a:t>Answer job-specific questions</a:t>
            </a:r>
          </a:p>
          <a:p>
            <a:pPr lvl="1"/>
            <a:r>
              <a:rPr lang="en-US" sz="1800" dirty="0"/>
              <a:t>Explains mentoring process</a:t>
            </a:r>
          </a:p>
          <a:p>
            <a:pPr lvl="2"/>
            <a:endParaRPr lang="en-US" sz="1500" dirty="0"/>
          </a:p>
        </p:txBody>
      </p:sp>
    </p:spTree>
    <p:extLst>
      <p:ext uri="{BB962C8B-B14F-4D97-AF65-F5344CB8AC3E}">
        <p14:creationId xmlns:p14="http://schemas.microsoft.com/office/powerpoint/2010/main" val="37685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5D55-5834-8208-4C2A-D9DFAAD019F0}"/>
              </a:ext>
            </a:extLst>
          </p:cNvPr>
          <p:cNvSpPr>
            <a:spLocks noGrp="1"/>
          </p:cNvSpPr>
          <p:nvPr>
            <p:ph type="title"/>
          </p:nvPr>
        </p:nvSpPr>
        <p:spPr/>
        <p:txBody>
          <a:bodyPr/>
          <a:lstStyle/>
          <a:p>
            <a:r>
              <a:rPr lang="en-US" dirty="0"/>
              <a:t>Five-Step Training Process </a:t>
            </a:r>
          </a:p>
        </p:txBody>
      </p:sp>
      <p:pic>
        <p:nvPicPr>
          <p:cNvPr id="4098" name="Picture 2" descr="ADDIE">
            <a:extLst>
              <a:ext uri="{FF2B5EF4-FFF2-40B4-BE49-F238E27FC236}">
                <a16:creationId xmlns:a16="http://schemas.microsoft.com/office/drawing/2014/main" id="{8B0533D3-7D9D-AC79-E7F9-76CA7C8C96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0" t="2744" r="1589" b="3233"/>
          <a:stretch/>
        </p:blipFill>
        <p:spPr bwMode="auto">
          <a:xfrm>
            <a:off x="2382592" y="1545465"/>
            <a:ext cx="7495504" cy="494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989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C762-ABD1-D47C-C14D-193790AD70B5}"/>
              </a:ext>
            </a:extLst>
          </p:cNvPr>
          <p:cNvSpPr>
            <a:spLocks noGrp="1"/>
          </p:cNvSpPr>
          <p:nvPr>
            <p:ph type="title"/>
          </p:nvPr>
        </p:nvSpPr>
        <p:spPr/>
        <p:txBody>
          <a:bodyPr/>
          <a:lstStyle/>
          <a:p>
            <a:r>
              <a:rPr lang="en-US" dirty="0"/>
              <a:t>Analyze</a:t>
            </a:r>
          </a:p>
        </p:txBody>
      </p:sp>
      <p:sp>
        <p:nvSpPr>
          <p:cNvPr id="3" name="Content Placeholder 2">
            <a:extLst>
              <a:ext uri="{FF2B5EF4-FFF2-40B4-BE49-F238E27FC236}">
                <a16:creationId xmlns:a16="http://schemas.microsoft.com/office/drawing/2014/main" id="{948C1F16-0F92-4904-3B18-88B43BA0E000}"/>
              </a:ext>
            </a:extLst>
          </p:cNvPr>
          <p:cNvSpPr>
            <a:spLocks noGrp="1"/>
          </p:cNvSpPr>
          <p:nvPr>
            <p:ph sz="half" idx="1"/>
          </p:nvPr>
        </p:nvSpPr>
        <p:spPr>
          <a:xfrm>
            <a:off x="6019800" y="1507219"/>
            <a:ext cx="5181600" cy="4351338"/>
          </a:xfrm>
        </p:spPr>
        <p:txBody>
          <a:bodyPr>
            <a:normAutofit fontScale="92500" lnSpcReduction="10000"/>
          </a:bodyPr>
          <a:lstStyle/>
          <a:p>
            <a:pPr>
              <a:spcBef>
                <a:spcPts val="0"/>
              </a:spcBef>
            </a:pPr>
            <a:r>
              <a:rPr lang="en-US" sz="2000" dirty="0"/>
              <a:t>Work activities</a:t>
            </a:r>
          </a:p>
          <a:p>
            <a:pPr lvl="1">
              <a:spcBef>
                <a:spcPts val="0"/>
              </a:spcBef>
            </a:pPr>
            <a:r>
              <a:rPr lang="en-US" sz="2000" dirty="0"/>
              <a:t>Managing a sales team </a:t>
            </a:r>
          </a:p>
          <a:p>
            <a:pPr lvl="1">
              <a:spcBef>
                <a:spcPts val="0"/>
              </a:spcBef>
            </a:pPr>
            <a:r>
              <a:rPr lang="en-US" sz="2000" dirty="0"/>
              <a:t>Negotiating contracts </a:t>
            </a:r>
          </a:p>
          <a:p>
            <a:pPr lvl="1">
              <a:spcBef>
                <a:spcPts val="0"/>
              </a:spcBef>
            </a:pPr>
            <a:r>
              <a:rPr lang="en-US" sz="2000" dirty="0"/>
              <a:t>Strategic decision making </a:t>
            </a:r>
          </a:p>
          <a:p>
            <a:pPr lvl="1">
              <a:spcBef>
                <a:spcPts val="0"/>
              </a:spcBef>
            </a:pPr>
            <a:r>
              <a:rPr lang="en-US" sz="2000" dirty="0"/>
              <a:t>Forming relationships </a:t>
            </a:r>
          </a:p>
          <a:p>
            <a:pPr marL="457200" lvl="1" indent="0">
              <a:spcBef>
                <a:spcPts val="0"/>
              </a:spcBef>
              <a:buNone/>
            </a:pPr>
            <a:endParaRPr lang="en-US" sz="2000" dirty="0"/>
          </a:p>
          <a:p>
            <a:pPr>
              <a:spcBef>
                <a:spcPts val="0"/>
              </a:spcBef>
            </a:pPr>
            <a:r>
              <a:rPr lang="en-US" sz="2000" dirty="0"/>
              <a:t>Human behaviors </a:t>
            </a:r>
          </a:p>
          <a:p>
            <a:pPr lvl="1">
              <a:spcBef>
                <a:spcPts val="0"/>
              </a:spcBef>
            </a:pPr>
            <a:r>
              <a:rPr lang="en-US" sz="2000" dirty="0"/>
              <a:t>Communication skills</a:t>
            </a:r>
          </a:p>
          <a:p>
            <a:pPr lvl="1">
              <a:spcBef>
                <a:spcPts val="0"/>
              </a:spcBef>
            </a:pPr>
            <a:r>
              <a:rPr lang="en-US" sz="2000" dirty="0"/>
              <a:t>Extrovert </a:t>
            </a:r>
          </a:p>
          <a:p>
            <a:pPr lvl="1">
              <a:spcBef>
                <a:spcPts val="0"/>
              </a:spcBef>
            </a:pPr>
            <a:r>
              <a:rPr lang="en-US" sz="2000" dirty="0"/>
              <a:t>Negotiation skills </a:t>
            </a:r>
          </a:p>
          <a:p>
            <a:pPr lvl="1">
              <a:spcBef>
                <a:spcPts val="0"/>
              </a:spcBef>
            </a:pPr>
            <a:r>
              <a:rPr lang="en-US" sz="2000" dirty="0"/>
              <a:t>Leadership </a:t>
            </a:r>
          </a:p>
          <a:p>
            <a:pPr lvl="2">
              <a:spcBef>
                <a:spcPts val="0"/>
              </a:spcBef>
            </a:pPr>
            <a:r>
              <a:rPr lang="en-US" sz="1600" dirty="0"/>
              <a:t>Organized </a:t>
            </a:r>
          </a:p>
          <a:p>
            <a:pPr lvl="2">
              <a:spcBef>
                <a:spcPts val="0"/>
              </a:spcBef>
            </a:pPr>
            <a:r>
              <a:rPr lang="en-US" sz="1600" dirty="0"/>
              <a:t>Timely</a:t>
            </a:r>
          </a:p>
          <a:p>
            <a:pPr marL="457200" lvl="1" indent="0">
              <a:spcBef>
                <a:spcPts val="0"/>
              </a:spcBef>
              <a:buNone/>
            </a:pPr>
            <a:endParaRPr lang="en-US" sz="2000" dirty="0"/>
          </a:p>
          <a:p>
            <a:endParaRPr lang="en-US" dirty="0"/>
          </a:p>
        </p:txBody>
      </p:sp>
      <p:sp>
        <p:nvSpPr>
          <p:cNvPr id="4" name="Content Placeholder 3">
            <a:extLst>
              <a:ext uri="{FF2B5EF4-FFF2-40B4-BE49-F238E27FC236}">
                <a16:creationId xmlns:a16="http://schemas.microsoft.com/office/drawing/2014/main" id="{A0A0B39D-41F9-7C66-2F6B-AED23913C540}"/>
              </a:ext>
            </a:extLst>
          </p:cNvPr>
          <p:cNvSpPr>
            <a:spLocks noGrp="1"/>
          </p:cNvSpPr>
          <p:nvPr>
            <p:ph sz="half" idx="2"/>
          </p:nvPr>
        </p:nvSpPr>
        <p:spPr>
          <a:xfrm>
            <a:off x="838200" y="1617890"/>
            <a:ext cx="5181600" cy="4351338"/>
          </a:xfrm>
        </p:spPr>
        <p:txBody>
          <a:bodyPr>
            <a:normAutofit fontScale="92500" lnSpcReduction="10000"/>
          </a:bodyPr>
          <a:lstStyle/>
          <a:p>
            <a:pPr>
              <a:spcBef>
                <a:spcPts val="0"/>
              </a:spcBef>
            </a:pPr>
            <a:r>
              <a:rPr lang="en-US" sz="2000" dirty="0"/>
              <a:t>Responsibilities and duties </a:t>
            </a:r>
          </a:p>
          <a:p>
            <a:pPr lvl="1"/>
            <a:r>
              <a:rPr lang="en-US" sz="2000" dirty="0"/>
              <a:t>Contact current and prospective clients</a:t>
            </a:r>
          </a:p>
          <a:p>
            <a:pPr lvl="2"/>
            <a:r>
              <a:rPr lang="en-US" dirty="0"/>
              <a:t>Territory </a:t>
            </a:r>
          </a:p>
          <a:p>
            <a:pPr lvl="2"/>
            <a:r>
              <a:rPr lang="en-US" dirty="0"/>
              <a:t>Increase revenue and opportunities</a:t>
            </a:r>
          </a:p>
          <a:p>
            <a:pPr lvl="3"/>
            <a:r>
              <a:rPr lang="en-US" sz="2000" dirty="0"/>
              <a:t>Goals  </a:t>
            </a:r>
          </a:p>
          <a:p>
            <a:pPr lvl="2"/>
            <a:r>
              <a:rPr lang="en-US" dirty="0"/>
              <a:t>Form strategic relationships</a:t>
            </a:r>
          </a:p>
          <a:p>
            <a:pPr lvl="1"/>
            <a:r>
              <a:rPr lang="en-US" sz="2000" dirty="0"/>
              <a:t>Manage territory </a:t>
            </a:r>
          </a:p>
          <a:p>
            <a:pPr lvl="2"/>
            <a:r>
              <a:rPr lang="en-US" dirty="0"/>
              <a:t>Identify clients, coordinate visits, manage team</a:t>
            </a:r>
          </a:p>
          <a:p>
            <a:pPr lvl="1"/>
            <a:r>
              <a:rPr lang="en-US" sz="2000" dirty="0"/>
              <a:t>Sell</a:t>
            </a:r>
          </a:p>
          <a:p>
            <a:pPr lvl="2"/>
            <a:r>
              <a:rPr lang="en-US" dirty="0"/>
              <a:t>Negotiate agreements and volume pricing </a:t>
            </a:r>
          </a:p>
          <a:p>
            <a:pPr lvl="1"/>
            <a:r>
              <a:rPr lang="en-US" sz="2000" dirty="0"/>
              <a:t>Innovate </a:t>
            </a:r>
          </a:p>
          <a:p>
            <a:pPr lvl="2"/>
            <a:r>
              <a:rPr lang="en-US" dirty="0"/>
              <a:t>Industry trends </a:t>
            </a:r>
          </a:p>
          <a:p>
            <a:pPr lvl="2"/>
            <a:r>
              <a:rPr lang="en-US" dirty="0"/>
              <a:t>New market opportunities </a:t>
            </a:r>
          </a:p>
          <a:p>
            <a:endParaRPr lang="en-US" dirty="0"/>
          </a:p>
        </p:txBody>
      </p:sp>
      <p:pic>
        <p:nvPicPr>
          <p:cNvPr id="12290" name="Picture 2" descr="The Problem with Job Descriptions - MORUNDA">
            <a:extLst>
              <a:ext uri="{FF2B5EF4-FFF2-40B4-BE49-F238E27FC236}">
                <a16:creationId xmlns:a16="http://schemas.microsoft.com/office/drawing/2014/main" id="{1055A850-3F95-9C88-DAB0-E6180C32D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514" y="3549309"/>
            <a:ext cx="3014546" cy="300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45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Freeform: Shape 1332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E7015D-1BC8-F0DE-2365-6C848FFEEF5B}"/>
              </a:ext>
            </a:extLst>
          </p:cNvPr>
          <p:cNvSpPr>
            <a:spLocks noGrp="1"/>
          </p:cNvSpPr>
          <p:nvPr>
            <p:ph type="title"/>
          </p:nvPr>
        </p:nvSpPr>
        <p:spPr>
          <a:xfrm>
            <a:off x="838200" y="609600"/>
            <a:ext cx="3739341" cy="1330839"/>
          </a:xfrm>
        </p:spPr>
        <p:txBody>
          <a:bodyPr>
            <a:normAutofit/>
          </a:bodyPr>
          <a:lstStyle/>
          <a:p>
            <a:r>
              <a:rPr lang="en-US" dirty="0"/>
              <a:t>Analyze</a:t>
            </a:r>
          </a:p>
        </p:txBody>
      </p:sp>
      <p:sp>
        <p:nvSpPr>
          <p:cNvPr id="3" name="Content Placeholder 2">
            <a:extLst>
              <a:ext uri="{FF2B5EF4-FFF2-40B4-BE49-F238E27FC236}">
                <a16:creationId xmlns:a16="http://schemas.microsoft.com/office/drawing/2014/main" id="{20990987-C75B-62D4-1665-1AA4E9342D69}"/>
              </a:ext>
            </a:extLst>
          </p:cNvPr>
          <p:cNvSpPr>
            <a:spLocks noGrp="1"/>
          </p:cNvSpPr>
          <p:nvPr>
            <p:ph idx="1"/>
          </p:nvPr>
        </p:nvSpPr>
        <p:spPr>
          <a:xfrm>
            <a:off x="862366" y="2194102"/>
            <a:ext cx="3427001" cy="3908586"/>
          </a:xfrm>
        </p:spPr>
        <p:txBody>
          <a:bodyPr>
            <a:normAutofit fontScale="92500" lnSpcReduction="20000"/>
          </a:bodyPr>
          <a:lstStyle/>
          <a:p>
            <a:r>
              <a:rPr lang="en-US" sz="1700" dirty="0"/>
              <a:t>To complete job duties:</a:t>
            </a:r>
          </a:p>
          <a:p>
            <a:r>
              <a:rPr lang="en-US" sz="1700" dirty="0"/>
              <a:t>Current Needs</a:t>
            </a:r>
          </a:p>
          <a:p>
            <a:pPr lvl="1"/>
            <a:r>
              <a:rPr lang="en-US" sz="1700" dirty="0"/>
              <a:t>Understand new software </a:t>
            </a:r>
          </a:p>
          <a:p>
            <a:pPr lvl="2"/>
            <a:r>
              <a:rPr lang="en-US" sz="1700" dirty="0"/>
              <a:t>Database for 8 sales managers </a:t>
            </a:r>
          </a:p>
          <a:p>
            <a:pPr lvl="2"/>
            <a:r>
              <a:rPr lang="en-US" sz="1700" dirty="0"/>
              <a:t>Total client list</a:t>
            </a:r>
          </a:p>
          <a:p>
            <a:pPr lvl="1"/>
            <a:r>
              <a:rPr lang="en-US" sz="1700" dirty="0"/>
              <a:t>Knowledge of printing</a:t>
            </a:r>
          </a:p>
          <a:p>
            <a:pPr lvl="1"/>
            <a:r>
              <a:rPr lang="en-US" sz="1700" dirty="0"/>
              <a:t>Relationships</a:t>
            </a:r>
          </a:p>
          <a:p>
            <a:pPr lvl="2"/>
            <a:r>
              <a:rPr lang="en-US" sz="1700" dirty="0"/>
              <a:t>Coworkers and clients</a:t>
            </a:r>
          </a:p>
          <a:p>
            <a:r>
              <a:rPr lang="en-US" sz="1700" dirty="0"/>
              <a:t>Strategic Needs </a:t>
            </a:r>
          </a:p>
          <a:p>
            <a:pPr lvl="1"/>
            <a:r>
              <a:rPr lang="en-US" sz="1700" dirty="0"/>
              <a:t>Expand knowledge </a:t>
            </a:r>
          </a:p>
          <a:p>
            <a:pPr lvl="2"/>
            <a:r>
              <a:rPr lang="en-US" sz="1700" dirty="0"/>
              <a:t>In territory and sales </a:t>
            </a:r>
          </a:p>
          <a:p>
            <a:pPr lvl="1"/>
            <a:r>
              <a:rPr lang="en-US" sz="1700" dirty="0"/>
              <a:t>Innovate</a:t>
            </a:r>
          </a:p>
          <a:p>
            <a:pPr lvl="2"/>
            <a:r>
              <a:rPr lang="en-US" sz="1700" dirty="0"/>
              <a:t>Strategic thinking </a:t>
            </a:r>
          </a:p>
          <a:p>
            <a:pPr lvl="2"/>
            <a:r>
              <a:rPr lang="en-US" sz="1700" dirty="0"/>
              <a:t>Grow the business </a:t>
            </a:r>
          </a:p>
          <a:p>
            <a:pPr lvl="2"/>
            <a:endParaRPr lang="en-US" sz="1300" dirty="0"/>
          </a:p>
          <a:p>
            <a:pPr lvl="2"/>
            <a:endParaRPr lang="en-US" sz="1300" dirty="0"/>
          </a:p>
          <a:p>
            <a:pPr lvl="2"/>
            <a:endParaRPr lang="en-US" sz="1300" dirty="0"/>
          </a:p>
          <a:p>
            <a:pPr lvl="2"/>
            <a:endParaRPr lang="en-US" sz="1300" dirty="0"/>
          </a:p>
          <a:p>
            <a:pPr lvl="1"/>
            <a:endParaRPr lang="en-US" sz="1300" dirty="0"/>
          </a:p>
        </p:txBody>
      </p:sp>
      <p:pic>
        <p:nvPicPr>
          <p:cNvPr id="13314" name="Picture 2" descr="Map of Montana - Cities and Roads - GIS Geography">
            <a:extLst>
              <a:ext uri="{FF2B5EF4-FFF2-40B4-BE49-F238E27FC236}">
                <a16:creationId xmlns:a16="http://schemas.microsoft.com/office/drawing/2014/main" id="{739D7EC3-689E-6055-5862-FBCE573153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457" y="1563552"/>
            <a:ext cx="6155141" cy="375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748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1ABA-6054-A527-29AC-021BB1994EDD}"/>
              </a:ext>
            </a:extLst>
          </p:cNvPr>
          <p:cNvSpPr>
            <a:spLocks noGrp="1"/>
          </p:cNvSpPr>
          <p:nvPr>
            <p:ph type="title"/>
          </p:nvPr>
        </p:nvSpPr>
        <p:spPr>
          <a:xfrm>
            <a:off x="838200" y="365125"/>
            <a:ext cx="10515600" cy="1306443"/>
          </a:xfrm>
        </p:spPr>
        <p:txBody>
          <a:bodyPr>
            <a:normAutofit/>
          </a:bodyPr>
          <a:lstStyle/>
          <a:p>
            <a:r>
              <a:rPr lang="en-US" sz="4000" dirty="0"/>
              <a:t>Design</a:t>
            </a:r>
          </a:p>
        </p:txBody>
      </p:sp>
      <p:sp>
        <p:nvSpPr>
          <p:cNvPr id="3" name="Content Placeholder 2">
            <a:extLst>
              <a:ext uri="{FF2B5EF4-FFF2-40B4-BE49-F238E27FC236}">
                <a16:creationId xmlns:a16="http://schemas.microsoft.com/office/drawing/2014/main" id="{BE81CB5D-5723-9B84-4FBF-3472D4BAA115}"/>
              </a:ext>
            </a:extLst>
          </p:cNvPr>
          <p:cNvSpPr>
            <a:spLocks noGrp="1"/>
          </p:cNvSpPr>
          <p:nvPr>
            <p:ph idx="1"/>
          </p:nvPr>
        </p:nvSpPr>
        <p:spPr>
          <a:xfrm>
            <a:off x="838200" y="1825625"/>
            <a:ext cx="4152774" cy="4303464"/>
          </a:xfrm>
        </p:spPr>
        <p:txBody>
          <a:bodyPr>
            <a:normAutofit lnSpcReduction="10000"/>
          </a:bodyPr>
          <a:lstStyle/>
          <a:p>
            <a:r>
              <a:rPr lang="en-US" sz="2000" dirty="0"/>
              <a:t>Learning objectives </a:t>
            </a:r>
          </a:p>
          <a:p>
            <a:pPr lvl="1"/>
            <a:r>
              <a:rPr lang="en-US" sz="2000" dirty="0"/>
              <a:t>Increase clients by 2% in year 1</a:t>
            </a:r>
          </a:p>
          <a:p>
            <a:pPr lvl="1"/>
            <a:r>
              <a:rPr lang="en-US" sz="2000" dirty="0"/>
              <a:t>Increase territory</a:t>
            </a:r>
          </a:p>
          <a:p>
            <a:pPr lvl="1"/>
            <a:r>
              <a:rPr lang="en-US" sz="2000" dirty="0"/>
              <a:t>Understand printing materials</a:t>
            </a:r>
          </a:p>
          <a:p>
            <a:pPr lvl="1"/>
            <a:r>
              <a:rPr lang="en-US" sz="2000" dirty="0"/>
              <a:t>Effectively manage sales team </a:t>
            </a:r>
          </a:p>
          <a:p>
            <a:pPr lvl="2"/>
            <a:r>
              <a:rPr lang="en-US" dirty="0"/>
              <a:t>Increase overall sales by 5%</a:t>
            </a:r>
          </a:p>
          <a:p>
            <a:pPr lvl="2"/>
            <a:r>
              <a:rPr lang="en-US" dirty="0"/>
              <a:t>Retain sales team </a:t>
            </a:r>
          </a:p>
          <a:p>
            <a:r>
              <a:rPr lang="en-US" sz="2000" dirty="0"/>
              <a:t>Motivational learning environment </a:t>
            </a:r>
          </a:p>
          <a:p>
            <a:pPr lvl="1"/>
            <a:r>
              <a:rPr lang="en-US" sz="2000" dirty="0"/>
              <a:t>Relationship with mentor </a:t>
            </a:r>
          </a:p>
          <a:p>
            <a:pPr lvl="1"/>
            <a:r>
              <a:rPr lang="en-US" sz="2000" dirty="0"/>
              <a:t>Mentor others </a:t>
            </a:r>
          </a:p>
          <a:p>
            <a:pPr lvl="1"/>
            <a:r>
              <a:rPr lang="en-US" sz="2000" dirty="0"/>
              <a:t>Constant feedback </a:t>
            </a:r>
          </a:p>
          <a:p>
            <a:pPr lvl="1"/>
            <a:r>
              <a:rPr lang="en-US" sz="2000" dirty="0"/>
              <a:t>Performance appraisals </a:t>
            </a:r>
          </a:p>
        </p:txBody>
      </p:sp>
      <p:pic>
        <p:nvPicPr>
          <p:cNvPr id="16386" name="Picture 2" descr="7 Ways To Highly Increase Your Sales Volume">
            <a:extLst>
              <a:ext uri="{FF2B5EF4-FFF2-40B4-BE49-F238E27FC236}">
                <a16:creationId xmlns:a16="http://schemas.microsoft.com/office/drawing/2014/main" id="{B1DC5494-60DF-4070-4CBD-825A63FA5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9" r="2153"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8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Revisiting Mentor Voices | Michigan Virtual">
            <a:extLst>
              <a:ext uri="{FF2B5EF4-FFF2-40B4-BE49-F238E27FC236}">
                <a16:creationId xmlns:a16="http://schemas.microsoft.com/office/drawing/2014/main" id="{45BA56C0-4260-F7E6-E4A5-09CFE6B30D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4"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AA18D5-9FBE-0299-85A9-8792378DADD7}"/>
              </a:ext>
            </a:extLst>
          </p:cNvPr>
          <p:cNvSpPr>
            <a:spLocks noGrp="1"/>
          </p:cNvSpPr>
          <p:nvPr>
            <p:ph type="title"/>
          </p:nvPr>
        </p:nvSpPr>
        <p:spPr>
          <a:xfrm>
            <a:off x="7531610" y="365125"/>
            <a:ext cx="3822189" cy="1899912"/>
          </a:xfrm>
        </p:spPr>
        <p:txBody>
          <a:bodyPr>
            <a:normAutofit/>
          </a:bodyPr>
          <a:lstStyle/>
          <a:p>
            <a:r>
              <a:rPr lang="en-US" sz="4000"/>
              <a:t>Develop</a:t>
            </a:r>
          </a:p>
        </p:txBody>
      </p:sp>
      <p:sp>
        <p:nvSpPr>
          <p:cNvPr id="3" name="Content Placeholder 2">
            <a:extLst>
              <a:ext uri="{FF2B5EF4-FFF2-40B4-BE49-F238E27FC236}">
                <a16:creationId xmlns:a16="http://schemas.microsoft.com/office/drawing/2014/main" id="{95314A65-F746-EB11-5395-35A66FF27AE5}"/>
              </a:ext>
            </a:extLst>
          </p:cNvPr>
          <p:cNvSpPr>
            <a:spLocks noGrp="1"/>
          </p:cNvSpPr>
          <p:nvPr>
            <p:ph idx="1"/>
          </p:nvPr>
        </p:nvSpPr>
        <p:spPr>
          <a:xfrm>
            <a:off x="7531610" y="2434201"/>
            <a:ext cx="3822189" cy="3742762"/>
          </a:xfrm>
        </p:spPr>
        <p:txBody>
          <a:bodyPr>
            <a:normAutofit lnSpcReduction="10000"/>
          </a:bodyPr>
          <a:lstStyle/>
          <a:p>
            <a:r>
              <a:rPr lang="en-US" sz="2000" dirty="0"/>
              <a:t>Internal hire </a:t>
            </a:r>
          </a:p>
          <a:p>
            <a:pPr lvl="1"/>
            <a:r>
              <a:rPr lang="en-US" sz="2000" dirty="0"/>
              <a:t>Already understand relationships </a:t>
            </a:r>
          </a:p>
          <a:p>
            <a:pPr lvl="1"/>
            <a:r>
              <a:rPr lang="en-US" sz="2000" dirty="0"/>
              <a:t>Printing information </a:t>
            </a:r>
          </a:p>
          <a:p>
            <a:pPr marL="457200" lvl="1" indent="0">
              <a:buNone/>
            </a:pPr>
            <a:endParaRPr lang="en-US" sz="2000" dirty="0"/>
          </a:p>
          <a:p>
            <a:r>
              <a:rPr lang="en-US" sz="2000" dirty="0"/>
              <a:t>Assemble training content and materials</a:t>
            </a:r>
          </a:p>
          <a:p>
            <a:pPr lvl="1"/>
            <a:r>
              <a:rPr lang="en-US" sz="2000" dirty="0"/>
              <a:t>Computer-based</a:t>
            </a:r>
          </a:p>
          <a:p>
            <a:pPr lvl="1"/>
            <a:r>
              <a:rPr lang="en-US" sz="2000" dirty="0"/>
              <a:t>Business Development Director, mentor  </a:t>
            </a:r>
          </a:p>
          <a:p>
            <a:pPr lvl="2"/>
            <a:r>
              <a:rPr lang="en-US" dirty="0"/>
              <a:t>Reinforce all training</a:t>
            </a:r>
          </a:p>
          <a:p>
            <a:pPr lvl="2"/>
            <a:r>
              <a:rPr lang="en-US" dirty="0"/>
              <a:t>Guide through process </a:t>
            </a:r>
          </a:p>
        </p:txBody>
      </p:sp>
    </p:spTree>
    <p:extLst>
      <p:ext uri="{BB962C8B-B14F-4D97-AF65-F5344CB8AC3E}">
        <p14:creationId xmlns:p14="http://schemas.microsoft.com/office/powerpoint/2010/main" val="1603833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4338" name="Picture 2" descr="Computer Based Training (CBT) Development Best Practices">
            <a:extLst>
              <a:ext uri="{FF2B5EF4-FFF2-40B4-BE49-F238E27FC236}">
                <a16:creationId xmlns:a16="http://schemas.microsoft.com/office/drawing/2014/main" id="{D7A2EBAF-8FF9-FE00-1440-724CD1DC53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04" r="14041"/>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45" name="Freeform: Shape 1434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347" name="Freeform: Shape 14346">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4349" name="Freeform: Shape 1434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16A5375-16B7-E74A-AED1-DF844D366627}"/>
              </a:ext>
            </a:extLst>
          </p:cNvPr>
          <p:cNvSpPr>
            <a:spLocks noGrp="1"/>
          </p:cNvSpPr>
          <p:nvPr>
            <p:ph type="title"/>
          </p:nvPr>
        </p:nvSpPr>
        <p:spPr>
          <a:xfrm>
            <a:off x="8046720" y="1045597"/>
            <a:ext cx="3633746" cy="1588422"/>
          </a:xfrm>
        </p:spPr>
        <p:txBody>
          <a:bodyPr anchor="b">
            <a:normAutofit/>
          </a:bodyPr>
          <a:lstStyle/>
          <a:p>
            <a:r>
              <a:rPr lang="en-US" sz="3600"/>
              <a:t>Develop</a:t>
            </a:r>
          </a:p>
        </p:txBody>
      </p:sp>
      <p:sp>
        <p:nvSpPr>
          <p:cNvPr id="3" name="Content Placeholder 2">
            <a:extLst>
              <a:ext uri="{FF2B5EF4-FFF2-40B4-BE49-F238E27FC236}">
                <a16:creationId xmlns:a16="http://schemas.microsoft.com/office/drawing/2014/main" id="{01D8A531-169A-FE6A-623B-3EE2812C15B2}"/>
              </a:ext>
            </a:extLst>
          </p:cNvPr>
          <p:cNvSpPr>
            <a:spLocks noGrp="1"/>
          </p:cNvSpPr>
          <p:nvPr>
            <p:ph idx="1"/>
          </p:nvPr>
        </p:nvSpPr>
        <p:spPr>
          <a:xfrm>
            <a:off x="8046720" y="2722729"/>
            <a:ext cx="3633746" cy="3454136"/>
          </a:xfrm>
        </p:spPr>
        <p:txBody>
          <a:bodyPr>
            <a:normAutofit fontScale="85000" lnSpcReduction="20000"/>
          </a:bodyPr>
          <a:lstStyle/>
          <a:p>
            <a:r>
              <a:rPr lang="en-US" sz="1900" dirty="0"/>
              <a:t>Training methods </a:t>
            </a:r>
          </a:p>
          <a:p>
            <a:pPr lvl="1"/>
            <a:r>
              <a:rPr lang="en-US" sz="1900" dirty="0"/>
              <a:t>On-sight training </a:t>
            </a:r>
          </a:p>
          <a:p>
            <a:pPr lvl="1"/>
            <a:r>
              <a:rPr lang="en-US" sz="1900" dirty="0"/>
              <a:t>Computer-based activities </a:t>
            </a:r>
          </a:p>
          <a:p>
            <a:pPr lvl="2"/>
            <a:r>
              <a:rPr lang="en-US" sz="1900" dirty="0"/>
              <a:t>Learn new software </a:t>
            </a:r>
          </a:p>
          <a:p>
            <a:pPr lvl="1"/>
            <a:r>
              <a:rPr lang="en-US" sz="1900" dirty="0"/>
              <a:t>PowerPoints </a:t>
            </a:r>
          </a:p>
          <a:p>
            <a:pPr lvl="2"/>
            <a:r>
              <a:rPr lang="en-US" sz="1900" dirty="0"/>
              <a:t>Managing a team </a:t>
            </a:r>
          </a:p>
          <a:p>
            <a:pPr lvl="2"/>
            <a:r>
              <a:rPr lang="en-US" sz="1900" dirty="0"/>
              <a:t>Innovation strategies </a:t>
            </a:r>
          </a:p>
          <a:p>
            <a:pPr lvl="2"/>
            <a:r>
              <a:rPr lang="en-US" sz="1900" dirty="0"/>
              <a:t>Sales and territory management </a:t>
            </a:r>
          </a:p>
          <a:p>
            <a:pPr lvl="1"/>
            <a:r>
              <a:rPr lang="en-US" sz="1900" dirty="0"/>
              <a:t>Trainer resource and manual </a:t>
            </a:r>
          </a:p>
          <a:p>
            <a:pPr lvl="2"/>
            <a:r>
              <a:rPr lang="en-US" sz="1900" dirty="0"/>
              <a:t>Refresher </a:t>
            </a:r>
          </a:p>
          <a:p>
            <a:pPr lvl="2"/>
            <a:r>
              <a:rPr lang="en-US" sz="1900" dirty="0"/>
              <a:t>Printers and software </a:t>
            </a:r>
          </a:p>
          <a:p>
            <a:pPr lvl="1"/>
            <a:r>
              <a:rPr lang="en-US" sz="1900" dirty="0"/>
              <a:t>iPads, workbooks, lectures, support materials</a:t>
            </a:r>
          </a:p>
          <a:p>
            <a:pPr lvl="2"/>
            <a:r>
              <a:rPr lang="en-US" sz="1900" dirty="0"/>
              <a:t>Not necessary  </a:t>
            </a:r>
          </a:p>
          <a:p>
            <a:pPr marL="0" indent="0">
              <a:buNone/>
            </a:pPr>
            <a:endParaRPr lang="en-US" sz="1000" dirty="0"/>
          </a:p>
        </p:txBody>
      </p:sp>
    </p:spTree>
    <p:extLst>
      <p:ext uri="{BB962C8B-B14F-4D97-AF65-F5344CB8AC3E}">
        <p14:creationId xmlns:p14="http://schemas.microsoft.com/office/powerpoint/2010/main" val="972218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99162-DD74-DF49-CDF4-5D0C576992B3}"/>
              </a:ext>
            </a:extLst>
          </p:cNvPr>
          <p:cNvSpPr>
            <a:spLocks noGrp="1"/>
          </p:cNvSpPr>
          <p:nvPr>
            <p:ph type="title"/>
          </p:nvPr>
        </p:nvSpPr>
        <p:spPr>
          <a:xfrm>
            <a:off x="640080" y="325369"/>
            <a:ext cx="4368602" cy="1956841"/>
          </a:xfrm>
        </p:spPr>
        <p:txBody>
          <a:bodyPr anchor="b">
            <a:normAutofit/>
          </a:bodyPr>
          <a:lstStyle/>
          <a:p>
            <a:r>
              <a:rPr lang="en-US" sz="5400" dirty="0"/>
              <a:t>Implement</a:t>
            </a:r>
          </a:p>
        </p:txBody>
      </p:sp>
      <p:sp>
        <p:nvSpPr>
          <p:cNvPr id="174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42156E-A8B0-6E83-9A81-9C3B16B097A4}"/>
              </a:ext>
            </a:extLst>
          </p:cNvPr>
          <p:cNvSpPr>
            <a:spLocks noGrp="1"/>
          </p:cNvSpPr>
          <p:nvPr>
            <p:ph idx="1"/>
          </p:nvPr>
        </p:nvSpPr>
        <p:spPr>
          <a:xfrm>
            <a:off x="640080" y="2872899"/>
            <a:ext cx="4243589" cy="3320668"/>
          </a:xfrm>
        </p:spPr>
        <p:txBody>
          <a:bodyPr>
            <a:normAutofit fontScale="92500" lnSpcReduction="10000"/>
          </a:bodyPr>
          <a:lstStyle/>
          <a:p>
            <a:r>
              <a:rPr lang="en-US" sz="1800" dirty="0"/>
              <a:t>On-the-job training</a:t>
            </a:r>
          </a:p>
          <a:p>
            <a:pPr lvl="1"/>
            <a:r>
              <a:rPr lang="en-US" sz="1800" dirty="0"/>
              <a:t>Computer/PowerPoint training</a:t>
            </a:r>
          </a:p>
          <a:p>
            <a:pPr lvl="1"/>
            <a:r>
              <a:rPr lang="en-US" sz="1800" dirty="0"/>
              <a:t>Coached by mentor</a:t>
            </a:r>
          </a:p>
          <a:p>
            <a:pPr lvl="2"/>
            <a:r>
              <a:rPr lang="en-US" sz="1800" dirty="0"/>
              <a:t>Business Development Director  </a:t>
            </a:r>
          </a:p>
          <a:p>
            <a:pPr lvl="2"/>
            <a:r>
              <a:rPr lang="en-US" sz="1800" dirty="0"/>
              <a:t>Behavior modeling </a:t>
            </a:r>
          </a:p>
          <a:p>
            <a:pPr lvl="1"/>
            <a:r>
              <a:rPr lang="en-US" sz="1800" dirty="0"/>
              <a:t>Job rotation </a:t>
            </a:r>
          </a:p>
          <a:p>
            <a:pPr lvl="2"/>
            <a:r>
              <a:rPr lang="en-US" sz="1800" dirty="0"/>
              <a:t>Observe sales managers</a:t>
            </a:r>
          </a:p>
          <a:p>
            <a:pPr lvl="3"/>
            <a:r>
              <a:rPr lang="en-US" dirty="0"/>
              <a:t>To better manage</a:t>
            </a:r>
          </a:p>
          <a:p>
            <a:pPr lvl="2"/>
            <a:r>
              <a:rPr lang="en-US" sz="1800" dirty="0"/>
              <a:t>Sit in with upper management</a:t>
            </a:r>
          </a:p>
          <a:p>
            <a:pPr lvl="1"/>
            <a:r>
              <a:rPr lang="en-US" sz="1800" dirty="0"/>
              <a:t>Special assignments</a:t>
            </a:r>
          </a:p>
          <a:p>
            <a:pPr lvl="2"/>
            <a:r>
              <a:rPr lang="en-US" sz="1800" dirty="0"/>
              <a:t>Role-play client meeting</a:t>
            </a:r>
          </a:p>
          <a:p>
            <a:pPr lvl="2"/>
            <a:r>
              <a:rPr lang="en-US" sz="1800" dirty="0"/>
              <a:t>Research on territory </a:t>
            </a:r>
          </a:p>
          <a:p>
            <a:pPr lvl="3"/>
            <a:endParaRPr lang="en-US" sz="1500" dirty="0"/>
          </a:p>
        </p:txBody>
      </p:sp>
      <p:pic>
        <p:nvPicPr>
          <p:cNvPr id="17410" name="Picture 2" descr="Job rotation Vector Art Stock Images | Depositphotos">
            <a:extLst>
              <a:ext uri="{FF2B5EF4-FFF2-40B4-BE49-F238E27FC236}">
                <a16:creationId xmlns:a16="http://schemas.microsoft.com/office/drawing/2014/main" id="{10F460CD-BDD6-EB2D-B184-757237165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62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72ED-4349-ADF2-9654-9D6123B30172}"/>
              </a:ext>
            </a:extLst>
          </p:cNvPr>
          <p:cNvSpPr>
            <a:spLocks noGrp="1"/>
          </p:cNvSpPr>
          <p:nvPr>
            <p:ph type="title"/>
          </p:nvPr>
        </p:nvSpPr>
        <p:spPr>
          <a:xfrm>
            <a:off x="917275" y="4583953"/>
            <a:ext cx="4685857" cy="1465973"/>
          </a:xfrm>
        </p:spPr>
        <p:txBody>
          <a:bodyPr anchor="t">
            <a:normAutofit/>
          </a:bodyPr>
          <a:lstStyle/>
          <a:p>
            <a:r>
              <a:rPr lang="en-US" sz="4000" dirty="0"/>
              <a:t>Business Strategy</a:t>
            </a:r>
          </a:p>
        </p:txBody>
      </p:sp>
      <p:pic>
        <p:nvPicPr>
          <p:cNvPr id="1026" name="Picture 2" descr="City of Billings, MT - Official Website">
            <a:extLst>
              <a:ext uri="{FF2B5EF4-FFF2-40B4-BE49-F238E27FC236}">
                <a16:creationId xmlns:a16="http://schemas.microsoft.com/office/drawing/2014/main" id="{58BADF78-43FA-ED8E-B3AA-2435364ED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r="4349"/>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3A36326-A706-6249-991D-015EA660EE9F}"/>
              </a:ext>
            </a:extLst>
          </p:cNvPr>
          <p:cNvSpPr>
            <a:spLocks noGrp="1"/>
          </p:cNvSpPr>
          <p:nvPr>
            <p:ph idx="1"/>
          </p:nvPr>
        </p:nvSpPr>
        <p:spPr>
          <a:xfrm>
            <a:off x="6096000" y="4583953"/>
            <a:ext cx="5638800" cy="1772397"/>
          </a:xfrm>
        </p:spPr>
        <p:txBody>
          <a:bodyPr>
            <a:normAutofit fontScale="85000" lnSpcReduction="20000"/>
          </a:bodyPr>
          <a:lstStyle/>
          <a:p>
            <a:r>
              <a:rPr lang="en-US" sz="2300" dirty="0"/>
              <a:t>Promotion</a:t>
            </a:r>
          </a:p>
          <a:p>
            <a:pPr lvl="1"/>
            <a:r>
              <a:rPr lang="en-US" sz="2100" dirty="0"/>
              <a:t>Business Development Director</a:t>
            </a:r>
          </a:p>
          <a:p>
            <a:pPr lvl="1"/>
            <a:r>
              <a:rPr lang="en-US" sz="2100" dirty="0"/>
              <a:t>Oversees development managers </a:t>
            </a:r>
          </a:p>
          <a:p>
            <a:pPr lvl="1"/>
            <a:r>
              <a:rPr lang="en-US" sz="2100" dirty="0"/>
              <a:t>Star employee</a:t>
            </a:r>
          </a:p>
          <a:p>
            <a:r>
              <a:rPr lang="en-US" sz="2300" dirty="0"/>
              <a:t>Open position for development manager </a:t>
            </a:r>
          </a:p>
          <a:p>
            <a:pPr lvl="1"/>
            <a:r>
              <a:rPr lang="en-US" sz="2100" dirty="0"/>
              <a:t>Montana</a:t>
            </a:r>
          </a:p>
          <a:p>
            <a:pPr lvl="1"/>
            <a:endParaRPr lang="en-US" sz="1400" dirty="0"/>
          </a:p>
        </p:txBody>
      </p:sp>
      <p:sp>
        <p:nvSpPr>
          <p:cNvPr id="4" name="Slide Number Placeholder 3">
            <a:extLst>
              <a:ext uri="{FF2B5EF4-FFF2-40B4-BE49-F238E27FC236}">
                <a16:creationId xmlns:a16="http://schemas.microsoft.com/office/drawing/2014/main" id="{B0E28966-590B-C090-C495-9ED160500D23}"/>
              </a:ext>
            </a:extLst>
          </p:cNvPr>
          <p:cNvSpPr>
            <a:spLocks noGrp="1"/>
          </p:cNvSpPr>
          <p:nvPr>
            <p:ph type="sldNum" sz="quarter" idx="12"/>
          </p:nvPr>
        </p:nvSpPr>
        <p:spPr/>
        <p:txBody>
          <a:bodyPr/>
          <a:lstStyle/>
          <a:p>
            <a:fld id="{3AA1C40C-FFF9-F043-8AF2-B11B2DDBF219}" type="slidenum">
              <a:rPr lang="en-US" smtClean="0"/>
              <a:t>4</a:t>
            </a:fld>
            <a:endParaRPr lang="en-US"/>
          </a:p>
        </p:txBody>
      </p:sp>
    </p:spTree>
    <p:extLst>
      <p:ext uri="{BB962C8B-B14F-4D97-AF65-F5344CB8AC3E}">
        <p14:creationId xmlns:p14="http://schemas.microsoft.com/office/powerpoint/2010/main" val="1793126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3164-E0E0-8683-64ED-BA0142A6C93F}"/>
              </a:ext>
            </a:extLst>
          </p:cNvPr>
          <p:cNvSpPr>
            <a:spLocks noGrp="1"/>
          </p:cNvSpPr>
          <p:nvPr>
            <p:ph type="title"/>
          </p:nvPr>
        </p:nvSpPr>
        <p:spPr>
          <a:xfrm>
            <a:off x="648929" y="629266"/>
            <a:ext cx="3505495" cy="1622321"/>
          </a:xfrm>
        </p:spPr>
        <p:txBody>
          <a:bodyPr>
            <a:normAutofit/>
          </a:bodyPr>
          <a:lstStyle/>
          <a:p>
            <a:r>
              <a:rPr lang="en-US" dirty="0"/>
              <a:t>Evaluate</a:t>
            </a:r>
          </a:p>
        </p:txBody>
      </p:sp>
      <p:sp>
        <p:nvSpPr>
          <p:cNvPr id="3" name="Content Placeholder 2">
            <a:extLst>
              <a:ext uri="{FF2B5EF4-FFF2-40B4-BE49-F238E27FC236}">
                <a16:creationId xmlns:a16="http://schemas.microsoft.com/office/drawing/2014/main" id="{E845A80A-9EBB-0AF1-606D-35139C6FACC4}"/>
              </a:ext>
            </a:extLst>
          </p:cNvPr>
          <p:cNvSpPr>
            <a:spLocks noGrp="1"/>
          </p:cNvSpPr>
          <p:nvPr>
            <p:ph idx="1"/>
          </p:nvPr>
        </p:nvSpPr>
        <p:spPr>
          <a:xfrm>
            <a:off x="648931" y="2438400"/>
            <a:ext cx="3505494" cy="3785419"/>
          </a:xfrm>
        </p:spPr>
        <p:txBody>
          <a:bodyPr>
            <a:normAutofit/>
          </a:bodyPr>
          <a:lstStyle/>
          <a:p>
            <a:r>
              <a:rPr lang="en-US" sz="1700"/>
              <a:t>Designing the study </a:t>
            </a:r>
          </a:p>
          <a:p>
            <a:pPr lvl="1"/>
            <a:r>
              <a:rPr lang="en-US" sz="1700"/>
              <a:t>Time series design </a:t>
            </a:r>
          </a:p>
          <a:p>
            <a:pPr lvl="2"/>
            <a:r>
              <a:rPr lang="en-US" sz="1700"/>
              <a:t>Performance before vs. after </a:t>
            </a:r>
          </a:p>
          <a:p>
            <a:pPr lvl="3"/>
            <a:r>
              <a:rPr lang="en-US" sz="1700"/>
              <a:t>Software </a:t>
            </a:r>
          </a:p>
          <a:p>
            <a:pPr lvl="3"/>
            <a:r>
              <a:rPr lang="en-US" sz="1700"/>
              <a:t>Printing materials </a:t>
            </a:r>
          </a:p>
          <a:p>
            <a:pPr lvl="3"/>
            <a:r>
              <a:rPr lang="en-US" sz="1700"/>
              <a:t>Management skills</a:t>
            </a:r>
          </a:p>
          <a:p>
            <a:pPr marL="914400" lvl="2" indent="0">
              <a:buNone/>
            </a:pPr>
            <a:endParaRPr lang="en-US" sz="1700"/>
          </a:p>
          <a:p>
            <a:pPr lvl="1"/>
            <a:r>
              <a:rPr lang="en-US" sz="1700"/>
              <a:t>No controlled experimentation </a:t>
            </a:r>
          </a:p>
          <a:p>
            <a:pPr lvl="2"/>
            <a:r>
              <a:rPr lang="en-US" sz="1700"/>
              <a:t>Hard for this position</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line chart&#10;&#10;Description automatically generated">
            <a:extLst>
              <a:ext uri="{FF2B5EF4-FFF2-40B4-BE49-F238E27FC236}">
                <a16:creationId xmlns:a16="http://schemas.microsoft.com/office/drawing/2014/main" id="{36A5AFBE-52EF-1788-791B-029103556EF7}"/>
              </a:ext>
            </a:extLst>
          </p:cNvPr>
          <p:cNvPicPr>
            <a:picLocks noChangeAspect="1"/>
          </p:cNvPicPr>
          <p:nvPr/>
        </p:nvPicPr>
        <p:blipFill>
          <a:blip r:embed="rId2"/>
          <a:stretch>
            <a:fillRect/>
          </a:stretch>
        </p:blipFill>
        <p:spPr>
          <a:xfrm>
            <a:off x="5405862" y="1109934"/>
            <a:ext cx="6019331" cy="4634885"/>
          </a:xfrm>
          <a:prstGeom prst="rect">
            <a:avLst/>
          </a:prstGeom>
          <a:effectLst/>
        </p:spPr>
      </p:pic>
    </p:spTree>
    <p:extLst>
      <p:ext uri="{BB962C8B-B14F-4D97-AF65-F5344CB8AC3E}">
        <p14:creationId xmlns:p14="http://schemas.microsoft.com/office/powerpoint/2010/main" val="1063244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1" name="Freeform: Shape 1844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434543-95FF-FE59-7C11-BF4F82979E4A}"/>
              </a:ext>
            </a:extLst>
          </p:cNvPr>
          <p:cNvSpPr>
            <a:spLocks noGrp="1"/>
          </p:cNvSpPr>
          <p:nvPr>
            <p:ph type="title"/>
          </p:nvPr>
        </p:nvSpPr>
        <p:spPr>
          <a:xfrm>
            <a:off x="838200" y="609600"/>
            <a:ext cx="3739341" cy="1330839"/>
          </a:xfrm>
        </p:spPr>
        <p:txBody>
          <a:bodyPr>
            <a:normAutofit/>
          </a:bodyPr>
          <a:lstStyle/>
          <a:p>
            <a:r>
              <a:rPr lang="en-US" dirty="0"/>
              <a:t>Evaluate </a:t>
            </a:r>
          </a:p>
        </p:txBody>
      </p:sp>
      <p:sp>
        <p:nvSpPr>
          <p:cNvPr id="3" name="Content Placeholder 2">
            <a:extLst>
              <a:ext uri="{FF2B5EF4-FFF2-40B4-BE49-F238E27FC236}">
                <a16:creationId xmlns:a16="http://schemas.microsoft.com/office/drawing/2014/main" id="{61406038-0276-765E-4208-076CD6FDC3EB}"/>
              </a:ext>
            </a:extLst>
          </p:cNvPr>
          <p:cNvSpPr>
            <a:spLocks noGrp="1"/>
          </p:cNvSpPr>
          <p:nvPr>
            <p:ph idx="1"/>
          </p:nvPr>
        </p:nvSpPr>
        <p:spPr>
          <a:xfrm>
            <a:off x="808638" y="2156778"/>
            <a:ext cx="3520766" cy="4091621"/>
          </a:xfrm>
        </p:spPr>
        <p:txBody>
          <a:bodyPr>
            <a:normAutofit fontScale="92500" lnSpcReduction="20000"/>
          </a:bodyPr>
          <a:lstStyle/>
          <a:p>
            <a:r>
              <a:rPr lang="en-US" sz="2200" dirty="0"/>
              <a:t>Training effects to measure </a:t>
            </a:r>
          </a:p>
          <a:p>
            <a:pPr lvl="1"/>
            <a:r>
              <a:rPr lang="en-US" sz="2200" dirty="0"/>
              <a:t>Reactions</a:t>
            </a:r>
          </a:p>
          <a:p>
            <a:pPr lvl="2"/>
            <a:r>
              <a:rPr lang="en-US" sz="2200" dirty="0"/>
              <a:t>Positive or negative </a:t>
            </a:r>
          </a:p>
          <a:p>
            <a:pPr lvl="1"/>
            <a:r>
              <a:rPr lang="en-US" sz="2200" dirty="0"/>
              <a:t>Learning </a:t>
            </a:r>
          </a:p>
          <a:p>
            <a:pPr lvl="2"/>
            <a:r>
              <a:rPr lang="en-US" sz="2200" dirty="0"/>
              <a:t>Management techniques </a:t>
            </a:r>
          </a:p>
          <a:p>
            <a:pPr lvl="2"/>
            <a:r>
              <a:rPr lang="en-US" sz="2200" dirty="0"/>
              <a:t>New software </a:t>
            </a:r>
          </a:p>
          <a:p>
            <a:pPr lvl="1"/>
            <a:r>
              <a:rPr lang="en-US" sz="2200" dirty="0"/>
              <a:t>Behavior </a:t>
            </a:r>
          </a:p>
          <a:p>
            <a:pPr lvl="2"/>
            <a:r>
              <a:rPr lang="en-US" sz="2200" dirty="0"/>
              <a:t>Enjoying new role vs prefer old</a:t>
            </a:r>
          </a:p>
          <a:p>
            <a:pPr lvl="1"/>
            <a:r>
              <a:rPr lang="en-US" sz="2200" dirty="0"/>
              <a:t>Results </a:t>
            </a:r>
          </a:p>
          <a:p>
            <a:pPr lvl="2"/>
            <a:r>
              <a:rPr lang="en-US" sz="2200" dirty="0"/>
              <a:t>Adequately performing job </a:t>
            </a:r>
          </a:p>
          <a:p>
            <a:pPr lvl="2"/>
            <a:r>
              <a:rPr lang="en-US" sz="2200" dirty="0"/>
              <a:t>Positive feedback from sales managers </a:t>
            </a:r>
          </a:p>
          <a:p>
            <a:endParaRPr lang="en-US" sz="1600" dirty="0"/>
          </a:p>
        </p:txBody>
      </p:sp>
      <p:pic>
        <p:nvPicPr>
          <p:cNvPr id="18434" name="Picture 2" descr="9 Tips For Figuring Out A Positive Reaction To The Negative Things That  Happen | How to Learn">
            <a:extLst>
              <a:ext uri="{FF2B5EF4-FFF2-40B4-BE49-F238E27FC236}">
                <a16:creationId xmlns:a16="http://schemas.microsoft.com/office/drawing/2014/main" id="{48187674-3323-3B44-D64A-953A2E7EF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a:stretch/>
        </p:blipFill>
        <p:spPr bwMode="auto">
          <a:xfrm>
            <a:off x="5445457" y="1258173"/>
            <a:ext cx="6155141" cy="436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96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5" name="Rectangle 1946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F5927-BFA0-00E3-BB87-E56855AD83F7}"/>
              </a:ext>
            </a:extLst>
          </p:cNvPr>
          <p:cNvSpPr>
            <a:spLocks noGrp="1"/>
          </p:cNvSpPr>
          <p:nvPr>
            <p:ph type="title"/>
          </p:nvPr>
        </p:nvSpPr>
        <p:spPr>
          <a:xfrm>
            <a:off x="7320466" y="609600"/>
            <a:ext cx="4140014" cy="1330839"/>
          </a:xfrm>
        </p:spPr>
        <p:txBody>
          <a:bodyPr>
            <a:normAutofit/>
          </a:bodyPr>
          <a:lstStyle/>
          <a:p>
            <a:r>
              <a:rPr lang="en-US" sz="3400"/>
              <a:t>Basics of Performance Appraisal </a:t>
            </a:r>
          </a:p>
        </p:txBody>
      </p:sp>
      <p:pic>
        <p:nvPicPr>
          <p:cNvPr id="19458" name="Picture 2" descr="Reasons Building Relationships Is Important | Journal">
            <a:extLst>
              <a:ext uri="{FF2B5EF4-FFF2-40B4-BE49-F238E27FC236}">
                <a16:creationId xmlns:a16="http://schemas.microsoft.com/office/drawing/2014/main" id="{FB2AF54E-5519-CCC5-784D-1086CA2392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66" r="13157"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24427D4-DBFB-8FDC-A661-527531923A4E}"/>
              </a:ext>
            </a:extLst>
          </p:cNvPr>
          <p:cNvSpPr>
            <a:spLocks noGrp="1"/>
          </p:cNvSpPr>
          <p:nvPr>
            <p:ph idx="1"/>
          </p:nvPr>
        </p:nvSpPr>
        <p:spPr>
          <a:xfrm>
            <a:off x="7320466" y="2145334"/>
            <a:ext cx="4140013" cy="4194506"/>
          </a:xfrm>
        </p:spPr>
        <p:txBody>
          <a:bodyPr>
            <a:normAutofit fontScale="92500" lnSpcReduction="10000"/>
          </a:bodyPr>
          <a:lstStyle/>
          <a:p>
            <a:r>
              <a:rPr lang="en-US" sz="1800" dirty="0"/>
              <a:t>Sets work standards </a:t>
            </a:r>
          </a:p>
          <a:p>
            <a:pPr lvl="1"/>
            <a:r>
              <a:rPr lang="en-US" sz="1800" dirty="0"/>
              <a:t>Job duties </a:t>
            </a:r>
          </a:p>
          <a:p>
            <a:pPr lvl="2"/>
            <a:r>
              <a:rPr lang="en-US" sz="1800" dirty="0"/>
              <a:t>Listed in description </a:t>
            </a:r>
          </a:p>
          <a:p>
            <a:pPr lvl="1"/>
            <a:r>
              <a:rPr lang="en-US" sz="1800" dirty="0"/>
              <a:t>Work activities </a:t>
            </a:r>
          </a:p>
          <a:p>
            <a:pPr lvl="2">
              <a:spcBef>
                <a:spcPts val="0"/>
              </a:spcBef>
            </a:pPr>
            <a:r>
              <a:rPr lang="en-US" sz="1800" dirty="0"/>
              <a:t>Managing a sales team </a:t>
            </a:r>
          </a:p>
          <a:p>
            <a:pPr lvl="2">
              <a:spcBef>
                <a:spcPts val="0"/>
              </a:spcBef>
            </a:pPr>
            <a:r>
              <a:rPr lang="en-US" sz="1800" dirty="0"/>
              <a:t>Negotiating contracts </a:t>
            </a:r>
          </a:p>
          <a:p>
            <a:pPr lvl="2">
              <a:spcBef>
                <a:spcPts val="0"/>
              </a:spcBef>
            </a:pPr>
            <a:r>
              <a:rPr lang="en-US" sz="1800" dirty="0"/>
              <a:t>Strategic decision making </a:t>
            </a:r>
          </a:p>
          <a:p>
            <a:pPr lvl="2">
              <a:spcBef>
                <a:spcPts val="0"/>
              </a:spcBef>
            </a:pPr>
            <a:r>
              <a:rPr lang="en-US" sz="1800" dirty="0"/>
              <a:t>Forming relationships </a:t>
            </a:r>
          </a:p>
          <a:p>
            <a:pPr lvl="1">
              <a:spcBef>
                <a:spcPts val="0"/>
              </a:spcBef>
            </a:pPr>
            <a:r>
              <a:rPr lang="en-US" sz="1800" dirty="0"/>
              <a:t>Human behaviors </a:t>
            </a:r>
          </a:p>
          <a:p>
            <a:pPr lvl="2">
              <a:spcBef>
                <a:spcPts val="0"/>
              </a:spcBef>
            </a:pPr>
            <a:r>
              <a:rPr lang="en-US" sz="1800" dirty="0"/>
              <a:t>Communication skills</a:t>
            </a:r>
          </a:p>
          <a:p>
            <a:pPr lvl="2">
              <a:spcBef>
                <a:spcPts val="0"/>
              </a:spcBef>
            </a:pPr>
            <a:r>
              <a:rPr lang="en-US" sz="1800" dirty="0"/>
              <a:t>Extroversion </a:t>
            </a:r>
          </a:p>
          <a:p>
            <a:pPr lvl="2">
              <a:spcBef>
                <a:spcPts val="0"/>
              </a:spcBef>
            </a:pPr>
            <a:r>
              <a:rPr lang="en-US" sz="1800" dirty="0"/>
              <a:t>Negotiation skills </a:t>
            </a:r>
          </a:p>
          <a:p>
            <a:pPr lvl="2">
              <a:spcBef>
                <a:spcPts val="0"/>
              </a:spcBef>
            </a:pPr>
            <a:r>
              <a:rPr lang="en-US" sz="1800" dirty="0"/>
              <a:t>Leadership</a:t>
            </a:r>
          </a:p>
          <a:p>
            <a:pPr>
              <a:spcBef>
                <a:spcPts val="0"/>
              </a:spcBef>
            </a:pPr>
            <a:r>
              <a:rPr lang="en-US" sz="1800" dirty="0"/>
              <a:t>Goals</a:t>
            </a:r>
          </a:p>
          <a:p>
            <a:pPr lvl="1">
              <a:spcBef>
                <a:spcPts val="0"/>
              </a:spcBef>
            </a:pPr>
            <a:r>
              <a:rPr lang="en-US" sz="1800" dirty="0"/>
              <a:t>Effectively lead sales team</a:t>
            </a:r>
          </a:p>
          <a:p>
            <a:pPr lvl="1">
              <a:spcBef>
                <a:spcPts val="0"/>
              </a:spcBef>
            </a:pPr>
            <a:r>
              <a:rPr lang="en-US" sz="1800" dirty="0"/>
              <a:t>Expand company territory </a:t>
            </a:r>
          </a:p>
          <a:p>
            <a:pPr lvl="1">
              <a:spcBef>
                <a:spcPts val="0"/>
              </a:spcBef>
            </a:pPr>
            <a:r>
              <a:rPr lang="en-US" sz="1800" dirty="0"/>
              <a:t>Understand printing materials</a:t>
            </a:r>
          </a:p>
          <a:p>
            <a:pPr lvl="1">
              <a:spcBef>
                <a:spcPts val="0"/>
              </a:spcBef>
            </a:pPr>
            <a:r>
              <a:rPr lang="en-US" sz="1800" dirty="0"/>
              <a:t>Add new clients</a:t>
            </a:r>
          </a:p>
        </p:txBody>
      </p:sp>
    </p:spTree>
    <p:extLst>
      <p:ext uri="{BB962C8B-B14F-4D97-AF65-F5344CB8AC3E}">
        <p14:creationId xmlns:p14="http://schemas.microsoft.com/office/powerpoint/2010/main" val="902938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0723-3C12-7D50-7641-28C0DBD4ED8D}"/>
              </a:ext>
            </a:extLst>
          </p:cNvPr>
          <p:cNvSpPr>
            <a:spLocks noGrp="1"/>
          </p:cNvSpPr>
          <p:nvPr>
            <p:ph type="title"/>
          </p:nvPr>
        </p:nvSpPr>
        <p:spPr/>
        <p:txBody>
          <a:bodyPr/>
          <a:lstStyle/>
          <a:p>
            <a:r>
              <a:rPr lang="en-US" dirty="0"/>
              <a:t>Performance Appraisal </a:t>
            </a:r>
          </a:p>
        </p:txBody>
      </p:sp>
      <p:sp>
        <p:nvSpPr>
          <p:cNvPr id="3" name="Content Placeholder 2">
            <a:extLst>
              <a:ext uri="{FF2B5EF4-FFF2-40B4-BE49-F238E27FC236}">
                <a16:creationId xmlns:a16="http://schemas.microsoft.com/office/drawing/2014/main" id="{8C9942C0-7E3E-D299-A832-3DEF24BA1A48}"/>
              </a:ext>
            </a:extLst>
          </p:cNvPr>
          <p:cNvSpPr>
            <a:spLocks noGrp="1"/>
          </p:cNvSpPr>
          <p:nvPr>
            <p:ph sz="half" idx="1"/>
          </p:nvPr>
        </p:nvSpPr>
        <p:spPr/>
        <p:txBody>
          <a:bodyPr>
            <a:normAutofit/>
          </a:bodyPr>
          <a:lstStyle/>
          <a:p>
            <a:r>
              <a:rPr lang="en-US" dirty="0"/>
              <a:t>Appraiser </a:t>
            </a:r>
          </a:p>
          <a:p>
            <a:pPr lvl="1"/>
            <a:r>
              <a:rPr lang="en-US" dirty="0"/>
              <a:t>Immediate supervisor </a:t>
            </a:r>
          </a:p>
          <a:p>
            <a:pPr lvl="2"/>
            <a:r>
              <a:rPr lang="en-US" dirty="0"/>
              <a:t>Business Development Director </a:t>
            </a:r>
          </a:p>
          <a:p>
            <a:pPr lvl="2"/>
            <a:r>
              <a:rPr lang="en-US" dirty="0"/>
              <a:t>1-2 hours in conference room</a:t>
            </a:r>
          </a:p>
          <a:p>
            <a:pPr lvl="2"/>
            <a:r>
              <a:rPr lang="en-US" dirty="0"/>
              <a:t>Every 3 months, year 1 </a:t>
            </a:r>
          </a:p>
          <a:p>
            <a:pPr lvl="2"/>
            <a:r>
              <a:rPr lang="en-US" dirty="0"/>
              <a:t>Then semiannually </a:t>
            </a:r>
          </a:p>
          <a:p>
            <a:pPr lvl="2"/>
            <a:r>
              <a:rPr lang="en-US" dirty="0"/>
              <a:t>Go over narrative forms, graphic rating scale, peer appraisal </a:t>
            </a:r>
          </a:p>
          <a:p>
            <a:pPr lvl="1"/>
            <a:r>
              <a:rPr lang="en-US" dirty="0"/>
              <a:t>Peer appraisal </a:t>
            </a:r>
          </a:p>
          <a:p>
            <a:pPr lvl="2"/>
            <a:r>
              <a:rPr lang="en-US" dirty="0"/>
              <a:t>Results presented by Director </a:t>
            </a:r>
          </a:p>
          <a:p>
            <a:pPr lvl="2"/>
            <a:r>
              <a:rPr lang="en-US" dirty="0"/>
              <a:t>8 salespeople fill out form </a:t>
            </a:r>
          </a:p>
          <a:p>
            <a:pPr lvl="2"/>
            <a:r>
              <a:rPr lang="en-US" dirty="0"/>
              <a:t>Every 3 months, then semi-annually </a:t>
            </a:r>
          </a:p>
          <a:p>
            <a:pPr lvl="2"/>
            <a:endParaRPr lang="en-US" dirty="0"/>
          </a:p>
        </p:txBody>
      </p:sp>
      <p:sp>
        <p:nvSpPr>
          <p:cNvPr id="4" name="Content Placeholder 3">
            <a:extLst>
              <a:ext uri="{FF2B5EF4-FFF2-40B4-BE49-F238E27FC236}">
                <a16:creationId xmlns:a16="http://schemas.microsoft.com/office/drawing/2014/main" id="{9D022D4C-9D9D-21E2-DD12-FBC41A0466D2}"/>
              </a:ext>
            </a:extLst>
          </p:cNvPr>
          <p:cNvSpPr>
            <a:spLocks noGrp="1"/>
          </p:cNvSpPr>
          <p:nvPr>
            <p:ph sz="half" idx="2"/>
          </p:nvPr>
        </p:nvSpPr>
        <p:spPr/>
        <p:txBody>
          <a:bodyPr/>
          <a:lstStyle/>
          <a:p>
            <a:r>
              <a:rPr lang="en-US" dirty="0"/>
              <a:t>Not using</a:t>
            </a:r>
          </a:p>
          <a:p>
            <a:pPr lvl="1"/>
            <a:r>
              <a:rPr lang="en-US" dirty="0"/>
              <a:t>Rating committees </a:t>
            </a:r>
          </a:p>
          <a:p>
            <a:pPr lvl="2"/>
            <a:r>
              <a:rPr lang="en-US" dirty="0"/>
              <a:t>Only 1 direct supervisor </a:t>
            </a:r>
          </a:p>
          <a:p>
            <a:pPr lvl="1"/>
            <a:r>
              <a:rPr lang="en-US" dirty="0"/>
              <a:t>Self-ratings</a:t>
            </a:r>
          </a:p>
          <a:p>
            <a:pPr lvl="2"/>
            <a:r>
              <a:rPr lang="en-US" dirty="0"/>
              <a:t>Can self-reflect on appraisals instead</a:t>
            </a:r>
          </a:p>
          <a:p>
            <a:pPr lvl="1"/>
            <a:r>
              <a:rPr lang="en-US" dirty="0"/>
              <a:t>Appraisal by subordinates </a:t>
            </a:r>
          </a:p>
          <a:p>
            <a:pPr lvl="2"/>
            <a:r>
              <a:rPr lang="en-US" dirty="0"/>
              <a:t>Done in peer appraisal </a:t>
            </a:r>
          </a:p>
          <a:p>
            <a:pPr lvl="1"/>
            <a:r>
              <a:rPr lang="en-US" dirty="0"/>
              <a:t>360-feedback </a:t>
            </a:r>
          </a:p>
          <a:p>
            <a:pPr lvl="2"/>
            <a:r>
              <a:rPr lang="en-US" dirty="0"/>
              <a:t>Comparable to peer appraisal </a:t>
            </a:r>
          </a:p>
        </p:txBody>
      </p:sp>
      <p:pic>
        <p:nvPicPr>
          <p:cNvPr id="2052" name="Picture 4" descr="5 Star Rating | Free SVG">
            <a:extLst>
              <a:ext uri="{FF2B5EF4-FFF2-40B4-BE49-F238E27FC236}">
                <a16:creationId xmlns:a16="http://schemas.microsoft.com/office/drawing/2014/main" id="{FD7CBCA9-AA8F-D9C3-652E-1F1E84723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728" b="40944"/>
          <a:stretch/>
        </p:blipFill>
        <p:spPr bwMode="auto">
          <a:xfrm>
            <a:off x="6172200" y="5369958"/>
            <a:ext cx="5809573" cy="112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422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43B5-5D5C-54BA-26F5-D238BA513D18}"/>
              </a:ext>
            </a:extLst>
          </p:cNvPr>
          <p:cNvSpPr>
            <a:spLocks noGrp="1"/>
          </p:cNvSpPr>
          <p:nvPr>
            <p:ph type="title"/>
          </p:nvPr>
        </p:nvSpPr>
        <p:spPr/>
        <p:txBody>
          <a:bodyPr/>
          <a:lstStyle/>
          <a:p>
            <a:r>
              <a:rPr lang="en-US" dirty="0"/>
              <a:t>Performance Appraisal Tools </a:t>
            </a:r>
          </a:p>
        </p:txBody>
      </p:sp>
      <p:sp>
        <p:nvSpPr>
          <p:cNvPr id="5" name="Content Placeholder 4">
            <a:extLst>
              <a:ext uri="{FF2B5EF4-FFF2-40B4-BE49-F238E27FC236}">
                <a16:creationId xmlns:a16="http://schemas.microsoft.com/office/drawing/2014/main" id="{0AB656C3-0EF8-8C45-EB23-EA94FAE15ED8}"/>
              </a:ext>
            </a:extLst>
          </p:cNvPr>
          <p:cNvSpPr>
            <a:spLocks noGrp="1"/>
          </p:cNvSpPr>
          <p:nvPr>
            <p:ph sz="half" idx="1"/>
          </p:nvPr>
        </p:nvSpPr>
        <p:spPr/>
        <p:txBody>
          <a:bodyPr>
            <a:normAutofit fontScale="55000" lnSpcReduction="20000"/>
          </a:bodyPr>
          <a:lstStyle/>
          <a:p>
            <a:pPr>
              <a:lnSpc>
                <a:spcPct val="120000"/>
              </a:lnSpc>
              <a:spcBef>
                <a:spcPts val="0"/>
              </a:spcBef>
            </a:pPr>
            <a:r>
              <a:rPr lang="en-US" sz="2900" dirty="0"/>
              <a:t>Narrative Forms</a:t>
            </a:r>
          </a:p>
          <a:p>
            <a:pPr lvl="1">
              <a:lnSpc>
                <a:spcPct val="120000"/>
              </a:lnSpc>
              <a:spcBef>
                <a:spcPts val="0"/>
              </a:spcBef>
            </a:pPr>
            <a:r>
              <a:rPr lang="en-US" sz="2900" dirty="0"/>
              <a:t>Done by Director</a:t>
            </a:r>
          </a:p>
          <a:p>
            <a:pPr lvl="2">
              <a:lnSpc>
                <a:spcPct val="120000"/>
              </a:lnSpc>
              <a:spcBef>
                <a:spcPts val="0"/>
              </a:spcBef>
            </a:pPr>
            <a:r>
              <a:rPr lang="en-US" sz="2600" dirty="0"/>
              <a:t>Every 3 months, year 1 </a:t>
            </a:r>
          </a:p>
          <a:p>
            <a:pPr lvl="2">
              <a:lnSpc>
                <a:spcPct val="120000"/>
              </a:lnSpc>
              <a:spcBef>
                <a:spcPts val="0"/>
              </a:spcBef>
            </a:pPr>
            <a:r>
              <a:rPr lang="en-US" sz="2600" dirty="0"/>
              <a:t>Then semiannually </a:t>
            </a:r>
          </a:p>
          <a:p>
            <a:pPr lvl="1">
              <a:lnSpc>
                <a:spcPct val="120000"/>
              </a:lnSpc>
              <a:spcBef>
                <a:spcPts val="0"/>
              </a:spcBef>
            </a:pPr>
            <a:r>
              <a:rPr lang="en-US" sz="2900" dirty="0"/>
              <a:t>Discussed in appraisal </a:t>
            </a:r>
          </a:p>
          <a:p>
            <a:pPr lvl="1">
              <a:lnSpc>
                <a:spcPct val="120000"/>
              </a:lnSpc>
              <a:spcBef>
                <a:spcPts val="0"/>
              </a:spcBef>
            </a:pPr>
            <a:r>
              <a:rPr lang="en-US" sz="2900" dirty="0"/>
              <a:t>Assess performance </a:t>
            </a:r>
          </a:p>
          <a:p>
            <a:pPr lvl="2">
              <a:lnSpc>
                <a:spcPct val="120000"/>
              </a:lnSpc>
              <a:spcBef>
                <a:spcPts val="0"/>
              </a:spcBef>
            </a:pPr>
            <a:r>
              <a:rPr lang="en-US" sz="2600" dirty="0"/>
              <a:t>Provide feedback</a:t>
            </a:r>
          </a:p>
          <a:p>
            <a:pPr marL="914400" lvl="2" indent="0">
              <a:lnSpc>
                <a:spcPct val="120000"/>
              </a:lnSpc>
              <a:spcBef>
                <a:spcPts val="0"/>
              </a:spcBef>
              <a:buNone/>
            </a:pPr>
            <a:endParaRPr lang="en-US" sz="2600" dirty="0"/>
          </a:p>
          <a:p>
            <a:pPr>
              <a:lnSpc>
                <a:spcPct val="120000"/>
              </a:lnSpc>
              <a:spcBef>
                <a:spcPts val="0"/>
              </a:spcBef>
            </a:pPr>
            <a:r>
              <a:rPr lang="en-US" sz="2900" dirty="0"/>
              <a:t>Graphic Rating Scale</a:t>
            </a:r>
          </a:p>
          <a:p>
            <a:pPr lvl="1">
              <a:lnSpc>
                <a:spcPct val="120000"/>
              </a:lnSpc>
              <a:spcBef>
                <a:spcPts val="0"/>
              </a:spcBef>
            </a:pPr>
            <a:r>
              <a:rPr lang="en-US" sz="2900" dirty="0"/>
              <a:t>Done by Director </a:t>
            </a:r>
          </a:p>
          <a:p>
            <a:pPr lvl="2">
              <a:lnSpc>
                <a:spcPct val="120000"/>
              </a:lnSpc>
              <a:spcBef>
                <a:spcPts val="0"/>
              </a:spcBef>
            </a:pPr>
            <a:r>
              <a:rPr lang="en-US" sz="2600" dirty="0"/>
              <a:t>Every 3 months, year 1 </a:t>
            </a:r>
          </a:p>
          <a:p>
            <a:pPr lvl="2">
              <a:lnSpc>
                <a:spcPct val="120000"/>
              </a:lnSpc>
              <a:spcBef>
                <a:spcPts val="0"/>
              </a:spcBef>
            </a:pPr>
            <a:r>
              <a:rPr lang="en-US" sz="2600" dirty="0"/>
              <a:t>Then semiannually </a:t>
            </a:r>
          </a:p>
          <a:p>
            <a:pPr lvl="1">
              <a:lnSpc>
                <a:spcPct val="120000"/>
              </a:lnSpc>
              <a:spcBef>
                <a:spcPts val="0"/>
              </a:spcBef>
            </a:pPr>
            <a:r>
              <a:rPr lang="en-US" sz="2900" dirty="0"/>
              <a:t>Discussed in appraisal </a:t>
            </a:r>
          </a:p>
          <a:p>
            <a:pPr lvl="1">
              <a:lnSpc>
                <a:spcPct val="120000"/>
              </a:lnSpc>
              <a:spcBef>
                <a:spcPts val="0"/>
              </a:spcBef>
            </a:pPr>
            <a:r>
              <a:rPr lang="en-US" sz="2900" dirty="0"/>
              <a:t>Assess job traits</a:t>
            </a:r>
          </a:p>
          <a:p>
            <a:pPr marL="457200" lvl="1" indent="0">
              <a:lnSpc>
                <a:spcPct val="120000"/>
              </a:lnSpc>
              <a:spcBef>
                <a:spcPts val="0"/>
              </a:spcBef>
              <a:buNone/>
            </a:pPr>
            <a:endParaRPr lang="en-US" sz="2900" dirty="0"/>
          </a:p>
          <a:p>
            <a:pPr>
              <a:lnSpc>
                <a:spcPct val="120000"/>
              </a:lnSpc>
              <a:spcBef>
                <a:spcPts val="0"/>
              </a:spcBef>
            </a:pPr>
            <a:r>
              <a:rPr lang="en-US" sz="2900" dirty="0"/>
              <a:t>Management by objectives</a:t>
            </a:r>
          </a:p>
          <a:p>
            <a:pPr lvl="1">
              <a:lnSpc>
                <a:spcPct val="120000"/>
              </a:lnSpc>
              <a:spcBef>
                <a:spcPts val="0"/>
              </a:spcBef>
            </a:pPr>
            <a:r>
              <a:rPr lang="en-US" sz="2900" dirty="0"/>
              <a:t>Done quarterly with team </a:t>
            </a:r>
          </a:p>
          <a:p>
            <a:pPr lvl="1">
              <a:lnSpc>
                <a:spcPct val="120000"/>
              </a:lnSpc>
              <a:spcBef>
                <a:spcPts val="0"/>
              </a:spcBef>
            </a:pPr>
            <a:r>
              <a:rPr lang="en-US" sz="2900" dirty="0"/>
              <a:t>Good for department goals </a:t>
            </a:r>
          </a:p>
          <a:p>
            <a:endParaRPr lang="en-US" sz="2400" dirty="0"/>
          </a:p>
        </p:txBody>
      </p:sp>
      <p:sp>
        <p:nvSpPr>
          <p:cNvPr id="6" name="Content Placeholder 5">
            <a:extLst>
              <a:ext uri="{FF2B5EF4-FFF2-40B4-BE49-F238E27FC236}">
                <a16:creationId xmlns:a16="http://schemas.microsoft.com/office/drawing/2014/main" id="{2B4EE569-C674-141D-5AF0-98A69DE970B5}"/>
              </a:ext>
            </a:extLst>
          </p:cNvPr>
          <p:cNvSpPr>
            <a:spLocks noGrp="1"/>
          </p:cNvSpPr>
          <p:nvPr>
            <p:ph sz="half" idx="2"/>
          </p:nvPr>
        </p:nvSpPr>
        <p:spPr>
          <a:xfrm>
            <a:off x="4218473" y="1825625"/>
            <a:ext cx="5181600" cy="4351338"/>
          </a:xfrm>
        </p:spPr>
        <p:txBody>
          <a:bodyPr>
            <a:normAutofit fontScale="55000" lnSpcReduction="20000"/>
          </a:bodyPr>
          <a:lstStyle/>
          <a:p>
            <a:r>
              <a:rPr lang="en-US" sz="2900" dirty="0"/>
              <a:t>Not using other methods:</a:t>
            </a:r>
          </a:p>
          <a:p>
            <a:pPr lvl="1"/>
            <a:r>
              <a:rPr lang="en-US" sz="2900" dirty="0"/>
              <a:t>Provide similar feedback </a:t>
            </a:r>
          </a:p>
          <a:p>
            <a:pPr lvl="2"/>
            <a:r>
              <a:rPr lang="en-US" sz="2600" dirty="0"/>
              <a:t>BARS</a:t>
            </a:r>
          </a:p>
          <a:p>
            <a:pPr lvl="2"/>
            <a:r>
              <a:rPr lang="en-US" sz="2600" dirty="0"/>
              <a:t>Critical incident method</a:t>
            </a:r>
          </a:p>
          <a:p>
            <a:pPr lvl="1"/>
            <a:r>
              <a:rPr lang="en-US" sz="2900" dirty="0"/>
              <a:t>Not relevant to the position </a:t>
            </a:r>
          </a:p>
          <a:p>
            <a:pPr lvl="2"/>
            <a:r>
              <a:rPr lang="en-US" sz="2600" dirty="0"/>
              <a:t>Forced distribution </a:t>
            </a:r>
          </a:p>
          <a:p>
            <a:pPr lvl="2"/>
            <a:r>
              <a:rPr lang="en-US" sz="2600" dirty="0"/>
              <a:t>Alternation ranking method </a:t>
            </a:r>
          </a:p>
          <a:p>
            <a:pPr lvl="2"/>
            <a:r>
              <a:rPr lang="en-US" sz="2600" dirty="0"/>
              <a:t>Paired comparison </a:t>
            </a:r>
          </a:p>
          <a:p>
            <a:pPr lvl="1"/>
            <a:endParaRPr lang="en-US" sz="2000" dirty="0"/>
          </a:p>
        </p:txBody>
      </p:sp>
      <p:pic>
        <p:nvPicPr>
          <p:cNvPr id="8" name="Picture 7" descr="Table&#10;&#10;Description automatically generated">
            <a:extLst>
              <a:ext uri="{FF2B5EF4-FFF2-40B4-BE49-F238E27FC236}">
                <a16:creationId xmlns:a16="http://schemas.microsoft.com/office/drawing/2014/main" id="{D2719DB0-B090-348B-4E01-CC95C680BB23}"/>
              </a:ext>
            </a:extLst>
          </p:cNvPr>
          <p:cNvPicPr>
            <a:picLocks noChangeAspect="1"/>
          </p:cNvPicPr>
          <p:nvPr/>
        </p:nvPicPr>
        <p:blipFill>
          <a:blip r:embed="rId2"/>
          <a:stretch>
            <a:fillRect/>
          </a:stretch>
        </p:blipFill>
        <p:spPr>
          <a:xfrm>
            <a:off x="7862877" y="1690688"/>
            <a:ext cx="3890211" cy="3635711"/>
          </a:xfrm>
          <a:prstGeom prst="rect">
            <a:avLst/>
          </a:prstGeom>
        </p:spPr>
      </p:pic>
    </p:spTree>
    <p:extLst>
      <p:ext uri="{BB962C8B-B14F-4D97-AF65-F5344CB8AC3E}">
        <p14:creationId xmlns:p14="http://schemas.microsoft.com/office/powerpoint/2010/main" val="3499731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Freeform: Shape 1024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A339E08-8BDB-3BA1-94D8-01FA7E79CE8E}"/>
              </a:ext>
            </a:extLst>
          </p:cNvPr>
          <p:cNvSpPr>
            <a:spLocks noGrp="1"/>
          </p:cNvSpPr>
          <p:nvPr>
            <p:ph type="title"/>
          </p:nvPr>
        </p:nvSpPr>
        <p:spPr>
          <a:xfrm>
            <a:off x="1137034" y="609597"/>
            <a:ext cx="9392421" cy="1330841"/>
          </a:xfrm>
        </p:spPr>
        <p:txBody>
          <a:bodyPr>
            <a:normAutofit/>
          </a:bodyPr>
          <a:lstStyle/>
          <a:p>
            <a:r>
              <a:rPr lang="en-US" dirty="0"/>
              <a:t>Performance Appraisal </a:t>
            </a:r>
          </a:p>
        </p:txBody>
      </p:sp>
      <p:sp>
        <p:nvSpPr>
          <p:cNvPr id="3" name="Content Placeholder 2">
            <a:extLst>
              <a:ext uri="{FF2B5EF4-FFF2-40B4-BE49-F238E27FC236}">
                <a16:creationId xmlns:a16="http://schemas.microsoft.com/office/drawing/2014/main" id="{8B90C043-35A0-3C19-F9E7-93A9B1501782}"/>
              </a:ext>
            </a:extLst>
          </p:cNvPr>
          <p:cNvSpPr>
            <a:spLocks noGrp="1"/>
          </p:cNvSpPr>
          <p:nvPr>
            <p:ph idx="1"/>
          </p:nvPr>
        </p:nvSpPr>
        <p:spPr>
          <a:xfrm>
            <a:off x="1137034" y="2198362"/>
            <a:ext cx="4958966" cy="3917773"/>
          </a:xfrm>
        </p:spPr>
        <p:txBody>
          <a:bodyPr>
            <a:normAutofit/>
          </a:bodyPr>
          <a:lstStyle/>
          <a:p>
            <a:r>
              <a:rPr lang="en-US" sz="1800" dirty="0"/>
              <a:t>Appraisal interview </a:t>
            </a:r>
          </a:p>
          <a:p>
            <a:pPr lvl="1"/>
            <a:r>
              <a:rPr lang="en-US" sz="1800" dirty="0"/>
              <a:t>Remedy deficiencies</a:t>
            </a:r>
          </a:p>
          <a:p>
            <a:pPr lvl="1"/>
            <a:r>
              <a:rPr lang="en-US" sz="1800" dirty="0"/>
              <a:t>Reinforce strengths </a:t>
            </a:r>
          </a:p>
          <a:p>
            <a:r>
              <a:rPr lang="en-US" sz="1800" dirty="0"/>
              <a:t>Appraisal situations</a:t>
            </a:r>
          </a:p>
          <a:p>
            <a:pPr lvl="1"/>
            <a:r>
              <a:rPr lang="en-US" sz="1800" dirty="0">
                <a:solidFill>
                  <a:srgbClr val="00B050"/>
                </a:solidFill>
              </a:rPr>
              <a:t>Satisfactory – promotable </a:t>
            </a:r>
          </a:p>
          <a:p>
            <a:pPr lvl="2"/>
            <a:r>
              <a:rPr lang="en-US" sz="1800" dirty="0">
                <a:solidFill>
                  <a:srgbClr val="00B050"/>
                </a:solidFill>
              </a:rPr>
              <a:t>Merit pay, bonus opportunities</a:t>
            </a:r>
          </a:p>
          <a:p>
            <a:pPr lvl="1"/>
            <a:r>
              <a:rPr lang="en-US" sz="1800" dirty="0">
                <a:solidFill>
                  <a:schemeClr val="accent4">
                    <a:lumMod val="75000"/>
                  </a:schemeClr>
                </a:solidFill>
              </a:rPr>
              <a:t>Satisfactory – not promotable </a:t>
            </a:r>
          </a:p>
          <a:p>
            <a:pPr lvl="2"/>
            <a:r>
              <a:rPr lang="en-US" sz="1800" dirty="0">
                <a:solidFill>
                  <a:schemeClr val="accent4">
                    <a:lumMod val="75000"/>
                  </a:schemeClr>
                </a:solidFill>
              </a:rPr>
              <a:t>Small bonus, recognition</a:t>
            </a:r>
          </a:p>
          <a:p>
            <a:pPr lvl="1"/>
            <a:r>
              <a:rPr lang="en-US" sz="1800" dirty="0">
                <a:solidFill>
                  <a:schemeClr val="accent2">
                    <a:lumMod val="75000"/>
                  </a:schemeClr>
                </a:solidFill>
              </a:rPr>
              <a:t>Unsatisfactory – correct behavior </a:t>
            </a:r>
          </a:p>
          <a:p>
            <a:pPr lvl="2"/>
            <a:r>
              <a:rPr lang="en-US" sz="1800" dirty="0">
                <a:solidFill>
                  <a:schemeClr val="accent2">
                    <a:lumMod val="75000"/>
                  </a:schemeClr>
                </a:solidFill>
              </a:rPr>
              <a:t>Better mentoring, more feedback </a:t>
            </a:r>
          </a:p>
          <a:p>
            <a:pPr lvl="1"/>
            <a:r>
              <a:rPr lang="en-US" sz="1800" dirty="0">
                <a:solidFill>
                  <a:srgbClr val="FF0000"/>
                </a:solidFill>
              </a:rPr>
              <a:t>Unsatisfactory – uncorrectable </a:t>
            </a:r>
          </a:p>
          <a:p>
            <a:pPr lvl="2"/>
            <a:r>
              <a:rPr lang="en-US" sz="1800" dirty="0">
                <a:solidFill>
                  <a:srgbClr val="FF0000"/>
                </a:solidFill>
              </a:rPr>
              <a:t>Terminated </a:t>
            </a:r>
          </a:p>
          <a:p>
            <a:endParaRPr lang="en-US" sz="1700" dirty="0"/>
          </a:p>
          <a:p>
            <a:endParaRPr lang="en-US" sz="1700" dirty="0"/>
          </a:p>
        </p:txBody>
      </p:sp>
      <p:pic>
        <p:nvPicPr>
          <p:cNvPr id="10242" name="Picture 2" descr="Valuation by Emoticons - for Stock Stock Vector - Illustration of rounded,  evil: 118299028">
            <a:extLst>
              <a:ext uri="{FF2B5EF4-FFF2-40B4-BE49-F238E27FC236}">
                <a16:creationId xmlns:a16="http://schemas.microsoft.com/office/drawing/2014/main" id="{660E95FC-4710-0E74-B5BF-65AFC219359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3105170"/>
            <a:ext cx="4788505" cy="1915402"/>
          </a:xfrm>
          <a:prstGeom prst="rect">
            <a:avLst/>
          </a:prstGeom>
          <a:noFill/>
          <a:extLst>
            <a:ext uri="{909E8E84-426E-40DD-AFC4-6F175D3DCCD1}">
              <a14:hiddenFill xmlns:a14="http://schemas.microsoft.com/office/drawing/2010/main">
                <a:solidFill>
                  <a:srgbClr val="FFFFFF"/>
                </a:solidFill>
              </a14:hiddenFill>
            </a:ext>
          </a:extLst>
        </p:spPr>
      </p:pic>
      <p:sp>
        <p:nvSpPr>
          <p:cNvPr id="10251" name="Freeform: Shape 1025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06110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0420E1-FFE5-3716-8516-4C0A147BEA9E}"/>
              </a:ext>
            </a:extLst>
          </p:cNvPr>
          <p:cNvSpPr>
            <a:spLocks noGrp="1"/>
          </p:cNvSpPr>
          <p:nvPr>
            <p:ph type="title"/>
          </p:nvPr>
        </p:nvSpPr>
        <p:spPr>
          <a:xfrm>
            <a:off x="630936" y="640080"/>
            <a:ext cx="4818888" cy="1481328"/>
          </a:xfrm>
        </p:spPr>
        <p:txBody>
          <a:bodyPr anchor="b">
            <a:normAutofit/>
          </a:bodyPr>
          <a:lstStyle/>
          <a:p>
            <a:r>
              <a:rPr lang="en-US" sz="5000"/>
              <a:t>Career Management </a:t>
            </a:r>
          </a:p>
        </p:txBody>
      </p:sp>
      <p:sp>
        <p:nvSpPr>
          <p:cNvPr id="92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C0BDD2-874C-948F-B1DC-82B269F26E72}"/>
              </a:ext>
            </a:extLst>
          </p:cNvPr>
          <p:cNvSpPr>
            <a:spLocks noGrp="1"/>
          </p:cNvSpPr>
          <p:nvPr>
            <p:ph idx="1"/>
          </p:nvPr>
        </p:nvSpPr>
        <p:spPr>
          <a:xfrm>
            <a:off x="630936" y="2660904"/>
            <a:ext cx="4818888" cy="3547872"/>
          </a:xfrm>
        </p:spPr>
        <p:txBody>
          <a:bodyPr anchor="t">
            <a:normAutofit/>
          </a:bodyPr>
          <a:lstStyle/>
          <a:p>
            <a:r>
              <a:rPr lang="en-US" sz="1700"/>
              <a:t>Coaching </a:t>
            </a:r>
          </a:p>
          <a:p>
            <a:pPr lvl="1"/>
            <a:r>
              <a:rPr lang="en-US" sz="1700"/>
              <a:t>Business Development Director </a:t>
            </a:r>
          </a:p>
          <a:p>
            <a:pPr lvl="2"/>
            <a:r>
              <a:rPr lang="en-US" sz="1700"/>
              <a:t>Monthly meetings </a:t>
            </a:r>
          </a:p>
          <a:p>
            <a:pPr lvl="3"/>
            <a:r>
              <a:rPr lang="en-US" sz="1700"/>
              <a:t>Maintain relationship/trust</a:t>
            </a:r>
          </a:p>
          <a:p>
            <a:pPr lvl="3"/>
            <a:r>
              <a:rPr lang="en-US" sz="1700"/>
              <a:t>Share control</a:t>
            </a:r>
          </a:p>
          <a:p>
            <a:pPr lvl="3"/>
            <a:r>
              <a:rPr lang="en-US" sz="1700"/>
              <a:t>Assess progress </a:t>
            </a:r>
          </a:p>
          <a:p>
            <a:r>
              <a:rPr lang="en-US" sz="1700"/>
              <a:t>Mentor sales managers </a:t>
            </a:r>
          </a:p>
          <a:p>
            <a:pPr lvl="1"/>
            <a:r>
              <a:rPr lang="en-US" sz="1700"/>
              <a:t>Done by Business Development Manager </a:t>
            </a:r>
          </a:p>
          <a:p>
            <a:pPr lvl="2"/>
            <a:r>
              <a:rPr lang="en-US" sz="1700"/>
              <a:t>Bimonthly meetings</a:t>
            </a:r>
          </a:p>
          <a:p>
            <a:pPr lvl="3"/>
            <a:r>
              <a:rPr lang="en-US" sz="1700"/>
              <a:t>Retention </a:t>
            </a:r>
          </a:p>
          <a:p>
            <a:pPr lvl="3"/>
            <a:r>
              <a:rPr lang="en-US" sz="1700"/>
              <a:t>Succession planning </a:t>
            </a:r>
          </a:p>
        </p:txBody>
      </p:sp>
      <p:pic>
        <p:nvPicPr>
          <p:cNvPr id="9218" name="Picture 2" descr="Hiring a Career Coach: Is It Worth It? | CFA Institute Enterprising Investor">
            <a:extLst>
              <a:ext uri="{FF2B5EF4-FFF2-40B4-BE49-F238E27FC236}">
                <a16:creationId xmlns:a16="http://schemas.microsoft.com/office/drawing/2014/main" id="{BF3E82F0-7E09-C200-03BF-18027FF3E0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2000286"/>
            <a:ext cx="5458968" cy="285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72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8318B5-71AA-09D8-4238-2B5543E9EC99}"/>
              </a:ext>
            </a:extLst>
          </p:cNvPr>
          <p:cNvSpPr>
            <a:spLocks noGrp="1"/>
          </p:cNvSpPr>
          <p:nvPr>
            <p:ph type="title"/>
          </p:nvPr>
        </p:nvSpPr>
        <p:spPr>
          <a:xfrm>
            <a:off x="1137034" y="609600"/>
            <a:ext cx="4784796" cy="1330840"/>
          </a:xfrm>
        </p:spPr>
        <p:txBody>
          <a:bodyPr>
            <a:normAutofit/>
          </a:bodyPr>
          <a:lstStyle/>
          <a:p>
            <a:r>
              <a:rPr lang="en-US"/>
              <a:t>Career Management </a:t>
            </a:r>
          </a:p>
        </p:txBody>
      </p:sp>
      <p:sp>
        <p:nvSpPr>
          <p:cNvPr id="3" name="Content Placeholder 2">
            <a:extLst>
              <a:ext uri="{FF2B5EF4-FFF2-40B4-BE49-F238E27FC236}">
                <a16:creationId xmlns:a16="http://schemas.microsoft.com/office/drawing/2014/main" id="{69E338A6-414D-2CF1-7063-F3048D57C187}"/>
              </a:ext>
            </a:extLst>
          </p:cNvPr>
          <p:cNvSpPr>
            <a:spLocks noGrp="1"/>
          </p:cNvSpPr>
          <p:nvPr>
            <p:ph idx="1"/>
          </p:nvPr>
        </p:nvSpPr>
        <p:spPr>
          <a:xfrm>
            <a:off x="1137034" y="2194102"/>
            <a:ext cx="4438036" cy="3908585"/>
          </a:xfrm>
        </p:spPr>
        <p:txBody>
          <a:bodyPr>
            <a:normAutofit/>
          </a:bodyPr>
          <a:lstStyle/>
          <a:p>
            <a:pPr>
              <a:buClr>
                <a:srgbClr val="B16754"/>
              </a:buClr>
            </a:pPr>
            <a:r>
              <a:rPr lang="en-US" sz="2000"/>
              <a:t>Managing turnover and retention</a:t>
            </a:r>
          </a:p>
          <a:p>
            <a:pPr lvl="1">
              <a:buClr>
                <a:srgbClr val="B16754"/>
              </a:buClr>
            </a:pPr>
            <a:r>
              <a:rPr lang="en-US" sz="2000"/>
              <a:t>Direction sharing </a:t>
            </a:r>
          </a:p>
          <a:p>
            <a:pPr lvl="2">
              <a:buClr>
                <a:srgbClr val="B16754"/>
              </a:buClr>
            </a:pPr>
            <a:r>
              <a:rPr lang="en-US"/>
              <a:t>Communicate sales/client goals</a:t>
            </a:r>
          </a:p>
          <a:p>
            <a:pPr lvl="1">
              <a:buClr>
                <a:srgbClr val="B16754"/>
              </a:buClr>
            </a:pPr>
            <a:r>
              <a:rPr lang="en-US" sz="2000"/>
              <a:t>Recognition and rewards </a:t>
            </a:r>
          </a:p>
          <a:p>
            <a:pPr lvl="2">
              <a:buClr>
                <a:srgbClr val="B16754"/>
              </a:buClr>
            </a:pPr>
            <a:r>
              <a:rPr lang="en-US"/>
              <a:t>Employee appreciation events </a:t>
            </a:r>
          </a:p>
          <a:p>
            <a:pPr lvl="2">
              <a:buClr>
                <a:srgbClr val="B16754"/>
              </a:buClr>
            </a:pPr>
            <a:r>
              <a:rPr lang="en-US"/>
              <a:t>Send out newsletter highlighting accomplishments </a:t>
            </a:r>
          </a:p>
          <a:p>
            <a:pPr lvl="1">
              <a:buClr>
                <a:srgbClr val="B16754"/>
              </a:buClr>
            </a:pPr>
            <a:r>
              <a:rPr lang="en-US" sz="2000"/>
              <a:t>Ongoing feedback </a:t>
            </a:r>
          </a:p>
          <a:p>
            <a:pPr lvl="2">
              <a:buClr>
                <a:srgbClr val="B16754"/>
              </a:buClr>
            </a:pPr>
            <a:r>
              <a:rPr lang="en-US"/>
              <a:t>Through mentoring program </a:t>
            </a:r>
          </a:p>
          <a:p>
            <a:pPr lvl="2">
              <a:buClr>
                <a:srgbClr val="B16754"/>
              </a:buClr>
            </a:pPr>
            <a:r>
              <a:rPr lang="en-US"/>
              <a:t>By peers </a:t>
            </a:r>
          </a:p>
          <a:p>
            <a:pPr lvl="2">
              <a:buClr>
                <a:srgbClr val="B16754"/>
              </a:buClr>
            </a:pPr>
            <a:endParaRPr lang="en-US"/>
          </a:p>
          <a:p>
            <a:pPr>
              <a:buClr>
                <a:srgbClr val="B16754"/>
              </a:buClr>
            </a:pPr>
            <a:endParaRPr lang="en-US" sz="2000"/>
          </a:p>
        </p:txBody>
      </p:sp>
      <p:pic>
        <p:nvPicPr>
          <p:cNvPr id="7170" name="Picture 2" descr="What Really Matters to Improve Employee Retention">
            <a:extLst>
              <a:ext uri="{FF2B5EF4-FFF2-40B4-BE49-F238E27FC236}">
                <a16:creationId xmlns:a16="http://schemas.microsoft.com/office/drawing/2014/main" id="{DDE402F6-C020-A178-35EF-1882780949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4" r="7761"/>
          <a:stretch/>
        </p:blipFill>
        <p:spPr bwMode="auto">
          <a:xfrm>
            <a:off x="6880610" y="1726688"/>
            <a:ext cx="4737650" cy="342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00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B93247-5D12-CEA0-47C7-E4679FF6AD2D}"/>
              </a:ext>
            </a:extLst>
          </p:cNvPr>
          <p:cNvSpPr>
            <a:spLocks noGrp="1"/>
          </p:cNvSpPr>
          <p:nvPr>
            <p:ph type="title"/>
          </p:nvPr>
        </p:nvSpPr>
        <p:spPr>
          <a:xfrm>
            <a:off x="1137033" y="670559"/>
            <a:ext cx="4683321" cy="2148841"/>
          </a:xfrm>
        </p:spPr>
        <p:txBody>
          <a:bodyPr anchor="t">
            <a:normAutofit/>
          </a:bodyPr>
          <a:lstStyle/>
          <a:p>
            <a:r>
              <a:rPr lang="en-US"/>
              <a:t>Career Management</a:t>
            </a:r>
            <a:endParaRPr lang="en-US" dirty="0"/>
          </a:p>
        </p:txBody>
      </p:sp>
      <p:pic>
        <p:nvPicPr>
          <p:cNvPr id="8194" name="Picture 2" descr="Horizontal or Vertical Career Growth? Which is Better? I BrighterMonday">
            <a:extLst>
              <a:ext uri="{FF2B5EF4-FFF2-40B4-BE49-F238E27FC236}">
                <a16:creationId xmlns:a16="http://schemas.microsoft.com/office/drawing/2014/main" id="{AE509BE5-C75C-B258-D95C-A7EB500C74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9" r="2593" b="2"/>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6B5652-2363-F1E7-C818-BF2B3DE75D42}"/>
                  </a:ext>
                </a:extLst>
              </p:cNvPr>
              <p:cNvSpPr>
                <a:spLocks noGrp="1"/>
              </p:cNvSpPr>
              <p:nvPr>
                <p:ph idx="1"/>
              </p:nvPr>
            </p:nvSpPr>
            <p:spPr>
              <a:xfrm>
                <a:off x="6725534" y="1430340"/>
                <a:ext cx="4555782" cy="4186689"/>
              </a:xfrm>
            </p:spPr>
            <p:txBody>
              <a:bodyPr anchor="t">
                <a:normAutofit lnSpcReduction="10000"/>
              </a:bodyPr>
              <a:lstStyle/>
              <a:p>
                <a:r>
                  <a:rPr lang="en-US" sz="2400" dirty="0"/>
                  <a:t>Promotion decisions </a:t>
                </a:r>
              </a:p>
              <a:p>
                <a:pPr lvl="1"/>
                <a:r>
                  <a:rPr lang="en-US" dirty="0"/>
                  <a:t>Competence &gt; Seniority </a:t>
                </a:r>
              </a:p>
              <a:p>
                <a:pPr lvl="2"/>
                <a:r>
                  <a:rPr lang="en-US" sz="2400" dirty="0"/>
                  <a:t>Seniority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t> Competence </a:t>
                </a:r>
              </a:p>
              <a:p>
                <a:pPr lvl="1"/>
                <a:r>
                  <a:rPr lang="en-US" dirty="0"/>
                  <a:t>How to measure competence </a:t>
                </a:r>
              </a:p>
              <a:p>
                <a:pPr lvl="2"/>
                <a:r>
                  <a:rPr lang="en-US" sz="2400" dirty="0"/>
                  <a:t>Sales numbers </a:t>
                </a:r>
              </a:p>
              <a:p>
                <a:pPr lvl="2"/>
                <a:r>
                  <a:rPr lang="en-US" sz="2400" dirty="0"/>
                  <a:t>Business development </a:t>
                </a:r>
              </a:p>
              <a:p>
                <a:pPr lvl="2"/>
                <a:r>
                  <a:rPr lang="en-US" sz="2400" dirty="0"/>
                  <a:t>Performance appraisals </a:t>
                </a:r>
              </a:p>
              <a:p>
                <a:pPr lvl="1"/>
                <a:r>
                  <a:rPr lang="en-US" dirty="0"/>
                  <a:t>Formal or informal </a:t>
                </a:r>
              </a:p>
              <a:p>
                <a:pPr lvl="2"/>
                <a:r>
                  <a:rPr lang="en-US" sz="2400" dirty="0"/>
                  <a:t>Formal </a:t>
                </a:r>
              </a:p>
              <a:p>
                <a:pPr lvl="1"/>
                <a:r>
                  <a:rPr lang="en-US" dirty="0"/>
                  <a:t>Vertical, horizontal, or other </a:t>
                </a:r>
              </a:p>
              <a:p>
                <a:pPr lvl="2"/>
                <a:r>
                  <a:rPr lang="en-US" sz="2400" dirty="0"/>
                  <a:t>Vertical</a:t>
                </a:r>
              </a:p>
              <a:p>
                <a:endParaRPr lang="en-US" sz="2000" dirty="0"/>
              </a:p>
            </p:txBody>
          </p:sp>
        </mc:Choice>
        <mc:Fallback xmlns="">
          <p:sp>
            <p:nvSpPr>
              <p:cNvPr id="3" name="Content Placeholder 2">
                <a:extLst>
                  <a:ext uri="{FF2B5EF4-FFF2-40B4-BE49-F238E27FC236}">
                    <a16:creationId xmlns:a16="http://schemas.microsoft.com/office/drawing/2014/main" id="{216B5652-2363-F1E7-C818-BF2B3DE75D42}"/>
                  </a:ext>
                </a:extLst>
              </p:cNvPr>
              <p:cNvSpPr>
                <a:spLocks noGrp="1" noRot="1" noChangeAspect="1" noMove="1" noResize="1" noEditPoints="1" noAdjustHandles="1" noChangeArrowheads="1" noChangeShapeType="1" noTextEdit="1"/>
              </p:cNvSpPr>
              <p:nvPr>
                <p:ph idx="1"/>
              </p:nvPr>
            </p:nvSpPr>
            <p:spPr>
              <a:xfrm>
                <a:off x="6725534" y="1430340"/>
                <a:ext cx="4555782" cy="4186689"/>
              </a:xfrm>
              <a:blipFill>
                <a:blip r:embed="rId3"/>
                <a:stretch>
                  <a:fillRect l="-1667" t="-2719" r="-2500"/>
                </a:stretch>
              </a:blipFill>
            </p:spPr>
            <p:txBody>
              <a:bodyPr/>
              <a:lstStyle/>
              <a:p>
                <a:r>
                  <a:rPr lang="en-US">
                    <a:noFill/>
                  </a:rPr>
                  <a:t> </a:t>
                </a:r>
              </a:p>
            </p:txBody>
          </p:sp>
        </mc:Fallback>
      </mc:AlternateContent>
    </p:spTree>
    <p:extLst>
      <p:ext uri="{BB962C8B-B14F-4D97-AF65-F5344CB8AC3E}">
        <p14:creationId xmlns:p14="http://schemas.microsoft.com/office/powerpoint/2010/main" val="3144112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DD10-24BC-3A9C-2041-9CABBFE854AE}"/>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6229559B-7C30-BEDA-88B8-ABEB961AAB17}"/>
              </a:ext>
            </a:extLst>
          </p:cNvPr>
          <p:cNvSpPr>
            <a:spLocks noGrp="1"/>
          </p:cNvSpPr>
          <p:nvPr>
            <p:ph idx="1"/>
          </p:nvPr>
        </p:nvSpPr>
        <p:spPr/>
        <p:txBody>
          <a:bodyPr>
            <a:normAutofit fontScale="55000" lnSpcReduction="20000"/>
          </a:bodyPr>
          <a:lstStyle/>
          <a:p>
            <a:r>
              <a:rPr lang="en-US" dirty="0">
                <a:hlinkClick r:id="rId2"/>
              </a:rPr>
              <a:t>https://pnpstaffinggroup.com/wp-content/uploads/2016/10/Depositphotos_61776573_s-2015.jpg</a:t>
            </a:r>
            <a:endParaRPr lang="en-US" dirty="0"/>
          </a:p>
          <a:p>
            <a:r>
              <a:rPr lang="en-US" dirty="0">
                <a:hlinkClick r:id="rId3"/>
              </a:rPr>
              <a:t>https://freesvg.org/img/16231559165-star-rating-condensed.png?w=80&amp;h=80&amp;fit=fill&amp;fm=png</a:t>
            </a:r>
            <a:endParaRPr lang="en-US" dirty="0"/>
          </a:p>
          <a:p>
            <a:r>
              <a:rPr lang="en-US" dirty="0">
                <a:hlinkClick r:id="rId4"/>
              </a:rPr>
              <a:t>https://www.liveabout.com/thmb/qB_DLtQIg7CxkUCoypnhiI2FMRA=/2121x1193/smart/filters:no_upscale()/business-people-using-technology-at-lunch-meeting-456580501-5c42495b46e0fb0001a585bb.jpg</a:t>
            </a:r>
            <a:endParaRPr lang="en-US" dirty="0"/>
          </a:p>
          <a:p>
            <a:r>
              <a:rPr lang="en-US" dirty="0">
                <a:hlinkClick r:id="rId5"/>
              </a:rPr>
              <a:t>https://www.oreilly.com/content/wp-content/uploads/sites/2/2020/01/gettyimages-504446566-c03f42a7263ad4ed16558091df304b3d.jpg</a:t>
            </a:r>
            <a:endParaRPr lang="en-US" dirty="0"/>
          </a:p>
          <a:p>
            <a:r>
              <a:rPr lang="en-US" dirty="0">
                <a:hlinkClick r:id="rId6"/>
              </a:rPr>
              <a:t>https://www.cfoselections.com/hubfs/Images/What-Really-Matters-to-Improve-Employee-Retention.png</a:t>
            </a:r>
            <a:endParaRPr lang="en-US" dirty="0"/>
          </a:p>
          <a:p>
            <a:r>
              <a:rPr lang="en-US" dirty="0">
                <a:hlinkClick r:id="rId7"/>
              </a:rPr>
              <a:t>https://www.brightermonday.co.ke/discover/wp-content/uploads/2018/03/Cover-image-Horizontal-Vs-Vertical-career-Growth-1.png</a:t>
            </a:r>
            <a:endParaRPr lang="en-US" dirty="0"/>
          </a:p>
          <a:p>
            <a:r>
              <a:rPr lang="en-US" dirty="0">
                <a:hlinkClick r:id="rId8"/>
              </a:rPr>
              <a:t>https://blogv2new.clickfunnels.com/wp-content/uploads/2021/06/Inner-Page-Banner-1.png</a:t>
            </a:r>
            <a:endParaRPr lang="en-US" dirty="0"/>
          </a:p>
          <a:p>
            <a:r>
              <a:rPr lang="en-US" dirty="0">
                <a:hlinkClick r:id="rId9"/>
              </a:rPr>
              <a:t>https://st2.depositphotos.com/1043879/10966/v/450/depositphotos_109665872-stock-illustration-business-hand-rotate-characters.jpg</a:t>
            </a:r>
            <a:endParaRPr lang="en-US" dirty="0"/>
          </a:p>
          <a:p>
            <a:r>
              <a:rPr lang="en-US" dirty="0"/>
              <a:t>https://</a:t>
            </a:r>
            <a:r>
              <a:rPr lang="en-US" dirty="0" err="1"/>
              <a:t>www.howtolearn.com</a:t>
            </a:r>
            <a:r>
              <a:rPr lang="en-US" dirty="0"/>
              <a:t>/wp-content/uploads/2012/02/Positive-Reaction-Negative-Happens-1024x682.jpg</a:t>
            </a:r>
          </a:p>
          <a:p>
            <a:r>
              <a:rPr lang="en-US" dirty="0">
                <a:hlinkClick r:id="rId10"/>
              </a:rPr>
              <a:t>https://res.cloudinary.com/jerrick/image/upload/f_jpg,fl_progressive,q_auto,w_1024/z09uyuw9porxe40apkka.jpg</a:t>
            </a:r>
            <a:endParaRPr lang="en-US" dirty="0"/>
          </a:p>
          <a:p>
            <a:r>
              <a:rPr lang="en-US" dirty="0"/>
              <a:t>https://</a:t>
            </a:r>
            <a:r>
              <a:rPr lang="en-US" dirty="0" err="1"/>
              <a:t>i.etsystatic.com</a:t>
            </a:r>
            <a:r>
              <a:rPr lang="en-US" dirty="0"/>
              <a:t>/15691613/r/il/99fe09/2470738746/il_fullxfull.2470738746_2344.jpg</a:t>
            </a:r>
          </a:p>
        </p:txBody>
      </p:sp>
    </p:spTree>
    <p:extLst>
      <p:ext uri="{BB962C8B-B14F-4D97-AF65-F5344CB8AC3E}">
        <p14:creationId xmlns:p14="http://schemas.microsoft.com/office/powerpoint/2010/main" val="2063502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138B-0ABB-C980-D191-716CD4BA03F6}"/>
              </a:ext>
            </a:extLst>
          </p:cNvPr>
          <p:cNvSpPr>
            <a:spLocks noGrp="1"/>
          </p:cNvSpPr>
          <p:nvPr>
            <p:ph type="title"/>
          </p:nvPr>
        </p:nvSpPr>
        <p:spPr>
          <a:xfrm>
            <a:off x="648929" y="629266"/>
            <a:ext cx="3505495" cy="1622321"/>
          </a:xfrm>
        </p:spPr>
        <p:txBody>
          <a:bodyPr>
            <a:normAutofit/>
          </a:bodyPr>
          <a:lstStyle/>
          <a:p>
            <a:r>
              <a:rPr lang="en-US" dirty="0"/>
              <a:t>Job Analysis</a:t>
            </a:r>
          </a:p>
        </p:txBody>
      </p:sp>
      <p:sp>
        <p:nvSpPr>
          <p:cNvPr id="3" name="Content Placeholder 2">
            <a:extLst>
              <a:ext uri="{FF2B5EF4-FFF2-40B4-BE49-F238E27FC236}">
                <a16:creationId xmlns:a16="http://schemas.microsoft.com/office/drawing/2014/main" id="{25C530DA-E2EF-6AB7-6A7B-78AD6A20B5E2}"/>
              </a:ext>
            </a:extLst>
          </p:cNvPr>
          <p:cNvSpPr>
            <a:spLocks noGrp="1"/>
          </p:cNvSpPr>
          <p:nvPr>
            <p:ph idx="1"/>
          </p:nvPr>
        </p:nvSpPr>
        <p:spPr>
          <a:xfrm>
            <a:off x="648929" y="2251587"/>
            <a:ext cx="3505494" cy="3785419"/>
          </a:xfrm>
        </p:spPr>
        <p:txBody>
          <a:bodyPr>
            <a:normAutofit fontScale="92500" lnSpcReduction="10000"/>
          </a:bodyPr>
          <a:lstStyle/>
          <a:p>
            <a:pPr>
              <a:spcBef>
                <a:spcPts val="0"/>
              </a:spcBef>
            </a:pPr>
            <a:r>
              <a:rPr lang="en-US" sz="2400" dirty="0"/>
              <a:t>Conducting analysis </a:t>
            </a:r>
          </a:p>
          <a:p>
            <a:pPr lvl="1">
              <a:spcBef>
                <a:spcPts val="0"/>
              </a:spcBef>
            </a:pPr>
            <a:r>
              <a:rPr lang="en-US" dirty="0"/>
              <a:t>Interview</a:t>
            </a:r>
          </a:p>
          <a:p>
            <a:pPr lvl="2">
              <a:spcBef>
                <a:spcPts val="0"/>
              </a:spcBef>
            </a:pPr>
            <a:r>
              <a:rPr lang="en-US" sz="2400" dirty="0"/>
              <a:t>Past position holder</a:t>
            </a:r>
          </a:p>
          <a:p>
            <a:pPr lvl="2">
              <a:spcBef>
                <a:spcPts val="0"/>
              </a:spcBef>
            </a:pPr>
            <a:r>
              <a:rPr lang="en-US" sz="2400" dirty="0"/>
              <a:t>Executives</a:t>
            </a:r>
          </a:p>
          <a:p>
            <a:pPr lvl="2">
              <a:spcBef>
                <a:spcPts val="0"/>
              </a:spcBef>
            </a:pPr>
            <a:r>
              <a:rPr lang="en-US" sz="2400" dirty="0"/>
              <a:t>Sales managers </a:t>
            </a:r>
          </a:p>
          <a:p>
            <a:pPr marL="914400" lvl="2" indent="0">
              <a:spcBef>
                <a:spcPts val="0"/>
              </a:spcBef>
              <a:buNone/>
            </a:pPr>
            <a:endParaRPr lang="en-US" sz="2400" dirty="0"/>
          </a:p>
          <a:p>
            <a:pPr lvl="1">
              <a:spcBef>
                <a:spcPts val="0"/>
              </a:spcBef>
            </a:pPr>
            <a:r>
              <a:rPr lang="en-US" dirty="0"/>
              <a:t> Questionnaires</a:t>
            </a:r>
          </a:p>
          <a:p>
            <a:pPr lvl="2">
              <a:spcBef>
                <a:spcPts val="0"/>
              </a:spcBef>
            </a:pPr>
            <a:r>
              <a:rPr lang="en-US" sz="2400" dirty="0"/>
              <a:t>Discrimination</a:t>
            </a:r>
          </a:p>
          <a:p>
            <a:pPr marL="914400" lvl="2" indent="0">
              <a:spcBef>
                <a:spcPts val="0"/>
              </a:spcBef>
              <a:buNone/>
            </a:pPr>
            <a:endParaRPr lang="en-US" sz="2400" dirty="0"/>
          </a:p>
          <a:p>
            <a:pPr>
              <a:spcBef>
                <a:spcPts val="0"/>
              </a:spcBef>
            </a:pPr>
            <a:r>
              <a:rPr lang="en-US" sz="2400" dirty="0"/>
              <a:t>Not useful</a:t>
            </a:r>
          </a:p>
          <a:p>
            <a:pPr lvl="1">
              <a:spcBef>
                <a:spcPts val="0"/>
              </a:spcBef>
            </a:pPr>
            <a:r>
              <a:rPr lang="en-US" dirty="0"/>
              <a:t>Observation </a:t>
            </a:r>
          </a:p>
          <a:p>
            <a:pPr lvl="1">
              <a:spcBef>
                <a:spcPts val="0"/>
              </a:spcBef>
            </a:pPr>
            <a:r>
              <a:rPr lang="en-US" dirty="0"/>
              <a:t>Logs </a:t>
            </a:r>
          </a:p>
          <a:p>
            <a:pPr marL="457200" lvl="1" indent="0">
              <a:spcBef>
                <a:spcPts val="0"/>
              </a:spcBef>
              <a:buNone/>
            </a:pPr>
            <a:endParaRPr lang="en-US" sz="2000" dirty="0"/>
          </a:p>
          <a:p>
            <a:pPr marL="0" indent="0">
              <a:spcBef>
                <a:spcPts val="0"/>
              </a:spcBef>
              <a:buNone/>
            </a:pPr>
            <a:endParaRPr lang="en-US" sz="2000" dirty="0"/>
          </a:p>
          <a:p>
            <a:pPr marL="0" indent="0">
              <a:buNone/>
            </a:pPr>
            <a:endParaRPr lang="en-US" sz="2000" dirty="0"/>
          </a:p>
        </p:txBody>
      </p:sp>
      <p:sp>
        <p:nvSpPr>
          <p:cNvPr id="2055" name="Rectangle 205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create connection in an interview and get the job. - B. Building  Business">
            <a:extLst>
              <a:ext uri="{FF2B5EF4-FFF2-40B4-BE49-F238E27FC236}">
                <a16:creationId xmlns:a16="http://schemas.microsoft.com/office/drawing/2014/main" id="{B4FCF3BB-7085-D28E-45E4-B781DCED67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922544"/>
            <a:ext cx="6019331" cy="3009665"/>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B935133-7CA8-20F8-50B7-AEA6F06D3815}"/>
              </a:ext>
            </a:extLst>
          </p:cNvPr>
          <p:cNvSpPr>
            <a:spLocks noGrp="1"/>
          </p:cNvSpPr>
          <p:nvPr>
            <p:ph type="sldNum" sz="quarter" idx="12"/>
          </p:nvPr>
        </p:nvSpPr>
        <p:spPr>
          <a:xfrm>
            <a:off x="8610600" y="6356350"/>
            <a:ext cx="2743200" cy="365125"/>
          </a:xfrm>
        </p:spPr>
        <p:txBody>
          <a:bodyPr>
            <a:normAutofit/>
          </a:bodyPr>
          <a:lstStyle/>
          <a:p>
            <a:pPr>
              <a:spcAft>
                <a:spcPts val="600"/>
              </a:spcAft>
            </a:pPr>
            <a:fld id="{3AA1C40C-FFF9-F043-8AF2-B11B2DDBF219}" type="slidenum">
              <a:rPr lang="en-US">
                <a:solidFill>
                  <a:srgbClr val="303030"/>
                </a:solidFill>
              </a:rPr>
              <a:pPr>
                <a:spcAft>
                  <a:spcPts val="600"/>
                </a:spcAft>
              </a:pPr>
              <a:t>5</a:t>
            </a:fld>
            <a:endParaRPr lang="en-US">
              <a:solidFill>
                <a:srgbClr val="303030"/>
              </a:solidFill>
            </a:endParaRPr>
          </a:p>
        </p:txBody>
      </p:sp>
    </p:spTree>
    <p:extLst>
      <p:ext uri="{BB962C8B-B14F-4D97-AF65-F5344CB8AC3E}">
        <p14:creationId xmlns:p14="http://schemas.microsoft.com/office/powerpoint/2010/main" val="2664477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99A-0D10-4534-1761-B6A35D36A9DF}"/>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C041F6D4-8351-A0FD-1A21-BC6897772BEA}"/>
              </a:ext>
            </a:extLst>
          </p:cNvPr>
          <p:cNvSpPr>
            <a:spLocks noGrp="1"/>
          </p:cNvSpPr>
          <p:nvPr>
            <p:ph idx="1"/>
          </p:nvPr>
        </p:nvSpPr>
        <p:spPr/>
        <p:txBody>
          <a:bodyPr>
            <a:normAutofit fontScale="70000" lnSpcReduction="20000"/>
          </a:bodyPr>
          <a:lstStyle/>
          <a:p>
            <a:r>
              <a:rPr lang="en-US" dirty="0">
                <a:hlinkClick r:id="rId2"/>
              </a:rPr>
              <a:t>https://i0.wp.com/blogs.cfainstitute.org/investor/files/2015/02/Hiring-a-Career-Coach-Is-It-Worth-It.png?resize=640%2C335</a:t>
            </a:r>
            <a:endParaRPr lang="en-US" dirty="0"/>
          </a:p>
          <a:p>
            <a:r>
              <a:rPr lang="en-US" dirty="0">
                <a:hlinkClick r:id="rId3"/>
              </a:rPr>
              <a:t>https://thumbs.dreamstime.com/b/valuation-emoticons-stock-valuation-emoticons-stock-vector-118299028.jpg</a:t>
            </a:r>
            <a:endParaRPr lang="en-US" dirty="0"/>
          </a:p>
          <a:p>
            <a:r>
              <a:rPr lang="en-US" dirty="0">
                <a:hlinkClick r:id="rId4"/>
              </a:rPr>
              <a:t>https://www.liveabout.com/thmb/K5eWy3jFsO4dumHY7kT2g5jk-cM=/3000x2000/filters:fill(auto,1)/good-and-bad-examples-of-feedback-2275923-v1-5b880f1946e0fb0025630b7e-c812eed84c0443768f1e3c3f1bc3c189.png</a:t>
            </a:r>
            <a:endParaRPr lang="en-US" dirty="0"/>
          </a:p>
          <a:p>
            <a:r>
              <a:rPr lang="en-US" dirty="0">
                <a:hlinkClick r:id="rId5"/>
              </a:rPr>
              <a:t>https://www.morunda.com/wp-content/uploads/2019/02/Job-description-structure-1024x1022.jpg</a:t>
            </a:r>
            <a:endParaRPr lang="en-US" dirty="0"/>
          </a:p>
          <a:p>
            <a:r>
              <a:rPr lang="en-US" dirty="0">
                <a:hlinkClick r:id="rId6"/>
              </a:rPr>
              <a:t>https://gisgeography.com/wp-content/uploads/2020/02/Montana-Map-1265x772.jpg</a:t>
            </a:r>
            <a:endParaRPr lang="en-US" dirty="0"/>
          </a:p>
          <a:p>
            <a:r>
              <a:rPr lang="en-US" dirty="0">
                <a:hlinkClick r:id="rId7"/>
              </a:rPr>
              <a:t>https://michiganvirtual.org/wp-content/uploads/2019/01/iStock-614055504-1024x684.jpg</a:t>
            </a:r>
            <a:endParaRPr lang="en-US" dirty="0"/>
          </a:p>
          <a:p>
            <a:r>
              <a:rPr lang="en-US" dirty="0">
                <a:hlinkClick r:id="rId8"/>
              </a:rPr>
              <a:t>https://www.salary.com/research/salary/benchmark/business-development-director-salary/mt#:~:text=The%20average%20Business%20Development%20Director,falls%20between%20%24156%2C412%20and%20%24197%2C190</a:t>
            </a:r>
            <a:r>
              <a:rPr lang="en-US" dirty="0"/>
              <a:t>.</a:t>
            </a:r>
          </a:p>
          <a:p>
            <a:r>
              <a:rPr lang="en-US" dirty="0"/>
              <a:t>https://</a:t>
            </a:r>
            <a:r>
              <a:rPr lang="en-US" dirty="0" err="1"/>
              <a:t>www.insperity.com</a:t>
            </a:r>
            <a:r>
              <a:rPr lang="en-US" dirty="0"/>
              <a:t>/wp-content/uploads/employee_onboarding_640x302.png</a:t>
            </a:r>
          </a:p>
        </p:txBody>
      </p:sp>
    </p:spTree>
    <p:extLst>
      <p:ext uri="{BB962C8B-B14F-4D97-AF65-F5344CB8AC3E}">
        <p14:creationId xmlns:p14="http://schemas.microsoft.com/office/powerpoint/2010/main" val="1988033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B485E-1673-57BF-D595-988A67AEE17D}"/>
              </a:ext>
            </a:extLst>
          </p:cNvPr>
          <p:cNvSpPr>
            <a:spLocks noGrp="1"/>
          </p:cNvSpPr>
          <p:nvPr>
            <p:ph type="ctrTitle"/>
          </p:nvPr>
        </p:nvSpPr>
        <p:spPr>
          <a:xfrm>
            <a:off x="1524000" y="1293338"/>
            <a:ext cx="9144000" cy="3274592"/>
          </a:xfrm>
        </p:spPr>
        <p:txBody>
          <a:bodyPr anchor="ctr">
            <a:normAutofit/>
          </a:bodyPr>
          <a:lstStyle/>
          <a:p>
            <a:r>
              <a:rPr lang="en-US" sz="5600" dirty="0"/>
              <a:t>Pay </a:t>
            </a:r>
            <a:br>
              <a:rPr lang="en-US" sz="5600" dirty="0"/>
            </a:br>
            <a:r>
              <a:rPr lang="en-US" sz="5600"/>
              <a:t>Business Development Manager </a:t>
            </a:r>
            <a:br>
              <a:rPr lang="en-US" sz="5600" dirty="0"/>
            </a:br>
            <a:r>
              <a:rPr lang="en-US" sz="5600"/>
              <a:t>Printing Company in Montana</a:t>
            </a:r>
            <a:endParaRPr lang="en-US" sz="5600" dirty="0"/>
          </a:p>
        </p:txBody>
      </p:sp>
      <p:sp>
        <p:nvSpPr>
          <p:cNvPr id="3" name="Subtitle 2">
            <a:extLst>
              <a:ext uri="{FF2B5EF4-FFF2-40B4-BE49-F238E27FC236}">
                <a16:creationId xmlns:a16="http://schemas.microsoft.com/office/drawing/2014/main" id="{B5DFBE67-35CF-797A-691D-ED782E4669CB}"/>
              </a:ext>
            </a:extLst>
          </p:cNvPr>
          <p:cNvSpPr>
            <a:spLocks noGrp="1"/>
          </p:cNvSpPr>
          <p:nvPr>
            <p:ph type="subTitle" idx="1"/>
          </p:nvPr>
        </p:nvSpPr>
        <p:spPr>
          <a:xfrm>
            <a:off x="1524000" y="5514052"/>
            <a:ext cx="9144000" cy="651910"/>
          </a:xfrm>
        </p:spPr>
        <p:txBody>
          <a:bodyPr anchor="ctr">
            <a:normAutofit/>
          </a:bodyPr>
          <a:lstStyle/>
          <a:p>
            <a:r>
              <a:rPr lang="en-US" dirty="0"/>
              <a:t>Alexa Smith</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9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C955-88A8-0A78-302E-C219E1C23B82}"/>
              </a:ext>
            </a:extLst>
          </p:cNvPr>
          <p:cNvSpPr>
            <a:spLocks noGrp="1"/>
          </p:cNvSpPr>
          <p:nvPr>
            <p:ph type="title"/>
          </p:nvPr>
        </p:nvSpPr>
        <p:spPr/>
        <p:txBody>
          <a:bodyPr/>
          <a:lstStyle/>
          <a:p>
            <a:r>
              <a:rPr lang="en-US" dirty="0"/>
              <a:t>Overview</a:t>
            </a:r>
          </a:p>
        </p:txBody>
      </p:sp>
      <p:graphicFrame>
        <p:nvGraphicFramePr>
          <p:cNvPr id="5" name="Content Placeholder 2">
            <a:extLst>
              <a:ext uri="{FF2B5EF4-FFF2-40B4-BE49-F238E27FC236}">
                <a16:creationId xmlns:a16="http://schemas.microsoft.com/office/drawing/2014/main" id="{CEF60032-8C18-D1E2-9C6C-519D39B1991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274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F2E08-CB8C-7074-2F3E-C44BDBA082EB}"/>
              </a:ext>
            </a:extLst>
          </p:cNvPr>
          <p:cNvSpPr>
            <a:spLocks noGrp="1"/>
          </p:cNvSpPr>
          <p:nvPr>
            <p:ph type="title"/>
          </p:nvPr>
        </p:nvSpPr>
        <p:spPr>
          <a:xfrm>
            <a:off x="640080" y="325369"/>
            <a:ext cx="4368602" cy="1956841"/>
          </a:xfrm>
        </p:spPr>
        <p:txBody>
          <a:bodyPr anchor="b">
            <a:normAutofit/>
          </a:bodyPr>
          <a:lstStyle/>
          <a:p>
            <a:r>
              <a:rPr lang="en-US" sz="5400" dirty="0"/>
              <a:t>Pay Law</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1060FA-E7D8-D28C-4224-660E97C66C71}"/>
              </a:ext>
            </a:extLst>
          </p:cNvPr>
          <p:cNvSpPr>
            <a:spLocks noGrp="1"/>
          </p:cNvSpPr>
          <p:nvPr>
            <p:ph idx="1"/>
          </p:nvPr>
        </p:nvSpPr>
        <p:spPr>
          <a:xfrm>
            <a:off x="640080" y="2872899"/>
            <a:ext cx="4243589" cy="3320668"/>
          </a:xfrm>
        </p:spPr>
        <p:txBody>
          <a:bodyPr>
            <a:normAutofit/>
          </a:bodyPr>
          <a:lstStyle/>
          <a:p>
            <a:r>
              <a:rPr lang="en-US" sz="2200" dirty="0"/>
              <a:t>MT wage transparency attempt </a:t>
            </a:r>
          </a:p>
          <a:p>
            <a:pPr lvl="1"/>
            <a:r>
              <a:rPr lang="en-US" sz="2200" dirty="0"/>
              <a:t>Employees can discuss</a:t>
            </a:r>
          </a:p>
          <a:p>
            <a:pPr lvl="1"/>
            <a:r>
              <a:rPr lang="en-US" sz="2200" dirty="0"/>
              <a:t>Not required in job descriptions</a:t>
            </a:r>
          </a:p>
          <a:p>
            <a:r>
              <a:rPr lang="en-US" sz="2200" dirty="0"/>
              <a:t>Title VII of the 1964 Civil Rights Act </a:t>
            </a:r>
          </a:p>
          <a:p>
            <a:pPr lvl="1"/>
            <a:r>
              <a:rPr lang="en-US" sz="2200" dirty="0"/>
              <a:t>Compensation discrimination </a:t>
            </a:r>
          </a:p>
          <a:p>
            <a:pPr marL="0" indent="0">
              <a:buNone/>
            </a:pPr>
            <a:endParaRPr lang="en-US" sz="2200" dirty="0"/>
          </a:p>
        </p:txBody>
      </p:sp>
      <p:pic>
        <p:nvPicPr>
          <p:cNvPr id="3074" name="Picture 2" descr="2023 Montana Labor Law Poster - Digital - Corporate Labor Law Posters">
            <a:extLst>
              <a:ext uri="{FF2B5EF4-FFF2-40B4-BE49-F238E27FC236}">
                <a16:creationId xmlns:a16="http://schemas.microsoft.com/office/drawing/2014/main" id="{B8691DFA-0743-1A84-5557-23AC7C2FDE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3" r="2" b="1633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4DE2-8AAF-1918-5213-1F28D917F8B9}"/>
              </a:ext>
            </a:extLst>
          </p:cNvPr>
          <p:cNvSpPr>
            <a:spLocks noGrp="1"/>
          </p:cNvSpPr>
          <p:nvPr>
            <p:ph type="title"/>
          </p:nvPr>
        </p:nvSpPr>
        <p:spPr>
          <a:xfrm>
            <a:off x="648929" y="629266"/>
            <a:ext cx="3505495" cy="1622321"/>
          </a:xfrm>
        </p:spPr>
        <p:txBody>
          <a:bodyPr>
            <a:normAutofit/>
          </a:bodyPr>
          <a:lstStyle/>
          <a:p>
            <a:r>
              <a:rPr lang="en-US" dirty="0"/>
              <a:t>Direct Pay</a:t>
            </a:r>
          </a:p>
        </p:txBody>
      </p:sp>
      <p:sp>
        <p:nvSpPr>
          <p:cNvPr id="3" name="Content Placeholder 2">
            <a:extLst>
              <a:ext uri="{FF2B5EF4-FFF2-40B4-BE49-F238E27FC236}">
                <a16:creationId xmlns:a16="http://schemas.microsoft.com/office/drawing/2014/main" id="{A55BC941-45B9-DCAD-E8E6-BFECE8B00259}"/>
              </a:ext>
            </a:extLst>
          </p:cNvPr>
          <p:cNvSpPr>
            <a:spLocks noGrp="1"/>
          </p:cNvSpPr>
          <p:nvPr>
            <p:ph idx="1"/>
          </p:nvPr>
        </p:nvSpPr>
        <p:spPr>
          <a:xfrm>
            <a:off x="648931" y="2251588"/>
            <a:ext cx="3505494" cy="3972232"/>
          </a:xfrm>
        </p:spPr>
        <p:txBody>
          <a:bodyPr>
            <a:normAutofit/>
          </a:bodyPr>
          <a:lstStyle/>
          <a:p>
            <a:r>
              <a:rPr lang="en-US" sz="1800" dirty="0"/>
              <a:t>Salary employee</a:t>
            </a:r>
          </a:p>
          <a:p>
            <a:pPr lvl="1"/>
            <a:r>
              <a:rPr lang="en-US" sz="1800" dirty="0"/>
              <a:t>Starting $66,000</a:t>
            </a:r>
          </a:p>
          <a:p>
            <a:pPr lvl="1"/>
            <a:r>
              <a:rPr lang="en-US" sz="1800" dirty="0"/>
              <a:t>Exempt – no overtime </a:t>
            </a:r>
          </a:p>
          <a:p>
            <a:r>
              <a:rPr lang="en-US" sz="1800" dirty="0"/>
              <a:t>Commission </a:t>
            </a:r>
          </a:p>
          <a:p>
            <a:pPr lvl="1"/>
            <a:r>
              <a:rPr lang="en-US" sz="1800" dirty="0"/>
              <a:t>Not with promotion</a:t>
            </a:r>
          </a:p>
          <a:p>
            <a:r>
              <a:rPr lang="en-US" sz="1800" dirty="0"/>
              <a:t>Bonus</a:t>
            </a:r>
          </a:p>
          <a:p>
            <a:pPr lvl="1"/>
            <a:r>
              <a:rPr lang="en-US" sz="1800" dirty="0"/>
              <a:t>Profit sharing bonus</a:t>
            </a:r>
          </a:p>
          <a:p>
            <a:pPr lvl="1"/>
            <a:r>
              <a:rPr lang="en-US" sz="1800" dirty="0"/>
              <a:t>Annual, after year 1</a:t>
            </a:r>
          </a:p>
          <a:p>
            <a:r>
              <a:rPr lang="en-US" sz="1800" dirty="0"/>
              <a:t>Incentives</a:t>
            </a:r>
          </a:p>
          <a:p>
            <a:pPr lvl="1"/>
            <a:r>
              <a:rPr lang="en-US" sz="1800" dirty="0"/>
              <a:t>Performance incentive</a:t>
            </a:r>
          </a:p>
          <a:p>
            <a:pPr lvl="2"/>
            <a:r>
              <a:rPr lang="en-US" sz="1800" dirty="0"/>
              <a:t>Goal based</a:t>
            </a:r>
          </a:p>
          <a:p>
            <a:pPr lvl="1"/>
            <a:r>
              <a:rPr lang="en-US" sz="1800" dirty="0"/>
              <a:t>Quarterly, after 1st quarter</a:t>
            </a:r>
          </a:p>
        </p:txBody>
      </p:sp>
      <p:sp>
        <p:nvSpPr>
          <p:cNvPr id="1031" name="Rectangle 103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alary Vs Hourly Image Of Exempt Vs Non Exempt Employee Transparent PNG -  1024x628 - Free Download on NicePNG">
            <a:extLst>
              <a:ext uri="{FF2B5EF4-FFF2-40B4-BE49-F238E27FC236}">
                <a16:creationId xmlns:a16="http://schemas.microsoft.com/office/drawing/2014/main" id="{4BD6D648-4C36-AE19-38F3-165A3A4844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1440998"/>
            <a:ext cx="6019331" cy="397275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05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C84985-6D85-AFAB-04B3-25F9185F1581}"/>
              </a:ext>
            </a:extLst>
          </p:cNvPr>
          <p:cNvSpPr>
            <a:spLocks noGrp="1"/>
          </p:cNvSpPr>
          <p:nvPr>
            <p:ph type="title"/>
          </p:nvPr>
        </p:nvSpPr>
        <p:spPr>
          <a:xfrm>
            <a:off x="589560" y="856180"/>
            <a:ext cx="4560584" cy="1128068"/>
          </a:xfrm>
        </p:spPr>
        <p:txBody>
          <a:bodyPr anchor="ctr">
            <a:normAutofit/>
          </a:bodyPr>
          <a:lstStyle/>
          <a:p>
            <a:r>
              <a:rPr lang="en-US" sz="4000"/>
              <a:t>Indirect Pay</a:t>
            </a:r>
          </a:p>
        </p:txBody>
      </p:sp>
      <p:grpSp>
        <p:nvGrpSpPr>
          <p:cNvPr id="2057"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7BD6BC-58C9-B59C-2913-0D2CC9364FD4}"/>
              </a:ext>
            </a:extLst>
          </p:cNvPr>
          <p:cNvSpPr>
            <a:spLocks noGrp="1"/>
          </p:cNvSpPr>
          <p:nvPr>
            <p:ph idx="1"/>
          </p:nvPr>
        </p:nvSpPr>
        <p:spPr>
          <a:xfrm>
            <a:off x="629562" y="2840428"/>
            <a:ext cx="4559425" cy="2524474"/>
          </a:xfrm>
        </p:spPr>
        <p:txBody>
          <a:bodyPr anchor="ctr">
            <a:normAutofit/>
          </a:bodyPr>
          <a:lstStyle/>
          <a:p>
            <a:r>
              <a:rPr lang="en-US" sz="2000" dirty="0"/>
              <a:t>Benefits </a:t>
            </a:r>
          </a:p>
          <a:p>
            <a:pPr lvl="1"/>
            <a:r>
              <a:rPr lang="en-US" sz="2000" dirty="0"/>
              <a:t>Nonfinancial</a:t>
            </a:r>
          </a:p>
          <a:p>
            <a:pPr lvl="1"/>
            <a:r>
              <a:rPr lang="en-US" sz="2000" dirty="0"/>
              <a:t>Paid time off </a:t>
            </a:r>
          </a:p>
          <a:p>
            <a:pPr lvl="1"/>
            <a:r>
              <a:rPr lang="en-US" sz="2000" dirty="0"/>
              <a:t>Insurance  </a:t>
            </a:r>
          </a:p>
          <a:p>
            <a:pPr lvl="1"/>
            <a:r>
              <a:rPr lang="en-US" sz="2000" dirty="0"/>
              <a:t>Personal services</a:t>
            </a:r>
          </a:p>
          <a:p>
            <a:pPr lvl="1"/>
            <a:r>
              <a:rPr lang="en-US" sz="2000" dirty="0"/>
              <a:t>Family services</a:t>
            </a:r>
          </a:p>
          <a:p>
            <a:pPr marL="457200" lvl="1" indent="0">
              <a:buNone/>
            </a:pPr>
            <a:endParaRPr lang="en-US" sz="2000" dirty="0"/>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mployee Benefits Stock Illustrations – 2,936 Employee Benefits Stock  Illustrations, Vectors &amp; Clipart - Dreamstime">
            <a:extLst>
              <a:ext uri="{FF2B5EF4-FFF2-40B4-BE49-F238E27FC236}">
                <a16:creationId xmlns:a16="http://schemas.microsoft.com/office/drawing/2014/main" id="{6DBE29DF-6E62-0B2D-9F15-21F08E0E4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2" r="4" b="4"/>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9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EFD392-2680-41C6-A661-44456DAA5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257253-C30A-B642-BE15-59E8DD83376A}"/>
              </a:ext>
            </a:extLst>
          </p:cNvPr>
          <p:cNvSpPr>
            <a:spLocks noGrp="1"/>
          </p:cNvSpPr>
          <p:nvPr>
            <p:ph type="title"/>
          </p:nvPr>
        </p:nvSpPr>
        <p:spPr>
          <a:xfrm>
            <a:off x="1252800" y="662399"/>
            <a:ext cx="5995987" cy="1494000"/>
          </a:xfrm>
        </p:spPr>
        <p:txBody>
          <a:bodyPr vert="horz" lIns="91440" tIns="45720" rIns="91440" bIns="45720" rtlCol="0" anchor="t">
            <a:normAutofit/>
          </a:bodyPr>
          <a:lstStyle/>
          <a:p>
            <a:r>
              <a:rPr lang="en-US"/>
              <a:t>Pay Policies </a:t>
            </a:r>
          </a:p>
        </p:txBody>
      </p:sp>
      <p:grpSp>
        <p:nvGrpSpPr>
          <p:cNvPr id="16" name="Group 15">
            <a:extLst>
              <a:ext uri="{FF2B5EF4-FFF2-40B4-BE49-F238E27FC236}">
                <a16:creationId xmlns:a16="http://schemas.microsoft.com/office/drawing/2014/main" id="{DE866941-6974-471B-96DC-E7D4042D8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7" name="Freeform 6">
              <a:extLst>
                <a:ext uri="{FF2B5EF4-FFF2-40B4-BE49-F238E27FC236}">
                  <a16:creationId xmlns:a16="http://schemas.microsoft.com/office/drawing/2014/main" id="{FDDB1D1D-BDCA-4CA7-ACB7-28E2D624C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8" name="Freeform 6">
              <a:extLst>
                <a:ext uri="{FF2B5EF4-FFF2-40B4-BE49-F238E27FC236}">
                  <a16:creationId xmlns:a16="http://schemas.microsoft.com/office/drawing/2014/main" id="{91FF3012-8189-40F6-B836-E04371B0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8" name="TextBox 7">
            <a:extLst>
              <a:ext uri="{FF2B5EF4-FFF2-40B4-BE49-F238E27FC236}">
                <a16:creationId xmlns:a16="http://schemas.microsoft.com/office/drawing/2014/main" id="{9C850C8A-7141-807E-9F13-9052B89ED7D8}"/>
              </a:ext>
            </a:extLst>
          </p:cNvPr>
          <p:cNvSpPr txBox="1"/>
          <p:nvPr/>
        </p:nvSpPr>
        <p:spPr>
          <a:xfrm>
            <a:off x="1251679" y="1582615"/>
            <a:ext cx="4980620" cy="4296977"/>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solidFill>
                  <a:srgbClr val="000000"/>
                </a:solidFill>
              </a:rPr>
              <a:t>Market comparison </a:t>
            </a:r>
          </a:p>
          <a:p>
            <a:pPr marL="342900" indent="-228600">
              <a:lnSpc>
                <a:spcPct val="90000"/>
              </a:lnSpc>
              <a:spcAft>
                <a:spcPts val="600"/>
              </a:spcAft>
              <a:buFont typeface="Arial" panose="020B0604020202020204" pitchFamily="34" charset="0"/>
              <a:buChar char="•"/>
            </a:pPr>
            <a:r>
              <a:rPr lang="en-US" sz="2400" dirty="0">
                <a:solidFill>
                  <a:srgbClr val="000000"/>
                </a:solidFill>
              </a:rPr>
              <a:t>Based on job evaluation </a:t>
            </a:r>
          </a:p>
          <a:p>
            <a:pPr marL="800100" lvl="1" indent="-228600">
              <a:lnSpc>
                <a:spcPct val="90000"/>
              </a:lnSpc>
              <a:spcAft>
                <a:spcPts val="600"/>
              </a:spcAft>
              <a:buFont typeface="Arial" panose="020B0604020202020204" pitchFamily="34" charset="0"/>
              <a:buChar char="•"/>
            </a:pPr>
            <a:r>
              <a:rPr lang="en-US" sz="2400" dirty="0">
                <a:solidFill>
                  <a:srgbClr val="000000"/>
                </a:solidFill>
              </a:rPr>
              <a:t>Compensable factors</a:t>
            </a:r>
          </a:p>
          <a:p>
            <a:pPr marL="1257300" lvl="2" indent="-228600">
              <a:lnSpc>
                <a:spcPct val="90000"/>
              </a:lnSpc>
              <a:spcAft>
                <a:spcPts val="600"/>
              </a:spcAft>
              <a:buFont typeface="Arial" panose="020B0604020202020204" pitchFamily="34" charset="0"/>
              <a:buChar char="•"/>
            </a:pPr>
            <a:r>
              <a:rPr lang="en-US" sz="2400" dirty="0">
                <a:solidFill>
                  <a:srgbClr val="000000"/>
                </a:solidFill>
              </a:rPr>
              <a:t>Skills, responsibility, printing?</a:t>
            </a:r>
          </a:p>
          <a:p>
            <a:pPr marL="342900" indent="-228600">
              <a:lnSpc>
                <a:spcPct val="90000"/>
              </a:lnSpc>
              <a:spcAft>
                <a:spcPts val="600"/>
              </a:spcAft>
              <a:buFont typeface="Arial" panose="020B0604020202020204" pitchFamily="34" charset="0"/>
              <a:buChar char="•"/>
            </a:pPr>
            <a:r>
              <a:rPr lang="en-US" sz="2400" dirty="0">
                <a:solidFill>
                  <a:srgbClr val="000000"/>
                </a:solidFill>
              </a:rPr>
              <a:t>Geography - MT locality pay </a:t>
            </a:r>
          </a:p>
          <a:p>
            <a:pPr marL="800100" lvl="1" indent="-228600">
              <a:lnSpc>
                <a:spcPct val="90000"/>
              </a:lnSpc>
              <a:spcAft>
                <a:spcPts val="600"/>
              </a:spcAft>
              <a:buFont typeface="Arial" panose="020B0604020202020204" pitchFamily="34" charset="0"/>
              <a:buChar char="•"/>
            </a:pPr>
            <a:r>
              <a:rPr lang="en-US" sz="2400" dirty="0">
                <a:solidFill>
                  <a:srgbClr val="000000"/>
                </a:solidFill>
              </a:rPr>
              <a:t>Cost of living/year = $43,310</a:t>
            </a:r>
          </a:p>
          <a:p>
            <a:pPr marL="800100" lvl="1" indent="-228600">
              <a:lnSpc>
                <a:spcPct val="90000"/>
              </a:lnSpc>
              <a:spcAft>
                <a:spcPts val="600"/>
              </a:spcAft>
              <a:buFont typeface="Arial" panose="020B0604020202020204" pitchFamily="34" charset="0"/>
              <a:buChar char="•"/>
            </a:pPr>
            <a:r>
              <a:rPr lang="en-US" sz="2400" dirty="0">
                <a:solidFill>
                  <a:srgbClr val="000000"/>
                </a:solidFill>
              </a:rPr>
              <a:t>Comparable to U.S. average</a:t>
            </a:r>
          </a:p>
          <a:p>
            <a:pPr marL="342900" indent="-228600">
              <a:lnSpc>
                <a:spcPct val="90000"/>
              </a:lnSpc>
              <a:spcAft>
                <a:spcPts val="600"/>
              </a:spcAft>
              <a:buFont typeface="Arial" panose="020B0604020202020204" pitchFamily="34" charset="0"/>
              <a:buChar char="•"/>
            </a:pPr>
            <a:r>
              <a:rPr lang="en-US" sz="2400" dirty="0">
                <a:solidFill>
                  <a:srgbClr val="000000"/>
                </a:solidFill>
              </a:rPr>
              <a:t>Seniority </a:t>
            </a:r>
          </a:p>
          <a:p>
            <a:pPr marL="800100" lvl="1" indent="-228600">
              <a:lnSpc>
                <a:spcPct val="90000"/>
              </a:lnSpc>
              <a:spcAft>
                <a:spcPts val="600"/>
              </a:spcAft>
              <a:buFont typeface="Arial" panose="020B0604020202020204" pitchFamily="34" charset="0"/>
              <a:buChar char="•"/>
            </a:pPr>
            <a:r>
              <a:rPr lang="en-US" sz="2400" dirty="0">
                <a:solidFill>
                  <a:srgbClr val="000000"/>
                </a:solidFill>
              </a:rPr>
              <a:t>Does not affect pay</a:t>
            </a:r>
          </a:p>
          <a:p>
            <a:pPr marL="342900" indent="-228600">
              <a:lnSpc>
                <a:spcPct val="90000"/>
              </a:lnSpc>
              <a:spcAft>
                <a:spcPts val="600"/>
              </a:spcAft>
              <a:buFont typeface="Arial" panose="020B0604020202020204" pitchFamily="34" charset="0"/>
              <a:buChar char="•"/>
            </a:pPr>
            <a:endParaRPr lang="en-US" sz="1900" dirty="0">
              <a:solidFill>
                <a:schemeClr val="tx1">
                  <a:alpha val="60000"/>
                </a:schemeClr>
              </a:solidFill>
            </a:endParaRPr>
          </a:p>
        </p:txBody>
      </p:sp>
      <p:pic>
        <p:nvPicPr>
          <p:cNvPr id="5" name="Picture 4" descr="Graphical user interface, application, Teams&#10;&#10;Description automatically generated">
            <a:extLst>
              <a:ext uri="{FF2B5EF4-FFF2-40B4-BE49-F238E27FC236}">
                <a16:creationId xmlns:a16="http://schemas.microsoft.com/office/drawing/2014/main" id="{5F2BCC0D-1B6B-CCCB-34E7-21FDD21F7598}"/>
              </a:ext>
            </a:extLst>
          </p:cNvPr>
          <p:cNvPicPr>
            <a:picLocks noChangeAspect="1"/>
          </p:cNvPicPr>
          <p:nvPr/>
        </p:nvPicPr>
        <p:blipFill>
          <a:blip r:embed="rId2"/>
          <a:stretch>
            <a:fillRect/>
          </a:stretch>
        </p:blipFill>
        <p:spPr>
          <a:xfrm>
            <a:off x="6822831" y="727213"/>
            <a:ext cx="4724761" cy="1287497"/>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B70DFF22-8BEA-6EFF-DD38-2E8F9FBCB14C}"/>
              </a:ext>
            </a:extLst>
          </p:cNvPr>
          <p:cNvPicPr>
            <a:picLocks noChangeAspect="1"/>
          </p:cNvPicPr>
          <p:nvPr/>
        </p:nvPicPr>
        <p:blipFill>
          <a:blip r:embed="rId3"/>
          <a:stretch>
            <a:fillRect/>
          </a:stretch>
        </p:blipFill>
        <p:spPr>
          <a:xfrm>
            <a:off x="6822831" y="2741537"/>
            <a:ext cx="4724761" cy="1169377"/>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38284421-701B-8406-CA9E-402E30D2D584}"/>
              </a:ext>
            </a:extLst>
          </p:cNvPr>
          <p:cNvPicPr>
            <a:picLocks noChangeAspect="1"/>
          </p:cNvPicPr>
          <p:nvPr/>
        </p:nvPicPr>
        <p:blipFill>
          <a:blip r:embed="rId4"/>
          <a:stretch>
            <a:fillRect/>
          </a:stretch>
        </p:blipFill>
        <p:spPr>
          <a:xfrm>
            <a:off x="6822831" y="4616976"/>
            <a:ext cx="4724761" cy="1287497"/>
          </a:xfrm>
          <a:prstGeom prst="rect">
            <a:avLst/>
          </a:prstGeom>
        </p:spPr>
      </p:pic>
      <p:sp>
        <p:nvSpPr>
          <p:cNvPr id="10" name="Content Placeholder 2">
            <a:extLst>
              <a:ext uri="{FF2B5EF4-FFF2-40B4-BE49-F238E27FC236}">
                <a16:creationId xmlns:a16="http://schemas.microsoft.com/office/drawing/2014/main" id="{00C883D2-5DE6-6EAA-1B01-4B732FD5B31E}"/>
              </a:ext>
            </a:extLst>
          </p:cNvPr>
          <p:cNvSpPr>
            <a:spLocks noGrp="1"/>
          </p:cNvSpPr>
          <p:nvPr>
            <p:ph idx="1"/>
          </p:nvPr>
        </p:nvSpPr>
        <p:spPr>
          <a:xfrm>
            <a:off x="6917274" y="2208815"/>
            <a:ext cx="4980619" cy="4661626"/>
          </a:xfrm>
        </p:spPr>
        <p:txBody>
          <a:bodyPr>
            <a:normAutofit/>
          </a:bodyPr>
          <a:lstStyle/>
          <a:p>
            <a:r>
              <a:rPr lang="en-US" sz="2400" dirty="0"/>
              <a:t>Montana</a:t>
            </a:r>
          </a:p>
          <a:p>
            <a:pPr marL="0" indent="0">
              <a:buNone/>
            </a:pPr>
            <a:endParaRPr lang="en-US" sz="2400" dirty="0"/>
          </a:p>
          <a:p>
            <a:endParaRPr lang="en-US" sz="2400" dirty="0"/>
          </a:p>
          <a:p>
            <a:pPr marL="0" indent="0">
              <a:buNone/>
            </a:pPr>
            <a:endParaRPr lang="en-US" sz="2400" dirty="0"/>
          </a:p>
          <a:p>
            <a:r>
              <a:rPr lang="en-US" sz="2400" dirty="0"/>
              <a:t>Missoula, MT</a:t>
            </a:r>
          </a:p>
          <a:p>
            <a:pPr marL="0" indent="0">
              <a:buNone/>
            </a:pPr>
            <a:endParaRPr lang="en-US" sz="2400" dirty="0"/>
          </a:p>
          <a:p>
            <a:pPr marL="0" indent="0">
              <a:buNone/>
            </a:pPr>
            <a:endParaRPr lang="en-US" sz="2400" dirty="0"/>
          </a:p>
          <a:p>
            <a:endParaRPr lang="en-US" sz="2400" dirty="0"/>
          </a:p>
          <a:p>
            <a:r>
              <a:rPr lang="en-US" sz="2400" dirty="0"/>
              <a:t>United States</a:t>
            </a:r>
          </a:p>
        </p:txBody>
      </p:sp>
    </p:spTree>
    <p:extLst>
      <p:ext uri="{BB962C8B-B14F-4D97-AF65-F5344CB8AC3E}">
        <p14:creationId xmlns:p14="http://schemas.microsoft.com/office/powerpoint/2010/main" val="246769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CF0679-E829-9477-9235-53CE75B639BB}"/>
              </a:ext>
            </a:extLst>
          </p:cNvPr>
          <p:cNvSpPr>
            <a:spLocks noGrp="1"/>
          </p:cNvSpPr>
          <p:nvPr>
            <p:ph type="title"/>
          </p:nvPr>
        </p:nvSpPr>
        <p:spPr>
          <a:xfrm>
            <a:off x="838200" y="609600"/>
            <a:ext cx="3739341" cy="1330839"/>
          </a:xfrm>
        </p:spPr>
        <p:txBody>
          <a:bodyPr>
            <a:normAutofit/>
          </a:bodyPr>
          <a:lstStyle/>
          <a:p>
            <a:r>
              <a:rPr lang="en-US" dirty="0"/>
              <a:t>Legal </a:t>
            </a:r>
          </a:p>
        </p:txBody>
      </p:sp>
      <p:sp>
        <p:nvSpPr>
          <p:cNvPr id="3" name="Content Placeholder 2">
            <a:extLst>
              <a:ext uri="{FF2B5EF4-FFF2-40B4-BE49-F238E27FC236}">
                <a16:creationId xmlns:a16="http://schemas.microsoft.com/office/drawing/2014/main" id="{EC0F6741-759D-46C8-05DC-57F1758EF53C}"/>
              </a:ext>
            </a:extLst>
          </p:cNvPr>
          <p:cNvSpPr>
            <a:spLocks noGrp="1"/>
          </p:cNvSpPr>
          <p:nvPr>
            <p:ph idx="1"/>
          </p:nvPr>
        </p:nvSpPr>
        <p:spPr>
          <a:xfrm>
            <a:off x="585852" y="1940439"/>
            <a:ext cx="3991689" cy="4054298"/>
          </a:xfrm>
        </p:spPr>
        <p:txBody>
          <a:bodyPr>
            <a:normAutofit fontScale="92500" lnSpcReduction="10000"/>
          </a:bodyPr>
          <a:lstStyle/>
          <a:p>
            <a:r>
              <a:rPr lang="en-US" sz="1800" dirty="0"/>
              <a:t>Minimum wage: $9.20 to $9.95 </a:t>
            </a:r>
          </a:p>
          <a:p>
            <a:pPr lvl="1"/>
            <a:r>
              <a:rPr lang="en-US" sz="1800" dirty="0"/>
              <a:t>Not relevant </a:t>
            </a:r>
          </a:p>
          <a:p>
            <a:r>
              <a:rPr lang="en-US" sz="1800" dirty="0"/>
              <a:t>Social Security </a:t>
            </a:r>
          </a:p>
          <a:p>
            <a:pPr lvl="1"/>
            <a:r>
              <a:rPr lang="en-US" sz="1800" dirty="0"/>
              <a:t>Federal </a:t>
            </a:r>
          </a:p>
          <a:p>
            <a:pPr lvl="2"/>
            <a:r>
              <a:rPr lang="en-US" sz="1800" dirty="0"/>
              <a:t>Retirement savings plan </a:t>
            </a:r>
          </a:p>
          <a:p>
            <a:pPr lvl="2"/>
            <a:r>
              <a:rPr lang="en-US" sz="1800" dirty="0"/>
              <a:t>Employee pays 6.2% of wages</a:t>
            </a:r>
          </a:p>
          <a:p>
            <a:pPr lvl="2"/>
            <a:r>
              <a:rPr lang="en-US" sz="1800" dirty="0"/>
              <a:t>Employer pays 6.2%</a:t>
            </a:r>
          </a:p>
          <a:p>
            <a:r>
              <a:rPr lang="en-US" sz="1800" dirty="0"/>
              <a:t>Medicare </a:t>
            </a:r>
          </a:p>
          <a:p>
            <a:pPr lvl="1"/>
            <a:r>
              <a:rPr lang="en-US" sz="1800" dirty="0"/>
              <a:t>Federal </a:t>
            </a:r>
          </a:p>
          <a:p>
            <a:pPr lvl="2"/>
            <a:r>
              <a:rPr lang="en-US" sz="1800" dirty="0"/>
              <a:t>Retirement medical insurance </a:t>
            </a:r>
          </a:p>
          <a:p>
            <a:pPr lvl="2"/>
            <a:r>
              <a:rPr lang="en-US" sz="1800" dirty="0"/>
              <a:t>Employee pays 1.45% of wages</a:t>
            </a:r>
          </a:p>
          <a:p>
            <a:pPr lvl="2"/>
            <a:r>
              <a:rPr lang="en-US" sz="1800" dirty="0"/>
              <a:t>Employer pays 1.45% of wages</a:t>
            </a:r>
          </a:p>
          <a:p>
            <a:pPr lvl="2"/>
            <a:endParaRPr lang="en-US" sz="1600" dirty="0"/>
          </a:p>
          <a:p>
            <a:endParaRPr lang="en-US" sz="1600" dirty="0"/>
          </a:p>
        </p:txBody>
      </p:sp>
      <p:pic>
        <p:nvPicPr>
          <p:cNvPr id="1026" name="Picture 2" descr="Five Charts about the Future of Social Security and Medicare">
            <a:extLst>
              <a:ext uri="{FF2B5EF4-FFF2-40B4-BE49-F238E27FC236}">
                <a16:creationId xmlns:a16="http://schemas.microsoft.com/office/drawing/2014/main" id="{39BCC6BE-D33F-1A88-4762-AD03C4D4A6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457" y="1832840"/>
            <a:ext cx="6155141" cy="321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27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34880-AF67-7D3F-A798-D35C4A2EB0AB}"/>
              </a:ext>
            </a:extLst>
          </p:cNvPr>
          <p:cNvSpPr>
            <a:spLocks noGrp="1"/>
          </p:cNvSpPr>
          <p:nvPr>
            <p:ph type="title"/>
          </p:nvPr>
        </p:nvSpPr>
        <p:spPr>
          <a:xfrm>
            <a:off x="838200" y="585216"/>
            <a:ext cx="10515600" cy="1325563"/>
          </a:xfrm>
        </p:spPr>
        <p:txBody>
          <a:bodyPr>
            <a:normAutofit/>
          </a:bodyPr>
          <a:lstStyle/>
          <a:p>
            <a:r>
              <a:rPr lang="en-US" dirty="0">
                <a:solidFill>
                  <a:schemeClr val="bg1"/>
                </a:solidFill>
              </a:rPr>
              <a:t>Legal: Worker’s Compensation</a:t>
            </a:r>
          </a:p>
        </p:txBody>
      </p:sp>
      <p:pic>
        <p:nvPicPr>
          <p:cNvPr id="1026" name="Picture 2" descr="7 Steps of the Workers' Comp Claims Process - FFVA Mutual">
            <a:extLst>
              <a:ext uri="{FF2B5EF4-FFF2-40B4-BE49-F238E27FC236}">
                <a16:creationId xmlns:a16="http://schemas.microsoft.com/office/drawing/2014/main" id="{B50D90D0-EA42-A44D-3461-733F23F4A2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374"/>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2BD4C4-962F-E15A-8D0B-1DD310582928}"/>
              </a:ext>
            </a:extLst>
          </p:cNvPr>
          <p:cNvSpPr>
            <a:spLocks noGrp="1"/>
          </p:cNvSpPr>
          <p:nvPr>
            <p:ph idx="1"/>
          </p:nvPr>
        </p:nvSpPr>
        <p:spPr>
          <a:xfrm>
            <a:off x="7546848" y="2516777"/>
            <a:ext cx="3803904" cy="3660185"/>
          </a:xfrm>
        </p:spPr>
        <p:txBody>
          <a:bodyPr anchor="ctr">
            <a:normAutofit/>
          </a:bodyPr>
          <a:lstStyle/>
          <a:p>
            <a:r>
              <a:rPr lang="en-US" sz="1700" dirty="0"/>
              <a:t>MT</a:t>
            </a:r>
          </a:p>
          <a:p>
            <a:pPr lvl="1"/>
            <a:r>
              <a:rPr lang="en-US" sz="1700" dirty="0"/>
              <a:t>Health Care and Benefits Division, (WCMB)</a:t>
            </a:r>
          </a:p>
          <a:p>
            <a:pPr lvl="1"/>
            <a:r>
              <a:rPr lang="en-US" sz="1700" dirty="0"/>
              <a:t>Out of work for injury </a:t>
            </a:r>
          </a:p>
          <a:p>
            <a:pPr lvl="2"/>
            <a:r>
              <a:rPr lang="en-US" sz="1600" dirty="0"/>
              <a:t>$1.77 per $100</a:t>
            </a:r>
          </a:p>
          <a:p>
            <a:r>
              <a:rPr lang="en-US" sz="1700" dirty="0"/>
              <a:t>Death and dismemberment</a:t>
            </a:r>
          </a:p>
          <a:p>
            <a:pPr lvl="1"/>
            <a:r>
              <a:rPr lang="en-US" sz="1700" dirty="0"/>
              <a:t>Dependent on injury </a:t>
            </a:r>
          </a:p>
          <a:p>
            <a:pPr lvl="2"/>
            <a:r>
              <a:rPr lang="en-US" sz="1600" dirty="0"/>
              <a:t>Finger vs. leg</a:t>
            </a:r>
          </a:p>
          <a:p>
            <a:r>
              <a:rPr lang="en-US" sz="1700" dirty="0"/>
              <a:t>Medical Costs</a:t>
            </a:r>
          </a:p>
          <a:p>
            <a:pPr lvl="1"/>
            <a:r>
              <a:rPr lang="en-US" sz="1700" dirty="0"/>
              <a:t>Covered by insurance </a:t>
            </a:r>
          </a:p>
          <a:p>
            <a:pPr marL="457200" lvl="1" indent="0">
              <a:buNone/>
            </a:pPr>
            <a:endParaRPr lang="en-US" sz="1700" dirty="0"/>
          </a:p>
        </p:txBody>
      </p:sp>
    </p:spTree>
    <p:extLst>
      <p:ext uri="{BB962C8B-B14F-4D97-AF65-F5344CB8AC3E}">
        <p14:creationId xmlns:p14="http://schemas.microsoft.com/office/powerpoint/2010/main" val="63339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55A6-FD77-5BA5-185B-B5222EF08EE4}"/>
              </a:ext>
            </a:extLst>
          </p:cNvPr>
          <p:cNvSpPr>
            <a:spLocks noGrp="1"/>
          </p:cNvSpPr>
          <p:nvPr>
            <p:ph type="title"/>
          </p:nvPr>
        </p:nvSpPr>
        <p:spPr>
          <a:xfrm>
            <a:off x="648929" y="629266"/>
            <a:ext cx="3505495" cy="1622321"/>
          </a:xfrm>
        </p:spPr>
        <p:txBody>
          <a:bodyPr>
            <a:normAutofit/>
          </a:bodyPr>
          <a:lstStyle/>
          <a:p>
            <a:r>
              <a:rPr lang="en-US" sz="3700"/>
              <a:t>Legal: Unemployment Insurance</a:t>
            </a:r>
          </a:p>
        </p:txBody>
      </p:sp>
      <p:sp>
        <p:nvSpPr>
          <p:cNvPr id="3" name="Content Placeholder 2">
            <a:extLst>
              <a:ext uri="{FF2B5EF4-FFF2-40B4-BE49-F238E27FC236}">
                <a16:creationId xmlns:a16="http://schemas.microsoft.com/office/drawing/2014/main" id="{2C6A406F-80D2-A7D3-0D4E-E624E6761E19}"/>
              </a:ext>
            </a:extLst>
          </p:cNvPr>
          <p:cNvSpPr>
            <a:spLocks noGrp="1"/>
          </p:cNvSpPr>
          <p:nvPr>
            <p:ph idx="1"/>
          </p:nvPr>
        </p:nvSpPr>
        <p:spPr>
          <a:xfrm>
            <a:off x="648931" y="2438400"/>
            <a:ext cx="3505494" cy="3785419"/>
          </a:xfrm>
        </p:spPr>
        <p:txBody>
          <a:bodyPr>
            <a:normAutofit fontScale="92500" lnSpcReduction="20000"/>
          </a:bodyPr>
          <a:lstStyle/>
          <a:p>
            <a:r>
              <a:rPr lang="en-US" sz="1800" dirty="0"/>
              <a:t>Montana </a:t>
            </a:r>
          </a:p>
          <a:p>
            <a:pPr lvl="1"/>
            <a:r>
              <a:rPr lang="en-US" sz="1800" dirty="0"/>
              <a:t>Minimum $163</a:t>
            </a:r>
          </a:p>
          <a:p>
            <a:pPr lvl="1"/>
            <a:r>
              <a:rPr lang="en-US" sz="1800" dirty="0"/>
              <a:t>Maximum $552</a:t>
            </a:r>
          </a:p>
          <a:p>
            <a:r>
              <a:rPr lang="en-US" sz="1800" dirty="0"/>
              <a:t>Calculated by:</a:t>
            </a:r>
          </a:p>
          <a:p>
            <a:pPr lvl="1"/>
            <a:r>
              <a:rPr lang="en-US" sz="1800" dirty="0"/>
              <a:t>1% </a:t>
            </a:r>
          </a:p>
          <a:p>
            <a:pPr lvl="2"/>
            <a:r>
              <a:rPr lang="en-US" sz="1800" dirty="0"/>
              <a:t>Total wages during base period</a:t>
            </a:r>
          </a:p>
          <a:p>
            <a:pPr lvl="1"/>
            <a:r>
              <a:rPr lang="en-US" sz="1800" dirty="0"/>
              <a:t>1.9%</a:t>
            </a:r>
          </a:p>
          <a:p>
            <a:pPr lvl="2"/>
            <a:r>
              <a:rPr lang="en-US" sz="1800" dirty="0"/>
              <a:t>Two quarters in which you earned most</a:t>
            </a:r>
          </a:p>
          <a:p>
            <a:r>
              <a:rPr lang="en-US" sz="1800" dirty="0"/>
              <a:t>File by phone or online</a:t>
            </a:r>
          </a:p>
          <a:p>
            <a:r>
              <a:rPr lang="en-US" sz="1800" dirty="0"/>
              <a:t>10 days to appeal</a:t>
            </a:r>
          </a:p>
          <a:p>
            <a:r>
              <a:rPr lang="en-US" sz="1800" dirty="0"/>
              <a:t>Must provide proof of unemployment</a:t>
            </a:r>
          </a:p>
          <a:p>
            <a:endParaRPr lang="en-US" sz="1400" dirty="0"/>
          </a:p>
        </p:txBody>
      </p:sp>
      <p:sp>
        <p:nvSpPr>
          <p:cNvPr id="10247" name="Rectangle 1024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Montana Department of Labor &amp; Industry warns of unemployment scam | Explore  Big Sky">
            <a:extLst>
              <a:ext uri="{FF2B5EF4-FFF2-40B4-BE49-F238E27FC236}">
                <a16:creationId xmlns:a16="http://schemas.microsoft.com/office/drawing/2014/main" id="{1E569208-6EDC-37BC-9DAB-5560B00B74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2569622"/>
            <a:ext cx="6019331" cy="171550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4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754BA-AE0E-03DE-D28A-DFA8C6413555}"/>
              </a:ext>
            </a:extLst>
          </p:cNvPr>
          <p:cNvSpPr>
            <a:spLocks noGrp="1"/>
          </p:cNvSpPr>
          <p:nvPr>
            <p:ph type="title"/>
          </p:nvPr>
        </p:nvSpPr>
        <p:spPr>
          <a:xfrm>
            <a:off x="640080" y="325369"/>
            <a:ext cx="4368602" cy="1956841"/>
          </a:xfrm>
        </p:spPr>
        <p:txBody>
          <a:bodyPr anchor="b">
            <a:normAutofit/>
          </a:bodyPr>
          <a:lstStyle/>
          <a:p>
            <a:r>
              <a:rPr lang="en-US" sz="5400"/>
              <a:t>Job Analysis </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8F28DF-ACB1-8C51-52C8-3205CFB501CD}"/>
              </a:ext>
            </a:extLst>
          </p:cNvPr>
          <p:cNvSpPr>
            <a:spLocks noGrp="1"/>
          </p:cNvSpPr>
          <p:nvPr>
            <p:ph idx="1"/>
          </p:nvPr>
        </p:nvSpPr>
        <p:spPr>
          <a:xfrm>
            <a:off x="640080" y="2872899"/>
            <a:ext cx="4243589" cy="3320668"/>
          </a:xfrm>
        </p:spPr>
        <p:txBody>
          <a:bodyPr>
            <a:normAutofit/>
          </a:bodyPr>
          <a:lstStyle/>
          <a:p>
            <a:pPr>
              <a:spcBef>
                <a:spcPts val="0"/>
              </a:spcBef>
            </a:pPr>
            <a:r>
              <a:rPr lang="en-US" sz="1700" dirty="0"/>
              <a:t>Work activities</a:t>
            </a:r>
          </a:p>
          <a:p>
            <a:pPr lvl="1">
              <a:spcBef>
                <a:spcPts val="0"/>
              </a:spcBef>
            </a:pPr>
            <a:r>
              <a:rPr lang="en-US" sz="1700" dirty="0"/>
              <a:t>Managing a sales team </a:t>
            </a:r>
          </a:p>
          <a:p>
            <a:pPr lvl="1">
              <a:spcBef>
                <a:spcPts val="0"/>
              </a:spcBef>
            </a:pPr>
            <a:r>
              <a:rPr lang="en-US" sz="1700" dirty="0"/>
              <a:t>Negotiating contracts </a:t>
            </a:r>
          </a:p>
          <a:p>
            <a:pPr lvl="1">
              <a:spcBef>
                <a:spcPts val="0"/>
              </a:spcBef>
            </a:pPr>
            <a:r>
              <a:rPr lang="en-US" sz="1700" dirty="0"/>
              <a:t>Strategic decision making  </a:t>
            </a:r>
          </a:p>
          <a:p>
            <a:pPr lvl="1">
              <a:spcBef>
                <a:spcPts val="0"/>
              </a:spcBef>
            </a:pPr>
            <a:r>
              <a:rPr lang="en-US" sz="1700" dirty="0"/>
              <a:t>Forming relationships </a:t>
            </a:r>
          </a:p>
          <a:p>
            <a:pPr marL="457200" lvl="1" indent="0">
              <a:spcBef>
                <a:spcPts val="0"/>
              </a:spcBef>
              <a:buNone/>
            </a:pPr>
            <a:endParaRPr lang="en-US" sz="1700" dirty="0"/>
          </a:p>
          <a:p>
            <a:pPr>
              <a:spcBef>
                <a:spcPts val="0"/>
              </a:spcBef>
            </a:pPr>
            <a:r>
              <a:rPr lang="en-US" sz="1700" dirty="0"/>
              <a:t>Human behaviors </a:t>
            </a:r>
          </a:p>
          <a:p>
            <a:pPr lvl="1">
              <a:spcBef>
                <a:spcPts val="0"/>
              </a:spcBef>
            </a:pPr>
            <a:r>
              <a:rPr lang="en-US" sz="1700" dirty="0"/>
              <a:t>Communication skills</a:t>
            </a:r>
          </a:p>
          <a:p>
            <a:pPr lvl="1">
              <a:spcBef>
                <a:spcPts val="0"/>
              </a:spcBef>
            </a:pPr>
            <a:r>
              <a:rPr lang="en-US" sz="1700" dirty="0"/>
              <a:t>Extrovert </a:t>
            </a:r>
          </a:p>
          <a:p>
            <a:pPr lvl="1">
              <a:spcBef>
                <a:spcPts val="0"/>
              </a:spcBef>
            </a:pPr>
            <a:r>
              <a:rPr lang="en-US" sz="1700" dirty="0"/>
              <a:t>Negotiation skills </a:t>
            </a:r>
          </a:p>
          <a:p>
            <a:pPr lvl="1">
              <a:spcBef>
                <a:spcPts val="0"/>
              </a:spcBef>
            </a:pPr>
            <a:r>
              <a:rPr lang="en-US" sz="1700" dirty="0"/>
              <a:t>Leadership </a:t>
            </a:r>
          </a:p>
          <a:p>
            <a:pPr lvl="2">
              <a:spcBef>
                <a:spcPts val="0"/>
              </a:spcBef>
            </a:pPr>
            <a:r>
              <a:rPr lang="en-US" sz="1700" dirty="0"/>
              <a:t>Organized </a:t>
            </a:r>
          </a:p>
          <a:p>
            <a:pPr lvl="2">
              <a:spcBef>
                <a:spcPts val="0"/>
              </a:spcBef>
            </a:pPr>
            <a:r>
              <a:rPr lang="en-US" sz="1700" dirty="0"/>
              <a:t>Timely</a:t>
            </a:r>
          </a:p>
          <a:p>
            <a:endParaRPr lang="en-US" sz="1700" dirty="0"/>
          </a:p>
        </p:txBody>
      </p:sp>
      <p:pic>
        <p:nvPicPr>
          <p:cNvPr id="3074" name="Picture 2" descr="Top 5 MUST HAVE Negotiation Skills for 2021 | Negotiation Experts">
            <a:extLst>
              <a:ext uri="{FF2B5EF4-FFF2-40B4-BE49-F238E27FC236}">
                <a16:creationId xmlns:a16="http://schemas.microsoft.com/office/drawing/2014/main" id="{EE2865DA-6E98-50DF-FDAC-412ADBC4B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5" r="2095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8A2ECAB-4911-6D54-DD08-A8C4BCF860C6}"/>
              </a:ext>
            </a:extLst>
          </p:cNvPr>
          <p:cNvSpPr>
            <a:spLocks noGrp="1"/>
          </p:cNvSpPr>
          <p:nvPr>
            <p:ph type="sldNum" sz="quarter" idx="12"/>
          </p:nvPr>
        </p:nvSpPr>
        <p:spPr>
          <a:xfrm>
            <a:off x="10439400" y="6356350"/>
            <a:ext cx="914400" cy="365125"/>
          </a:xfrm>
        </p:spPr>
        <p:txBody>
          <a:bodyPr>
            <a:normAutofit/>
          </a:bodyPr>
          <a:lstStyle/>
          <a:p>
            <a:pPr>
              <a:spcAft>
                <a:spcPts val="600"/>
              </a:spcAft>
            </a:pPr>
            <a:fld id="{3AA1C40C-FFF9-F043-8AF2-B11B2DDBF219}" type="slidenum">
              <a:rPr lang="en-US">
                <a:solidFill>
                  <a:srgbClr val="FFFFFF"/>
                </a:solidFill>
              </a:rPr>
              <a:pPr>
                <a:spcAft>
                  <a:spcPts val="600"/>
                </a:spcAft>
              </a:pPr>
              <a:t>6</a:t>
            </a:fld>
            <a:endParaRPr lang="en-US">
              <a:solidFill>
                <a:srgbClr val="FFFFFF"/>
              </a:solidFill>
            </a:endParaRPr>
          </a:p>
        </p:txBody>
      </p:sp>
    </p:spTree>
    <p:extLst>
      <p:ext uri="{BB962C8B-B14F-4D97-AF65-F5344CB8AC3E}">
        <p14:creationId xmlns:p14="http://schemas.microsoft.com/office/powerpoint/2010/main" val="3651512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Freeform: Shape 112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203470-7F80-7DD2-C56D-0870B4FB3C0E}"/>
              </a:ext>
            </a:extLst>
          </p:cNvPr>
          <p:cNvSpPr>
            <a:spLocks noGrp="1"/>
          </p:cNvSpPr>
          <p:nvPr>
            <p:ph type="title"/>
          </p:nvPr>
        </p:nvSpPr>
        <p:spPr>
          <a:xfrm>
            <a:off x="838200" y="609600"/>
            <a:ext cx="3739341" cy="1330839"/>
          </a:xfrm>
        </p:spPr>
        <p:txBody>
          <a:bodyPr>
            <a:normAutofit/>
          </a:bodyPr>
          <a:lstStyle/>
          <a:p>
            <a:r>
              <a:rPr lang="en-US" dirty="0"/>
              <a:t>Legal: FMLA </a:t>
            </a:r>
          </a:p>
        </p:txBody>
      </p:sp>
      <p:sp>
        <p:nvSpPr>
          <p:cNvPr id="3" name="Content Placeholder 2">
            <a:extLst>
              <a:ext uri="{FF2B5EF4-FFF2-40B4-BE49-F238E27FC236}">
                <a16:creationId xmlns:a16="http://schemas.microsoft.com/office/drawing/2014/main" id="{00E856A4-99ED-04F8-6A9F-1AD30E3C744D}"/>
              </a:ext>
            </a:extLst>
          </p:cNvPr>
          <p:cNvSpPr>
            <a:spLocks noGrp="1"/>
          </p:cNvSpPr>
          <p:nvPr>
            <p:ph idx="1"/>
          </p:nvPr>
        </p:nvSpPr>
        <p:spPr>
          <a:xfrm>
            <a:off x="862366" y="2194102"/>
            <a:ext cx="3427001" cy="3908586"/>
          </a:xfrm>
        </p:spPr>
        <p:txBody>
          <a:bodyPr>
            <a:normAutofit/>
          </a:bodyPr>
          <a:lstStyle/>
          <a:p>
            <a:r>
              <a:rPr lang="en-US" sz="1700" dirty="0"/>
              <a:t>Over 50 employees</a:t>
            </a:r>
          </a:p>
          <a:p>
            <a:r>
              <a:rPr lang="en-US" sz="1700" dirty="0"/>
              <a:t>PTO/vacation + FMLA</a:t>
            </a:r>
          </a:p>
          <a:p>
            <a:r>
              <a:rPr lang="en-US" sz="1700" dirty="0"/>
              <a:t>Employer maintains health coverage</a:t>
            </a:r>
          </a:p>
          <a:p>
            <a:r>
              <a:rPr lang="en-US" sz="1700" dirty="0"/>
              <a:t>Worked 1,040 hours in previous 12 months</a:t>
            </a:r>
          </a:p>
          <a:p>
            <a:r>
              <a:rPr lang="en-US" sz="1700" dirty="0"/>
              <a:t>12 unpaid weeks </a:t>
            </a:r>
          </a:p>
          <a:p>
            <a:r>
              <a:rPr lang="en-US" sz="1700" dirty="0"/>
              <a:t>Reasons:</a:t>
            </a:r>
          </a:p>
          <a:p>
            <a:pPr lvl="1"/>
            <a:r>
              <a:rPr lang="en-US" sz="1700" dirty="0"/>
              <a:t>Serious health condition</a:t>
            </a:r>
          </a:p>
          <a:p>
            <a:pPr lvl="1"/>
            <a:r>
              <a:rPr lang="en-US" sz="1700" dirty="0"/>
              <a:t>Newborn child</a:t>
            </a:r>
          </a:p>
          <a:p>
            <a:pPr lvl="1"/>
            <a:r>
              <a:rPr lang="en-US" sz="1700" dirty="0"/>
              <a:t>Care for spouse, child, parent</a:t>
            </a:r>
          </a:p>
        </p:txBody>
      </p:sp>
      <p:pic>
        <p:nvPicPr>
          <p:cNvPr id="11266" name="Picture 2" descr="What is FMLA? | Eligibility, Usage, and Covered Leave">
            <a:extLst>
              <a:ext uri="{FF2B5EF4-FFF2-40B4-BE49-F238E27FC236}">
                <a16:creationId xmlns:a16="http://schemas.microsoft.com/office/drawing/2014/main" id="{CB78FFF6-8EC5-CE47-025A-6023E116C7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5457" y="1229443"/>
            <a:ext cx="6155141" cy="442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5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28E7-0B41-F6FF-D897-E60DD0D97042}"/>
              </a:ext>
            </a:extLst>
          </p:cNvPr>
          <p:cNvSpPr>
            <a:spLocks noGrp="1"/>
          </p:cNvSpPr>
          <p:nvPr>
            <p:ph type="title"/>
          </p:nvPr>
        </p:nvSpPr>
        <p:spPr>
          <a:xfrm>
            <a:off x="648929" y="629266"/>
            <a:ext cx="3505495" cy="1622321"/>
          </a:xfrm>
        </p:spPr>
        <p:txBody>
          <a:bodyPr>
            <a:normAutofit/>
          </a:bodyPr>
          <a:lstStyle/>
          <a:p>
            <a:r>
              <a:rPr lang="en-US"/>
              <a:t>Severance Pay </a:t>
            </a:r>
          </a:p>
        </p:txBody>
      </p:sp>
      <p:sp>
        <p:nvSpPr>
          <p:cNvPr id="3" name="Content Placeholder 2">
            <a:extLst>
              <a:ext uri="{FF2B5EF4-FFF2-40B4-BE49-F238E27FC236}">
                <a16:creationId xmlns:a16="http://schemas.microsoft.com/office/drawing/2014/main" id="{6F868BF2-BED0-5153-8A51-195249004E21}"/>
              </a:ext>
            </a:extLst>
          </p:cNvPr>
          <p:cNvSpPr>
            <a:spLocks noGrp="1"/>
          </p:cNvSpPr>
          <p:nvPr>
            <p:ph idx="1"/>
          </p:nvPr>
        </p:nvSpPr>
        <p:spPr>
          <a:xfrm>
            <a:off x="648929" y="2048388"/>
            <a:ext cx="3505494" cy="3972232"/>
          </a:xfrm>
        </p:spPr>
        <p:txBody>
          <a:bodyPr>
            <a:normAutofit/>
          </a:bodyPr>
          <a:lstStyle/>
          <a:p>
            <a:r>
              <a:rPr lang="en-US" sz="1800" dirty="0"/>
              <a:t>Voluntary </a:t>
            </a:r>
          </a:p>
          <a:p>
            <a:pPr lvl="1"/>
            <a:r>
              <a:rPr lang="en-US" sz="1800" dirty="0"/>
              <a:t>Retires </a:t>
            </a:r>
          </a:p>
          <a:p>
            <a:pPr lvl="2"/>
            <a:r>
              <a:rPr lang="en-US" sz="1800" dirty="0"/>
              <a:t>NONE</a:t>
            </a:r>
          </a:p>
          <a:p>
            <a:pPr lvl="1"/>
            <a:r>
              <a:rPr lang="en-US" sz="1800" dirty="0"/>
              <a:t>Quit </a:t>
            </a:r>
          </a:p>
          <a:p>
            <a:pPr lvl="2"/>
            <a:r>
              <a:rPr lang="en-US" sz="1800" dirty="0"/>
              <a:t>NONE</a:t>
            </a:r>
          </a:p>
          <a:p>
            <a:r>
              <a:rPr lang="en-US" sz="1800" dirty="0"/>
              <a:t>Involuntary </a:t>
            </a:r>
          </a:p>
          <a:p>
            <a:pPr lvl="1"/>
            <a:r>
              <a:rPr lang="en-US" sz="1800" dirty="0"/>
              <a:t>Layoff, Furlough, Closure</a:t>
            </a:r>
          </a:p>
          <a:p>
            <a:pPr lvl="2"/>
            <a:r>
              <a:rPr lang="en-US" sz="1800" dirty="0"/>
              <a:t>1 week salary/years worked</a:t>
            </a:r>
          </a:p>
          <a:p>
            <a:pPr lvl="1"/>
            <a:r>
              <a:rPr lang="en-US" sz="1800" dirty="0"/>
              <a:t>Dismissal</a:t>
            </a:r>
          </a:p>
          <a:p>
            <a:pPr lvl="2"/>
            <a:r>
              <a:rPr lang="en-US" sz="1800" dirty="0"/>
              <a:t>NONE</a:t>
            </a:r>
          </a:p>
        </p:txBody>
      </p:sp>
      <p:sp>
        <p:nvSpPr>
          <p:cNvPr id="2055" name="Rectangle 205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verance Pay: What it is and Why it's Offered">
            <a:extLst>
              <a:ext uri="{FF2B5EF4-FFF2-40B4-BE49-F238E27FC236}">
                <a16:creationId xmlns:a16="http://schemas.microsoft.com/office/drawing/2014/main" id="{71A1B85A-E289-C522-7F08-D7D0BC3E0B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707568"/>
            <a:ext cx="6019331" cy="34396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27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A6536C-3BFA-4EBC-105D-F6F5F9B2E10F}"/>
              </a:ext>
            </a:extLst>
          </p:cNvPr>
          <p:cNvSpPr>
            <a:spLocks noGrp="1"/>
          </p:cNvSpPr>
          <p:nvPr>
            <p:ph type="title"/>
          </p:nvPr>
        </p:nvSpPr>
        <p:spPr>
          <a:xfrm>
            <a:off x="630936" y="639520"/>
            <a:ext cx="3429000" cy="1719072"/>
          </a:xfrm>
        </p:spPr>
        <p:txBody>
          <a:bodyPr anchor="b">
            <a:normAutofit/>
          </a:bodyPr>
          <a:lstStyle/>
          <a:p>
            <a:r>
              <a:rPr lang="en-US" sz="4600"/>
              <a:t>Pay-for-Performance</a:t>
            </a:r>
          </a:p>
        </p:txBody>
      </p:sp>
      <p:sp>
        <p:nvSpPr>
          <p:cNvPr id="410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016AD9-26DC-BD14-543E-8759EA3CBC05}"/>
              </a:ext>
            </a:extLst>
          </p:cNvPr>
          <p:cNvSpPr>
            <a:spLocks noGrp="1"/>
          </p:cNvSpPr>
          <p:nvPr>
            <p:ph idx="1"/>
          </p:nvPr>
        </p:nvSpPr>
        <p:spPr>
          <a:xfrm>
            <a:off x="630936" y="2807208"/>
            <a:ext cx="3429000" cy="3410712"/>
          </a:xfrm>
        </p:spPr>
        <p:txBody>
          <a:bodyPr anchor="t">
            <a:normAutofit/>
          </a:bodyPr>
          <a:lstStyle/>
          <a:p>
            <a:pPr fontAlgn="base">
              <a:spcBef>
                <a:spcPts val="0"/>
              </a:spcBef>
            </a:pPr>
            <a:r>
              <a:rPr lang="en-US" sz="2200"/>
              <a:t>Merit pay</a:t>
            </a:r>
          </a:p>
          <a:p>
            <a:pPr lvl="1" fontAlgn="base">
              <a:spcBef>
                <a:spcPts val="0"/>
              </a:spcBef>
            </a:pPr>
            <a:r>
              <a:rPr lang="en-US" sz="2200"/>
              <a:t>Performance based</a:t>
            </a:r>
          </a:p>
          <a:p>
            <a:pPr lvl="1" fontAlgn="base">
              <a:spcBef>
                <a:spcPts val="0"/>
              </a:spcBef>
            </a:pPr>
            <a:r>
              <a:rPr lang="en-US" sz="2200"/>
              <a:t>Annual increase 1%</a:t>
            </a:r>
          </a:p>
          <a:p>
            <a:pPr marL="0" indent="0" fontAlgn="base">
              <a:spcBef>
                <a:spcPts val="0"/>
              </a:spcBef>
              <a:buNone/>
            </a:pPr>
            <a:endParaRPr lang="en-US" sz="2200"/>
          </a:p>
          <a:p>
            <a:pPr fontAlgn="base">
              <a:spcBef>
                <a:spcPts val="0"/>
              </a:spcBef>
            </a:pPr>
            <a:r>
              <a:rPr lang="en-US" sz="2200"/>
              <a:t>Not using</a:t>
            </a:r>
          </a:p>
          <a:p>
            <a:pPr lvl="1"/>
            <a:r>
              <a:rPr lang="en-US" sz="2200"/>
              <a:t>Piecework</a:t>
            </a:r>
          </a:p>
          <a:p>
            <a:pPr lvl="2"/>
            <a:r>
              <a:rPr lang="en-US" sz="2200" dirty="0"/>
              <a:t>No outputs</a:t>
            </a:r>
          </a:p>
        </p:txBody>
      </p:sp>
      <p:pic>
        <p:nvPicPr>
          <p:cNvPr id="4098" name="Picture 2" descr="Hand Drawing Increased Performance Graph Blue Stock Photo 611198708 |  Shutterstock">
            <a:extLst>
              <a:ext uri="{FF2B5EF4-FFF2-40B4-BE49-F238E27FC236}">
                <a16:creationId xmlns:a16="http://schemas.microsoft.com/office/drawing/2014/main" id="{46FD35B5-29AC-D545-6D3E-1FCA7484B2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57"/>
          <a:stretch/>
        </p:blipFill>
        <p:spPr bwMode="auto">
          <a:xfrm>
            <a:off x="4654296" y="1145459"/>
            <a:ext cx="6903720" cy="456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7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eeform: Shape 512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5979EB9-EF4F-0DE9-EBA9-A3610CFCAC9C}"/>
              </a:ext>
            </a:extLst>
          </p:cNvPr>
          <p:cNvSpPr>
            <a:spLocks noGrp="1"/>
          </p:cNvSpPr>
          <p:nvPr>
            <p:ph type="title"/>
          </p:nvPr>
        </p:nvSpPr>
        <p:spPr>
          <a:xfrm>
            <a:off x="1137034" y="609597"/>
            <a:ext cx="9392421" cy="1330841"/>
          </a:xfrm>
        </p:spPr>
        <p:txBody>
          <a:bodyPr>
            <a:normAutofit/>
          </a:bodyPr>
          <a:lstStyle/>
          <a:p>
            <a:r>
              <a:rPr lang="en-US" dirty="0"/>
              <a:t>Pay-for-Performance</a:t>
            </a:r>
          </a:p>
        </p:txBody>
      </p:sp>
      <p:sp>
        <p:nvSpPr>
          <p:cNvPr id="3" name="Content Placeholder 2">
            <a:extLst>
              <a:ext uri="{FF2B5EF4-FFF2-40B4-BE49-F238E27FC236}">
                <a16:creationId xmlns:a16="http://schemas.microsoft.com/office/drawing/2014/main" id="{1372E92C-EE8E-D153-08FF-FCBD0A5B3E09}"/>
              </a:ext>
            </a:extLst>
          </p:cNvPr>
          <p:cNvSpPr>
            <a:spLocks noGrp="1"/>
          </p:cNvSpPr>
          <p:nvPr>
            <p:ph idx="1"/>
          </p:nvPr>
        </p:nvSpPr>
        <p:spPr>
          <a:xfrm>
            <a:off x="1137034" y="2198362"/>
            <a:ext cx="4958966" cy="3917773"/>
          </a:xfrm>
        </p:spPr>
        <p:txBody>
          <a:bodyPr>
            <a:normAutofit/>
          </a:bodyPr>
          <a:lstStyle/>
          <a:p>
            <a:pPr fontAlgn="base">
              <a:lnSpc>
                <a:spcPct val="200000"/>
              </a:lnSpc>
              <a:spcBef>
                <a:spcPts val="0"/>
              </a:spcBef>
            </a:pPr>
            <a:r>
              <a:rPr lang="en-US" sz="2000" dirty="0"/>
              <a:t>Non-financial </a:t>
            </a:r>
          </a:p>
          <a:p>
            <a:pPr lvl="1" fontAlgn="base">
              <a:lnSpc>
                <a:spcPct val="200000"/>
              </a:lnSpc>
              <a:spcBef>
                <a:spcPts val="0"/>
              </a:spcBef>
            </a:pPr>
            <a:r>
              <a:rPr lang="en-US" sz="2000" dirty="0"/>
              <a:t>Luncheon for promotion</a:t>
            </a:r>
          </a:p>
          <a:p>
            <a:pPr lvl="1" fontAlgn="base">
              <a:lnSpc>
                <a:spcPct val="200000"/>
              </a:lnSpc>
              <a:spcBef>
                <a:spcPts val="0"/>
              </a:spcBef>
            </a:pPr>
            <a:r>
              <a:rPr lang="en-US" sz="2000" dirty="0"/>
              <a:t>Employee of the month </a:t>
            </a:r>
          </a:p>
          <a:p>
            <a:pPr lvl="1" fontAlgn="base">
              <a:lnSpc>
                <a:spcPct val="200000"/>
              </a:lnSpc>
              <a:spcBef>
                <a:spcPts val="0"/>
              </a:spcBef>
            </a:pPr>
            <a:r>
              <a:rPr lang="en-US" sz="2000" dirty="0"/>
              <a:t>Quarterly team building activities</a:t>
            </a:r>
          </a:p>
          <a:p>
            <a:pPr lvl="1" fontAlgn="base">
              <a:lnSpc>
                <a:spcPct val="200000"/>
              </a:lnSpc>
              <a:spcBef>
                <a:spcPts val="0"/>
              </a:spcBef>
            </a:pPr>
            <a:r>
              <a:rPr lang="en-US" sz="2000" dirty="0"/>
              <a:t>Social recognition – good job!</a:t>
            </a:r>
          </a:p>
          <a:p>
            <a:pPr lvl="1" fontAlgn="base">
              <a:lnSpc>
                <a:spcPct val="200000"/>
              </a:lnSpc>
              <a:spcBef>
                <a:spcPts val="0"/>
              </a:spcBef>
            </a:pPr>
            <a:r>
              <a:rPr lang="en-US" sz="2000" dirty="0"/>
              <a:t>Performance feedback </a:t>
            </a:r>
          </a:p>
          <a:p>
            <a:pPr marL="0" indent="0">
              <a:buNone/>
            </a:pPr>
            <a:endParaRPr lang="en-US" sz="2000" dirty="0"/>
          </a:p>
        </p:txBody>
      </p:sp>
      <p:pic>
        <p:nvPicPr>
          <p:cNvPr id="5122" name="Picture 2" descr="Employee Of The Month Certificate Images – Browse 655 Stock Photos,  Vectors, and Video | Adobe Stock">
            <a:extLst>
              <a:ext uri="{FF2B5EF4-FFF2-40B4-BE49-F238E27FC236}">
                <a16:creationId xmlns:a16="http://schemas.microsoft.com/office/drawing/2014/main" id="{6DE930EA-F80C-4C34-3278-F5487C5E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2207326"/>
            <a:ext cx="4788505" cy="3711091"/>
          </a:xfrm>
          <a:prstGeom prst="rect">
            <a:avLst/>
          </a:prstGeom>
          <a:noFill/>
          <a:extLst>
            <a:ext uri="{909E8E84-426E-40DD-AFC4-6F175D3DCCD1}">
              <a14:hiddenFill xmlns:a14="http://schemas.microsoft.com/office/drawing/2010/main">
                <a:solidFill>
                  <a:srgbClr val="FFFFFF"/>
                </a:solidFill>
              </a14:hiddenFill>
            </a:ext>
          </a:extLst>
        </p:spPr>
      </p:pic>
      <p:sp>
        <p:nvSpPr>
          <p:cNvPr id="5131" name="Freeform: Shape 513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976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D64832D-5DE4-5FA8-6C73-0D3A3B75BCC2}"/>
              </a:ext>
            </a:extLst>
          </p:cNvPr>
          <p:cNvSpPr>
            <a:spLocks noGrp="1"/>
          </p:cNvSpPr>
          <p:nvPr>
            <p:ph type="title"/>
          </p:nvPr>
        </p:nvSpPr>
        <p:spPr>
          <a:xfrm>
            <a:off x="838200" y="609600"/>
            <a:ext cx="3739341" cy="1330839"/>
          </a:xfrm>
        </p:spPr>
        <p:txBody>
          <a:bodyPr>
            <a:normAutofit/>
          </a:bodyPr>
          <a:lstStyle/>
          <a:p>
            <a:r>
              <a:rPr lang="en-US"/>
              <a:t>Pay-for-Performance</a:t>
            </a:r>
          </a:p>
        </p:txBody>
      </p:sp>
      <p:sp>
        <p:nvSpPr>
          <p:cNvPr id="3" name="Content Placeholder 2">
            <a:extLst>
              <a:ext uri="{FF2B5EF4-FFF2-40B4-BE49-F238E27FC236}">
                <a16:creationId xmlns:a16="http://schemas.microsoft.com/office/drawing/2014/main" id="{98B35C77-418E-25A2-3872-60B95BCC7F29}"/>
              </a:ext>
            </a:extLst>
          </p:cNvPr>
          <p:cNvSpPr>
            <a:spLocks noGrp="1"/>
          </p:cNvSpPr>
          <p:nvPr>
            <p:ph idx="1"/>
          </p:nvPr>
        </p:nvSpPr>
        <p:spPr>
          <a:xfrm>
            <a:off x="862366" y="2194102"/>
            <a:ext cx="3427001" cy="3908586"/>
          </a:xfrm>
        </p:spPr>
        <p:txBody>
          <a:bodyPr>
            <a:normAutofit fontScale="92500" lnSpcReduction="10000"/>
          </a:bodyPr>
          <a:lstStyle/>
          <a:p>
            <a:pPr fontAlgn="base">
              <a:spcBef>
                <a:spcPts val="0"/>
              </a:spcBef>
            </a:pPr>
            <a:r>
              <a:rPr lang="en-US" sz="1800" dirty="0"/>
              <a:t>Incentives for Managers</a:t>
            </a:r>
          </a:p>
          <a:p>
            <a:pPr marL="0" indent="0" fontAlgn="base">
              <a:spcBef>
                <a:spcPts val="0"/>
              </a:spcBef>
              <a:buNone/>
            </a:pPr>
            <a:endParaRPr lang="en-US" sz="1800" dirty="0"/>
          </a:p>
          <a:p>
            <a:pPr fontAlgn="base">
              <a:spcBef>
                <a:spcPts val="0"/>
              </a:spcBef>
            </a:pPr>
            <a:r>
              <a:rPr lang="en-US" sz="1800" dirty="0"/>
              <a:t>Short-term </a:t>
            </a:r>
          </a:p>
          <a:p>
            <a:pPr lvl="1" fontAlgn="base">
              <a:spcBef>
                <a:spcPts val="0"/>
              </a:spcBef>
            </a:pPr>
            <a:r>
              <a:rPr lang="en-US" sz="1800" dirty="0"/>
              <a:t>Bonus</a:t>
            </a:r>
          </a:p>
          <a:p>
            <a:pPr lvl="2" fontAlgn="base">
              <a:spcBef>
                <a:spcPts val="0"/>
              </a:spcBef>
            </a:pPr>
            <a:r>
              <a:rPr lang="en-US" sz="1800" dirty="0"/>
              <a:t>Annual company performance</a:t>
            </a:r>
          </a:p>
          <a:p>
            <a:pPr lvl="1" fontAlgn="base">
              <a:spcBef>
                <a:spcPts val="0"/>
              </a:spcBef>
            </a:pPr>
            <a:r>
              <a:rPr lang="en-US" sz="1800" dirty="0"/>
              <a:t>Incentive</a:t>
            </a:r>
          </a:p>
          <a:p>
            <a:pPr lvl="2" fontAlgn="base">
              <a:spcBef>
                <a:spcPts val="0"/>
              </a:spcBef>
            </a:pPr>
            <a:r>
              <a:rPr lang="en-US" sz="1800" dirty="0"/>
              <a:t>Quarterly individual performance</a:t>
            </a:r>
          </a:p>
          <a:p>
            <a:pPr lvl="1" fontAlgn="base">
              <a:spcBef>
                <a:spcPts val="0"/>
              </a:spcBef>
            </a:pPr>
            <a:r>
              <a:rPr lang="en-US" sz="1800" dirty="0"/>
              <a:t>Merit pay</a:t>
            </a:r>
          </a:p>
          <a:p>
            <a:pPr lvl="2" fontAlgn="base">
              <a:spcBef>
                <a:spcPts val="0"/>
              </a:spcBef>
            </a:pPr>
            <a:r>
              <a:rPr lang="en-US" sz="1800" dirty="0"/>
              <a:t>Annual salary increase 1%</a:t>
            </a:r>
          </a:p>
          <a:p>
            <a:r>
              <a:rPr lang="en-US" sz="1800" dirty="0"/>
              <a:t>Long-term </a:t>
            </a:r>
          </a:p>
          <a:p>
            <a:pPr lvl="1" fontAlgn="base">
              <a:spcBef>
                <a:spcPts val="0"/>
              </a:spcBef>
            </a:pPr>
            <a:r>
              <a:rPr lang="en-US" sz="1800" dirty="0"/>
              <a:t>Restricted stock</a:t>
            </a:r>
          </a:p>
          <a:p>
            <a:pPr lvl="2" fontAlgn="base">
              <a:spcBef>
                <a:spcPts val="0"/>
              </a:spcBef>
            </a:pPr>
            <a:r>
              <a:rPr lang="en-US" sz="1800" dirty="0"/>
              <a:t>Based on performance </a:t>
            </a:r>
          </a:p>
          <a:p>
            <a:pPr lvl="2" fontAlgn="base">
              <a:spcBef>
                <a:spcPts val="0"/>
              </a:spcBef>
            </a:pPr>
            <a:r>
              <a:rPr lang="en-US" sz="1800" dirty="0"/>
              <a:t>30 shares year 1 </a:t>
            </a:r>
          </a:p>
          <a:p>
            <a:pPr lvl="2" fontAlgn="base">
              <a:spcBef>
                <a:spcPts val="0"/>
              </a:spcBef>
            </a:pPr>
            <a:r>
              <a:rPr lang="en-US" sz="1800" dirty="0"/>
              <a:t>TBD after year 1</a:t>
            </a:r>
          </a:p>
          <a:p>
            <a:pPr lvl="2" fontAlgn="base">
              <a:spcBef>
                <a:spcPts val="0"/>
              </a:spcBef>
            </a:pPr>
            <a:endParaRPr lang="en-US" sz="1600" dirty="0"/>
          </a:p>
        </p:txBody>
      </p:sp>
      <p:pic>
        <p:nvPicPr>
          <p:cNvPr id="6146" name="Picture 2" descr="Restricted Stock Units - What Are These, Example, Taxation, Pros">
            <a:extLst>
              <a:ext uri="{FF2B5EF4-FFF2-40B4-BE49-F238E27FC236}">
                <a16:creationId xmlns:a16="http://schemas.microsoft.com/office/drawing/2014/main" id="{8F33015F-90EF-4252-1B79-B8DA7BF4A6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5457" y="1725125"/>
            <a:ext cx="6155141" cy="343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9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C651-CAE9-3B64-CBB4-79DD9A6ED917}"/>
              </a:ext>
            </a:extLst>
          </p:cNvPr>
          <p:cNvSpPr>
            <a:spLocks noGrp="1"/>
          </p:cNvSpPr>
          <p:nvPr>
            <p:ph type="title"/>
          </p:nvPr>
        </p:nvSpPr>
        <p:spPr/>
        <p:txBody>
          <a:bodyPr/>
          <a:lstStyle/>
          <a:p>
            <a:r>
              <a:rPr lang="en-US" dirty="0"/>
              <a:t>Organization-wide Incentives</a:t>
            </a:r>
          </a:p>
        </p:txBody>
      </p:sp>
      <p:sp>
        <p:nvSpPr>
          <p:cNvPr id="3" name="Content Placeholder 2">
            <a:extLst>
              <a:ext uri="{FF2B5EF4-FFF2-40B4-BE49-F238E27FC236}">
                <a16:creationId xmlns:a16="http://schemas.microsoft.com/office/drawing/2014/main" id="{74A40F4B-8CA2-5470-A2FA-135C2F6B41F9}"/>
              </a:ext>
            </a:extLst>
          </p:cNvPr>
          <p:cNvSpPr>
            <a:spLocks noGrp="1"/>
          </p:cNvSpPr>
          <p:nvPr>
            <p:ph sz="half" idx="1"/>
          </p:nvPr>
        </p:nvSpPr>
        <p:spPr/>
        <p:txBody>
          <a:bodyPr>
            <a:normAutofit lnSpcReduction="10000"/>
          </a:bodyPr>
          <a:lstStyle/>
          <a:p>
            <a:r>
              <a:rPr lang="en-US" dirty="0"/>
              <a:t>Profit sharing</a:t>
            </a:r>
          </a:p>
          <a:p>
            <a:pPr lvl="1"/>
            <a:r>
              <a:rPr lang="en-US" dirty="0"/>
              <a:t>Current profit-sharing</a:t>
            </a:r>
          </a:p>
          <a:p>
            <a:pPr lvl="2"/>
            <a:r>
              <a:rPr lang="en-US" dirty="0"/>
              <a:t>Annual bonus payout </a:t>
            </a:r>
          </a:p>
        </p:txBody>
      </p:sp>
      <p:sp>
        <p:nvSpPr>
          <p:cNvPr id="4" name="Content Placeholder 3">
            <a:extLst>
              <a:ext uri="{FF2B5EF4-FFF2-40B4-BE49-F238E27FC236}">
                <a16:creationId xmlns:a16="http://schemas.microsoft.com/office/drawing/2014/main" id="{5CAABA3A-D585-3D00-46BC-9422D06AEA37}"/>
              </a:ext>
            </a:extLst>
          </p:cNvPr>
          <p:cNvSpPr>
            <a:spLocks noGrp="1"/>
          </p:cNvSpPr>
          <p:nvPr>
            <p:ph sz="half" idx="2"/>
          </p:nvPr>
        </p:nvSpPr>
        <p:spPr/>
        <p:txBody>
          <a:bodyPr>
            <a:normAutofit lnSpcReduction="10000"/>
          </a:bodyPr>
          <a:lstStyle/>
          <a:p>
            <a:r>
              <a:rPr lang="en-US" dirty="0"/>
              <a:t>Not using</a:t>
            </a:r>
          </a:p>
          <a:p>
            <a:pPr lvl="1"/>
            <a:r>
              <a:rPr lang="en-US" dirty="0"/>
              <a:t>Scanlon plans </a:t>
            </a:r>
          </a:p>
          <a:p>
            <a:pPr lvl="1"/>
            <a:r>
              <a:rPr lang="en-US" dirty="0"/>
              <a:t>Earnings-at-risk pay plan</a:t>
            </a:r>
          </a:p>
          <a:p>
            <a:pPr lvl="1"/>
            <a:r>
              <a:rPr lang="en-US" dirty="0"/>
              <a:t>Gainsharing</a:t>
            </a:r>
          </a:p>
          <a:p>
            <a:pPr lvl="1"/>
            <a:r>
              <a:rPr lang="en-US" dirty="0"/>
              <a:t>Employee stock ownership </a:t>
            </a:r>
          </a:p>
          <a:p>
            <a:pPr marL="457200" lvl="1" indent="0">
              <a:buNone/>
            </a:pPr>
            <a:endParaRPr lang="en-US" dirty="0"/>
          </a:p>
          <a:p>
            <a:r>
              <a:rPr lang="en-US" dirty="0"/>
              <a:t>Instead…</a:t>
            </a:r>
          </a:p>
          <a:p>
            <a:pPr lvl="1"/>
            <a:r>
              <a:rPr lang="en-US" dirty="0"/>
              <a:t>Focus on individual </a:t>
            </a:r>
          </a:p>
          <a:p>
            <a:pPr lvl="2"/>
            <a:r>
              <a:rPr lang="en-US" dirty="0"/>
              <a:t>No free riders </a:t>
            </a:r>
          </a:p>
          <a:p>
            <a:pPr lvl="1"/>
            <a:r>
              <a:rPr lang="en-US" dirty="0"/>
              <a:t>Incentives on performance </a:t>
            </a:r>
          </a:p>
          <a:p>
            <a:pPr lvl="1"/>
            <a:r>
              <a:rPr lang="en-US" dirty="0"/>
              <a:t>Merit pay</a:t>
            </a:r>
          </a:p>
          <a:p>
            <a:pPr lvl="2"/>
            <a:endParaRPr lang="en-US" dirty="0"/>
          </a:p>
        </p:txBody>
      </p:sp>
      <p:pic>
        <p:nvPicPr>
          <p:cNvPr id="7172" name="Picture 4" descr="Profit Sharing - levels, system, advantages, type, company, disadvantages,  business, system, History">
            <a:extLst>
              <a:ext uri="{FF2B5EF4-FFF2-40B4-BE49-F238E27FC236}">
                <a16:creationId xmlns:a16="http://schemas.microsoft.com/office/drawing/2014/main" id="{247DC32C-A84A-2B08-CB53-4CFD8A94D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12" y="3429000"/>
            <a:ext cx="3784601" cy="267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9" name="Rectangle 174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0" name="Rectangle 174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Unusual Job Benefits Your Employees Will Love | Lorman Education Services">
            <a:extLst>
              <a:ext uri="{FF2B5EF4-FFF2-40B4-BE49-F238E27FC236}">
                <a16:creationId xmlns:a16="http://schemas.microsoft.com/office/drawing/2014/main" id="{915A8406-F728-742A-B526-69E613217B9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2185" y="643467"/>
            <a:ext cx="700763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2CF5-462C-9BA0-FE01-CB063EDBC6C0}"/>
              </a:ext>
            </a:extLst>
          </p:cNvPr>
          <p:cNvSpPr>
            <a:spLocks noGrp="1"/>
          </p:cNvSpPr>
          <p:nvPr>
            <p:ph type="title"/>
          </p:nvPr>
        </p:nvSpPr>
        <p:spPr>
          <a:xfrm>
            <a:off x="648929" y="629266"/>
            <a:ext cx="3505495" cy="1622321"/>
          </a:xfrm>
        </p:spPr>
        <p:txBody>
          <a:bodyPr>
            <a:normAutofit/>
          </a:bodyPr>
          <a:lstStyle/>
          <a:p>
            <a:r>
              <a:rPr lang="en-US" dirty="0"/>
              <a:t>Vacations and Holidays </a:t>
            </a:r>
          </a:p>
        </p:txBody>
      </p:sp>
      <p:sp>
        <p:nvSpPr>
          <p:cNvPr id="3" name="Content Placeholder 2">
            <a:extLst>
              <a:ext uri="{FF2B5EF4-FFF2-40B4-BE49-F238E27FC236}">
                <a16:creationId xmlns:a16="http://schemas.microsoft.com/office/drawing/2014/main" id="{A96029AE-AA5A-1453-EC1E-D842BCB2DF9F}"/>
              </a:ext>
            </a:extLst>
          </p:cNvPr>
          <p:cNvSpPr>
            <a:spLocks noGrp="1"/>
          </p:cNvSpPr>
          <p:nvPr>
            <p:ph idx="1"/>
          </p:nvPr>
        </p:nvSpPr>
        <p:spPr>
          <a:xfrm>
            <a:off x="648931" y="2438400"/>
            <a:ext cx="3505494" cy="3785419"/>
          </a:xfrm>
        </p:spPr>
        <p:txBody>
          <a:bodyPr>
            <a:normAutofit/>
          </a:bodyPr>
          <a:lstStyle/>
          <a:p>
            <a:r>
              <a:rPr lang="en-US" sz="1900" dirty="0"/>
              <a:t>Vacation</a:t>
            </a:r>
          </a:p>
          <a:p>
            <a:pPr lvl="1"/>
            <a:r>
              <a:rPr lang="en-US" sz="1900" dirty="0"/>
              <a:t>Promoted employee</a:t>
            </a:r>
          </a:p>
          <a:p>
            <a:pPr lvl="1"/>
            <a:r>
              <a:rPr lang="en-US" sz="1900" dirty="0"/>
              <a:t>2 weeks paid</a:t>
            </a:r>
          </a:p>
          <a:p>
            <a:pPr lvl="2"/>
            <a:r>
              <a:rPr lang="en-US" sz="1900" dirty="0"/>
              <a:t>Increased from 1</a:t>
            </a:r>
          </a:p>
          <a:p>
            <a:pPr lvl="1"/>
            <a:r>
              <a:rPr lang="en-US" sz="1900" dirty="0"/>
              <a:t>Previous days used</a:t>
            </a:r>
          </a:p>
          <a:p>
            <a:r>
              <a:rPr lang="en-US" sz="1900" dirty="0"/>
              <a:t>Holidays</a:t>
            </a:r>
          </a:p>
          <a:p>
            <a:pPr lvl="1"/>
            <a:r>
              <a:rPr lang="en-US" sz="1900" dirty="0"/>
              <a:t>Paid </a:t>
            </a:r>
          </a:p>
          <a:p>
            <a:pPr lvl="1"/>
            <a:r>
              <a:rPr lang="en-US" sz="1900" dirty="0"/>
              <a:t>New Year's Day, Memorial Day, Independence Day, Labor Day, Thanksgiving Day, and Christmas Day</a:t>
            </a:r>
          </a:p>
          <a:p>
            <a:pPr lvl="1"/>
            <a:endParaRPr lang="en-US" sz="1900" dirty="0"/>
          </a:p>
          <a:p>
            <a:endParaRPr lang="en-US" sz="1900" dirty="0"/>
          </a:p>
          <a:p>
            <a:endParaRPr lang="en-US" sz="1900" dirty="0"/>
          </a:p>
        </p:txBody>
      </p:sp>
      <p:sp>
        <p:nvSpPr>
          <p:cNvPr id="8199" name="Rectangle 819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Dental Employee Holiday Pay Recommendations">
            <a:extLst>
              <a:ext uri="{FF2B5EF4-FFF2-40B4-BE49-F238E27FC236}">
                <a16:creationId xmlns:a16="http://schemas.microsoft.com/office/drawing/2014/main" id="{EDE89573-576A-C081-A428-81740EB5BB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706225"/>
            <a:ext cx="6019331" cy="344230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1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7B4CFE-9192-5435-F4E6-CC74F899C7CE}"/>
              </a:ext>
            </a:extLst>
          </p:cNvPr>
          <p:cNvSpPr>
            <a:spLocks noGrp="1"/>
          </p:cNvSpPr>
          <p:nvPr>
            <p:ph type="title"/>
          </p:nvPr>
        </p:nvSpPr>
        <p:spPr>
          <a:xfrm>
            <a:off x="572493" y="238539"/>
            <a:ext cx="11018520" cy="1434415"/>
          </a:xfrm>
        </p:spPr>
        <p:txBody>
          <a:bodyPr anchor="b">
            <a:normAutofit/>
          </a:bodyPr>
          <a:lstStyle/>
          <a:p>
            <a:r>
              <a:rPr lang="en-US" sz="5400"/>
              <a:t>Sick Leave</a:t>
            </a:r>
          </a:p>
        </p:txBody>
      </p:sp>
      <p:sp>
        <p:nvSpPr>
          <p:cNvPr id="92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F53B18-B3F6-7CE3-C8C0-397B1E6FC9D7}"/>
              </a:ext>
            </a:extLst>
          </p:cNvPr>
          <p:cNvSpPr>
            <a:spLocks noGrp="1"/>
          </p:cNvSpPr>
          <p:nvPr>
            <p:ph idx="1"/>
          </p:nvPr>
        </p:nvSpPr>
        <p:spPr>
          <a:xfrm>
            <a:off x="572493" y="2071316"/>
            <a:ext cx="6713552" cy="4119172"/>
          </a:xfrm>
        </p:spPr>
        <p:txBody>
          <a:bodyPr anchor="t">
            <a:normAutofit/>
          </a:bodyPr>
          <a:lstStyle/>
          <a:p>
            <a:r>
              <a:rPr lang="en-US" sz="2200" dirty="0"/>
              <a:t>PTO Bank </a:t>
            </a:r>
          </a:p>
          <a:p>
            <a:pPr lvl="1"/>
            <a:r>
              <a:rPr lang="en-US" sz="2200" dirty="0"/>
              <a:t>Lump personal days/holidays, sick days</a:t>
            </a:r>
          </a:p>
          <a:p>
            <a:pPr lvl="1"/>
            <a:r>
              <a:rPr lang="en-US" sz="2200" dirty="0"/>
              <a:t>10 PTO days/year</a:t>
            </a:r>
          </a:p>
          <a:p>
            <a:r>
              <a:rPr lang="en-US" sz="2200" dirty="0"/>
              <a:t>Buy back option</a:t>
            </a:r>
          </a:p>
          <a:p>
            <a:pPr lvl="1"/>
            <a:r>
              <a:rPr lang="en-US" sz="2200" dirty="0"/>
              <a:t>Purchase PTO days at 50%</a:t>
            </a:r>
          </a:p>
          <a:p>
            <a:r>
              <a:rPr lang="en-US" sz="2200" dirty="0"/>
              <a:t>Rollover days</a:t>
            </a:r>
          </a:p>
          <a:p>
            <a:pPr lvl="1"/>
            <a:r>
              <a:rPr lang="en-US" sz="2200" dirty="0"/>
              <a:t>2-year periods</a:t>
            </a:r>
          </a:p>
          <a:p>
            <a:pPr lvl="1"/>
            <a:r>
              <a:rPr lang="en-US" sz="2200" dirty="0"/>
              <a:t>Use PTO or buy back</a:t>
            </a:r>
          </a:p>
          <a:p>
            <a:pPr lvl="1"/>
            <a:r>
              <a:rPr lang="en-US" sz="2200" dirty="0"/>
              <a:t>Vacation use or lose</a:t>
            </a:r>
          </a:p>
        </p:txBody>
      </p:sp>
      <p:pic>
        <p:nvPicPr>
          <p:cNvPr id="9218" name="Picture 2" descr="PTO banks: A smart HR solution for many companies - Marks Paneth">
            <a:extLst>
              <a:ext uri="{FF2B5EF4-FFF2-40B4-BE49-F238E27FC236}">
                <a16:creationId xmlns:a16="http://schemas.microsoft.com/office/drawing/2014/main" id="{43A3AB8E-F6FD-A6C0-87F9-8D3F2DC69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61" r="25273"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1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1FDC-7B51-8577-E024-85EFA03DB3FD}"/>
              </a:ext>
            </a:extLst>
          </p:cNvPr>
          <p:cNvSpPr>
            <a:spLocks noGrp="1"/>
          </p:cNvSpPr>
          <p:nvPr>
            <p:ph type="title"/>
          </p:nvPr>
        </p:nvSpPr>
        <p:spPr/>
        <p:txBody>
          <a:bodyPr/>
          <a:lstStyle/>
          <a:p>
            <a:r>
              <a:rPr lang="en-US" dirty="0"/>
              <a:t>Insurance</a:t>
            </a:r>
          </a:p>
        </p:txBody>
      </p:sp>
      <p:sp>
        <p:nvSpPr>
          <p:cNvPr id="3" name="Content Placeholder 2">
            <a:extLst>
              <a:ext uri="{FF2B5EF4-FFF2-40B4-BE49-F238E27FC236}">
                <a16:creationId xmlns:a16="http://schemas.microsoft.com/office/drawing/2014/main" id="{C2E8E47D-F146-AC4E-9AD2-EEE683F6669E}"/>
              </a:ext>
            </a:extLst>
          </p:cNvPr>
          <p:cNvSpPr>
            <a:spLocks noGrp="1"/>
          </p:cNvSpPr>
          <p:nvPr>
            <p:ph sz="half" idx="1"/>
          </p:nvPr>
        </p:nvSpPr>
        <p:spPr/>
        <p:txBody>
          <a:bodyPr>
            <a:normAutofit/>
          </a:bodyPr>
          <a:lstStyle/>
          <a:p>
            <a:r>
              <a:rPr lang="en-US" dirty="0"/>
              <a:t>Healthcare, PPO</a:t>
            </a:r>
          </a:p>
          <a:p>
            <a:pPr lvl="1"/>
            <a:r>
              <a:rPr lang="en-US" dirty="0"/>
              <a:t>Pay for employee, family buy-in</a:t>
            </a:r>
          </a:p>
          <a:p>
            <a:pPr lvl="1"/>
            <a:r>
              <a:rPr lang="en-US" dirty="0"/>
              <a:t>Basic Health/Hospitalization</a:t>
            </a:r>
          </a:p>
          <a:p>
            <a:r>
              <a:rPr lang="en-US" dirty="0"/>
              <a:t>Vision 80:20</a:t>
            </a:r>
          </a:p>
          <a:p>
            <a:r>
              <a:rPr lang="en-US" dirty="0"/>
              <a:t>Dental 80:20</a:t>
            </a:r>
          </a:p>
        </p:txBody>
      </p:sp>
      <p:sp>
        <p:nvSpPr>
          <p:cNvPr id="4" name="Content Placeholder 3">
            <a:extLst>
              <a:ext uri="{FF2B5EF4-FFF2-40B4-BE49-F238E27FC236}">
                <a16:creationId xmlns:a16="http://schemas.microsoft.com/office/drawing/2014/main" id="{8878A4C4-F300-58C3-573E-871D9B1460A0}"/>
              </a:ext>
            </a:extLst>
          </p:cNvPr>
          <p:cNvSpPr>
            <a:spLocks noGrp="1"/>
          </p:cNvSpPr>
          <p:nvPr>
            <p:ph sz="half" idx="2"/>
          </p:nvPr>
        </p:nvSpPr>
        <p:spPr>
          <a:xfrm>
            <a:off x="5287432" y="1825625"/>
            <a:ext cx="5431367" cy="4351338"/>
          </a:xfrm>
        </p:spPr>
        <p:txBody>
          <a:bodyPr/>
          <a:lstStyle/>
          <a:p>
            <a:pPr lvl="1"/>
            <a:r>
              <a:rPr lang="en-US" sz="2800" dirty="0"/>
              <a:t>Short-term disability</a:t>
            </a:r>
          </a:p>
          <a:p>
            <a:pPr lvl="2"/>
            <a:r>
              <a:rPr lang="en-US" sz="2400" dirty="0"/>
              <a:t>Up to 30 days</a:t>
            </a:r>
          </a:p>
          <a:p>
            <a:pPr lvl="2"/>
            <a:r>
              <a:rPr lang="en-US" sz="2400" dirty="0"/>
              <a:t>50% of salary </a:t>
            </a:r>
          </a:p>
          <a:p>
            <a:pPr lvl="2"/>
            <a:r>
              <a:rPr lang="en-US" sz="2400" dirty="0"/>
              <a:t>MT Claim site: </a:t>
            </a:r>
            <a:r>
              <a:rPr lang="en-US" sz="2400" dirty="0">
                <a:hlinkClick r:id="rId2"/>
              </a:rPr>
              <a:t>https://ancillary.bcbsmt.com/#!/</a:t>
            </a:r>
            <a:endParaRPr lang="en-US" sz="2400" dirty="0"/>
          </a:p>
          <a:p>
            <a:pPr marL="914400" lvl="2" indent="0">
              <a:buNone/>
            </a:pPr>
            <a:endParaRPr lang="en-US" sz="2400" dirty="0"/>
          </a:p>
          <a:p>
            <a:pPr lvl="1"/>
            <a:r>
              <a:rPr lang="en-US" sz="2800" dirty="0"/>
              <a:t>Long-term disability </a:t>
            </a:r>
          </a:p>
          <a:p>
            <a:pPr lvl="2"/>
            <a:r>
              <a:rPr lang="en-US" sz="2400" dirty="0"/>
              <a:t>Buy up to 66 2/3% of salary</a:t>
            </a:r>
          </a:p>
          <a:p>
            <a:pPr lvl="2"/>
            <a:r>
              <a:rPr lang="en-US" sz="2400" dirty="0"/>
              <a:t>100% on employee </a:t>
            </a:r>
          </a:p>
        </p:txBody>
      </p:sp>
      <p:pic>
        <p:nvPicPr>
          <p:cNvPr id="12290" name="Picture 2" descr="HMO vs PPO Insurance Plans: What's the Difference?">
            <a:extLst>
              <a:ext uri="{FF2B5EF4-FFF2-40B4-BE49-F238E27FC236}">
                <a16:creationId xmlns:a16="http://schemas.microsoft.com/office/drawing/2014/main" id="{A4CF8DFB-DCA7-C4EC-F029-6205C95E9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41123"/>
            <a:ext cx="3534042" cy="245154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tethoscope - Free medical icons">
            <a:extLst>
              <a:ext uri="{FF2B5EF4-FFF2-40B4-BE49-F238E27FC236}">
                <a16:creationId xmlns:a16="http://schemas.microsoft.com/office/drawing/2014/main" id="{2106D046-F789-6B15-C2F4-20D322E35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56330">
            <a:off x="9497122" y="407107"/>
            <a:ext cx="1943820" cy="194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Signage Printing Business: 3 Essential Questions before Entrepreneurs  Operate | StandingCloud">
            <a:extLst>
              <a:ext uri="{FF2B5EF4-FFF2-40B4-BE49-F238E27FC236}">
                <a16:creationId xmlns:a16="http://schemas.microsoft.com/office/drawing/2014/main" id="{C5EF3376-4AFA-9347-FDDD-E8D43FDE1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80" r="-2" b="1718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Servo-driven screen printing machine - SPORTSMAN® EX - M&amp;R - six-color /  for textiles / flat bed">
            <a:extLst>
              <a:ext uri="{FF2B5EF4-FFF2-40B4-BE49-F238E27FC236}">
                <a16:creationId xmlns:a16="http://schemas.microsoft.com/office/drawing/2014/main" id="{5158EEC5-D97A-4FC0-2A3D-01A9874390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34" r="-2" b="34626"/>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09" name="Freeform: Shape 410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11" name="Freeform: Shape 411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F053180-2ADF-2A13-A29B-3E71B120D85F}"/>
              </a:ext>
            </a:extLst>
          </p:cNvPr>
          <p:cNvSpPr>
            <a:spLocks noGrp="1"/>
          </p:cNvSpPr>
          <p:nvPr>
            <p:ph type="title"/>
          </p:nvPr>
        </p:nvSpPr>
        <p:spPr>
          <a:xfrm>
            <a:off x="448056" y="859536"/>
            <a:ext cx="4832802" cy="1243584"/>
          </a:xfrm>
        </p:spPr>
        <p:txBody>
          <a:bodyPr>
            <a:normAutofit/>
          </a:bodyPr>
          <a:lstStyle/>
          <a:p>
            <a:r>
              <a:rPr lang="en-US" sz="3400"/>
              <a:t>Job Analysis</a:t>
            </a:r>
          </a:p>
        </p:txBody>
      </p:sp>
      <p:sp>
        <p:nvSpPr>
          <p:cNvPr id="4113" name="Rectangle 411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115" name="Rectangle 411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7" name="Rectangle 411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E3DE6E2-DA72-0FF6-E685-A961A9B06540}"/>
              </a:ext>
            </a:extLst>
          </p:cNvPr>
          <p:cNvSpPr>
            <a:spLocks noGrp="1"/>
          </p:cNvSpPr>
          <p:nvPr>
            <p:ph idx="1"/>
          </p:nvPr>
        </p:nvSpPr>
        <p:spPr>
          <a:xfrm>
            <a:off x="448056" y="2512611"/>
            <a:ext cx="4832803" cy="3664351"/>
          </a:xfrm>
        </p:spPr>
        <p:txBody>
          <a:bodyPr>
            <a:normAutofit lnSpcReduction="10000"/>
          </a:bodyPr>
          <a:lstStyle/>
          <a:p>
            <a:pPr>
              <a:spcBef>
                <a:spcPts val="0"/>
              </a:spcBef>
            </a:pPr>
            <a:r>
              <a:rPr lang="en-US" sz="1800" dirty="0"/>
              <a:t>Machines, tools, equipment, work aids</a:t>
            </a:r>
          </a:p>
          <a:p>
            <a:pPr lvl="1">
              <a:spcBef>
                <a:spcPts val="0"/>
              </a:spcBef>
            </a:pPr>
            <a:r>
              <a:rPr lang="en-US" sz="1800" dirty="0"/>
              <a:t>Project management software </a:t>
            </a:r>
          </a:p>
          <a:p>
            <a:pPr lvl="1">
              <a:spcBef>
                <a:spcPts val="0"/>
              </a:spcBef>
            </a:pPr>
            <a:r>
              <a:rPr lang="en-US" sz="1800" dirty="0"/>
              <a:t>Print software</a:t>
            </a:r>
          </a:p>
          <a:p>
            <a:pPr lvl="1">
              <a:spcBef>
                <a:spcPts val="0"/>
              </a:spcBef>
            </a:pPr>
            <a:r>
              <a:rPr lang="en-US" sz="1800" dirty="0"/>
              <a:t>Printing materials </a:t>
            </a:r>
          </a:p>
          <a:p>
            <a:pPr lvl="1">
              <a:spcBef>
                <a:spcPts val="0"/>
              </a:spcBef>
            </a:pPr>
            <a:r>
              <a:rPr lang="en-US" sz="1800" dirty="0"/>
              <a:t>Printers</a:t>
            </a:r>
          </a:p>
          <a:p>
            <a:pPr lvl="2">
              <a:spcBef>
                <a:spcPts val="0"/>
              </a:spcBef>
            </a:pPr>
            <a:r>
              <a:rPr lang="en-US" sz="1800" dirty="0"/>
              <a:t>Sheetfed </a:t>
            </a:r>
          </a:p>
          <a:p>
            <a:pPr lvl="2">
              <a:spcBef>
                <a:spcPts val="0"/>
              </a:spcBef>
            </a:pPr>
            <a:r>
              <a:rPr lang="en-US" sz="1800" dirty="0"/>
              <a:t>Letterpress </a:t>
            </a:r>
          </a:p>
          <a:p>
            <a:pPr lvl="2">
              <a:spcBef>
                <a:spcPts val="0"/>
              </a:spcBef>
            </a:pPr>
            <a:r>
              <a:rPr lang="en-US" sz="1800" dirty="0"/>
              <a:t>Bindery </a:t>
            </a:r>
          </a:p>
          <a:p>
            <a:pPr lvl="2">
              <a:spcBef>
                <a:spcPts val="0"/>
              </a:spcBef>
            </a:pPr>
            <a:r>
              <a:rPr lang="en-US" sz="1800" dirty="0"/>
              <a:t>Signage </a:t>
            </a:r>
          </a:p>
          <a:p>
            <a:pPr marL="457200" lvl="1" indent="0">
              <a:spcBef>
                <a:spcPts val="0"/>
              </a:spcBef>
              <a:buNone/>
            </a:pPr>
            <a:endParaRPr lang="en-US" sz="1800" dirty="0"/>
          </a:p>
          <a:p>
            <a:pPr>
              <a:spcBef>
                <a:spcPts val="0"/>
              </a:spcBef>
            </a:pPr>
            <a:r>
              <a:rPr lang="en-US" sz="1800" dirty="0"/>
              <a:t>Performance standards</a:t>
            </a:r>
          </a:p>
          <a:p>
            <a:pPr lvl="1">
              <a:spcBef>
                <a:spcPts val="0"/>
              </a:spcBef>
            </a:pPr>
            <a:r>
              <a:rPr lang="en-US" sz="1800" dirty="0"/>
              <a:t>Peer evaluations</a:t>
            </a:r>
          </a:p>
          <a:p>
            <a:pPr lvl="2">
              <a:spcBef>
                <a:spcPts val="0"/>
              </a:spcBef>
            </a:pPr>
            <a:r>
              <a:rPr lang="en-US" sz="1800" dirty="0"/>
              <a:t>Director, 8 sales managers</a:t>
            </a:r>
          </a:p>
          <a:p>
            <a:pPr lvl="1">
              <a:spcBef>
                <a:spcPts val="0"/>
              </a:spcBef>
            </a:pPr>
            <a:r>
              <a:rPr lang="en-US" sz="1800" dirty="0"/>
              <a:t>Sales numbers</a:t>
            </a:r>
          </a:p>
          <a:p>
            <a:pPr lvl="1">
              <a:spcBef>
                <a:spcPts val="0"/>
              </a:spcBef>
            </a:pPr>
            <a:r>
              <a:rPr lang="en-US" sz="1800" dirty="0"/>
              <a:t>Onboarding/retention statistics </a:t>
            </a:r>
          </a:p>
          <a:p>
            <a:pPr lvl="1">
              <a:spcBef>
                <a:spcPts val="0"/>
              </a:spcBef>
            </a:pPr>
            <a:r>
              <a:rPr lang="en-US" sz="1800" dirty="0"/>
              <a:t>New business development </a:t>
            </a:r>
          </a:p>
          <a:p>
            <a:endParaRPr lang="en-US" sz="1600" dirty="0"/>
          </a:p>
        </p:txBody>
      </p:sp>
      <p:sp>
        <p:nvSpPr>
          <p:cNvPr id="4" name="Slide Number Placeholder 3">
            <a:extLst>
              <a:ext uri="{FF2B5EF4-FFF2-40B4-BE49-F238E27FC236}">
                <a16:creationId xmlns:a16="http://schemas.microsoft.com/office/drawing/2014/main" id="{B1722AC0-36E8-B4AC-A573-17649B8D3DB0}"/>
              </a:ext>
            </a:extLst>
          </p:cNvPr>
          <p:cNvSpPr>
            <a:spLocks noGrp="1"/>
          </p:cNvSpPr>
          <p:nvPr>
            <p:ph type="sldNum" sz="quarter" idx="12"/>
          </p:nvPr>
        </p:nvSpPr>
        <p:spPr>
          <a:xfrm>
            <a:off x="9009888" y="6356350"/>
            <a:ext cx="2743200" cy="365125"/>
          </a:xfrm>
        </p:spPr>
        <p:txBody>
          <a:bodyPr>
            <a:normAutofit/>
          </a:bodyPr>
          <a:lstStyle/>
          <a:p>
            <a:pPr>
              <a:spcAft>
                <a:spcPts val="600"/>
              </a:spcAft>
            </a:pPr>
            <a:fld id="{3AA1C40C-FFF9-F043-8AF2-B11B2DDBF219}" type="slidenum">
              <a:rPr lang="en-US">
                <a:solidFill>
                  <a:schemeClr val="bg1"/>
                </a:solidFill>
              </a:rPr>
              <a:pPr>
                <a:spcAft>
                  <a:spcPts val="600"/>
                </a:spcAft>
              </a:pPr>
              <a:t>7</a:t>
            </a:fld>
            <a:endParaRPr lang="en-US">
              <a:solidFill>
                <a:schemeClr val="bg1"/>
              </a:solidFill>
            </a:endParaRPr>
          </a:p>
        </p:txBody>
      </p:sp>
    </p:spTree>
    <p:extLst>
      <p:ext uri="{BB962C8B-B14F-4D97-AF65-F5344CB8AC3E}">
        <p14:creationId xmlns:p14="http://schemas.microsoft.com/office/powerpoint/2010/main" val="257629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D44447-434E-842D-C5E1-62BEFCC24B5C}"/>
              </a:ext>
            </a:extLst>
          </p:cNvPr>
          <p:cNvSpPr>
            <a:spLocks noGrp="1"/>
          </p:cNvSpPr>
          <p:nvPr>
            <p:ph type="title"/>
          </p:nvPr>
        </p:nvSpPr>
        <p:spPr>
          <a:xfrm>
            <a:off x="640080" y="325369"/>
            <a:ext cx="4368602" cy="1956841"/>
          </a:xfrm>
        </p:spPr>
        <p:txBody>
          <a:bodyPr anchor="b">
            <a:normAutofit/>
          </a:bodyPr>
          <a:lstStyle/>
          <a:p>
            <a:r>
              <a:rPr lang="en-US" sz="5000"/>
              <a:t>Other Insurance Benefits </a:t>
            </a:r>
          </a:p>
        </p:txBody>
      </p:sp>
      <p:sp>
        <p:nvSpPr>
          <p:cNvPr id="133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C4D529-F313-4721-11DF-6DE91708007A}"/>
              </a:ext>
            </a:extLst>
          </p:cNvPr>
          <p:cNvSpPr>
            <a:spLocks noGrp="1"/>
          </p:cNvSpPr>
          <p:nvPr>
            <p:ph idx="1"/>
          </p:nvPr>
        </p:nvSpPr>
        <p:spPr>
          <a:xfrm>
            <a:off x="640080" y="2872899"/>
            <a:ext cx="4243589" cy="3320668"/>
          </a:xfrm>
        </p:spPr>
        <p:txBody>
          <a:bodyPr>
            <a:normAutofit/>
          </a:bodyPr>
          <a:lstStyle/>
          <a:p>
            <a:r>
              <a:rPr lang="en-US" sz="2000" dirty="0"/>
              <a:t>Long-term care</a:t>
            </a:r>
          </a:p>
          <a:p>
            <a:pPr lvl="1"/>
            <a:r>
              <a:rPr lang="en-US" sz="2000" dirty="0"/>
              <a:t>Employee paid</a:t>
            </a:r>
          </a:p>
          <a:p>
            <a:pPr lvl="1"/>
            <a:r>
              <a:rPr lang="en-US" sz="2000" dirty="0"/>
              <a:t>Offered on pre-tax basis</a:t>
            </a:r>
          </a:p>
          <a:p>
            <a:pPr lvl="2"/>
            <a:r>
              <a:rPr lang="en-US" dirty="0"/>
              <a:t>Health Insurance Portability and Accountability Act of 1996</a:t>
            </a:r>
          </a:p>
          <a:p>
            <a:r>
              <a:rPr lang="en-US" sz="2000" dirty="0"/>
              <a:t>Life insurance </a:t>
            </a:r>
          </a:p>
          <a:p>
            <a:pPr lvl="1"/>
            <a:r>
              <a:rPr lang="en-US" sz="2000" dirty="0"/>
              <a:t>2x salary </a:t>
            </a:r>
          </a:p>
          <a:p>
            <a:pPr lvl="1"/>
            <a:r>
              <a:rPr lang="en-US" sz="2000" dirty="0"/>
              <a:t>Employee buy up</a:t>
            </a:r>
          </a:p>
          <a:p>
            <a:pPr marL="457200" lvl="1" indent="0">
              <a:buNone/>
            </a:pPr>
            <a:endParaRPr lang="en-US" sz="2000" dirty="0"/>
          </a:p>
        </p:txBody>
      </p:sp>
      <p:pic>
        <p:nvPicPr>
          <p:cNvPr id="13314" name="Picture 2" descr="Premium Photo | Long term care insurance medicine and health concept long  term care insurance policy on a table">
            <a:extLst>
              <a:ext uri="{FF2B5EF4-FFF2-40B4-BE49-F238E27FC236}">
                <a16:creationId xmlns:a16="http://schemas.microsoft.com/office/drawing/2014/main" id="{68B06EB9-AEF1-E534-1BB9-A0C5FC9AE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50" r="1594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27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3236-BC3B-793E-142E-F7E5A61A9662}"/>
              </a:ext>
            </a:extLst>
          </p:cNvPr>
          <p:cNvSpPr>
            <a:spLocks noGrp="1"/>
          </p:cNvSpPr>
          <p:nvPr>
            <p:ph type="title"/>
          </p:nvPr>
        </p:nvSpPr>
        <p:spPr>
          <a:xfrm>
            <a:off x="648929" y="629266"/>
            <a:ext cx="3505495" cy="1622321"/>
          </a:xfrm>
        </p:spPr>
        <p:txBody>
          <a:bodyPr>
            <a:normAutofit/>
          </a:bodyPr>
          <a:lstStyle/>
          <a:p>
            <a:r>
              <a:rPr lang="en-US" dirty="0"/>
              <a:t>Retirement Benefits </a:t>
            </a:r>
          </a:p>
        </p:txBody>
      </p:sp>
      <p:sp>
        <p:nvSpPr>
          <p:cNvPr id="3" name="Content Placeholder 2">
            <a:extLst>
              <a:ext uri="{FF2B5EF4-FFF2-40B4-BE49-F238E27FC236}">
                <a16:creationId xmlns:a16="http://schemas.microsoft.com/office/drawing/2014/main" id="{26AA6E41-ADB4-A3F3-7FB0-490940A5E7A5}"/>
              </a:ext>
            </a:extLst>
          </p:cNvPr>
          <p:cNvSpPr>
            <a:spLocks noGrp="1"/>
          </p:cNvSpPr>
          <p:nvPr>
            <p:ph idx="1"/>
          </p:nvPr>
        </p:nvSpPr>
        <p:spPr>
          <a:xfrm>
            <a:off x="366338" y="2443315"/>
            <a:ext cx="3990125" cy="3785419"/>
          </a:xfrm>
        </p:spPr>
        <p:txBody>
          <a:bodyPr>
            <a:normAutofit/>
          </a:bodyPr>
          <a:lstStyle/>
          <a:p>
            <a:r>
              <a:rPr lang="en-US" sz="2000" dirty="0"/>
              <a:t>Pension plans</a:t>
            </a:r>
          </a:p>
          <a:p>
            <a:pPr lvl="1"/>
            <a:r>
              <a:rPr lang="en-US" sz="2000" dirty="0"/>
              <a:t>Defined contribution 401 (k)</a:t>
            </a:r>
          </a:p>
          <a:p>
            <a:pPr lvl="2"/>
            <a:r>
              <a:rPr lang="en-US" dirty="0"/>
              <a:t>Company matched up to 3% </a:t>
            </a:r>
          </a:p>
          <a:p>
            <a:pPr lvl="2"/>
            <a:r>
              <a:rPr lang="en-US" dirty="0"/>
              <a:t>Employees contribute</a:t>
            </a:r>
          </a:p>
          <a:p>
            <a:pPr lvl="2"/>
            <a:r>
              <a:rPr lang="en-US" dirty="0"/>
              <a:t>Control investment</a:t>
            </a:r>
          </a:p>
          <a:p>
            <a:pPr lvl="2"/>
            <a:r>
              <a:rPr lang="en-US" dirty="0"/>
              <a:t>Controls payout schedule</a:t>
            </a:r>
          </a:p>
          <a:p>
            <a:pPr lvl="2"/>
            <a:endParaRPr lang="en-US" dirty="0"/>
          </a:p>
          <a:p>
            <a:pPr lvl="2"/>
            <a:endParaRPr lang="en-US" dirty="0"/>
          </a:p>
        </p:txBody>
      </p:sp>
      <p:sp>
        <p:nvSpPr>
          <p:cNvPr id="14343" name="Rectangle 1434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Employer 401(K) Sponsored Retirement Plan Contribution Matching – Ways to  Revamp Instead of Suspending It During Hard Times">
            <a:extLst>
              <a:ext uri="{FF2B5EF4-FFF2-40B4-BE49-F238E27FC236}">
                <a16:creationId xmlns:a16="http://schemas.microsoft.com/office/drawing/2014/main" id="{E5FF2381-DD24-FC24-8DF7-D085ECE42F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794634"/>
            <a:ext cx="6019331" cy="326548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28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descr="A Comprehensive Guide On How To Start A Corporate Gym">
            <a:extLst>
              <a:ext uri="{FF2B5EF4-FFF2-40B4-BE49-F238E27FC236}">
                <a16:creationId xmlns:a16="http://schemas.microsoft.com/office/drawing/2014/main" id="{45E296B2-69D2-8FB1-E086-E7F5437748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33" b="2"/>
          <a:stretch/>
        </p:blipFill>
        <p:spPr bwMode="auto">
          <a:xfrm>
            <a:off x="255544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71" name="Rectangle 1537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9E4404-6345-DA5E-BF29-0B290733C5D6}"/>
              </a:ext>
            </a:extLst>
          </p:cNvPr>
          <p:cNvSpPr>
            <a:spLocks noGrp="1"/>
          </p:cNvSpPr>
          <p:nvPr>
            <p:ph type="title"/>
          </p:nvPr>
        </p:nvSpPr>
        <p:spPr>
          <a:xfrm>
            <a:off x="838200" y="365125"/>
            <a:ext cx="3822189" cy="1899912"/>
          </a:xfrm>
        </p:spPr>
        <p:txBody>
          <a:bodyPr>
            <a:normAutofit/>
          </a:bodyPr>
          <a:lstStyle/>
          <a:p>
            <a:r>
              <a:rPr lang="en-US" sz="4000"/>
              <a:t>Personal Services</a:t>
            </a:r>
          </a:p>
        </p:txBody>
      </p:sp>
      <p:sp>
        <p:nvSpPr>
          <p:cNvPr id="3" name="Content Placeholder 2">
            <a:extLst>
              <a:ext uri="{FF2B5EF4-FFF2-40B4-BE49-F238E27FC236}">
                <a16:creationId xmlns:a16="http://schemas.microsoft.com/office/drawing/2014/main" id="{E5462C0C-1258-7058-2CBF-3137A66C59C1}"/>
              </a:ext>
            </a:extLst>
          </p:cNvPr>
          <p:cNvSpPr>
            <a:spLocks noGrp="1"/>
          </p:cNvSpPr>
          <p:nvPr>
            <p:ph idx="1"/>
          </p:nvPr>
        </p:nvSpPr>
        <p:spPr>
          <a:xfrm>
            <a:off x="838200" y="1968500"/>
            <a:ext cx="3822189" cy="4373563"/>
          </a:xfrm>
        </p:spPr>
        <p:txBody>
          <a:bodyPr>
            <a:normAutofit fontScale="92500" lnSpcReduction="10000"/>
          </a:bodyPr>
          <a:lstStyle/>
          <a:p>
            <a:pPr>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Reimbursable expenses</a:t>
            </a:r>
          </a:p>
          <a:p>
            <a:pPr lvl="1">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Federal mileage, meals, incidentals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Employee gym</a:t>
            </a:r>
          </a:p>
          <a:p>
            <a:pP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Lunch and learn opportunities </a:t>
            </a:r>
          </a:p>
          <a:p>
            <a:pP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Social and recreational </a:t>
            </a:r>
          </a:p>
          <a:p>
            <a:pPr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Team participation</a:t>
            </a:r>
          </a:p>
          <a:p>
            <a:pPr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Social outings </a:t>
            </a:r>
          </a:p>
          <a:p>
            <a:pP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Employee assistance program </a:t>
            </a:r>
          </a:p>
          <a:p>
            <a:pPr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Legal services </a:t>
            </a:r>
          </a:p>
          <a:p>
            <a:pPr lvl="2">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Case-by-case basis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Mental health </a:t>
            </a:r>
          </a:p>
          <a:p>
            <a:pPr lvl="2">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Included with insurance</a:t>
            </a:r>
          </a:p>
          <a:p>
            <a:pPr marL="914400" lvl="2"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No</a:t>
            </a:r>
            <a:r>
              <a:rPr lang="en-US" sz="2000" dirty="0">
                <a:latin typeface="Calibri" panose="020F0502020204030204" pitchFamily="34" charset="0"/>
                <a:ea typeface="Calibri" panose="020F0502020204030204" pitchFamily="34" charset="0"/>
                <a:cs typeface="Times New Roman" panose="02020603050405020304" pitchFamily="18" charset="0"/>
              </a:rPr>
              <a:t>t offering: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Cafeteria plans</a:t>
            </a:r>
          </a:p>
          <a:p>
            <a:pPr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Massages </a:t>
            </a:r>
          </a:p>
          <a:p>
            <a:pPr lvl="1">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Yoga </a:t>
            </a:r>
          </a:p>
          <a:p>
            <a:pPr marL="0" indent="0">
              <a:buNone/>
            </a:pPr>
            <a:endParaRPr lang="en-US" sz="1400" dirty="0"/>
          </a:p>
        </p:txBody>
      </p:sp>
    </p:spTree>
    <p:extLst>
      <p:ext uri="{BB962C8B-B14F-4D97-AF65-F5344CB8AC3E}">
        <p14:creationId xmlns:p14="http://schemas.microsoft.com/office/powerpoint/2010/main" val="25872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D158-7482-FF0A-2683-445F98239AC7}"/>
              </a:ext>
            </a:extLst>
          </p:cNvPr>
          <p:cNvSpPr>
            <a:spLocks noGrp="1"/>
          </p:cNvSpPr>
          <p:nvPr>
            <p:ph type="title"/>
          </p:nvPr>
        </p:nvSpPr>
        <p:spPr/>
        <p:txBody>
          <a:bodyPr/>
          <a:lstStyle/>
          <a:p>
            <a:r>
              <a:rPr lang="en-US" dirty="0"/>
              <a:t>Family-Friendly Benefits </a:t>
            </a:r>
          </a:p>
        </p:txBody>
      </p:sp>
      <p:sp>
        <p:nvSpPr>
          <p:cNvPr id="3" name="Content Placeholder 2">
            <a:extLst>
              <a:ext uri="{FF2B5EF4-FFF2-40B4-BE49-F238E27FC236}">
                <a16:creationId xmlns:a16="http://schemas.microsoft.com/office/drawing/2014/main" id="{FBA34BD4-EE33-784C-DD23-65B3FAE90915}"/>
              </a:ext>
            </a:extLst>
          </p:cNvPr>
          <p:cNvSpPr>
            <a:spLocks noGrp="1"/>
          </p:cNvSpPr>
          <p:nvPr>
            <p:ph sz="half" idx="1"/>
          </p:nvPr>
        </p:nvSpPr>
        <p:spPr/>
        <p:txBody>
          <a:bodyPr>
            <a:normAutofit/>
          </a:bodyPr>
          <a:lstStyle/>
          <a:p>
            <a:pPr>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Unp</a:t>
            </a:r>
            <a:r>
              <a:rPr lang="en-US" dirty="0">
                <a:effectLst/>
                <a:latin typeface="Calibri" panose="020F0502020204030204" pitchFamily="34" charset="0"/>
                <a:ea typeface="Calibri" panose="020F0502020204030204" pitchFamily="34" charset="0"/>
                <a:cs typeface="Times New Roman" panose="02020603050405020304" pitchFamily="18" charset="0"/>
              </a:rPr>
              <a:t>aid maternity leave </a:t>
            </a:r>
          </a:p>
          <a:p>
            <a:pPr lvl="1">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Use PTO/vacation</a:t>
            </a:r>
          </a:p>
          <a:p>
            <a:pPr lvl="2">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To get paid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F</a:t>
            </a:r>
            <a:r>
              <a:rPr lang="en-US" dirty="0">
                <a:effectLst/>
                <a:latin typeface="Calibri" panose="020F0502020204030204" pitchFamily="34" charset="0"/>
                <a:ea typeface="Calibri" panose="020F0502020204030204" pitchFamily="34" charset="0"/>
                <a:cs typeface="Times New Roman" panose="02020603050405020304" pitchFamily="18" charset="0"/>
              </a:rPr>
              <a:t>MLA kicks in</a:t>
            </a:r>
          </a:p>
          <a:p>
            <a:pPr marL="457200" lvl="1" indent="0">
              <a:spcBef>
                <a:spcPts val="0"/>
              </a:spcBef>
              <a:buNone/>
            </a:pPr>
            <a:endParaRPr lang="en-US" dirty="0"/>
          </a:p>
          <a:p>
            <a:pPr fontAlgn="base">
              <a:spcBef>
                <a:spcPts val="0"/>
              </a:spcBef>
            </a:pPr>
            <a:r>
              <a:rPr lang="en-US" dirty="0"/>
              <a:t>Flexible schedules </a:t>
            </a:r>
          </a:p>
          <a:p>
            <a:pPr lvl="1" fontAlgn="base">
              <a:spcBef>
                <a:spcPts val="0"/>
              </a:spcBef>
            </a:pPr>
            <a:r>
              <a:rPr lang="en-US" dirty="0"/>
              <a:t>40+ hours/week</a:t>
            </a:r>
          </a:p>
          <a:p>
            <a:pPr lvl="1" fontAlgn="base">
              <a:spcBef>
                <a:spcPts val="0"/>
              </a:spcBef>
            </a:pPr>
            <a:r>
              <a:rPr lang="en-US" dirty="0"/>
              <a:t>Telecommute 1 day/week </a:t>
            </a:r>
          </a:p>
          <a:p>
            <a:pPr lvl="2" fontAlgn="base">
              <a:spcBef>
                <a:spcPts val="0"/>
              </a:spcBef>
            </a:pPr>
            <a:r>
              <a:rPr lang="en-US" dirty="0"/>
              <a:t>When not traveling/meeting clients</a:t>
            </a:r>
          </a:p>
        </p:txBody>
      </p:sp>
      <p:sp>
        <p:nvSpPr>
          <p:cNvPr id="4" name="Content Placeholder 3">
            <a:extLst>
              <a:ext uri="{FF2B5EF4-FFF2-40B4-BE49-F238E27FC236}">
                <a16:creationId xmlns:a16="http://schemas.microsoft.com/office/drawing/2014/main" id="{DF826B93-8247-1450-D5E7-D780E2C4A4AF}"/>
              </a:ext>
            </a:extLst>
          </p:cNvPr>
          <p:cNvSpPr>
            <a:spLocks noGrp="1"/>
          </p:cNvSpPr>
          <p:nvPr>
            <p:ph sz="half" idx="2"/>
          </p:nvPr>
        </p:nvSpPr>
        <p:spPr>
          <a:xfrm>
            <a:off x="5284893" y="1846834"/>
            <a:ext cx="5181600" cy="4351338"/>
          </a:xfrm>
        </p:spPr>
        <p:txBody>
          <a:bodyPr>
            <a:normAutofit/>
          </a:bodyPr>
          <a:lstStyle/>
          <a:p>
            <a:r>
              <a:rPr lang="en-US" dirty="0"/>
              <a:t>Not provided </a:t>
            </a:r>
          </a:p>
          <a:p>
            <a:pPr lvl="1"/>
            <a:r>
              <a:rPr lang="en-US" dirty="0"/>
              <a:t>Childcare</a:t>
            </a:r>
          </a:p>
          <a:p>
            <a:pPr lvl="1"/>
            <a:r>
              <a:rPr lang="en-US" dirty="0"/>
              <a:t>Educational services</a:t>
            </a:r>
          </a:p>
          <a:p>
            <a:pPr lvl="1"/>
            <a:r>
              <a:rPr lang="en-US" dirty="0"/>
              <a:t>Job share</a:t>
            </a:r>
          </a:p>
          <a:p>
            <a:pPr lvl="1"/>
            <a:r>
              <a:rPr lang="en-US" dirty="0"/>
              <a:t>Work share</a:t>
            </a:r>
          </a:p>
          <a:p>
            <a:pPr marL="457200" lvl="1" indent="0">
              <a:buNone/>
            </a:pPr>
            <a:endParaRPr lang="en-US" dirty="0"/>
          </a:p>
          <a:p>
            <a:pPr lvl="1"/>
            <a:endParaRPr lang="en-US" dirty="0"/>
          </a:p>
        </p:txBody>
      </p:sp>
      <p:pic>
        <p:nvPicPr>
          <p:cNvPr id="16386" name="Picture 2" descr="How's Your Work-Life Balance?">
            <a:extLst>
              <a:ext uri="{FF2B5EF4-FFF2-40B4-BE49-F238E27FC236}">
                <a16:creationId xmlns:a16="http://schemas.microsoft.com/office/drawing/2014/main" id="{0B6902D7-6676-0300-90D7-CE27DD101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933" y="3607681"/>
            <a:ext cx="4411135" cy="294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80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elp">
            <a:extLst>
              <a:ext uri="{FF2B5EF4-FFF2-40B4-BE49-F238E27FC236}">
                <a16:creationId xmlns:a16="http://schemas.microsoft.com/office/drawing/2014/main" id="{137BF263-954D-AC23-2005-087CDB6029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7" name="Group 1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8"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84988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3C5DD-C920-957A-E5FB-20AD6E36E25A}"/>
              </a:ext>
            </a:extLst>
          </p:cNvPr>
          <p:cNvSpPr>
            <a:spLocks noGrp="1"/>
          </p:cNvSpPr>
          <p:nvPr>
            <p:ph type="title"/>
          </p:nvPr>
        </p:nvSpPr>
        <p:spPr/>
        <p:txBody>
          <a:bodyPr/>
          <a:lstStyle/>
          <a:p>
            <a:r>
              <a:rPr lang="en-US" dirty="0"/>
              <a:t>Works Cited</a:t>
            </a:r>
          </a:p>
        </p:txBody>
      </p:sp>
      <p:sp>
        <p:nvSpPr>
          <p:cNvPr id="8" name="Content Placeholder 7">
            <a:extLst>
              <a:ext uri="{FF2B5EF4-FFF2-40B4-BE49-F238E27FC236}">
                <a16:creationId xmlns:a16="http://schemas.microsoft.com/office/drawing/2014/main" id="{A3A03D57-121B-9DF1-A5D7-FD592BFD181C}"/>
              </a:ext>
            </a:extLst>
          </p:cNvPr>
          <p:cNvSpPr>
            <a:spLocks noGrp="1"/>
          </p:cNvSpPr>
          <p:nvPr>
            <p:ph idx="1"/>
          </p:nvPr>
        </p:nvSpPr>
        <p:spPr/>
        <p:txBody>
          <a:bodyPr>
            <a:normAutofit fontScale="55000" lnSpcReduction="20000"/>
          </a:bodyPr>
          <a:lstStyle/>
          <a:p>
            <a:r>
              <a:rPr lang="en-US" dirty="0">
                <a:hlinkClick r:id="rId2"/>
              </a:rPr>
              <a:t>https://www.nicepng.com/png/detail/753-7538999_salary-vs-hourly-image-of-exempt-vs-non.png</a:t>
            </a:r>
            <a:endParaRPr lang="en-US" dirty="0"/>
          </a:p>
          <a:p>
            <a:r>
              <a:rPr lang="en-US" dirty="0">
                <a:hlinkClick r:id="rId3"/>
              </a:rPr>
              <a:t>https://thumbs.dreamstime.com/b/employee-benefits-personal-leave-insurance-life-retirement-plan-child-care-paid-vacation-sick-health-diagram-color-flat-190273487.jpg</a:t>
            </a:r>
            <a:endParaRPr lang="en-US" dirty="0"/>
          </a:p>
          <a:p>
            <a:r>
              <a:rPr lang="en-US" dirty="0">
                <a:hlinkClick r:id="rId4"/>
              </a:rPr>
              <a:t>https://www.corporatelaborlaw.com/wp-content/uploads/digital.jpg</a:t>
            </a:r>
            <a:endParaRPr lang="en-US" dirty="0"/>
          </a:p>
          <a:p>
            <a:r>
              <a:rPr lang="en-US" dirty="0">
                <a:hlinkClick r:id="rId5"/>
              </a:rPr>
              <a:t>https://t3.ftcdn.net/jpg/04/06/44/34/360_F_406443466_rbEs7qzGEI6JxwyVqQ8Xff211xfmDjwu.jpg</a:t>
            </a:r>
            <a:endParaRPr lang="en-US" dirty="0"/>
          </a:p>
          <a:p>
            <a:r>
              <a:rPr lang="en-US" dirty="0">
                <a:hlinkClick r:id="rId6"/>
              </a:rPr>
              <a:t>https://cdn.wallstreetmojo.com/wp-content/uploads/2017/04/Restricted-Stock-Units.jpg</a:t>
            </a:r>
            <a:endParaRPr lang="en-US" dirty="0"/>
          </a:p>
          <a:p>
            <a:r>
              <a:rPr lang="en-US" dirty="0">
                <a:hlinkClick r:id="rId7"/>
              </a:rPr>
              <a:t>https://www.referenceforbusiness.com/photos/profit-sharing-398.jpg</a:t>
            </a:r>
            <a:endParaRPr lang="en-US" dirty="0"/>
          </a:p>
          <a:p>
            <a:r>
              <a:rPr lang="en-US" dirty="0">
                <a:hlinkClick r:id="rId8"/>
              </a:rPr>
              <a:t>https://www.mydentalconsultant.com/images/easyblog_articles/142/b2ap3_small_Screen-Shot-2016-06-25-at-11.51.31-A_20160625-155517_1.png</a:t>
            </a:r>
            <a:endParaRPr lang="en-US" dirty="0"/>
          </a:p>
          <a:p>
            <a:r>
              <a:rPr lang="en-US" dirty="0">
                <a:hlinkClick r:id="rId9"/>
              </a:rPr>
              <a:t>https://www.markspaneth.com/assets/images/blog/_list_image/02_01_17_471038050_BB_560x292.jpg</a:t>
            </a:r>
            <a:endParaRPr lang="en-US" dirty="0"/>
          </a:p>
          <a:p>
            <a:r>
              <a:rPr lang="en-US" dirty="0"/>
              <a:t>https://</a:t>
            </a:r>
            <a:r>
              <a:rPr lang="en-US" dirty="0" err="1"/>
              <a:t>www.nolo.com</a:t>
            </a:r>
            <a:r>
              <a:rPr lang="en-US" dirty="0"/>
              <a:t>/legal-encyclopedia/collecting-unemployment-benefits-</a:t>
            </a:r>
            <a:r>
              <a:rPr lang="en-US" dirty="0" err="1"/>
              <a:t>montana.html</a:t>
            </a:r>
            <a:endParaRPr lang="en-US" dirty="0"/>
          </a:p>
          <a:p>
            <a:r>
              <a:rPr lang="en-US" dirty="0">
                <a:hlinkClick r:id="rId10"/>
              </a:rPr>
              <a:t>https://www.explorebigsky.com/wp-content/uploads/2020/12/fraud-alert_original.jpg</a:t>
            </a:r>
            <a:endParaRPr lang="en-US" dirty="0"/>
          </a:p>
          <a:p>
            <a:r>
              <a:rPr lang="en-US" dirty="0"/>
              <a:t>https://</a:t>
            </a:r>
            <a:r>
              <a:rPr lang="en-US" dirty="0" err="1"/>
              <a:t>hr.mt.gov</a:t>
            </a:r>
            <a:r>
              <a:rPr lang="en-US" dirty="0"/>
              <a:t>/_docs/</a:t>
            </a:r>
            <a:r>
              <a:rPr lang="en-US" dirty="0" err="1"/>
              <a:t>newdocs</a:t>
            </a:r>
            <a:r>
              <a:rPr lang="en-US" dirty="0"/>
              <a:t>/factsheets/WC-FMLA-ADA-Factsheet_-11-18-15.pdf</a:t>
            </a:r>
          </a:p>
          <a:p>
            <a:r>
              <a:rPr lang="en-US" dirty="0">
                <a:hlinkClick r:id="rId11"/>
              </a:rPr>
              <a:t>https://www.patriotsoftware.com/wp-content/uploads/2016/01/FMLA-2-1.png</a:t>
            </a:r>
            <a:endParaRPr lang="en-US" dirty="0"/>
          </a:p>
          <a:p>
            <a:r>
              <a:rPr lang="en-US" dirty="0">
                <a:hlinkClick r:id="rId12"/>
              </a:rPr>
              <a:t>https://www.insurancenavy.com/images/hmo-vs-ppo-insurance-plans-what-s-the-difference.png</a:t>
            </a:r>
            <a:endParaRPr lang="en-US" dirty="0"/>
          </a:p>
          <a:p>
            <a:r>
              <a:rPr lang="en-US" dirty="0"/>
              <a:t>https://</a:t>
            </a:r>
            <a:r>
              <a:rPr lang="en-US" dirty="0" err="1"/>
              <a:t>cdn</a:t>
            </a:r>
            <a:r>
              <a:rPr lang="en-US" dirty="0"/>
              <a:t>-icons-</a:t>
            </a:r>
            <a:r>
              <a:rPr lang="en-US" dirty="0" err="1"/>
              <a:t>png.flaticon.com</a:t>
            </a:r>
            <a:r>
              <a:rPr lang="en-US" dirty="0"/>
              <a:t>/512/4914/4914344.png</a:t>
            </a:r>
          </a:p>
          <a:p>
            <a:endParaRPr lang="en-US" dirty="0"/>
          </a:p>
          <a:p>
            <a:endParaRPr lang="en-US" dirty="0"/>
          </a:p>
        </p:txBody>
      </p:sp>
    </p:spTree>
    <p:extLst>
      <p:ext uri="{BB962C8B-B14F-4D97-AF65-F5344CB8AC3E}">
        <p14:creationId xmlns:p14="http://schemas.microsoft.com/office/powerpoint/2010/main" val="357024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2299-D9CF-CDDF-16A0-7930C8ADCC15}"/>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C08C2E37-3BC5-70CC-9067-28AF8DE0064D}"/>
              </a:ext>
            </a:extLst>
          </p:cNvPr>
          <p:cNvSpPr>
            <a:spLocks noGrp="1"/>
          </p:cNvSpPr>
          <p:nvPr>
            <p:ph idx="1"/>
          </p:nvPr>
        </p:nvSpPr>
        <p:spPr/>
        <p:txBody>
          <a:bodyPr>
            <a:normAutofit fontScale="70000" lnSpcReduction="20000"/>
          </a:bodyPr>
          <a:lstStyle/>
          <a:p>
            <a:r>
              <a:rPr lang="en-US" dirty="0">
                <a:hlinkClick r:id="rId2"/>
              </a:rPr>
              <a:t>https://img.freepik.com/premium-photo/long-term-care-insurance-medicine-health-concept-long-term-care-insurance-policy-table_94120-1970.jpg</a:t>
            </a:r>
            <a:endParaRPr lang="en-US" dirty="0"/>
          </a:p>
          <a:p>
            <a:r>
              <a:rPr lang="en-US" dirty="0">
                <a:hlinkClick r:id="rId3"/>
              </a:rPr>
              <a:t>https://tehcpa.net/wp-content/uploads/2020/10/401k-employer-match-contributions-consideration-matters.png</a:t>
            </a:r>
            <a:endParaRPr lang="en-US" dirty="0"/>
          </a:p>
          <a:p>
            <a:r>
              <a:rPr lang="en-US" dirty="0">
                <a:hlinkClick r:id="rId4"/>
              </a:rPr>
              <a:t>https://www.yanrefitness.com/wp-content/webpc-passthru.php?src=https://www.yanrefitness.com/wp-content/uploads/2021/05/Corporate-Gym-Yanre-Fitness.jpg&amp;nocache=1</a:t>
            </a:r>
            <a:endParaRPr lang="en-US" dirty="0"/>
          </a:p>
          <a:p>
            <a:r>
              <a:rPr lang="en-US" dirty="0">
                <a:hlinkClick r:id="rId5"/>
              </a:rPr>
              <a:t>https://media-exp1.licdn.com/dms/image/C4E12AQEGE9b-_mB7_w/article-cover_image-shrink_720_1280/0/1625557362309?e=2147483647&amp;v=beta&amp;t=pwVGNH0_VHL-dbe-EP_IJioX-cHqhLysFkoTBy-Z8lI</a:t>
            </a:r>
            <a:endParaRPr lang="en-US" dirty="0"/>
          </a:p>
          <a:p>
            <a:r>
              <a:rPr lang="en-US" dirty="0">
                <a:hlinkClick r:id="rId6"/>
              </a:rPr>
              <a:t>https://www.indeed.com/career/business-development-manager/salaries/Missoula--MT?from=top_sb</a:t>
            </a:r>
            <a:endParaRPr lang="en-US" dirty="0"/>
          </a:p>
          <a:p>
            <a:r>
              <a:rPr lang="en-US" dirty="0">
                <a:hlinkClick r:id="rId7"/>
              </a:rPr>
              <a:t>https://www.careeraddict.com/uploads/article/61407/workplace-severance-pay.png</a:t>
            </a:r>
            <a:endParaRPr lang="en-US" dirty="0"/>
          </a:p>
          <a:p>
            <a:r>
              <a:rPr lang="en-US" dirty="0"/>
              <a:t>https://</a:t>
            </a:r>
            <a:r>
              <a:rPr lang="en-US" dirty="0" err="1"/>
              <a:t>www.pgpf.org</a:t>
            </a:r>
            <a:r>
              <a:rPr lang="en-US" dirty="0"/>
              <a:t>/sites/default/files/ss-trustees-report-email-2019.jpg</a:t>
            </a:r>
          </a:p>
          <a:p>
            <a:pPr marL="0" indent="0">
              <a:buNone/>
            </a:pPr>
            <a:endParaRPr lang="en-US" b="1" dirty="0"/>
          </a:p>
        </p:txBody>
      </p:sp>
    </p:spTree>
    <p:extLst>
      <p:ext uri="{BB962C8B-B14F-4D97-AF65-F5344CB8AC3E}">
        <p14:creationId xmlns:p14="http://schemas.microsoft.com/office/powerpoint/2010/main" val="2384838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7726F-3788-D6B6-399E-41D20A15AB0E}"/>
              </a:ext>
            </a:extLst>
          </p:cNvPr>
          <p:cNvSpPr>
            <a:spLocks noGrp="1"/>
          </p:cNvSpPr>
          <p:nvPr>
            <p:ph type="ctrTitle"/>
          </p:nvPr>
        </p:nvSpPr>
        <p:spPr>
          <a:xfrm>
            <a:off x="1524000" y="1293338"/>
            <a:ext cx="9144000" cy="3274592"/>
          </a:xfrm>
        </p:spPr>
        <p:txBody>
          <a:bodyPr anchor="ctr">
            <a:normAutofit/>
          </a:bodyPr>
          <a:lstStyle/>
          <a:p>
            <a:r>
              <a:rPr lang="en-US" sz="5600"/>
              <a:t>Terminate</a:t>
            </a:r>
            <a:br>
              <a:rPr lang="en-US" sz="5600" dirty="0"/>
            </a:br>
            <a:r>
              <a:rPr lang="en-US" sz="5600"/>
              <a:t>Business Development Manager</a:t>
            </a:r>
            <a:br>
              <a:rPr lang="en-US" sz="5600" dirty="0"/>
            </a:br>
            <a:r>
              <a:rPr lang="en-US" sz="5600"/>
              <a:t>Printing Company in Montana</a:t>
            </a:r>
            <a:endParaRPr lang="en-US" sz="5600" dirty="0"/>
          </a:p>
        </p:txBody>
      </p:sp>
      <p:sp>
        <p:nvSpPr>
          <p:cNvPr id="3" name="Subtitle 2">
            <a:extLst>
              <a:ext uri="{FF2B5EF4-FFF2-40B4-BE49-F238E27FC236}">
                <a16:creationId xmlns:a16="http://schemas.microsoft.com/office/drawing/2014/main" id="{EDAA08F8-3DF3-3DB2-77E2-42291B7B9D6C}"/>
              </a:ext>
            </a:extLst>
          </p:cNvPr>
          <p:cNvSpPr>
            <a:spLocks noGrp="1"/>
          </p:cNvSpPr>
          <p:nvPr>
            <p:ph type="subTitle" idx="1"/>
          </p:nvPr>
        </p:nvSpPr>
        <p:spPr>
          <a:xfrm>
            <a:off x="1524000" y="5514052"/>
            <a:ext cx="9144000" cy="651910"/>
          </a:xfrm>
        </p:spPr>
        <p:txBody>
          <a:bodyPr anchor="ctr">
            <a:normAutofit/>
          </a:bodyPr>
          <a:lstStyle/>
          <a:p>
            <a:r>
              <a:rPr lang="en-US" dirty="0"/>
              <a:t>Alexa Smith</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3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2C514-DF13-1E06-6FB8-6B120486BC56}"/>
              </a:ext>
            </a:extLst>
          </p:cNvPr>
          <p:cNvSpPr>
            <a:spLocks noGrp="1"/>
          </p:cNvSpPr>
          <p:nvPr>
            <p:ph type="title"/>
          </p:nvPr>
        </p:nvSpPr>
        <p:spPr>
          <a:xfrm>
            <a:off x="635000" y="640823"/>
            <a:ext cx="3418659" cy="5583148"/>
          </a:xfrm>
        </p:spPr>
        <p:txBody>
          <a:bodyPr anchor="ctr">
            <a:normAutofit/>
          </a:bodyPr>
          <a:lstStyle/>
          <a:p>
            <a:r>
              <a:rPr lang="en-US" sz="5400"/>
              <a:t>Overview </a:t>
            </a:r>
          </a:p>
        </p:txBody>
      </p:sp>
      <p:graphicFrame>
        <p:nvGraphicFramePr>
          <p:cNvPr id="5" name="Content Placeholder 2">
            <a:extLst>
              <a:ext uri="{FF2B5EF4-FFF2-40B4-BE49-F238E27FC236}">
                <a16:creationId xmlns:a16="http://schemas.microsoft.com/office/drawing/2014/main" id="{B2D4C9E2-42C0-FB1C-EBBE-15DA0E53A38C}"/>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6679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7F654D-460F-6815-8DFA-D5A099EF39DF}"/>
              </a:ext>
            </a:extLst>
          </p:cNvPr>
          <p:cNvSpPr>
            <a:spLocks noGrp="1"/>
          </p:cNvSpPr>
          <p:nvPr>
            <p:ph type="title"/>
          </p:nvPr>
        </p:nvSpPr>
        <p:spPr>
          <a:xfrm>
            <a:off x="630936" y="639520"/>
            <a:ext cx="3429000" cy="1719072"/>
          </a:xfrm>
        </p:spPr>
        <p:txBody>
          <a:bodyPr anchor="b">
            <a:normAutofit/>
          </a:bodyPr>
          <a:lstStyle/>
          <a:p>
            <a:r>
              <a:rPr lang="en-US" sz="5000"/>
              <a:t>At-Will Employment </a:t>
            </a:r>
          </a:p>
        </p:txBody>
      </p:sp>
      <p:sp>
        <p:nvSpPr>
          <p:cNvPr id="10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23275A-CE8F-40ED-A0E8-2EE497610135}"/>
              </a:ext>
            </a:extLst>
          </p:cNvPr>
          <p:cNvSpPr>
            <a:spLocks noGrp="1"/>
          </p:cNvSpPr>
          <p:nvPr>
            <p:ph idx="1"/>
          </p:nvPr>
        </p:nvSpPr>
        <p:spPr>
          <a:xfrm>
            <a:off x="630936" y="2807208"/>
            <a:ext cx="3429000" cy="3410712"/>
          </a:xfrm>
        </p:spPr>
        <p:txBody>
          <a:bodyPr anchor="t">
            <a:normAutofit lnSpcReduction="10000"/>
          </a:bodyPr>
          <a:lstStyle/>
          <a:p>
            <a:r>
              <a:rPr lang="en-US" sz="1900" dirty="0"/>
              <a:t>MT is NOT an “at-will” state</a:t>
            </a:r>
          </a:p>
          <a:p>
            <a:r>
              <a:rPr lang="en-US" sz="1900" dirty="0"/>
              <a:t>Montana Wrongful Discharge from Employment Act of 1987</a:t>
            </a:r>
          </a:p>
          <a:p>
            <a:r>
              <a:rPr lang="en-US" sz="1900" dirty="0"/>
              <a:t>“At-will” ONLY in introduction probation period – 12 months</a:t>
            </a:r>
          </a:p>
          <a:p>
            <a:pPr lvl="1"/>
            <a:r>
              <a:rPr lang="en-US" sz="1900" dirty="0"/>
              <a:t>Established by employer </a:t>
            </a:r>
          </a:p>
          <a:p>
            <a:pPr lvl="1"/>
            <a:r>
              <a:rPr lang="en-US" sz="1900" dirty="0"/>
              <a:t>Can be up to 18 months </a:t>
            </a:r>
          </a:p>
          <a:p>
            <a:pPr lvl="2"/>
            <a:r>
              <a:rPr lang="en-US" sz="1700" dirty="0"/>
              <a:t>Mont. Code Ann. § 39-2-910</a:t>
            </a:r>
          </a:p>
          <a:p>
            <a:r>
              <a:rPr lang="en-US" sz="1900" dirty="0"/>
              <a:t>After probation period…</a:t>
            </a:r>
          </a:p>
          <a:p>
            <a:pPr lvl="1"/>
            <a:r>
              <a:rPr lang="en-US" sz="1900" dirty="0"/>
              <a:t>MUST have “good cause”</a:t>
            </a:r>
          </a:p>
          <a:p>
            <a:pPr marL="457200" lvl="1" indent="0">
              <a:buNone/>
            </a:pPr>
            <a:endParaRPr lang="en-US" sz="1900" dirty="0"/>
          </a:p>
          <a:p>
            <a:pPr lvl="1"/>
            <a:endParaRPr lang="en-US" sz="1900" dirty="0"/>
          </a:p>
          <a:p>
            <a:pPr lvl="1"/>
            <a:endParaRPr lang="en-US" sz="1900" dirty="0"/>
          </a:p>
        </p:txBody>
      </p:sp>
      <p:pic>
        <p:nvPicPr>
          <p:cNvPr id="1026" name="Picture 2" descr="Which States Are At-Will Employment States?">
            <a:extLst>
              <a:ext uri="{FF2B5EF4-FFF2-40B4-BE49-F238E27FC236}">
                <a16:creationId xmlns:a16="http://schemas.microsoft.com/office/drawing/2014/main" id="{39911307-DE46-119A-7AC0-D4D53F3170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816782"/>
            <a:ext cx="6903720" cy="522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91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77711-A004-3064-BACC-13DF1FB86DBE}"/>
              </a:ext>
            </a:extLst>
          </p:cNvPr>
          <p:cNvSpPr>
            <a:spLocks noGrp="1"/>
          </p:cNvSpPr>
          <p:nvPr>
            <p:ph type="title"/>
          </p:nvPr>
        </p:nvSpPr>
        <p:spPr>
          <a:xfrm>
            <a:off x="640080" y="325369"/>
            <a:ext cx="4368602" cy="1956841"/>
          </a:xfrm>
        </p:spPr>
        <p:txBody>
          <a:bodyPr anchor="b">
            <a:normAutofit/>
          </a:bodyPr>
          <a:lstStyle/>
          <a:p>
            <a:r>
              <a:rPr lang="en-US" sz="5400"/>
              <a:t>Job Analysis </a:t>
            </a:r>
          </a:p>
        </p:txBody>
      </p:sp>
      <p:sp>
        <p:nvSpPr>
          <p:cNvPr id="184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CD6C3A-F898-0E6C-5C3B-F251EB619AA7}"/>
              </a:ext>
            </a:extLst>
          </p:cNvPr>
          <p:cNvSpPr>
            <a:spLocks noGrp="1"/>
          </p:cNvSpPr>
          <p:nvPr>
            <p:ph idx="1"/>
          </p:nvPr>
        </p:nvSpPr>
        <p:spPr>
          <a:xfrm>
            <a:off x="640080" y="2779064"/>
            <a:ext cx="4368602" cy="3569997"/>
          </a:xfrm>
        </p:spPr>
        <p:txBody>
          <a:bodyPr>
            <a:normAutofit fontScale="92500" lnSpcReduction="10000"/>
          </a:bodyPr>
          <a:lstStyle/>
          <a:p>
            <a:pPr>
              <a:spcBef>
                <a:spcPts val="0"/>
              </a:spcBef>
              <a:spcAft>
                <a:spcPts val="600"/>
              </a:spcAft>
            </a:pPr>
            <a:r>
              <a:rPr lang="en-US" sz="1600" dirty="0"/>
              <a:t>Job context </a:t>
            </a:r>
          </a:p>
          <a:p>
            <a:pPr lvl="1">
              <a:spcBef>
                <a:spcPts val="0"/>
              </a:spcBef>
              <a:spcAft>
                <a:spcPts val="600"/>
              </a:spcAft>
            </a:pPr>
            <a:r>
              <a:rPr lang="en-US" sz="1600" dirty="0"/>
              <a:t>Private office </a:t>
            </a:r>
          </a:p>
          <a:p>
            <a:pPr lvl="1">
              <a:spcBef>
                <a:spcPts val="0"/>
              </a:spcBef>
              <a:spcAft>
                <a:spcPts val="600"/>
              </a:spcAft>
            </a:pPr>
            <a:r>
              <a:rPr lang="en-US" sz="1600" dirty="0"/>
              <a:t>40+ hours/week</a:t>
            </a:r>
          </a:p>
          <a:p>
            <a:pPr lvl="2">
              <a:spcBef>
                <a:spcPts val="0"/>
              </a:spcBef>
              <a:spcAft>
                <a:spcPts val="600"/>
              </a:spcAft>
            </a:pPr>
            <a:r>
              <a:rPr lang="en-US" sz="1600" dirty="0"/>
              <a:t>Flexible, travel </a:t>
            </a:r>
          </a:p>
          <a:p>
            <a:pPr lvl="1">
              <a:spcBef>
                <a:spcPts val="0"/>
              </a:spcBef>
              <a:spcAft>
                <a:spcPts val="600"/>
              </a:spcAft>
            </a:pPr>
            <a:r>
              <a:rPr lang="en-US" sz="1600" dirty="0"/>
              <a:t>Lead 8 sales managers</a:t>
            </a:r>
          </a:p>
          <a:p>
            <a:pPr marL="457200" lvl="1" indent="0">
              <a:spcBef>
                <a:spcPts val="0"/>
              </a:spcBef>
              <a:spcAft>
                <a:spcPts val="600"/>
              </a:spcAft>
              <a:buNone/>
            </a:pPr>
            <a:endParaRPr lang="en-US" sz="1600" dirty="0"/>
          </a:p>
          <a:p>
            <a:pPr>
              <a:spcBef>
                <a:spcPts val="0"/>
              </a:spcBef>
              <a:spcAft>
                <a:spcPts val="600"/>
              </a:spcAft>
            </a:pPr>
            <a:r>
              <a:rPr lang="en-US" sz="1600" dirty="0"/>
              <a:t>Human requirements </a:t>
            </a:r>
          </a:p>
          <a:p>
            <a:pPr lvl="1">
              <a:spcBef>
                <a:spcPts val="0"/>
              </a:spcBef>
              <a:spcAft>
                <a:spcPts val="600"/>
              </a:spcAft>
            </a:pPr>
            <a:r>
              <a:rPr lang="en-US" sz="1600" dirty="0"/>
              <a:t>Bachelor’s Degree - Business related field</a:t>
            </a:r>
          </a:p>
          <a:p>
            <a:pPr lvl="1">
              <a:spcBef>
                <a:spcPts val="0"/>
              </a:spcBef>
              <a:spcAft>
                <a:spcPts val="600"/>
              </a:spcAft>
            </a:pPr>
            <a:r>
              <a:rPr lang="en-US" sz="1600" dirty="0"/>
              <a:t>4+ years experience </a:t>
            </a:r>
          </a:p>
          <a:p>
            <a:pPr lvl="2">
              <a:spcBef>
                <a:spcPts val="0"/>
              </a:spcBef>
              <a:spcAft>
                <a:spcPts val="600"/>
              </a:spcAft>
            </a:pPr>
            <a:r>
              <a:rPr lang="en-US" sz="1600" dirty="0"/>
              <a:t>Sales, marketing, or customer service</a:t>
            </a:r>
          </a:p>
          <a:p>
            <a:pPr lvl="1">
              <a:spcBef>
                <a:spcPts val="0"/>
              </a:spcBef>
              <a:spcAft>
                <a:spcPts val="600"/>
              </a:spcAft>
            </a:pPr>
            <a:r>
              <a:rPr lang="en-US" sz="1600" dirty="0"/>
              <a:t>Printing experience preferred </a:t>
            </a:r>
          </a:p>
          <a:p>
            <a:pPr lvl="1">
              <a:spcBef>
                <a:spcPts val="0"/>
              </a:spcBef>
              <a:spcAft>
                <a:spcPts val="600"/>
              </a:spcAft>
            </a:pPr>
            <a:r>
              <a:rPr lang="en-US" sz="1600" dirty="0"/>
              <a:t>Travel approx. 25% of time</a:t>
            </a:r>
          </a:p>
          <a:p>
            <a:pPr lvl="1">
              <a:spcBef>
                <a:spcPts val="0"/>
              </a:spcBef>
              <a:spcAft>
                <a:spcPts val="600"/>
              </a:spcAft>
            </a:pPr>
            <a:r>
              <a:rPr lang="en-US" sz="1600" dirty="0"/>
              <a:t>KSA’s</a:t>
            </a:r>
          </a:p>
        </p:txBody>
      </p:sp>
      <p:pic>
        <p:nvPicPr>
          <p:cNvPr id="18434" name="Picture 2" descr="5 Tips for Better Client Meetings | AccountingWEB">
            <a:extLst>
              <a:ext uri="{FF2B5EF4-FFF2-40B4-BE49-F238E27FC236}">
                <a16:creationId xmlns:a16="http://schemas.microsoft.com/office/drawing/2014/main" id="{B4AEB329-984A-5DC8-3C3D-BD92F1868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19" r="2621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C57003-FDA2-644C-EDD9-B67DDAE9B6AB}"/>
              </a:ext>
            </a:extLst>
          </p:cNvPr>
          <p:cNvSpPr>
            <a:spLocks noGrp="1"/>
          </p:cNvSpPr>
          <p:nvPr>
            <p:ph type="sldNum" sz="quarter" idx="12"/>
          </p:nvPr>
        </p:nvSpPr>
        <p:spPr>
          <a:xfrm>
            <a:off x="10439400" y="6356350"/>
            <a:ext cx="914400" cy="365125"/>
          </a:xfrm>
        </p:spPr>
        <p:txBody>
          <a:bodyPr>
            <a:normAutofit/>
          </a:bodyPr>
          <a:lstStyle/>
          <a:p>
            <a:pPr>
              <a:spcAft>
                <a:spcPts val="600"/>
              </a:spcAft>
            </a:pPr>
            <a:fld id="{3AA1C40C-FFF9-F043-8AF2-B11B2DDBF219}" type="slidenum">
              <a:rPr lang="en-US">
                <a:solidFill>
                  <a:srgbClr val="FFFFFF"/>
                </a:solidFill>
              </a:rPr>
              <a:pPr>
                <a:spcAft>
                  <a:spcPts val="600"/>
                </a:spcAft>
              </a:pPr>
              <a:t>8</a:t>
            </a:fld>
            <a:endParaRPr lang="en-US">
              <a:solidFill>
                <a:srgbClr val="FFFFFF"/>
              </a:solidFill>
            </a:endParaRPr>
          </a:p>
        </p:txBody>
      </p:sp>
    </p:spTree>
    <p:extLst>
      <p:ext uri="{BB962C8B-B14F-4D97-AF65-F5344CB8AC3E}">
        <p14:creationId xmlns:p14="http://schemas.microsoft.com/office/powerpoint/2010/main" val="19256630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1" name="Freeform: Shape 2356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9A11B-51CC-B21F-D222-2311C4DE4DF3}"/>
              </a:ext>
            </a:extLst>
          </p:cNvPr>
          <p:cNvSpPr>
            <a:spLocks noGrp="1"/>
          </p:cNvSpPr>
          <p:nvPr>
            <p:ph type="title"/>
          </p:nvPr>
        </p:nvSpPr>
        <p:spPr>
          <a:xfrm>
            <a:off x="1137034" y="609600"/>
            <a:ext cx="4784796" cy="1330840"/>
          </a:xfrm>
        </p:spPr>
        <p:txBody>
          <a:bodyPr>
            <a:normAutofit/>
          </a:bodyPr>
          <a:lstStyle/>
          <a:p>
            <a:r>
              <a:rPr lang="en-US" dirty="0"/>
              <a:t>Discrimination and Documentation  </a:t>
            </a:r>
          </a:p>
        </p:txBody>
      </p:sp>
      <p:sp>
        <p:nvSpPr>
          <p:cNvPr id="3" name="Content Placeholder 2">
            <a:extLst>
              <a:ext uri="{FF2B5EF4-FFF2-40B4-BE49-F238E27FC236}">
                <a16:creationId xmlns:a16="http://schemas.microsoft.com/office/drawing/2014/main" id="{DDB5C8A8-9464-978C-22A7-476D3C0CDE96}"/>
              </a:ext>
            </a:extLst>
          </p:cNvPr>
          <p:cNvSpPr>
            <a:spLocks noGrp="1"/>
          </p:cNvSpPr>
          <p:nvPr>
            <p:ph idx="1"/>
          </p:nvPr>
        </p:nvSpPr>
        <p:spPr>
          <a:xfrm>
            <a:off x="1137033" y="2194102"/>
            <a:ext cx="4594693" cy="4273605"/>
          </a:xfrm>
        </p:spPr>
        <p:txBody>
          <a:bodyPr>
            <a:normAutofit lnSpcReduction="10000"/>
          </a:bodyPr>
          <a:lstStyle/>
          <a:p>
            <a:r>
              <a:rPr lang="en-US" sz="1800" dirty="0"/>
              <a:t>Discrimination </a:t>
            </a:r>
          </a:p>
          <a:p>
            <a:pPr lvl="1"/>
            <a:r>
              <a:rPr lang="en-US" sz="1800" dirty="0"/>
              <a:t>Monitored by MT Human Rights Bureau </a:t>
            </a:r>
          </a:p>
          <a:p>
            <a:pPr lvl="2"/>
            <a:r>
              <a:rPr lang="en-US" sz="1800" dirty="0"/>
              <a:t>Including but not limited to:</a:t>
            </a:r>
          </a:p>
          <a:p>
            <a:pPr lvl="3"/>
            <a:r>
              <a:rPr lang="en-US" dirty="0">
                <a:effectLst/>
                <a:latin typeface="Calibri" panose="020F0502020204030204" pitchFamily="34" charset="0"/>
                <a:ea typeface="Calibri" panose="020F0502020204030204" pitchFamily="34" charset="0"/>
                <a:cs typeface="Times New Roman" panose="02020603050405020304" pitchFamily="18" charset="0"/>
              </a:rPr>
              <a:t>Title VII Civil Rights Act of 1964</a:t>
            </a:r>
          </a:p>
          <a:p>
            <a:pPr lvl="3"/>
            <a:r>
              <a:rPr lang="en-US" dirty="0">
                <a:latin typeface="Calibri" panose="020F0502020204030204" pitchFamily="34" charset="0"/>
                <a:ea typeface="Calibri" panose="020F0502020204030204" pitchFamily="34" charset="0"/>
                <a:cs typeface="Times New Roman" panose="02020603050405020304" pitchFamily="18" charset="0"/>
              </a:rPr>
              <a:t>Age Discrimination Act </a:t>
            </a:r>
          </a:p>
          <a:p>
            <a:pPr lvl="3"/>
            <a:r>
              <a:rPr lang="en-US" dirty="0">
                <a:effectLst/>
                <a:latin typeface="Calibri" panose="020F0502020204030204" pitchFamily="34" charset="0"/>
                <a:ea typeface="Calibri" panose="020F0502020204030204" pitchFamily="34" charset="0"/>
                <a:cs typeface="Times New Roman" panose="02020603050405020304" pitchFamily="18" charset="0"/>
              </a:rPr>
              <a:t>Pregnancy Discrimination Act </a:t>
            </a:r>
          </a:p>
          <a:p>
            <a:pPr lvl="1"/>
            <a:r>
              <a:rPr lang="en-US" sz="1800" dirty="0"/>
              <a:t>Document EVERYTHING </a:t>
            </a:r>
          </a:p>
          <a:p>
            <a:pPr lvl="2"/>
            <a:r>
              <a:rPr lang="en-US" sz="1800" dirty="0"/>
              <a:t>Throughout employment </a:t>
            </a:r>
          </a:p>
          <a:p>
            <a:pPr lvl="2"/>
            <a:r>
              <a:rPr lang="en-US" sz="1800" dirty="0"/>
              <a:t>Prevent getting sued/win lawsuit </a:t>
            </a:r>
          </a:p>
          <a:p>
            <a:r>
              <a:rPr lang="en-US" sz="1800" dirty="0"/>
              <a:t>“Good cause” for termination</a:t>
            </a:r>
          </a:p>
          <a:p>
            <a:pPr lvl="1"/>
            <a:r>
              <a:rPr lang="en-US" sz="1800" dirty="0"/>
              <a:t>Reasonable, work-related </a:t>
            </a:r>
          </a:p>
          <a:p>
            <a:pPr lvl="2"/>
            <a:r>
              <a:rPr lang="en-US" sz="1800" dirty="0"/>
              <a:t>Unable to perform job duties </a:t>
            </a:r>
          </a:p>
          <a:p>
            <a:pPr lvl="2"/>
            <a:r>
              <a:rPr lang="en-US" sz="1800" dirty="0"/>
              <a:t>Disrupting business operations </a:t>
            </a:r>
          </a:p>
          <a:p>
            <a:endParaRPr lang="en-US" sz="1600" dirty="0"/>
          </a:p>
          <a:p>
            <a:pPr lvl="1"/>
            <a:endParaRPr lang="en-US" sz="1600" dirty="0"/>
          </a:p>
        </p:txBody>
      </p:sp>
      <p:pic>
        <p:nvPicPr>
          <p:cNvPr id="23554" name="Picture 2" descr="Fair Employment Act Changes Take Effect Oct. 1 » CBIA">
            <a:extLst>
              <a:ext uri="{FF2B5EF4-FFF2-40B4-BE49-F238E27FC236}">
                <a16:creationId xmlns:a16="http://schemas.microsoft.com/office/drawing/2014/main" id="{F84C7BC3-DE39-3BB4-A312-FD5E4B9751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80610" y="2421513"/>
            <a:ext cx="4737650" cy="203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506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A4E6F-8229-D52C-A2A2-EA5FE07C8420}"/>
              </a:ext>
            </a:extLst>
          </p:cNvPr>
          <p:cNvSpPr>
            <a:spLocks noGrp="1"/>
          </p:cNvSpPr>
          <p:nvPr>
            <p:ph type="title"/>
          </p:nvPr>
        </p:nvSpPr>
        <p:spPr>
          <a:xfrm>
            <a:off x="589560" y="856180"/>
            <a:ext cx="4560584" cy="1128068"/>
          </a:xfrm>
        </p:spPr>
        <p:txBody>
          <a:bodyPr anchor="ctr">
            <a:normAutofit/>
          </a:bodyPr>
          <a:lstStyle/>
          <a:p>
            <a:r>
              <a:rPr lang="en-US" sz="3700"/>
              <a:t>Voluntary Termination</a:t>
            </a:r>
          </a:p>
        </p:txBody>
      </p:sp>
      <p:grpSp>
        <p:nvGrpSpPr>
          <p:cNvPr id="2061" name="Group 206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62" name="Rectangle 206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5" name="Rectangle 206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EEB640-0509-833A-B593-BD1A5D07B7ED}"/>
              </a:ext>
            </a:extLst>
          </p:cNvPr>
          <p:cNvSpPr>
            <a:spLocks noGrp="1"/>
          </p:cNvSpPr>
          <p:nvPr>
            <p:ph idx="1"/>
          </p:nvPr>
        </p:nvSpPr>
        <p:spPr>
          <a:xfrm>
            <a:off x="590719" y="2330505"/>
            <a:ext cx="4559425" cy="3979585"/>
          </a:xfrm>
        </p:spPr>
        <p:txBody>
          <a:bodyPr anchor="ctr">
            <a:normAutofit fontScale="92500" lnSpcReduction="10000"/>
          </a:bodyPr>
          <a:lstStyle/>
          <a:p>
            <a:r>
              <a:rPr lang="en-US" sz="2000" dirty="0"/>
              <a:t>Initiated by employee</a:t>
            </a:r>
          </a:p>
          <a:p>
            <a:r>
              <a:rPr lang="en-US" sz="2000" dirty="0"/>
              <a:t>Retires</a:t>
            </a:r>
          </a:p>
          <a:p>
            <a:pPr lvl="1"/>
            <a:r>
              <a:rPr lang="en-US" sz="2000" dirty="0"/>
              <a:t>2 months notice </a:t>
            </a:r>
          </a:p>
          <a:p>
            <a:pPr lvl="1"/>
            <a:r>
              <a:rPr lang="en-US" sz="2000" dirty="0"/>
              <a:t>401 (k)/Social security </a:t>
            </a:r>
          </a:p>
          <a:p>
            <a:pPr lvl="2"/>
            <a:r>
              <a:rPr lang="en-US" sz="1600" dirty="0"/>
              <a:t>At eligible age </a:t>
            </a:r>
            <a:endParaRPr lang="en-US" sz="1800" dirty="0"/>
          </a:p>
          <a:p>
            <a:pPr lvl="1"/>
            <a:r>
              <a:rPr lang="en-US" sz="2000" dirty="0"/>
              <a:t>Healthcare</a:t>
            </a:r>
          </a:p>
          <a:p>
            <a:pPr lvl="2"/>
            <a:r>
              <a:rPr lang="en-US" sz="1600" dirty="0"/>
              <a:t>COBRA</a:t>
            </a:r>
          </a:p>
          <a:p>
            <a:pPr lvl="1"/>
            <a:r>
              <a:rPr lang="en-US" sz="2000" dirty="0"/>
              <a:t>Dental and Vision</a:t>
            </a:r>
          </a:p>
          <a:p>
            <a:pPr lvl="2"/>
            <a:r>
              <a:rPr lang="en-US" sz="1600" dirty="0"/>
              <a:t>End at retirement </a:t>
            </a:r>
          </a:p>
          <a:p>
            <a:pPr lvl="1"/>
            <a:r>
              <a:rPr lang="en-US" sz="2000" dirty="0"/>
              <a:t>PTO</a:t>
            </a:r>
          </a:p>
          <a:p>
            <a:pPr lvl="2"/>
            <a:r>
              <a:rPr lang="en-US" sz="1600" dirty="0"/>
              <a:t>Paid out  </a:t>
            </a:r>
          </a:p>
          <a:p>
            <a:pPr lvl="1"/>
            <a:r>
              <a:rPr lang="en-US" sz="2000" dirty="0"/>
              <a:t>Severance pay</a:t>
            </a:r>
          </a:p>
          <a:p>
            <a:pPr lvl="2"/>
            <a:r>
              <a:rPr lang="en-US" sz="1600" dirty="0"/>
              <a:t>NONE</a:t>
            </a:r>
          </a:p>
        </p:txBody>
      </p:sp>
      <p:sp>
        <p:nvSpPr>
          <p:cNvPr id="2067" name="Rectangle 206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appy Retirement Celebration Banner 65in x 33 1/2in | Party City">
            <a:extLst>
              <a:ext uri="{FF2B5EF4-FFF2-40B4-BE49-F238E27FC236}">
                <a16:creationId xmlns:a16="http://schemas.microsoft.com/office/drawing/2014/main" id="{E8EBAEC3-9F89-C7FA-1CC3-F5617F76BB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4" r="4" b="148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588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8D55952-F39B-6098-D5D2-3825E6CD2B66}"/>
              </a:ext>
            </a:extLst>
          </p:cNvPr>
          <p:cNvSpPr>
            <a:spLocks noGrp="1"/>
          </p:cNvSpPr>
          <p:nvPr>
            <p:ph type="title"/>
          </p:nvPr>
        </p:nvSpPr>
        <p:spPr>
          <a:xfrm>
            <a:off x="630936" y="639520"/>
            <a:ext cx="3429000" cy="1719072"/>
          </a:xfrm>
        </p:spPr>
        <p:txBody>
          <a:bodyPr anchor="b">
            <a:normAutofit/>
          </a:bodyPr>
          <a:lstStyle/>
          <a:p>
            <a:r>
              <a:rPr lang="en-US" sz="5000"/>
              <a:t>Voluntary Termination</a:t>
            </a:r>
          </a:p>
        </p:txBody>
      </p:sp>
      <p:sp>
        <p:nvSpPr>
          <p:cNvPr id="308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130795F-AB7F-A50E-849E-EFDBC5E53028}"/>
              </a:ext>
            </a:extLst>
          </p:cNvPr>
          <p:cNvSpPr>
            <a:spLocks noGrp="1"/>
          </p:cNvSpPr>
          <p:nvPr>
            <p:ph idx="1"/>
          </p:nvPr>
        </p:nvSpPr>
        <p:spPr>
          <a:xfrm>
            <a:off x="630935" y="2807208"/>
            <a:ext cx="3671433" cy="3410712"/>
          </a:xfrm>
        </p:spPr>
        <p:txBody>
          <a:bodyPr anchor="t">
            <a:normAutofit fontScale="85000" lnSpcReduction="10000"/>
          </a:bodyPr>
          <a:lstStyle/>
          <a:p>
            <a:r>
              <a:rPr lang="en-US" sz="2000" dirty="0"/>
              <a:t>Quits </a:t>
            </a:r>
          </a:p>
          <a:p>
            <a:pPr lvl="1"/>
            <a:r>
              <a:rPr lang="en-US" sz="2000" dirty="0"/>
              <a:t>2 weeks notice recommended </a:t>
            </a:r>
          </a:p>
          <a:p>
            <a:pPr lvl="1"/>
            <a:r>
              <a:rPr lang="en-US" sz="2000" dirty="0"/>
              <a:t>401 (k)</a:t>
            </a:r>
          </a:p>
          <a:p>
            <a:pPr lvl="2"/>
            <a:r>
              <a:rPr lang="en-US" sz="1800" dirty="0"/>
              <a:t>Vesting, 3 years </a:t>
            </a:r>
          </a:p>
          <a:p>
            <a:pPr lvl="1"/>
            <a:r>
              <a:rPr lang="en-US" sz="2000" dirty="0"/>
              <a:t>Healthcare</a:t>
            </a:r>
          </a:p>
          <a:p>
            <a:pPr lvl="2"/>
            <a:r>
              <a:rPr lang="en-US" sz="1600" dirty="0"/>
              <a:t>Employer $ ends immediately </a:t>
            </a:r>
          </a:p>
          <a:p>
            <a:pPr lvl="2"/>
            <a:r>
              <a:rPr lang="en-US" sz="1600" dirty="0"/>
              <a:t>Will offer COBRA</a:t>
            </a:r>
          </a:p>
          <a:p>
            <a:pPr lvl="1"/>
            <a:r>
              <a:rPr lang="en-US" sz="2000" dirty="0"/>
              <a:t>Dental and vision </a:t>
            </a:r>
          </a:p>
          <a:p>
            <a:pPr lvl="2"/>
            <a:r>
              <a:rPr lang="en-US" sz="1600" dirty="0"/>
              <a:t>Ends immediately </a:t>
            </a:r>
          </a:p>
          <a:p>
            <a:pPr lvl="1"/>
            <a:r>
              <a:rPr lang="en-US" sz="2000" dirty="0"/>
              <a:t>PTO</a:t>
            </a:r>
          </a:p>
          <a:p>
            <a:pPr lvl="2"/>
            <a:r>
              <a:rPr lang="en-US" sz="1600" dirty="0"/>
              <a:t>All accrued is lost </a:t>
            </a:r>
          </a:p>
          <a:p>
            <a:pPr lvl="1"/>
            <a:r>
              <a:rPr lang="en-US" sz="2000" dirty="0"/>
              <a:t>Severance pay</a:t>
            </a:r>
          </a:p>
          <a:p>
            <a:pPr lvl="2"/>
            <a:r>
              <a:rPr lang="en-US" sz="1600" dirty="0"/>
              <a:t>NONE</a:t>
            </a:r>
          </a:p>
          <a:p>
            <a:endParaRPr lang="en-US" sz="2000" dirty="0"/>
          </a:p>
        </p:txBody>
      </p:sp>
      <p:pic>
        <p:nvPicPr>
          <p:cNvPr id="3074" name="Picture 2" descr="Workforce Perspective: Know the signs of an employee who is about to quit -  SwitchGear">
            <a:extLst>
              <a:ext uri="{FF2B5EF4-FFF2-40B4-BE49-F238E27FC236}">
                <a16:creationId xmlns:a16="http://schemas.microsoft.com/office/drawing/2014/main" id="{6B2BFB6A-31F1-A5FD-21CC-8C203A9CB8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90" r="-1" b="-1"/>
          <a:stretch/>
        </p:blipFill>
        <p:spPr bwMode="auto">
          <a:xfrm>
            <a:off x="5308775" y="640080"/>
            <a:ext cx="5594762"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578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0511A-D758-29AB-70C1-2130F08FC5C9}"/>
              </a:ext>
            </a:extLst>
          </p:cNvPr>
          <p:cNvSpPr>
            <a:spLocks noGrp="1"/>
          </p:cNvSpPr>
          <p:nvPr>
            <p:ph type="title"/>
          </p:nvPr>
        </p:nvSpPr>
        <p:spPr>
          <a:xfrm>
            <a:off x="572493" y="238539"/>
            <a:ext cx="11018520" cy="1434415"/>
          </a:xfrm>
        </p:spPr>
        <p:txBody>
          <a:bodyPr anchor="b">
            <a:normAutofit/>
          </a:bodyPr>
          <a:lstStyle/>
          <a:p>
            <a:r>
              <a:rPr lang="en-US" sz="5400"/>
              <a:t>Voluntary Exit Interview </a:t>
            </a:r>
          </a:p>
        </p:txBody>
      </p:sp>
      <p:sp>
        <p:nvSpPr>
          <p:cNvPr id="410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ED21CF-8E0E-BE68-0A42-C5C22A446005}"/>
              </a:ext>
            </a:extLst>
          </p:cNvPr>
          <p:cNvSpPr>
            <a:spLocks noGrp="1"/>
          </p:cNvSpPr>
          <p:nvPr>
            <p:ph idx="1"/>
          </p:nvPr>
        </p:nvSpPr>
        <p:spPr>
          <a:xfrm>
            <a:off x="572493" y="2071316"/>
            <a:ext cx="6713552" cy="4119172"/>
          </a:xfrm>
        </p:spPr>
        <p:txBody>
          <a:bodyPr anchor="t">
            <a:normAutofit/>
          </a:bodyPr>
          <a:lstStyle/>
          <a:p>
            <a:r>
              <a:rPr lang="en-US" sz="2200" dirty="0"/>
              <a:t>Conducted by Director and HR</a:t>
            </a:r>
          </a:p>
          <a:p>
            <a:r>
              <a:rPr lang="en-US" sz="2200" dirty="0"/>
              <a:t>Insights on company </a:t>
            </a:r>
          </a:p>
          <a:p>
            <a:pPr lvl="1"/>
            <a:r>
              <a:rPr lang="en-US" sz="2200" dirty="0"/>
              <a:t>Training process, employees, management</a:t>
            </a:r>
          </a:p>
          <a:p>
            <a:r>
              <a:rPr lang="en-US" sz="2200" dirty="0"/>
              <a:t>How to improve retention </a:t>
            </a:r>
          </a:p>
          <a:p>
            <a:pPr lvl="1"/>
            <a:r>
              <a:rPr lang="en-US" sz="2200" dirty="0"/>
              <a:t>Better benefits, more services, etc.?</a:t>
            </a:r>
          </a:p>
          <a:p>
            <a:r>
              <a:rPr lang="en-US" sz="2200" dirty="0"/>
              <a:t>Promotion processes </a:t>
            </a:r>
          </a:p>
          <a:p>
            <a:pPr lvl="1"/>
            <a:r>
              <a:rPr lang="en-US" sz="2200" dirty="0"/>
              <a:t>Frequent, fair?</a:t>
            </a:r>
          </a:p>
          <a:p>
            <a:r>
              <a:rPr lang="en-US" sz="2200" dirty="0"/>
              <a:t>Salary/benefits</a:t>
            </a:r>
          </a:p>
          <a:p>
            <a:pPr lvl="1"/>
            <a:r>
              <a:rPr lang="en-US" sz="2200" dirty="0"/>
              <a:t>Accurate, comparable? </a:t>
            </a:r>
          </a:p>
          <a:p>
            <a:endParaRPr lang="en-US" sz="2200" dirty="0"/>
          </a:p>
        </p:txBody>
      </p:sp>
      <p:pic>
        <p:nvPicPr>
          <p:cNvPr id="4100" name="Picture 4" descr="Top Must-Ask Exit Interview Questions">
            <a:extLst>
              <a:ext uri="{FF2B5EF4-FFF2-40B4-BE49-F238E27FC236}">
                <a16:creationId xmlns:a16="http://schemas.microsoft.com/office/drawing/2014/main" id="{7A343442-C134-8E6C-9DBE-9C71EBE201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20" r="1992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849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BFA77-FDCD-6310-BB19-659748B01A18}"/>
              </a:ext>
            </a:extLst>
          </p:cNvPr>
          <p:cNvSpPr>
            <a:spLocks noGrp="1"/>
          </p:cNvSpPr>
          <p:nvPr>
            <p:ph type="title"/>
          </p:nvPr>
        </p:nvSpPr>
        <p:spPr>
          <a:xfrm>
            <a:off x="630936" y="639520"/>
            <a:ext cx="3429000" cy="1719072"/>
          </a:xfrm>
        </p:spPr>
        <p:txBody>
          <a:bodyPr anchor="b">
            <a:normAutofit/>
          </a:bodyPr>
          <a:lstStyle/>
          <a:p>
            <a:r>
              <a:rPr lang="en-US" sz="5000"/>
              <a:t>Involuntary Termination  </a:t>
            </a:r>
          </a:p>
        </p:txBody>
      </p:sp>
      <p:sp>
        <p:nvSpPr>
          <p:cNvPr id="717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60E08B-E002-3391-7623-68DA8993A43E}"/>
              </a:ext>
            </a:extLst>
          </p:cNvPr>
          <p:cNvSpPr>
            <a:spLocks noGrp="1"/>
          </p:cNvSpPr>
          <p:nvPr>
            <p:ph idx="1"/>
          </p:nvPr>
        </p:nvSpPr>
        <p:spPr>
          <a:xfrm>
            <a:off x="630936" y="2807208"/>
            <a:ext cx="3429000" cy="3410712"/>
          </a:xfrm>
        </p:spPr>
        <p:txBody>
          <a:bodyPr anchor="t">
            <a:normAutofit lnSpcReduction="10000"/>
          </a:bodyPr>
          <a:lstStyle/>
          <a:p>
            <a:r>
              <a:rPr lang="en-US" sz="1500" dirty="0"/>
              <a:t>Conducted by Director and HR</a:t>
            </a:r>
          </a:p>
          <a:p>
            <a:r>
              <a:rPr lang="en-US" sz="1500" dirty="0"/>
              <a:t>MT Law </a:t>
            </a:r>
          </a:p>
          <a:p>
            <a:pPr lvl="1"/>
            <a:r>
              <a:rPr lang="en-US" sz="1500" dirty="0"/>
              <a:t>Wages paid within 4 hours or end of business day (whichever is first) </a:t>
            </a:r>
          </a:p>
          <a:p>
            <a:pPr lvl="1"/>
            <a:r>
              <a:rPr lang="en-US" sz="1500" dirty="0"/>
              <a:t>Unless there is preexisting written policy</a:t>
            </a:r>
          </a:p>
          <a:p>
            <a:pPr lvl="2"/>
            <a:r>
              <a:rPr lang="en-US" sz="1500" dirty="0"/>
              <a:t>Then next payday or 15 days</a:t>
            </a:r>
          </a:p>
          <a:p>
            <a:r>
              <a:rPr lang="en-US" sz="1500" dirty="0"/>
              <a:t>Gather evidence/paperwork </a:t>
            </a:r>
          </a:p>
          <a:p>
            <a:r>
              <a:rPr lang="en-US" sz="1500" dirty="0"/>
              <a:t>Explain unemployment</a:t>
            </a:r>
          </a:p>
          <a:p>
            <a:r>
              <a:rPr lang="en-US" sz="1500" dirty="0"/>
              <a:t>Severance pay </a:t>
            </a:r>
          </a:p>
          <a:p>
            <a:pPr lvl="1"/>
            <a:r>
              <a:rPr lang="en-US" sz="1500" dirty="0"/>
              <a:t>Not for dismissal </a:t>
            </a:r>
          </a:p>
        </p:txBody>
      </p:sp>
      <p:pic>
        <p:nvPicPr>
          <p:cNvPr id="7170" name="Picture 2" descr="Include Your Unpaid Wages Claim With Your Wrongful Termination Case">
            <a:extLst>
              <a:ext uri="{FF2B5EF4-FFF2-40B4-BE49-F238E27FC236}">
                <a16:creationId xmlns:a16="http://schemas.microsoft.com/office/drawing/2014/main" id="{C0BD2B14-F1D9-2F01-229C-6EAE03A871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3771" y="640080"/>
            <a:ext cx="6504769"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64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50 Most Common Interview Questions | Glassdoor Blog">
            <a:extLst>
              <a:ext uri="{FF2B5EF4-FFF2-40B4-BE49-F238E27FC236}">
                <a16:creationId xmlns:a16="http://schemas.microsoft.com/office/drawing/2014/main" id="{8069AEDD-31DD-A1B5-C50E-328EA5FEA6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7" r="4885" b="2"/>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206238-3CD9-3C70-19DC-5D4AE378D6AD}"/>
              </a:ext>
            </a:extLst>
          </p:cNvPr>
          <p:cNvSpPr>
            <a:spLocks noGrp="1"/>
          </p:cNvSpPr>
          <p:nvPr>
            <p:ph type="title"/>
          </p:nvPr>
        </p:nvSpPr>
        <p:spPr>
          <a:xfrm>
            <a:off x="7531610" y="365125"/>
            <a:ext cx="3822189" cy="1899912"/>
          </a:xfrm>
        </p:spPr>
        <p:txBody>
          <a:bodyPr>
            <a:normAutofit/>
          </a:bodyPr>
          <a:lstStyle/>
          <a:p>
            <a:r>
              <a:rPr lang="en-US" sz="4000" dirty="0"/>
              <a:t>Involuntary Termination Interview</a:t>
            </a:r>
          </a:p>
        </p:txBody>
      </p:sp>
      <p:sp>
        <p:nvSpPr>
          <p:cNvPr id="3" name="Content Placeholder 2">
            <a:extLst>
              <a:ext uri="{FF2B5EF4-FFF2-40B4-BE49-F238E27FC236}">
                <a16:creationId xmlns:a16="http://schemas.microsoft.com/office/drawing/2014/main" id="{8EDA29E3-C195-906F-D813-BC17AAF6341D}"/>
              </a:ext>
            </a:extLst>
          </p:cNvPr>
          <p:cNvSpPr>
            <a:spLocks noGrp="1"/>
          </p:cNvSpPr>
          <p:nvPr>
            <p:ph idx="1"/>
          </p:nvPr>
        </p:nvSpPr>
        <p:spPr>
          <a:xfrm>
            <a:off x="7531610" y="2434201"/>
            <a:ext cx="3822189" cy="3742762"/>
          </a:xfrm>
        </p:spPr>
        <p:txBody>
          <a:bodyPr>
            <a:normAutofit fontScale="92500" lnSpcReduction="20000"/>
          </a:bodyPr>
          <a:lstStyle/>
          <a:p>
            <a:r>
              <a:rPr lang="en-US" sz="1600" dirty="0"/>
              <a:t>Plan the interview</a:t>
            </a:r>
          </a:p>
          <a:p>
            <a:pPr lvl="1"/>
            <a:r>
              <a:rPr lang="en-US" sz="1600" dirty="0"/>
              <a:t>HR, end of day, private room </a:t>
            </a:r>
          </a:p>
          <a:p>
            <a:r>
              <a:rPr lang="en-US" sz="1600" dirty="0"/>
              <a:t>Get to the point </a:t>
            </a:r>
          </a:p>
          <a:p>
            <a:pPr lvl="1"/>
            <a:r>
              <a:rPr lang="en-US" sz="1600" dirty="0"/>
              <a:t>Specific documented issues</a:t>
            </a:r>
          </a:p>
          <a:p>
            <a:r>
              <a:rPr lang="en-US" sz="1600" dirty="0"/>
              <a:t>Describe the situation </a:t>
            </a:r>
          </a:p>
          <a:p>
            <a:pPr lvl="1"/>
            <a:r>
              <a:rPr lang="en-US" sz="1600" dirty="0"/>
              <a:t>Sales are too low…</a:t>
            </a:r>
          </a:p>
          <a:p>
            <a:pPr lvl="1"/>
            <a:r>
              <a:rPr lang="en-US" sz="1600" dirty="0"/>
              <a:t>Territory isn’t expanding…</a:t>
            </a:r>
          </a:p>
          <a:p>
            <a:pPr lvl="1"/>
            <a:r>
              <a:rPr lang="en-US" sz="1600" dirty="0"/>
              <a:t>Loosing clients…</a:t>
            </a:r>
          </a:p>
          <a:p>
            <a:pPr lvl="1"/>
            <a:r>
              <a:rPr lang="en-US" sz="1600" dirty="0"/>
              <a:t>No work for employee…</a:t>
            </a:r>
          </a:p>
          <a:p>
            <a:r>
              <a:rPr lang="en-US" sz="1600" dirty="0"/>
              <a:t>Listen </a:t>
            </a:r>
          </a:p>
          <a:p>
            <a:pPr lvl="1"/>
            <a:r>
              <a:rPr lang="en-US" sz="1600" dirty="0"/>
              <a:t>Give employee time to explain</a:t>
            </a:r>
          </a:p>
          <a:p>
            <a:pPr lvl="1"/>
            <a:r>
              <a:rPr lang="en-US" sz="1600" dirty="0"/>
              <a:t>Appeal process if needed </a:t>
            </a:r>
          </a:p>
          <a:p>
            <a:r>
              <a:rPr lang="en-US" sz="1600" dirty="0"/>
              <a:t>Review severance package/unemployment </a:t>
            </a:r>
          </a:p>
          <a:p>
            <a:r>
              <a:rPr lang="en-US" sz="1600" dirty="0"/>
              <a:t>Next steps </a:t>
            </a:r>
          </a:p>
          <a:p>
            <a:pPr lvl="1"/>
            <a:r>
              <a:rPr lang="en-US" sz="1600" dirty="0"/>
              <a:t>Outplacement counseling </a:t>
            </a:r>
          </a:p>
        </p:txBody>
      </p:sp>
    </p:spTree>
    <p:extLst>
      <p:ext uri="{BB962C8B-B14F-4D97-AF65-F5344CB8AC3E}">
        <p14:creationId xmlns:p14="http://schemas.microsoft.com/office/powerpoint/2010/main" val="13545214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61E7C-7FF0-AC36-EDE2-F404ECA05300}"/>
              </a:ext>
            </a:extLst>
          </p:cNvPr>
          <p:cNvSpPr>
            <a:spLocks noGrp="1"/>
          </p:cNvSpPr>
          <p:nvPr>
            <p:ph type="title"/>
          </p:nvPr>
        </p:nvSpPr>
        <p:spPr>
          <a:xfrm>
            <a:off x="630936" y="639520"/>
            <a:ext cx="3429000" cy="1719072"/>
          </a:xfrm>
        </p:spPr>
        <p:txBody>
          <a:bodyPr anchor="b">
            <a:normAutofit/>
          </a:bodyPr>
          <a:lstStyle/>
          <a:p>
            <a:r>
              <a:rPr lang="en-US" sz="3800"/>
              <a:t>Involuntary Termination Safeguards</a:t>
            </a:r>
          </a:p>
        </p:txBody>
      </p:sp>
      <p:sp>
        <p:nvSpPr>
          <p:cNvPr id="615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90FA13-695D-1C70-1C47-94B6A2B91B11}"/>
              </a:ext>
            </a:extLst>
          </p:cNvPr>
          <p:cNvSpPr>
            <a:spLocks noGrp="1"/>
          </p:cNvSpPr>
          <p:nvPr>
            <p:ph idx="1"/>
          </p:nvPr>
        </p:nvSpPr>
        <p:spPr>
          <a:xfrm>
            <a:off x="630936" y="2807208"/>
            <a:ext cx="3429000" cy="3410712"/>
          </a:xfrm>
        </p:spPr>
        <p:txBody>
          <a:bodyPr anchor="t">
            <a:normAutofit/>
          </a:bodyPr>
          <a:lstStyle/>
          <a:p>
            <a:pPr marL="0" indent="0">
              <a:buNone/>
            </a:pPr>
            <a:r>
              <a:rPr lang="en-US" sz="1500"/>
              <a:t>1. Allow employee to explain </a:t>
            </a:r>
          </a:p>
          <a:p>
            <a:pPr marL="0" indent="0">
              <a:buNone/>
            </a:pPr>
            <a:r>
              <a:rPr lang="en-US" sz="1500"/>
              <a:t>2. Provide FULL explanation of issue </a:t>
            </a:r>
          </a:p>
          <a:p>
            <a:pPr lvl="1"/>
            <a:r>
              <a:rPr lang="en-US" sz="1500"/>
              <a:t>How and why decision was made</a:t>
            </a:r>
          </a:p>
          <a:p>
            <a:pPr lvl="1"/>
            <a:r>
              <a:rPr lang="en-US" sz="1500"/>
              <a:t>Documented evidence </a:t>
            </a:r>
          </a:p>
          <a:p>
            <a:pPr marL="0" indent="0">
              <a:buNone/>
            </a:pPr>
            <a:r>
              <a:rPr lang="en-US" sz="1500"/>
              <a:t>3. Multistep procedure </a:t>
            </a:r>
          </a:p>
          <a:p>
            <a:pPr lvl="1"/>
            <a:r>
              <a:rPr lang="en-US" sz="1500"/>
              <a:t>Warning if applicable </a:t>
            </a:r>
          </a:p>
          <a:p>
            <a:pPr lvl="1"/>
            <a:r>
              <a:rPr lang="en-US" sz="1500"/>
              <a:t>Appeal process </a:t>
            </a:r>
          </a:p>
          <a:p>
            <a:pPr marL="0" indent="0">
              <a:buNone/>
            </a:pPr>
            <a:r>
              <a:rPr lang="en-US" sz="1500"/>
              <a:t>4. Person dismissing </a:t>
            </a:r>
          </a:p>
          <a:p>
            <a:pPr lvl="1"/>
            <a:r>
              <a:rPr lang="en-US" sz="1500"/>
              <a:t>HR may not be best for layoffs </a:t>
            </a:r>
          </a:p>
          <a:p>
            <a:pPr marL="0" indent="0">
              <a:buNone/>
            </a:pPr>
            <a:r>
              <a:rPr lang="en-US" sz="1500"/>
              <a:t>5. Financial compensation</a:t>
            </a:r>
          </a:p>
          <a:p>
            <a:pPr lvl="1"/>
            <a:r>
              <a:rPr lang="en-US" sz="1500"/>
              <a:t>Severance pay </a:t>
            </a:r>
            <a:endParaRPr lang="en-US" sz="1500" dirty="0"/>
          </a:p>
        </p:txBody>
      </p:sp>
      <p:pic>
        <p:nvPicPr>
          <p:cNvPr id="6146" name="Picture 2" descr="Technical Safeguards for Cybersecurity | Abyde">
            <a:extLst>
              <a:ext uri="{FF2B5EF4-FFF2-40B4-BE49-F238E27FC236}">
                <a16:creationId xmlns:a16="http://schemas.microsoft.com/office/drawing/2014/main" id="{4C29BB52-773C-17FD-9F7E-73F95B3A4F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r="-5" b="-5"/>
          <a:stretch/>
        </p:blipFill>
        <p:spPr bwMode="auto">
          <a:xfrm>
            <a:off x="5308789" y="640080"/>
            <a:ext cx="5594734"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49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hat qualifies as constructive dismissal? - Achkar Law">
            <a:extLst>
              <a:ext uri="{FF2B5EF4-FFF2-40B4-BE49-F238E27FC236}">
                <a16:creationId xmlns:a16="http://schemas.microsoft.com/office/drawing/2014/main" id="{F8402998-5D75-89DB-4E90-1DCE6533D1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2" r="11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7835C-C187-BFD7-FDBD-9BCF7B4F35D2}"/>
              </a:ext>
            </a:extLst>
          </p:cNvPr>
          <p:cNvSpPr>
            <a:spLocks noGrp="1"/>
          </p:cNvSpPr>
          <p:nvPr>
            <p:ph type="title"/>
          </p:nvPr>
        </p:nvSpPr>
        <p:spPr>
          <a:xfrm>
            <a:off x="838200" y="365125"/>
            <a:ext cx="3822189" cy="1899912"/>
          </a:xfrm>
        </p:spPr>
        <p:txBody>
          <a:bodyPr>
            <a:normAutofit/>
          </a:bodyPr>
          <a:lstStyle/>
          <a:p>
            <a:r>
              <a:rPr lang="en-US" sz="4000"/>
              <a:t>Steps for Termination – Dismissal </a:t>
            </a:r>
          </a:p>
        </p:txBody>
      </p:sp>
      <p:sp>
        <p:nvSpPr>
          <p:cNvPr id="3" name="Content Placeholder 2">
            <a:extLst>
              <a:ext uri="{FF2B5EF4-FFF2-40B4-BE49-F238E27FC236}">
                <a16:creationId xmlns:a16="http://schemas.microsoft.com/office/drawing/2014/main" id="{F287FD57-FF7D-B202-0C8B-5C029E41F58A}"/>
              </a:ext>
            </a:extLst>
          </p:cNvPr>
          <p:cNvSpPr>
            <a:spLocks noGrp="1"/>
          </p:cNvSpPr>
          <p:nvPr>
            <p:ph idx="1"/>
          </p:nvPr>
        </p:nvSpPr>
        <p:spPr>
          <a:xfrm>
            <a:off x="838200" y="2434201"/>
            <a:ext cx="3822189" cy="3742762"/>
          </a:xfrm>
        </p:spPr>
        <p:txBody>
          <a:bodyPr>
            <a:normAutofit lnSpcReduction="10000"/>
          </a:bodyPr>
          <a:lstStyle/>
          <a:p>
            <a:r>
              <a:rPr lang="en-US" sz="1800" dirty="0"/>
              <a:t>Identify and document issues </a:t>
            </a:r>
          </a:p>
          <a:p>
            <a:pPr lvl="1"/>
            <a:r>
              <a:rPr lang="en-US" sz="1800" dirty="0"/>
              <a:t>Prevents discrimination </a:t>
            </a:r>
          </a:p>
          <a:p>
            <a:pPr lvl="1"/>
            <a:r>
              <a:rPr lang="en-US" sz="1800" dirty="0"/>
              <a:t>“Good cause” in MT </a:t>
            </a:r>
          </a:p>
          <a:p>
            <a:r>
              <a:rPr lang="en-US" sz="1800" dirty="0"/>
              <a:t>Coach the employee</a:t>
            </a:r>
          </a:p>
          <a:p>
            <a:pPr lvl="1"/>
            <a:r>
              <a:rPr lang="en-US" sz="1800" dirty="0"/>
              <a:t>Try to resolve issues </a:t>
            </a:r>
          </a:p>
          <a:p>
            <a:pPr lvl="1"/>
            <a:r>
              <a:rPr lang="en-US" sz="1800" dirty="0"/>
              <a:t>Offer advice and assistance </a:t>
            </a:r>
          </a:p>
          <a:p>
            <a:r>
              <a:rPr lang="en-US" sz="1800" dirty="0"/>
              <a:t>Create an improvement plan</a:t>
            </a:r>
          </a:p>
          <a:p>
            <a:pPr lvl="1"/>
            <a:r>
              <a:rPr lang="en-US" sz="1800" dirty="0"/>
              <a:t>How to do X by Y</a:t>
            </a:r>
          </a:p>
          <a:p>
            <a:r>
              <a:rPr lang="en-US" sz="1800" dirty="0"/>
              <a:t>Terminate the employee</a:t>
            </a:r>
          </a:p>
          <a:p>
            <a:pPr lvl="1"/>
            <a:r>
              <a:rPr lang="en-US" sz="1800" dirty="0"/>
              <a:t>If there is no improvement</a:t>
            </a:r>
          </a:p>
          <a:p>
            <a:r>
              <a:rPr lang="en-US" sz="1800" dirty="0"/>
              <a:t>Conduct exit interview </a:t>
            </a:r>
          </a:p>
          <a:p>
            <a:pPr lvl="1"/>
            <a:r>
              <a:rPr lang="en-US" sz="1800" dirty="0"/>
              <a:t>Employee willing </a:t>
            </a:r>
          </a:p>
        </p:txBody>
      </p:sp>
    </p:spTree>
    <p:extLst>
      <p:ext uri="{BB962C8B-B14F-4D97-AF65-F5344CB8AC3E}">
        <p14:creationId xmlns:p14="http://schemas.microsoft.com/office/powerpoint/2010/main" val="8766483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6B4C3A-F531-91B8-EBA4-2C6C68A09133}"/>
              </a:ext>
            </a:extLst>
          </p:cNvPr>
          <p:cNvSpPr>
            <a:spLocks noGrp="1"/>
          </p:cNvSpPr>
          <p:nvPr>
            <p:ph type="title"/>
          </p:nvPr>
        </p:nvSpPr>
        <p:spPr>
          <a:xfrm>
            <a:off x="5297762" y="329184"/>
            <a:ext cx="6251110" cy="1783080"/>
          </a:xfrm>
        </p:spPr>
        <p:txBody>
          <a:bodyPr anchor="b">
            <a:normAutofit/>
          </a:bodyPr>
          <a:lstStyle/>
          <a:p>
            <a:r>
              <a:rPr lang="en-US" sz="5400"/>
              <a:t>Involuntary Termination</a:t>
            </a:r>
          </a:p>
        </p:txBody>
      </p:sp>
      <p:pic>
        <p:nvPicPr>
          <p:cNvPr id="9218" name="Picture 2" descr="How to Fire Someone Ethically: A Guide for HR Professionals | i-Sight">
            <a:extLst>
              <a:ext uri="{FF2B5EF4-FFF2-40B4-BE49-F238E27FC236}">
                <a16:creationId xmlns:a16="http://schemas.microsoft.com/office/drawing/2014/main" id="{1462DEF0-5F68-244F-C168-FB998C21EB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82" r="1840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92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8B3429A-1381-08CA-98A6-AAEC32F57BD2}"/>
              </a:ext>
            </a:extLst>
          </p:cNvPr>
          <p:cNvSpPr>
            <a:spLocks noGrp="1"/>
          </p:cNvSpPr>
          <p:nvPr>
            <p:ph idx="1"/>
          </p:nvPr>
        </p:nvSpPr>
        <p:spPr>
          <a:xfrm>
            <a:off x="5297762" y="2706624"/>
            <a:ext cx="6251110" cy="3822192"/>
          </a:xfrm>
        </p:spPr>
        <p:txBody>
          <a:bodyPr>
            <a:normAutofit fontScale="70000" lnSpcReduction="20000"/>
          </a:bodyPr>
          <a:lstStyle/>
          <a:p>
            <a:r>
              <a:rPr lang="en-US" sz="2100" dirty="0"/>
              <a:t>Dismissal </a:t>
            </a:r>
          </a:p>
          <a:p>
            <a:pPr lvl="1"/>
            <a:r>
              <a:rPr lang="en-US" sz="2100" dirty="0"/>
              <a:t>Unsatisfactory performance </a:t>
            </a:r>
          </a:p>
          <a:p>
            <a:pPr lvl="2"/>
            <a:r>
              <a:rPr lang="en-US" sz="2100" dirty="0"/>
              <a:t>Not reaching territories, motivating salespeople, adding clients </a:t>
            </a:r>
          </a:p>
          <a:p>
            <a:pPr lvl="1"/>
            <a:r>
              <a:rPr lang="en-US" sz="2100" dirty="0"/>
              <a:t>Misconduct </a:t>
            </a:r>
          </a:p>
          <a:p>
            <a:pPr lvl="2"/>
            <a:r>
              <a:rPr lang="en-US" sz="2100" dirty="0"/>
              <a:t>Stealing, sexual harassment, violence </a:t>
            </a:r>
          </a:p>
          <a:p>
            <a:pPr lvl="1"/>
            <a:r>
              <a:rPr lang="en-US" sz="2100" dirty="0"/>
              <a:t>Lack of qualifications </a:t>
            </a:r>
          </a:p>
          <a:p>
            <a:pPr lvl="2"/>
            <a:r>
              <a:rPr lang="en-US" sz="2100" dirty="0"/>
              <a:t>Cannot do work</a:t>
            </a:r>
          </a:p>
          <a:p>
            <a:pPr lvl="2"/>
            <a:r>
              <a:rPr lang="en-US" sz="2100" dirty="0"/>
              <a:t>Willing to further train first </a:t>
            </a:r>
          </a:p>
          <a:p>
            <a:pPr lvl="1"/>
            <a:r>
              <a:rPr lang="en-US" sz="2100" dirty="0"/>
              <a:t>Job requirements evolved </a:t>
            </a:r>
          </a:p>
          <a:p>
            <a:pPr lvl="2"/>
            <a:r>
              <a:rPr lang="en-US" sz="2100" dirty="0"/>
              <a:t>No longer capable/needed</a:t>
            </a:r>
          </a:p>
          <a:p>
            <a:pPr lvl="2"/>
            <a:r>
              <a:rPr lang="en-US" sz="2100" dirty="0"/>
              <a:t>Wiling to further train/move positions </a:t>
            </a:r>
          </a:p>
          <a:p>
            <a:pPr lvl="1"/>
            <a:r>
              <a:rPr lang="en-US" sz="2100" dirty="0"/>
              <a:t>Insubordination </a:t>
            </a:r>
          </a:p>
          <a:p>
            <a:pPr lvl="2"/>
            <a:r>
              <a:rPr lang="en-US" sz="2100" dirty="0"/>
              <a:t>Unwillingness/disrespect </a:t>
            </a:r>
          </a:p>
          <a:p>
            <a:pPr lvl="2"/>
            <a:r>
              <a:rPr lang="en-US" sz="2100" dirty="0"/>
              <a:t>Strike 1, 2, terminated </a:t>
            </a:r>
          </a:p>
          <a:p>
            <a:r>
              <a:rPr lang="en-US" sz="2100" dirty="0"/>
              <a:t>Unemployment insurance not offered</a:t>
            </a:r>
          </a:p>
          <a:p>
            <a:r>
              <a:rPr lang="en-US" sz="2100" dirty="0"/>
              <a:t>No severance pay offered</a:t>
            </a:r>
          </a:p>
          <a:p>
            <a:endParaRPr lang="en-US" sz="1000" dirty="0"/>
          </a:p>
        </p:txBody>
      </p:sp>
    </p:spTree>
    <p:extLst>
      <p:ext uri="{BB962C8B-B14F-4D97-AF65-F5344CB8AC3E}">
        <p14:creationId xmlns:p14="http://schemas.microsoft.com/office/powerpoint/2010/main" val="364910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Mass Layoffs in 2022: What's Next for Employees?">
            <a:extLst>
              <a:ext uri="{FF2B5EF4-FFF2-40B4-BE49-F238E27FC236}">
                <a16:creationId xmlns:a16="http://schemas.microsoft.com/office/drawing/2014/main" id="{DB35A86E-6446-8F82-5BD7-71045B920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9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182D062-143C-292E-07C7-9F17CE393DE5}"/>
              </a:ext>
            </a:extLst>
          </p:cNvPr>
          <p:cNvSpPr>
            <a:spLocks noGrp="1"/>
          </p:cNvSpPr>
          <p:nvPr>
            <p:ph type="title"/>
          </p:nvPr>
        </p:nvSpPr>
        <p:spPr>
          <a:xfrm>
            <a:off x="709448" y="1913950"/>
            <a:ext cx="4204137" cy="1342754"/>
          </a:xfrm>
        </p:spPr>
        <p:txBody>
          <a:bodyPr>
            <a:normAutofit/>
          </a:bodyPr>
          <a:lstStyle/>
          <a:p>
            <a:pPr algn="ctr"/>
            <a:r>
              <a:rPr lang="en-US" sz="3600"/>
              <a:t>Involuntary Termination</a:t>
            </a:r>
          </a:p>
        </p:txBody>
      </p:sp>
      <p:cxnSp>
        <p:nvCxnSpPr>
          <p:cNvPr id="8201" name="Straight Connector 820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DEF6F8C4-E918-1668-5333-58A999D08044}"/>
              </a:ext>
            </a:extLst>
          </p:cNvPr>
          <p:cNvSpPr txBox="1">
            <a:spLocks/>
          </p:cNvSpPr>
          <p:nvPr/>
        </p:nvSpPr>
        <p:spPr>
          <a:xfrm>
            <a:off x="666198" y="3519403"/>
            <a:ext cx="4290636" cy="3075898"/>
          </a:xfrm>
          <a:prstGeom prst="rect">
            <a:avLst/>
          </a:prstGeom>
          <a:solidFill>
            <a:schemeClr val="bg2"/>
          </a:solidFill>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1600" dirty="0"/>
              <a:t>Reduction of force</a:t>
            </a:r>
          </a:p>
          <a:p>
            <a:pPr lvl="1">
              <a:lnSpc>
                <a:spcPct val="70000"/>
              </a:lnSpc>
            </a:pPr>
            <a:r>
              <a:rPr lang="en-US" sz="1600" dirty="0"/>
              <a:t>Layoff </a:t>
            </a:r>
          </a:p>
          <a:p>
            <a:pPr lvl="2">
              <a:lnSpc>
                <a:spcPct val="70000"/>
              </a:lnSpc>
            </a:pPr>
            <a:r>
              <a:rPr lang="en-US" sz="1600" dirty="0"/>
              <a:t>Permanent layoff </a:t>
            </a:r>
          </a:p>
          <a:p>
            <a:pPr lvl="2">
              <a:lnSpc>
                <a:spcPct val="70000"/>
              </a:lnSpc>
            </a:pPr>
            <a:r>
              <a:rPr lang="en-US" sz="1600" dirty="0"/>
              <a:t>No recall planned </a:t>
            </a:r>
          </a:p>
          <a:p>
            <a:pPr lvl="2">
              <a:lnSpc>
                <a:spcPct val="70000"/>
              </a:lnSpc>
            </a:pPr>
            <a:r>
              <a:rPr lang="en-US" sz="1600" dirty="0"/>
              <a:t>Layoff the “right” people</a:t>
            </a:r>
          </a:p>
          <a:p>
            <a:pPr lvl="1">
              <a:lnSpc>
                <a:spcPct val="70000"/>
              </a:lnSpc>
            </a:pPr>
            <a:r>
              <a:rPr lang="en-US" sz="1600" dirty="0"/>
              <a:t>Furlough </a:t>
            </a:r>
          </a:p>
          <a:p>
            <a:pPr lvl="2">
              <a:lnSpc>
                <a:spcPct val="70000"/>
              </a:lnSpc>
            </a:pPr>
            <a:r>
              <a:rPr lang="en-US" sz="1600" dirty="0"/>
              <a:t>Temporary </a:t>
            </a:r>
          </a:p>
          <a:p>
            <a:pPr lvl="2">
              <a:lnSpc>
                <a:spcPct val="70000"/>
              </a:lnSpc>
            </a:pPr>
            <a:r>
              <a:rPr lang="en-US" sz="1600" dirty="0"/>
              <a:t>May move to permanent layoff</a:t>
            </a:r>
          </a:p>
          <a:p>
            <a:pPr lvl="1">
              <a:lnSpc>
                <a:spcPct val="70000"/>
              </a:lnSpc>
            </a:pPr>
            <a:r>
              <a:rPr lang="en-US" sz="1600" dirty="0"/>
              <a:t>Closure </a:t>
            </a:r>
          </a:p>
          <a:p>
            <a:pPr lvl="2">
              <a:lnSpc>
                <a:spcPct val="70000"/>
              </a:lnSpc>
            </a:pPr>
            <a:r>
              <a:rPr lang="en-US" sz="1600" dirty="0"/>
              <a:t>WARN Act – 100+ employees</a:t>
            </a:r>
          </a:p>
          <a:p>
            <a:pPr lvl="2">
              <a:lnSpc>
                <a:spcPct val="70000"/>
              </a:lnSpc>
            </a:pPr>
            <a:r>
              <a:rPr lang="en-US" sz="1600" dirty="0"/>
              <a:t>60 days notice before </a:t>
            </a:r>
          </a:p>
          <a:p>
            <a:pPr>
              <a:lnSpc>
                <a:spcPct val="70000"/>
              </a:lnSpc>
            </a:pPr>
            <a:r>
              <a:rPr lang="en-US" sz="1600" dirty="0"/>
              <a:t>Unemployment insurance explained</a:t>
            </a:r>
          </a:p>
          <a:p>
            <a:pPr>
              <a:lnSpc>
                <a:spcPct val="70000"/>
              </a:lnSpc>
            </a:pPr>
            <a:r>
              <a:rPr lang="en-US" sz="1600" dirty="0"/>
              <a:t>PTO is paid out </a:t>
            </a:r>
          </a:p>
          <a:p>
            <a:pPr>
              <a:lnSpc>
                <a:spcPct val="70000"/>
              </a:lnSpc>
            </a:pPr>
            <a:r>
              <a:rPr lang="en-US" sz="1600" dirty="0"/>
              <a:t>Severance pay for all</a:t>
            </a:r>
          </a:p>
          <a:p>
            <a:pPr lvl="1">
              <a:lnSpc>
                <a:spcPct val="70000"/>
              </a:lnSpc>
            </a:pPr>
            <a:r>
              <a:rPr lang="en-US" sz="1600" dirty="0"/>
              <a:t>1 week/year worked  </a:t>
            </a:r>
          </a:p>
        </p:txBody>
      </p:sp>
    </p:spTree>
    <p:extLst>
      <p:ext uri="{BB962C8B-B14F-4D97-AF65-F5344CB8AC3E}">
        <p14:creationId xmlns:p14="http://schemas.microsoft.com/office/powerpoint/2010/main" val="172275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383C-BD21-546E-DC0E-6CC11C9C00C2}"/>
              </a:ext>
            </a:extLst>
          </p:cNvPr>
          <p:cNvSpPr>
            <a:spLocks noGrp="1"/>
          </p:cNvSpPr>
          <p:nvPr>
            <p:ph type="title"/>
          </p:nvPr>
        </p:nvSpPr>
        <p:spPr>
          <a:xfrm>
            <a:off x="6513788" y="365125"/>
            <a:ext cx="4840010" cy="1807305"/>
          </a:xfrm>
        </p:spPr>
        <p:txBody>
          <a:bodyPr>
            <a:normAutofit/>
          </a:bodyPr>
          <a:lstStyle/>
          <a:p>
            <a:r>
              <a:rPr lang="en-US" dirty="0"/>
              <a:t>Job Description </a:t>
            </a:r>
          </a:p>
        </p:txBody>
      </p:sp>
      <p:pic>
        <p:nvPicPr>
          <p:cNvPr id="4" name="Picture 2" descr="Profit money icon Royalty Free Vector Image - VectorStock">
            <a:extLst>
              <a:ext uri="{FF2B5EF4-FFF2-40B4-BE49-F238E27FC236}">
                <a16:creationId xmlns:a16="http://schemas.microsoft.com/office/drawing/2014/main" id="{10A0F979-D5E0-164F-0789-B89BA9AC8F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0" b="9931"/>
          <a:stretch/>
        </p:blipFill>
        <p:spPr bwMode="auto">
          <a:xfrm>
            <a:off x="198620" y="340523"/>
            <a:ext cx="6116549" cy="617695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CB6EBE-B11A-2AED-E1F3-1ABAEB803C20}"/>
              </a:ext>
            </a:extLst>
          </p:cNvPr>
          <p:cNvSpPr>
            <a:spLocks noGrp="1"/>
          </p:cNvSpPr>
          <p:nvPr>
            <p:ph idx="1"/>
          </p:nvPr>
        </p:nvSpPr>
        <p:spPr>
          <a:xfrm>
            <a:off x="6513788" y="2333297"/>
            <a:ext cx="4840010" cy="3843666"/>
          </a:xfrm>
        </p:spPr>
        <p:txBody>
          <a:bodyPr>
            <a:normAutofit fontScale="92500"/>
          </a:bodyPr>
          <a:lstStyle/>
          <a:p>
            <a:r>
              <a:rPr lang="en-US" sz="2400" dirty="0"/>
              <a:t>Title: Business Development Manager </a:t>
            </a:r>
          </a:p>
          <a:p>
            <a:pPr marL="0" indent="0">
              <a:buNone/>
            </a:pPr>
            <a:endParaRPr lang="en-US" sz="2400" dirty="0"/>
          </a:p>
          <a:p>
            <a:r>
              <a:rPr lang="en-US" sz="2400" dirty="0"/>
              <a:t>Summary: In the position of Business Development Manager, one will increase revenue by seeking new opportunities and broadening our customer base. We want a high-performing individual who can form trusting relationships with clients and capitalize on industry trends. </a:t>
            </a:r>
          </a:p>
          <a:p>
            <a:pPr marL="0" indent="0">
              <a:buNone/>
            </a:pPr>
            <a:endParaRPr lang="en-US" sz="2400" dirty="0"/>
          </a:p>
          <a:p>
            <a:pPr marL="0" indent="0">
              <a:buNone/>
            </a:pPr>
            <a:endParaRPr lang="en-US" sz="2000" dirty="0"/>
          </a:p>
        </p:txBody>
      </p:sp>
      <p:sp>
        <p:nvSpPr>
          <p:cNvPr id="5" name="Slide Number Placeholder 4">
            <a:extLst>
              <a:ext uri="{FF2B5EF4-FFF2-40B4-BE49-F238E27FC236}">
                <a16:creationId xmlns:a16="http://schemas.microsoft.com/office/drawing/2014/main" id="{E154E8A0-1164-47E7-46B9-85D2F0F7AA5F}"/>
              </a:ext>
            </a:extLst>
          </p:cNvPr>
          <p:cNvSpPr>
            <a:spLocks noGrp="1"/>
          </p:cNvSpPr>
          <p:nvPr>
            <p:ph type="sldNum" sz="quarter" idx="12"/>
          </p:nvPr>
        </p:nvSpPr>
        <p:spPr/>
        <p:txBody>
          <a:bodyPr/>
          <a:lstStyle/>
          <a:p>
            <a:fld id="{3AA1C40C-FFF9-F043-8AF2-B11B2DDBF219}" type="slidenum">
              <a:rPr lang="en-US" smtClean="0"/>
              <a:t>9</a:t>
            </a:fld>
            <a:endParaRPr lang="en-US"/>
          </a:p>
        </p:txBody>
      </p:sp>
    </p:spTree>
    <p:extLst>
      <p:ext uri="{BB962C8B-B14F-4D97-AF65-F5344CB8AC3E}">
        <p14:creationId xmlns:p14="http://schemas.microsoft.com/office/powerpoint/2010/main" val="3294299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5488C-0A24-AB0A-A009-5A698909B541}"/>
              </a:ext>
            </a:extLst>
          </p:cNvPr>
          <p:cNvSpPr>
            <a:spLocks noGrp="1"/>
          </p:cNvSpPr>
          <p:nvPr>
            <p:ph type="title"/>
          </p:nvPr>
        </p:nvSpPr>
        <p:spPr>
          <a:xfrm>
            <a:off x="630936" y="639520"/>
            <a:ext cx="3429000" cy="1719072"/>
          </a:xfrm>
        </p:spPr>
        <p:txBody>
          <a:bodyPr anchor="b">
            <a:normAutofit/>
          </a:bodyPr>
          <a:lstStyle/>
          <a:p>
            <a:r>
              <a:rPr lang="en-US" sz="4600"/>
              <a:t>Involuntary Exit Interview</a:t>
            </a:r>
          </a:p>
        </p:txBody>
      </p:sp>
      <p:sp>
        <p:nvSpPr>
          <p:cNvPr id="2458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1B06D6-0A54-6D9A-1253-57CD8406E667}"/>
              </a:ext>
            </a:extLst>
          </p:cNvPr>
          <p:cNvSpPr>
            <a:spLocks noGrp="1"/>
          </p:cNvSpPr>
          <p:nvPr>
            <p:ph idx="1"/>
          </p:nvPr>
        </p:nvSpPr>
        <p:spPr>
          <a:xfrm>
            <a:off x="630936" y="2807208"/>
            <a:ext cx="3429000" cy="3410712"/>
          </a:xfrm>
        </p:spPr>
        <p:txBody>
          <a:bodyPr anchor="t">
            <a:normAutofit/>
          </a:bodyPr>
          <a:lstStyle/>
          <a:p>
            <a:r>
              <a:rPr lang="en-US" sz="2200" dirty="0"/>
              <a:t>Employee willing</a:t>
            </a:r>
          </a:p>
          <a:p>
            <a:pPr lvl="1"/>
            <a:r>
              <a:rPr lang="en-US" sz="2200" dirty="0"/>
              <a:t>May not want to </a:t>
            </a:r>
          </a:p>
          <a:p>
            <a:r>
              <a:rPr lang="en-US" sz="2200" dirty="0"/>
              <a:t>Same information as voluntary</a:t>
            </a:r>
            <a:endParaRPr lang="en-US" sz="1800" dirty="0"/>
          </a:p>
          <a:p>
            <a:endParaRPr lang="en-US" sz="2200" dirty="0"/>
          </a:p>
          <a:p>
            <a:endParaRPr lang="en-US" sz="2200" dirty="0"/>
          </a:p>
        </p:txBody>
      </p:sp>
      <p:pic>
        <p:nvPicPr>
          <p:cNvPr id="24578" name="Picture 2" descr="Your Ultimate Guide to Exit Interviews - Qualtrics">
            <a:extLst>
              <a:ext uri="{FF2B5EF4-FFF2-40B4-BE49-F238E27FC236}">
                <a16:creationId xmlns:a16="http://schemas.microsoft.com/office/drawing/2014/main" id="{4012A0AE-9D22-60F1-AFDC-46A9CA074B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62294"/>
            <a:ext cx="6903720" cy="433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1592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3" name="Rectangle 1025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A6486-8956-BC24-BB35-F2AE1CAB7705}"/>
              </a:ext>
            </a:extLst>
          </p:cNvPr>
          <p:cNvSpPr>
            <a:spLocks noGrp="1"/>
          </p:cNvSpPr>
          <p:nvPr>
            <p:ph type="title"/>
          </p:nvPr>
        </p:nvSpPr>
        <p:spPr>
          <a:xfrm>
            <a:off x="5297762" y="329184"/>
            <a:ext cx="6251110" cy="1783080"/>
          </a:xfrm>
        </p:spPr>
        <p:txBody>
          <a:bodyPr anchor="b">
            <a:normAutofit/>
          </a:bodyPr>
          <a:lstStyle/>
          <a:p>
            <a:r>
              <a:rPr lang="en-US" sz="5400"/>
              <a:t>Retainment Strategies </a:t>
            </a:r>
          </a:p>
        </p:txBody>
      </p:sp>
      <p:pic>
        <p:nvPicPr>
          <p:cNvPr id="10248" name="Picture 8" descr="HR specialists reveal 8 employee retention strategies - Insperity">
            <a:extLst>
              <a:ext uri="{FF2B5EF4-FFF2-40B4-BE49-F238E27FC236}">
                <a16:creationId xmlns:a16="http://schemas.microsoft.com/office/drawing/2014/main" id="{507428E0-4D5C-0B76-65C3-56A91760E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00" r="3421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5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CB838F-CBCC-DD78-D382-AED474361795}"/>
              </a:ext>
            </a:extLst>
          </p:cNvPr>
          <p:cNvSpPr>
            <a:spLocks noGrp="1"/>
          </p:cNvSpPr>
          <p:nvPr>
            <p:ph idx="1"/>
          </p:nvPr>
        </p:nvSpPr>
        <p:spPr>
          <a:xfrm>
            <a:off x="5297762" y="2706624"/>
            <a:ext cx="6251110" cy="3483864"/>
          </a:xfrm>
        </p:spPr>
        <p:txBody>
          <a:bodyPr>
            <a:normAutofit lnSpcReduction="10000"/>
          </a:bodyPr>
          <a:lstStyle/>
          <a:p>
            <a:r>
              <a:rPr lang="en-US" sz="1800" dirty="0"/>
              <a:t>Exit interviews </a:t>
            </a:r>
          </a:p>
          <a:p>
            <a:pPr lvl="1"/>
            <a:r>
              <a:rPr lang="en-US" sz="1800" dirty="0"/>
              <a:t>Help learn what employees want</a:t>
            </a:r>
          </a:p>
          <a:p>
            <a:pPr lvl="1"/>
            <a:r>
              <a:rPr lang="en-US" sz="1800" dirty="0"/>
              <a:t>Counteroffer if applicable </a:t>
            </a:r>
          </a:p>
          <a:p>
            <a:r>
              <a:rPr lang="en-US" sz="1800" dirty="0"/>
              <a:t>Raise pay</a:t>
            </a:r>
          </a:p>
          <a:p>
            <a:pPr lvl="1"/>
            <a:r>
              <a:rPr lang="en-US" sz="1800" dirty="0"/>
              <a:t>Be competitive </a:t>
            </a:r>
          </a:p>
          <a:p>
            <a:r>
              <a:rPr lang="en-US" sz="1800" dirty="0"/>
              <a:t>Hire smart </a:t>
            </a:r>
          </a:p>
          <a:p>
            <a:pPr lvl="1"/>
            <a:r>
              <a:rPr lang="en-US" sz="1800" dirty="0"/>
              <a:t>Attitude surveys </a:t>
            </a:r>
          </a:p>
          <a:p>
            <a:r>
              <a:rPr lang="en-US" sz="1800" dirty="0"/>
              <a:t>Career development </a:t>
            </a:r>
          </a:p>
          <a:p>
            <a:pPr lvl="1"/>
            <a:r>
              <a:rPr lang="en-US" sz="1800" dirty="0"/>
              <a:t>Create plan/promote </a:t>
            </a:r>
          </a:p>
          <a:p>
            <a:r>
              <a:rPr lang="en-US" sz="1800" dirty="0"/>
              <a:t>Be flexible </a:t>
            </a:r>
          </a:p>
          <a:p>
            <a:pPr lvl="1"/>
            <a:r>
              <a:rPr lang="en-US" sz="1800" dirty="0"/>
              <a:t>Telecommuting</a:t>
            </a:r>
          </a:p>
          <a:p>
            <a:endParaRPr lang="en-US" sz="1500" dirty="0"/>
          </a:p>
        </p:txBody>
      </p:sp>
    </p:spTree>
    <p:extLst>
      <p:ext uri="{BB962C8B-B14F-4D97-AF65-F5344CB8AC3E}">
        <p14:creationId xmlns:p14="http://schemas.microsoft.com/office/powerpoint/2010/main" val="10315649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B122-8A08-4442-3A18-0CDCC1558E82}"/>
              </a:ext>
            </a:extLst>
          </p:cNvPr>
          <p:cNvSpPr>
            <a:spLocks noGrp="1"/>
          </p:cNvSpPr>
          <p:nvPr>
            <p:ph type="title"/>
          </p:nvPr>
        </p:nvSpPr>
        <p:spPr/>
        <p:txBody>
          <a:bodyPr/>
          <a:lstStyle/>
          <a:p>
            <a:r>
              <a:rPr lang="en-US" dirty="0"/>
              <a:t>Citations </a:t>
            </a:r>
          </a:p>
        </p:txBody>
      </p:sp>
      <p:sp>
        <p:nvSpPr>
          <p:cNvPr id="3" name="Content Placeholder 2">
            <a:extLst>
              <a:ext uri="{FF2B5EF4-FFF2-40B4-BE49-F238E27FC236}">
                <a16:creationId xmlns:a16="http://schemas.microsoft.com/office/drawing/2014/main" id="{009D5845-FE7C-9B96-9486-A81F4ECCD0FB}"/>
              </a:ext>
            </a:extLst>
          </p:cNvPr>
          <p:cNvSpPr>
            <a:spLocks noGrp="1"/>
          </p:cNvSpPr>
          <p:nvPr>
            <p:ph idx="1"/>
          </p:nvPr>
        </p:nvSpPr>
        <p:spPr/>
        <p:txBody>
          <a:bodyPr>
            <a:normAutofit fontScale="47500" lnSpcReduction="20000"/>
          </a:bodyPr>
          <a:lstStyle/>
          <a:p>
            <a:r>
              <a:rPr lang="en-US" dirty="0">
                <a:hlinkClick r:id="rId2"/>
              </a:rPr>
              <a:t>https://erd.dli.mt.gov/labor-standards/wage-and-hour-payment-act/wage-and-hour-faq#:~:text=No.,have%20good%20cause%20for%20termination</a:t>
            </a:r>
            <a:r>
              <a:rPr lang="en-US" dirty="0"/>
              <a:t>.</a:t>
            </a:r>
          </a:p>
          <a:p>
            <a:r>
              <a:rPr lang="en-US" dirty="0">
                <a:hlinkClick r:id="rId3"/>
              </a:rPr>
              <a:t>https://www.mightyrecruiter.com/recruiter-guide/at-will-employment-wrongful-termination-laws-montana/</a:t>
            </a:r>
            <a:endParaRPr lang="en-US" dirty="0"/>
          </a:p>
          <a:p>
            <a:r>
              <a:rPr lang="en-US" dirty="0">
                <a:hlinkClick r:id="rId4"/>
              </a:rPr>
              <a:t>https://www.paycor.com/wp-content/uploads/2021/02/Employment-at-Will-Laws-by-State-map.png</a:t>
            </a:r>
            <a:endParaRPr lang="en-US" dirty="0"/>
          </a:p>
          <a:p>
            <a:r>
              <a:rPr lang="en-US" dirty="0">
                <a:hlinkClick r:id="rId5"/>
              </a:rPr>
              <a:t>https://mondo.com/wp-content/uploads/2022/06/mass-layoffs-in-2022-whats-next-for-employees.jpg</a:t>
            </a:r>
            <a:endParaRPr lang="en-US" dirty="0"/>
          </a:p>
          <a:p>
            <a:r>
              <a:rPr lang="en-US" dirty="0">
                <a:hlinkClick r:id="rId6"/>
              </a:rPr>
              <a:t>http://sacemploymentlawyer.com/wp-content/uploads/2017/01/new_california_law.jpg</a:t>
            </a:r>
            <a:endParaRPr lang="en-US" dirty="0"/>
          </a:p>
          <a:p>
            <a:r>
              <a:rPr lang="en-US" dirty="0">
                <a:hlinkClick r:id="rId7"/>
              </a:rPr>
              <a:t>https://abyde.com/wp-content/uploads/2020/04/Technical-Safeguards-for-Cybersecurity.png</a:t>
            </a:r>
            <a:endParaRPr lang="en-US" dirty="0"/>
          </a:p>
          <a:p>
            <a:r>
              <a:rPr lang="en-US" dirty="0">
                <a:hlinkClick r:id="rId8"/>
              </a:rPr>
              <a:t>https://blog-consumer.glassdoor.com/app/uploads/sites/2/50-most-common-interview-questions.png</a:t>
            </a:r>
            <a:endParaRPr lang="en-US" dirty="0"/>
          </a:p>
          <a:p>
            <a:r>
              <a:rPr lang="en-US" dirty="0">
                <a:hlinkClick r:id="rId9"/>
              </a:rPr>
              <a:t>https://www.glassdoor.com/employers/app/uploads/sites/2/2021/02/GoogleDrive_640X469_13-Must-Ask-Exit-Interview-Questions-02-1280x992.png</a:t>
            </a:r>
            <a:endParaRPr lang="en-US" dirty="0"/>
          </a:p>
          <a:p>
            <a:r>
              <a:rPr lang="en-US" dirty="0">
                <a:hlinkClick r:id="rId10"/>
              </a:rPr>
              <a:t>https://switchgearrecruiting.com/wp-content/uploads/2017/06/5-signs-ee-leaving.jpg</a:t>
            </a:r>
            <a:endParaRPr lang="en-US" dirty="0"/>
          </a:p>
          <a:p>
            <a:r>
              <a:rPr lang="en-US" dirty="0">
                <a:hlinkClick r:id="rId11"/>
              </a:rPr>
              <a:t>https://cdn.media.amplience.net/i/partycity/662056?$large$&amp;fmt=auto&amp;qlt=default</a:t>
            </a:r>
            <a:endParaRPr lang="en-US" dirty="0"/>
          </a:p>
          <a:p>
            <a:r>
              <a:rPr lang="en-US" dirty="0">
                <a:hlinkClick r:id="rId12"/>
              </a:rPr>
              <a:t>https://www.i-sight.com/wp-content/uploads/2021/08/iStock-623288530-1024x1024.jpg</a:t>
            </a:r>
            <a:endParaRPr lang="en-US" dirty="0"/>
          </a:p>
          <a:p>
            <a:r>
              <a:rPr lang="en-US" dirty="0">
                <a:hlinkClick r:id="rId13"/>
              </a:rPr>
              <a:t>https://www.insperity.com/wp-content/uploads/employee-retention-strategies_640x302.jpg</a:t>
            </a:r>
            <a:endParaRPr lang="en-US" dirty="0"/>
          </a:p>
          <a:p>
            <a:r>
              <a:rPr lang="en-US" dirty="0"/>
              <a:t>https://</a:t>
            </a:r>
            <a:r>
              <a:rPr lang="en-US" dirty="0" err="1"/>
              <a:t>www.knightnicastro.com</a:t>
            </a:r>
            <a:r>
              <a:rPr lang="en-US" dirty="0"/>
              <a:t>/blog/2022/03/recent-changes-to-</a:t>
            </a:r>
            <a:r>
              <a:rPr lang="en-US" dirty="0" err="1"/>
              <a:t>montanas</a:t>
            </a:r>
            <a:r>
              <a:rPr lang="en-US" dirty="0"/>
              <a:t>-wrongful-discharge-act/</a:t>
            </a:r>
          </a:p>
          <a:p>
            <a:r>
              <a:rPr lang="en-US" dirty="0">
                <a:hlinkClick r:id="rId14"/>
              </a:rPr>
              <a:t>https://www.cbia.com/wp-content/uploads/2020/06/Employment-Discrimination.png</a:t>
            </a:r>
            <a:endParaRPr lang="en-US" dirty="0"/>
          </a:p>
          <a:p>
            <a:r>
              <a:rPr lang="en-US" dirty="0"/>
              <a:t>https://</a:t>
            </a:r>
            <a:r>
              <a:rPr lang="en-US" dirty="0" err="1"/>
              <a:t>www.qualtrics.com</a:t>
            </a:r>
            <a:r>
              <a:rPr lang="en-US" dirty="0"/>
              <a:t>/m/assets/wp-content/uploads/2020/10/Screen-Shot-2022-03-28-at-8.47.56-PM.png</a:t>
            </a:r>
          </a:p>
        </p:txBody>
      </p:sp>
    </p:spTree>
    <p:extLst>
      <p:ext uri="{BB962C8B-B14F-4D97-AF65-F5344CB8AC3E}">
        <p14:creationId xmlns:p14="http://schemas.microsoft.com/office/powerpoint/2010/main" val="3504792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5226</Words>
  <Application>Microsoft Macintosh PowerPoint</Application>
  <PresentationFormat>Widescreen</PresentationFormat>
  <Paragraphs>1112</Paragraphs>
  <Slides>92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Meiryo</vt:lpstr>
      <vt:lpstr>Arial</vt:lpstr>
      <vt:lpstr>Calibri</vt:lpstr>
      <vt:lpstr>Calibri Light</vt:lpstr>
      <vt:lpstr>Cambria Math</vt:lpstr>
      <vt:lpstr>Office Theme</vt:lpstr>
      <vt:lpstr>Final  Business Development Manager  Printing Company in Montana</vt:lpstr>
      <vt:lpstr>Hire Business Development Manager Printing Company in Montana  </vt:lpstr>
      <vt:lpstr>Overview</vt:lpstr>
      <vt:lpstr>Business Strategy</vt:lpstr>
      <vt:lpstr>Job Analysis</vt:lpstr>
      <vt:lpstr>Job Analysis </vt:lpstr>
      <vt:lpstr>Job Analysis</vt:lpstr>
      <vt:lpstr>Job Analysis </vt:lpstr>
      <vt:lpstr>Job Description </vt:lpstr>
      <vt:lpstr>Job Description</vt:lpstr>
      <vt:lpstr>Job Description </vt:lpstr>
      <vt:lpstr>Job Description </vt:lpstr>
      <vt:lpstr>Personnel Planning</vt:lpstr>
      <vt:lpstr>Interviewing Structure </vt:lpstr>
      <vt:lpstr>Types of Interviews</vt:lpstr>
      <vt:lpstr>Conducting the Interview</vt:lpstr>
      <vt:lpstr>Employee Testing</vt:lpstr>
      <vt:lpstr>Employee Testing </vt:lpstr>
      <vt:lpstr>Background Check</vt:lpstr>
      <vt:lpstr>Background Check</vt:lpstr>
      <vt:lpstr>Employee Selection</vt:lpstr>
      <vt:lpstr>Verbal Job Offer </vt:lpstr>
      <vt:lpstr>Offer Letter </vt:lpstr>
      <vt:lpstr>Equal Opportunity Employer</vt:lpstr>
      <vt:lpstr>PowerPoint Presentation</vt:lpstr>
      <vt:lpstr>Works Cited</vt:lpstr>
      <vt:lpstr>Works Cited</vt:lpstr>
      <vt:lpstr> Train Business Development Manager Printing Company in Montana  </vt:lpstr>
      <vt:lpstr>Overview</vt:lpstr>
      <vt:lpstr>Welcome!</vt:lpstr>
      <vt:lpstr>Orientation </vt:lpstr>
      <vt:lpstr>Onboarding</vt:lpstr>
      <vt:lpstr>Five-Step Training Process </vt:lpstr>
      <vt:lpstr>Analyze</vt:lpstr>
      <vt:lpstr>Analyze</vt:lpstr>
      <vt:lpstr>Design</vt:lpstr>
      <vt:lpstr>Develop</vt:lpstr>
      <vt:lpstr>Develop</vt:lpstr>
      <vt:lpstr>Implement</vt:lpstr>
      <vt:lpstr>Evaluate</vt:lpstr>
      <vt:lpstr>Evaluate </vt:lpstr>
      <vt:lpstr>Basics of Performance Appraisal </vt:lpstr>
      <vt:lpstr>Performance Appraisal </vt:lpstr>
      <vt:lpstr>Performance Appraisal Tools </vt:lpstr>
      <vt:lpstr>Performance Appraisal </vt:lpstr>
      <vt:lpstr>Career Management </vt:lpstr>
      <vt:lpstr>Career Management </vt:lpstr>
      <vt:lpstr>Career Management</vt:lpstr>
      <vt:lpstr>Works Cited</vt:lpstr>
      <vt:lpstr>Works Cited</vt:lpstr>
      <vt:lpstr>Pay  Business Development Manager  Printing Company in Montana</vt:lpstr>
      <vt:lpstr>Overview</vt:lpstr>
      <vt:lpstr>Pay Law</vt:lpstr>
      <vt:lpstr>Direct Pay</vt:lpstr>
      <vt:lpstr>Indirect Pay</vt:lpstr>
      <vt:lpstr>Pay Policies </vt:lpstr>
      <vt:lpstr>Legal </vt:lpstr>
      <vt:lpstr>Legal: Worker’s Compensation</vt:lpstr>
      <vt:lpstr>Legal: Unemployment Insurance</vt:lpstr>
      <vt:lpstr>Legal: FMLA </vt:lpstr>
      <vt:lpstr>Severance Pay </vt:lpstr>
      <vt:lpstr>Pay-for-Performance</vt:lpstr>
      <vt:lpstr>Pay-for-Performance</vt:lpstr>
      <vt:lpstr>Pay-for-Performance</vt:lpstr>
      <vt:lpstr>Organization-wide Incentives</vt:lpstr>
      <vt:lpstr>PowerPoint Presentation</vt:lpstr>
      <vt:lpstr>Vacations and Holidays </vt:lpstr>
      <vt:lpstr>Sick Leave</vt:lpstr>
      <vt:lpstr>Insurance</vt:lpstr>
      <vt:lpstr>Other Insurance Benefits </vt:lpstr>
      <vt:lpstr>Retirement Benefits </vt:lpstr>
      <vt:lpstr>Personal Services</vt:lpstr>
      <vt:lpstr>Family-Friendly Benefits </vt:lpstr>
      <vt:lpstr>PowerPoint Presentation</vt:lpstr>
      <vt:lpstr>Works Cited</vt:lpstr>
      <vt:lpstr>Works Cited</vt:lpstr>
      <vt:lpstr>Terminate Business Development Manager Printing Company in Montana</vt:lpstr>
      <vt:lpstr>Overview </vt:lpstr>
      <vt:lpstr>At-Will Employment </vt:lpstr>
      <vt:lpstr>Discrimination and Documentation  </vt:lpstr>
      <vt:lpstr>Voluntary Termination</vt:lpstr>
      <vt:lpstr>Voluntary Termination</vt:lpstr>
      <vt:lpstr>Voluntary Exit Interview </vt:lpstr>
      <vt:lpstr>Involuntary Termination  </vt:lpstr>
      <vt:lpstr>Involuntary Termination Interview</vt:lpstr>
      <vt:lpstr>Involuntary Termination Safeguards</vt:lpstr>
      <vt:lpstr>Steps for Termination – Dismissal </vt:lpstr>
      <vt:lpstr>Involuntary Termination</vt:lpstr>
      <vt:lpstr>Involuntary Termination</vt:lpstr>
      <vt:lpstr>Involuntary Exit Interview</vt:lpstr>
      <vt:lpstr>Retainment Strategies </vt:lpstr>
      <vt:lpstr>Citations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Business Development Manager  Printing Company in Montana</dc:title>
  <dc:creator>Smith, Alexa Danielle</dc:creator>
  <cp:lastModifiedBy>Smith, Alexa Danielle</cp:lastModifiedBy>
  <cp:revision>55</cp:revision>
  <cp:lastPrinted>2022-12-09T00:02:54Z</cp:lastPrinted>
  <dcterms:created xsi:type="dcterms:W3CDTF">2022-12-07T19:51:23Z</dcterms:created>
  <dcterms:modified xsi:type="dcterms:W3CDTF">2022-12-09T02:11:51Z</dcterms:modified>
</cp:coreProperties>
</file>