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EEF2A"/>
    <a:srgbClr val="61A0D6"/>
    <a:srgbClr val="FC7D4A"/>
    <a:srgbClr val="FFD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2" autoAdjust="0"/>
    <p:restoredTop sz="94660"/>
  </p:normalViewPr>
  <p:slideViewPr>
    <p:cSldViewPr>
      <p:cViewPr>
        <p:scale>
          <a:sx n="94" d="100"/>
          <a:sy n="94" d="100"/>
        </p:scale>
        <p:origin x="-86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63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B4B87-ED07-43FE-BD4E-D9FD014803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E5728-B4CB-4FD6-B403-68F7DD5A9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41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2B706-54BE-427C-9A37-1BB02EECD0EF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0896D-5887-4793-83E2-162611886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7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3672C-5228-4CC4-806E-17F4328EB761}" type="slidenum">
              <a:rPr lang="en-US" smtClean="0">
                <a:latin typeface="Arial" charset="0"/>
                <a:ea typeface="ＭＳ Ｐゴシック" pitchFamily="1" charset="-128"/>
              </a:rPr>
              <a:pPr/>
              <a:t>1</a:t>
            </a:fld>
            <a:endParaRPr lang="en-US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header resized to 44 pt. for consistency.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0896D-5887-4793-83E2-16261188679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96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 header resized to 44 pt. for consistency.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0896D-5887-4793-83E2-16261188679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6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61A0D6"/>
              </a:buClr>
              <a:defRPr/>
            </a:lvl1pPr>
            <a:lvl2pPr>
              <a:buClrTx/>
              <a:defRPr/>
            </a:lvl2pPr>
            <a:lvl3pPr>
              <a:buClr>
                <a:srgbClr val="61A0D6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rgbClr val="61A0D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600200"/>
            <a:ext cx="533400" cy="228600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0550" y="1600200"/>
            <a:ext cx="8553450" cy="228600"/>
          </a:xfrm>
          <a:prstGeom prst="rect">
            <a:avLst/>
          </a:prstGeom>
          <a:solidFill>
            <a:srgbClr val="61A0D6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BE270E"/>
          </a:solidFill>
          <a:latin typeface="Arial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BE270E"/>
          </a:solidFill>
          <a:latin typeface="Arial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BE270E"/>
          </a:solidFill>
          <a:latin typeface="Arial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BE270E"/>
          </a:solidFill>
          <a:latin typeface="Arial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40D54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40D54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40D54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40D54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1A0D6"/>
        </a:buClr>
        <a:buSzPct val="85000"/>
        <a:buFont typeface="Webdings" pitchFamily="1" charset="2"/>
        <a:buChar char="="/>
        <a:defRPr sz="28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" charset="2"/>
        <a:buChar char=""/>
        <a:defRPr sz="24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1A0D6"/>
        </a:buClr>
        <a:buSzPct val="75000"/>
        <a:buFont typeface="Wingdings 3" pitchFamily="1" charset="2"/>
        <a:buChar char=""/>
        <a:defRPr sz="20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" charset="2"/>
        <a:buChar char=""/>
        <a:defRPr sz="16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1A0D6"/>
        </a:buClr>
        <a:buSzPct val="75000"/>
        <a:buFont typeface="Wingdings 3" pitchFamily="1" charset="2"/>
        <a:buChar char=""/>
        <a:defRPr sz="12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29C"/>
        </a:buClr>
        <a:buSzPct val="75000"/>
        <a:buFont typeface="Wingdings 3" pitchFamily="18" charset="2"/>
        <a:buChar char="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29C"/>
        </a:buClr>
        <a:buSzPct val="75000"/>
        <a:buFont typeface="Wingdings 3" pitchFamily="18" charset="2"/>
        <a:buChar char="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29C"/>
        </a:buClr>
        <a:buSzPct val="75000"/>
        <a:buFont typeface="Wingdings 3" pitchFamily="18" charset="2"/>
        <a:buChar char="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29C"/>
        </a:buClr>
        <a:buSzPct val="75000"/>
        <a:buFont typeface="Wingdings 3" pitchFamily="18" charset="2"/>
        <a:buChar char="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ASG_5E_PPT Title background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76400" y="1371600"/>
            <a:ext cx="3200400" cy="4495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EEF2A"/>
                </a:solidFill>
              </a:rPr>
              <a:t>A</a:t>
            </a:r>
            <a:r>
              <a:rPr lang="en-US" b="1" dirty="0" smtClean="0">
                <a:solidFill>
                  <a:schemeClr val="bg1"/>
                </a:solidFill>
              </a:rPr>
              <a:t> POCKET GUIDE </a:t>
            </a:r>
            <a:r>
              <a:rPr lang="en-US" b="1" dirty="0" smtClean="0">
                <a:solidFill>
                  <a:srgbClr val="FF9900"/>
                </a:solidFill>
              </a:rPr>
              <a:t>TO</a:t>
            </a:r>
            <a:r>
              <a:rPr lang="en-US" b="1" dirty="0" smtClean="0">
                <a:solidFill>
                  <a:schemeClr val="bg1"/>
                </a:solidFill>
              </a:rPr>
              <a:t> PUBLIC SPEAKING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4</a:t>
            </a:r>
            <a:r>
              <a:rPr lang="en-US" sz="3600" baseline="30000" dirty="0" smtClean="0">
                <a:solidFill>
                  <a:schemeClr val="bg1"/>
                </a:solidFill>
              </a:rPr>
              <a:t>TH</a:t>
            </a:r>
            <a:r>
              <a:rPr lang="en-US" sz="3600" dirty="0" smtClean="0">
                <a:solidFill>
                  <a:schemeClr val="bg1"/>
                </a:solidFill>
              </a:rPr>
              <a:t> EDITION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Chapter 20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6019800"/>
            <a:ext cx="7467600" cy="8382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FEEF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Speaking with Presentation Aids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Graphs and Charts (cont.)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Pie graph</a:t>
            </a:r>
          </a:p>
          <a:p>
            <a:pPr lvl="2"/>
            <a:r>
              <a:rPr lang="en-US" sz="2000" dirty="0" smtClean="0"/>
              <a:t>Depicts division of whole into slices</a:t>
            </a:r>
          </a:p>
          <a:p>
            <a:pPr lvl="2"/>
            <a:r>
              <a:rPr lang="en-US" sz="2000" dirty="0" smtClean="0"/>
              <a:t>Each slice represents a percentage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When creating pie </a:t>
            </a:r>
            <a:r>
              <a:rPr lang="en-US" sz="2400" dirty="0" smtClean="0"/>
              <a:t>graphs</a:t>
            </a:r>
            <a:endParaRPr lang="en-US" sz="2400" dirty="0" smtClean="0"/>
          </a:p>
          <a:p>
            <a:pPr lvl="2"/>
            <a:r>
              <a:rPr lang="en-US" sz="2000" dirty="0" smtClean="0"/>
              <a:t>Use no </a:t>
            </a:r>
            <a:r>
              <a:rPr lang="en-US" sz="2000" dirty="0" smtClean="0"/>
              <a:t>more than seven </a:t>
            </a:r>
            <a:r>
              <a:rPr lang="en-US" sz="2000" dirty="0" smtClean="0"/>
              <a:t>slices;</a:t>
            </a:r>
            <a:endParaRPr lang="en-US" sz="2000" dirty="0" smtClean="0"/>
          </a:p>
          <a:p>
            <a:pPr lvl="2"/>
            <a:r>
              <a:rPr lang="en-US" sz="2000" dirty="0" smtClean="0"/>
              <a:t>Represent and identify values </a:t>
            </a:r>
            <a:r>
              <a:rPr lang="en-US" sz="2000" dirty="0" smtClean="0"/>
              <a:t>accurately.</a:t>
            </a:r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Graphs and Charts (cont.)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Pictogram</a:t>
            </a:r>
          </a:p>
          <a:p>
            <a:pPr lvl="2"/>
            <a:r>
              <a:rPr lang="en-US" sz="2000" dirty="0" smtClean="0"/>
              <a:t>Picture symbols illustrating relationships and trends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400" dirty="0" smtClean="0"/>
              <a:t>When creating </a:t>
            </a:r>
            <a:r>
              <a:rPr lang="en-US" sz="2400" dirty="0" smtClean="0"/>
              <a:t>pictograms</a:t>
            </a:r>
            <a:endParaRPr lang="en-US" sz="2400" dirty="0" smtClean="0"/>
          </a:p>
          <a:p>
            <a:pPr lvl="2"/>
            <a:r>
              <a:rPr lang="en-US" sz="2000" dirty="0" smtClean="0"/>
              <a:t>Clearly indicate what it </a:t>
            </a:r>
            <a:r>
              <a:rPr lang="en-US" sz="2000" dirty="0" smtClean="0"/>
              <a:t>symbolizes;</a:t>
            </a:r>
            <a:endParaRPr lang="en-US" sz="2000" dirty="0" smtClean="0"/>
          </a:p>
          <a:p>
            <a:pPr lvl="2"/>
            <a:r>
              <a:rPr lang="en-US" sz="2000" dirty="0" smtClean="0"/>
              <a:t>Make all pictograms the same </a:t>
            </a:r>
            <a:r>
              <a:rPr lang="en-US" sz="2000" dirty="0" smtClean="0"/>
              <a:t>size;</a:t>
            </a:r>
            <a:endParaRPr lang="en-US" sz="2000" dirty="0" smtClean="0"/>
          </a:p>
          <a:p>
            <a:pPr lvl="2"/>
            <a:r>
              <a:rPr lang="en-US" sz="2000" dirty="0" smtClean="0"/>
              <a:t>Label the </a:t>
            </a:r>
            <a:r>
              <a:rPr lang="en-US" sz="2000" dirty="0" smtClean="0"/>
              <a:t>axes.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Graphs and Charts (cont.)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Chart</a:t>
            </a:r>
          </a:p>
          <a:p>
            <a:pPr lvl="2"/>
            <a:r>
              <a:rPr lang="en-US" sz="2000" dirty="0" smtClean="0"/>
              <a:t>Visually organizes complex information compactly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Flowchart</a:t>
            </a:r>
          </a:p>
          <a:p>
            <a:pPr lvl="2"/>
            <a:r>
              <a:rPr lang="en-US" sz="2000" dirty="0" smtClean="0"/>
              <a:t>Diagrams progression of a process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Table (tabular chart)</a:t>
            </a:r>
          </a:p>
          <a:p>
            <a:pPr lvl="2"/>
            <a:r>
              <a:rPr lang="en-US" sz="2000" dirty="0" smtClean="0"/>
              <a:t>Systematically groups data in column form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Audio, Video, and Multimedia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smtClean="0"/>
          </a:p>
          <a:p>
            <a:r>
              <a:rPr lang="en-US" sz="2800" smtClean="0"/>
              <a:t>Audio</a:t>
            </a:r>
          </a:p>
          <a:p>
            <a:pPr lvl="1"/>
            <a:r>
              <a:rPr lang="en-US" sz="2400" smtClean="0"/>
              <a:t>Short recording of sounds/music/speech</a:t>
            </a:r>
          </a:p>
          <a:p>
            <a:pPr lvl="1"/>
            <a:r>
              <a:rPr lang="en-US" sz="2400" smtClean="0"/>
              <a:t>Can enliven certain presentations</a:t>
            </a:r>
          </a:p>
          <a:p>
            <a:pPr lvl="1"/>
            <a:endParaRPr lang="en-US" sz="2400" smtClean="0"/>
          </a:p>
          <a:p>
            <a:r>
              <a:rPr lang="en-US" sz="2800" smtClean="0"/>
              <a:t>Video</a:t>
            </a:r>
          </a:p>
          <a:p>
            <a:pPr lvl="1"/>
            <a:r>
              <a:rPr lang="en-US" sz="2400" smtClean="0"/>
              <a:t>Movie, television, and other recording instruments</a:t>
            </a:r>
          </a:p>
          <a:p>
            <a:pPr lvl="1"/>
            <a:r>
              <a:rPr lang="en-US" sz="2400" smtClean="0"/>
              <a:t>Introduce, transition into, and clarify points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Audio, Video, and Multimedia (cont.)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smtClean="0"/>
          </a:p>
          <a:p>
            <a:r>
              <a:rPr lang="en-US" sz="2800" smtClean="0"/>
              <a:t>Multimedia</a:t>
            </a:r>
          </a:p>
          <a:p>
            <a:pPr lvl="1"/>
            <a:r>
              <a:rPr lang="en-US" sz="2400" smtClean="0"/>
              <a:t>Combines still, sound, video, text, data</a:t>
            </a:r>
          </a:p>
          <a:p>
            <a:pPr lvl="1"/>
            <a:r>
              <a:rPr lang="en-US" sz="2400" smtClean="0"/>
              <a:t>Requires much more planning</a:t>
            </a:r>
          </a:p>
          <a:p>
            <a:pPr lvl="1"/>
            <a:r>
              <a:rPr lang="en-US" sz="2400" smtClean="0"/>
              <a:t>Requires familiarity with presentation software programs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dirty="0" smtClean="0"/>
              <a:t>Decide How to Present </a:t>
            </a:r>
            <a:r>
              <a:rPr lang="en-US" dirty="0" smtClean="0"/>
              <a:t>       the </a:t>
            </a:r>
            <a:r>
              <a:rPr lang="en-US" dirty="0" smtClean="0"/>
              <a:t>Aid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Computer-generated aids and displays</a:t>
            </a:r>
          </a:p>
          <a:p>
            <a:pPr lvl="1"/>
            <a:r>
              <a:rPr lang="en-US" sz="2400" dirty="0" smtClean="0"/>
              <a:t>Use LCD panels, projectors, DLP projectors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Overhead transparencies</a:t>
            </a:r>
          </a:p>
          <a:p>
            <a:pPr lvl="1"/>
            <a:r>
              <a:rPr lang="en-US" sz="2400" dirty="0" smtClean="0"/>
              <a:t>Image printed on clear acetate</a:t>
            </a:r>
          </a:p>
          <a:p>
            <a:pPr lvl="1"/>
            <a:r>
              <a:rPr lang="en-US" sz="2400" dirty="0" smtClean="0"/>
              <a:t>Can be viewed by projection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dirty="0" smtClean="0"/>
              <a:t>Decide How to Present the Aid (cont.)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dirty="0" smtClean="0"/>
          </a:p>
          <a:p>
            <a:pPr lvl="1"/>
            <a:r>
              <a:rPr lang="en-US" sz="2400" dirty="0" smtClean="0"/>
              <a:t>When using overhead </a:t>
            </a:r>
            <a:r>
              <a:rPr lang="en-US" sz="2400" dirty="0" smtClean="0"/>
              <a:t>transparencies</a:t>
            </a:r>
            <a:endParaRPr lang="en-US" sz="2400" dirty="0" smtClean="0"/>
          </a:p>
          <a:p>
            <a:pPr lvl="2"/>
            <a:r>
              <a:rPr lang="en-US" sz="2000" dirty="0" smtClean="0"/>
              <a:t>Check beforehand that the projector </a:t>
            </a:r>
            <a:r>
              <a:rPr lang="en-US" sz="2000" dirty="0" smtClean="0"/>
              <a:t>works;</a:t>
            </a:r>
            <a:endParaRPr lang="en-US" sz="2000" dirty="0" smtClean="0"/>
          </a:p>
          <a:p>
            <a:pPr lvl="2"/>
            <a:r>
              <a:rPr lang="en-US" sz="2000" dirty="0" smtClean="0"/>
              <a:t>Stand beside </a:t>
            </a:r>
            <a:r>
              <a:rPr lang="en-US" sz="2000" dirty="0" smtClean="0"/>
              <a:t>the projector, facing the audience;</a:t>
            </a:r>
            <a:endParaRPr lang="en-US" sz="2000" dirty="0" smtClean="0"/>
          </a:p>
          <a:p>
            <a:pPr lvl="2"/>
            <a:r>
              <a:rPr lang="en-US" sz="2000" dirty="0" smtClean="0"/>
              <a:t>Point to </a:t>
            </a:r>
            <a:r>
              <a:rPr lang="en-US" sz="2000" dirty="0" smtClean="0"/>
              <a:t>the transparency;</a:t>
            </a:r>
            <a:endParaRPr lang="en-US" sz="2000" dirty="0" smtClean="0"/>
          </a:p>
          <a:p>
            <a:pPr lvl="2"/>
            <a:r>
              <a:rPr lang="en-US" sz="2000" dirty="0" smtClean="0"/>
              <a:t>Use a water-soluble transparency </a:t>
            </a:r>
            <a:r>
              <a:rPr lang="en-US" sz="2000" dirty="0" smtClean="0"/>
              <a:t>pen;</a:t>
            </a:r>
            <a:endParaRPr lang="en-US" sz="2000" dirty="0" smtClean="0"/>
          </a:p>
          <a:p>
            <a:pPr lvl="2"/>
            <a:r>
              <a:rPr lang="en-US" sz="2000" dirty="0" smtClean="0"/>
              <a:t>Cover transparencies when finished using </a:t>
            </a:r>
            <a:r>
              <a:rPr lang="en-US" sz="2000" dirty="0" smtClean="0"/>
              <a:t>them.</a:t>
            </a:r>
            <a:endParaRPr lang="en-US" sz="2000" dirty="0" smtClean="0"/>
          </a:p>
          <a:p>
            <a:pPr lvl="2"/>
            <a:endParaRPr lang="en-US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dirty="0" smtClean="0"/>
              <a:t>Decide How to Present the Aid (cont.)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smtClean="0"/>
          </a:p>
          <a:p>
            <a:r>
              <a:rPr lang="en-US" sz="2800" smtClean="0"/>
              <a:t>Flip charts</a:t>
            </a:r>
          </a:p>
          <a:p>
            <a:pPr lvl="1"/>
            <a:r>
              <a:rPr lang="en-US" sz="2400" smtClean="0"/>
              <a:t>Large pads of paper</a:t>
            </a:r>
          </a:p>
          <a:p>
            <a:pPr lvl="1"/>
            <a:r>
              <a:rPr lang="en-US" sz="2400" smtClean="0"/>
              <a:t>Often prepared in advance</a:t>
            </a:r>
          </a:p>
          <a:p>
            <a:pPr lvl="1"/>
            <a:r>
              <a:rPr lang="en-US" sz="2400" smtClean="0"/>
              <a:t>Flip pages as you progress</a:t>
            </a:r>
          </a:p>
          <a:p>
            <a:pPr lvl="1"/>
            <a:r>
              <a:rPr lang="en-US" sz="2400" smtClean="0"/>
              <a:t>Can write/draw as you speak</a:t>
            </a:r>
          </a:p>
          <a:p>
            <a:pPr lvl="2"/>
            <a:endParaRPr lang="en-US" sz="2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dirty="0" smtClean="0"/>
              <a:t>Decide How to Present the Aid (cont.)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smtClean="0"/>
          </a:p>
          <a:p>
            <a:r>
              <a:rPr lang="en-US" sz="2800" smtClean="0"/>
              <a:t>Posters</a:t>
            </a:r>
          </a:p>
          <a:p>
            <a:pPr lvl="1"/>
            <a:r>
              <a:rPr lang="en-US" sz="2400" smtClean="0"/>
              <a:t>Large paperboards</a:t>
            </a:r>
          </a:p>
          <a:p>
            <a:pPr lvl="1"/>
            <a:r>
              <a:rPr lang="en-US" sz="2400" smtClean="0"/>
              <a:t>Incorporate text, figures, and images</a:t>
            </a:r>
          </a:p>
          <a:p>
            <a:pPr lvl="1"/>
            <a:r>
              <a:rPr lang="en-US" sz="2400" smtClean="0"/>
              <a:t>Illustrate some aspect of the topic</a:t>
            </a:r>
          </a:p>
          <a:p>
            <a:pPr lvl="1"/>
            <a:r>
              <a:rPr lang="en-US" sz="2400" smtClean="0"/>
              <a:t>Often rest on an easel</a:t>
            </a:r>
          </a:p>
          <a:p>
            <a:pPr lvl="2"/>
            <a:endParaRPr 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Presentation Aids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Benefits</a:t>
            </a:r>
          </a:p>
          <a:p>
            <a:pPr lvl="1" eaLnBrk="1" hangingPunct="1"/>
            <a:r>
              <a:rPr lang="en-US" smtClean="0"/>
              <a:t>Help listeners process and retain information</a:t>
            </a:r>
          </a:p>
          <a:p>
            <a:pPr lvl="1" eaLnBrk="1" hangingPunct="1"/>
            <a:r>
              <a:rPr lang="en-US" smtClean="0"/>
              <a:t>Convey information in a time-saving fashion</a:t>
            </a:r>
          </a:p>
          <a:p>
            <a:pPr lvl="1" eaLnBrk="1" hangingPunct="1"/>
            <a:r>
              <a:rPr lang="en-US" smtClean="0"/>
              <a:t>Enhance an image of professionalism</a:t>
            </a:r>
          </a:p>
          <a:p>
            <a:pPr lvl="1" eaLnBrk="1" hangingPunct="1"/>
            <a:r>
              <a:rPr lang="en-US" smtClean="0"/>
              <a:t>Can spark interest</a:t>
            </a:r>
          </a:p>
          <a:p>
            <a:pPr lvl="1" eaLnBrk="1" hangingPunct="1"/>
            <a:r>
              <a:rPr lang="en-US" smtClean="0"/>
              <a:t>Can make a speech memorable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Select an Appropriate Aid</a:t>
            </a:r>
            <a:endParaRPr lang="en-US" sz="28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Types of presentation </a:t>
            </a:r>
            <a:r>
              <a:rPr lang="en-US" sz="2800" dirty="0" smtClean="0"/>
              <a:t>aids: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Objects and models</a:t>
            </a:r>
          </a:p>
          <a:p>
            <a:pPr lvl="1" eaLnBrk="1" hangingPunct="1"/>
            <a:r>
              <a:rPr lang="en-US" sz="2400" dirty="0" smtClean="0"/>
              <a:t>Pictures, graphs, and charts</a:t>
            </a:r>
          </a:p>
          <a:p>
            <a:pPr lvl="1" eaLnBrk="1" hangingPunct="1"/>
            <a:r>
              <a:rPr lang="en-US" sz="2400" dirty="0" smtClean="0"/>
              <a:t>Audio, video, and multimedia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Should help listeners grasp information effectively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Props and Models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Prop</a:t>
            </a:r>
          </a:p>
          <a:p>
            <a:pPr lvl="1"/>
            <a:r>
              <a:rPr lang="en-US" smtClean="0"/>
              <a:t>Can be inanimate or live object</a:t>
            </a:r>
          </a:p>
          <a:p>
            <a:pPr lvl="1"/>
            <a:r>
              <a:rPr lang="en-US" smtClean="0"/>
              <a:t>Captures audience’s attention</a:t>
            </a:r>
          </a:p>
          <a:p>
            <a:pPr lvl="1"/>
            <a:r>
              <a:rPr lang="en-US" smtClean="0"/>
              <a:t>Illustrates or emphasizes key points</a:t>
            </a:r>
          </a:p>
          <a:p>
            <a:pPr lvl="1"/>
            <a:endParaRPr lang="en-US" smtClean="0"/>
          </a:p>
          <a:p>
            <a:r>
              <a:rPr lang="en-US" smtClean="0"/>
              <a:t>Model</a:t>
            </a:r>
          </a:p>
          <a:p>
            <a:pPr lvl="1"/>
            <a:r>
              <a:rPr lang="en-US" smtClean="0"/>
              <a:t>Three-dimensional, scale-sized representation of an object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900" smtClean="0"/>
              <a:t>Props and Models (cont.)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using a prop or </a:t>
            </a:r>
            <a:r>
              <a:rPr lang="en-US" dirty="0" smtClean="0"/>
              <a:t>model</a:t>
            </a:r>
            <a:endParaRPr lang="en-US" dirty="0" smtClean="0"/>
          </a:p>
          <a:p>
            <a:pPr lvl="1"/>
            <a:r>
              <a:rPr lang="en-US" dirty="0" smtClean="0"/>
              <a:t>Keep it hidden until time for </a:t>
            </a:r>
            <a:r>
              <a:rPr lang="en-US" dirty="0" smtClean="0"/>
              <a:t>use;</a:t>
            </a:r>
            <a:endParaRPr lang="en-US" dirty="0" smtClean="0"/>
          </a:p>
          <a:p>
            <a:pPr lvl="1"/>
            <a:r>
              <a:rPr lang="en-US" dirty="0" smtClean="0"/>
              <a:t>Make sure it is large </a:t>
            </a:r>
            <a:r>
              <a:rPr lang="en-US" dirty="0" smtClean="0"/>
              <a:t>enough;</a:t>
            </a:r>
            <a:endParaRPr lang="en-US" dirty="0" smtClean="0"/>
          </a:p>
          <a:p>
            <a:pPr lvl="1"/>
            <a:r>
              <a:rPr lang="en-US" dirty="0" smtClean="0"/>
              <a:t>Practice your speech using </a:t>
            </a:r>
            <a:r>
              <a:rPr lang="en-US" dirty="0" smtClean="0"/>
              <a:t>it.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Pictures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smtClean="0"/>
          </a:p>
          <a:p>
            <a:r>
              <a:rPr lang="en-US" sz="2800" smtClean="0"/>
              <a:t>Two-dimensional representations</a:t>
            </a:r>
          </a:p>
          <a:p>
            <a:endParaRPr lang="en-US" sz="2800" smtClean="0"/>
          </a:p>
          <a:p>
            <a:r>
              <a:rPr lang="en-US" sz="2800" smtClean="0"/>
              <a:t>Examples:</a:t>
            </a:r>
          </a:p>
          <a:p>
            <a:pPr lvl="1"/>
            <a:r>
              <a:rPr lang="en-US" sz="2400" smtClean="0"/>
              <a:t>Photographs and posters</a:t>
            </a:r>
          </a:p>
          <a:p>
            <a:pPr lvl="1"/>
            <a:r>
              <a:rPr lang="en-US" sz="2400" smtClean="0"/>
              <a:t>Line drawings</a:t>
            </a:r>
          </a:p>
          <a:p>
            <a:pPr lvl="1"/>
            <a:r>
              <a:rPr lang="en-US" sz="2400" smtClean="0"/>
              <a:t>Diagrams (schematic drawings)</a:t>
            </a:r>
          </a:p>
          <a:p>
            <a:pPr lvl="1"/>
            <a:r>
              <a:rPr lang="en-US" sz="2400" smtClean="0"/>
              <a:t>Maps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Graphs and Charts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smtClean="0"/>
          </a:p>
          <a:p>
            <a:r>
              <a:rPr lang="en-US" sz="2800" smtClean="0"/>
              <a:t>Graphs </a:t>
            </a:r>
          </a:p>
          <a:p>
            <a:pPr lvl="1"/>
            <a:r>
              <a:rPr lang="en-US" sz="2400" smtClean="0"/>
              <a:t>Represent relationships among things</a:t>
            </a:r>
          </a:p>
          <a:p>
            <a:pPr lvl="1"/>
            <a:r>
              <a:rPr lang="en-US" sz="2400" smtClean="0"/>
              <a:t>Line graphs</a:t>
            </a:r>
          </a:p>
          <a:p>
            <a:pPr lvl="2"/>
            <a:r>
              <a:rPr lang="en-US" sz="2000" smtClean="0"/>
              <a:t>Points connected by lines</a:t>
            </a:r>
          </a:p>
          <a:p>
            <a:pPr lvl="2"/>
            <a:r>
              <a:rPr lang="en-US" sz="2000" smtClean="0"/>
              <a:t>Demonstrates how something changes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Graphs and Charts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/>
            <a:endParaRPr lang="en-US" sz="2400" smtClean="0"/>
          </a:p>
          <a:p>
            <a:pPr lvl="1"/>
            <a:r>
              <a:rPr lang="en-US" sz="2400" smtClean="0"/>
              <a:t>Bar graph</a:t>
            </a:r>
          </a:p>
          <a:p>
            <a:pPr lvl="2"/>
            <a:r>
              <a:rPr lang="en-US" sz="2000" smtClean="0"/>
              <a:t>Uses vertical or horizontal bars of varying lengths</a:t>
            </a:r>
          </a:p>
          <a:p>
            <a:pPr lvl="2"/>
            <a:r>
              <a:rPr lang="en-US" sz="2000" smtClean="0"/>
              <a:t>Compares quantities or magnitudes</a:t>
            </a:r>
          </a:p>
          <a:p>
            <a:pPr lvl="2"/>
            <a:r>
              <a:rPr lang="en-US" sz="2000" smtClean="0"/>
              <a:t>May be arranged vertically or horizontally</a:t>
            </a:r>
          </a:p>
          <a:p>
            <a:pPr lvl="2"/>
            <a:endParaRPr lang="en-US" sz="2000" smtClean="0"/>
          </a:p>
          <a:p>
            <a:pPr lvl="2"/>
            <a:endParaRPr lang="en-US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Graphs and Charts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5791200" cy="4114800"/>
          </a:xfrm>
        </p:spPr>
        <p:txBody>
          <a:bodyPr/>
          <a:lstStyle/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When creating line and bar </a:t>
            </a:r>
            <a:r>
              <a:rPr lang="en-US" sz="2400" dirty="0" smtClean="0"/>
              <a:t>graphs</a:t>
            </a:r>
            <a:endParaRPr lang="en-US" sz="2000" dirty="0" smtClean="0"/>
          </a:p>
          <a:p>
            <a:pPr lvl="2"/>
            <a:r>
              <a:rPr lang="en-US" sz="2000" dirty="0" smtClean="0"/>
              <a:t>Label both </a:t>
            </a:r>
            <a:r>
              <a:rPr lang="en-US" sz="2000" dirty="0" smtClean="0"/>
              <a:t>axes;</a:t>
            </a:r>
            <a:endParaRPr lang="en-US" sz="2000" dirty="0" smtClean="0"/>
          </a:p>
          <a:p>
            <a:pPr lvl="2"/>
            <a:r>
              <a:rPr lang="en-US" sz="2000" dirty="0" smtClean="0"/>
              <a:t>Start the numerical axis at </a:t>
            </a:r>
            <a:r>
              <a:rPr lang="en-US" sz="2000" dirty="0" smtClean="0"/>
              <a:t>zero;</a:t>
            </a:r>
            <a:endParaRPr lang="en-US" sz="2000" dirty="0" smtClean="0"/>
          </a:p>
          <a:p>
            <a:pPr lvl="2"/>
            <a:r>
              <a:rPr lang="en-US" sz="2000" dirty="0" smtClean="0"/>
              <a:t>Compare only like </a:t>
            </a:r>
            <a:r>
              <a:rPr lang="en-US" sz="2000" dirty="0" smtClean="0"/>
              <a:t>variables;</a:t>
            </a:r>
            <a:endParaRPr lang="en-US" sz="2000" dirty="0" smtClean="0"/>
          </a:p>
          <a:p>
            <a:pPr lvl="2"/>
            <a:r>
              <a:rPr lang="en-US" sz="2000" dirty="0" smtClean="0"/>
              <a:t>Include no </a:t>
            </a:r>
            <a:r>
              <a:rPr lang="en-US" sz="2000" dirty="0" smtClean="0"/>
              <a:t>more than two lines </a:t>
            </a:r>
            <a:r>
              <a:rPr lang="en-US" sz="2000" dirty="0" smtClean="0"/>
              <a:t>           of </a:t>
            </a:r>
            <a:r>
              <a:rPr lang="en-US" sz="2000" dirty="0" smtClean="0"/>
              <a:t>data </a:t>
            </a:r>
            <a:r>
              <a:rPr lang="en-US" sz="2000" dirty="0" smtClean="0"/>
              <a:t>per line </a:t>
            </a:r>
            <a:r>
              <a:rPr lang="en-US" sz="2000" dirty="0" smtClean="0"/>
              <a:t>graph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 POCKET GUIDE TO PUBLIC SPEAKIN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 POCKET GUIDE TO PUBLIC SPEAKING</Template>
  <TotalTime>87</TotalTime>
  <Words>545</Words>
  <Application>Microsoft Office PowerPoint</Application>
  <PresentationFormat>On-screen Show (4:3)</PresentationFormat>
  <Paragraphs>140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 POCKET GUIDE TO PUBLIC SPEAKING</vt:lpstr>
      <vt:lpstr>A POCKET GUIDE TO PUBLIC SPEAKING 4TH EDITION  Chapter 20</vt:lpstr>
      <vt:lpstr>Presentation Aids</vt:lpstr>
      <vt:lpstr>Select an Appropriate Aid</vt:lpstr>
      <vt:lpstr>Props and Models</vt:lpstr>
      <vt:lpstr>Props and Models (cont.)</vt:lpstr>
      <vt:lpstr>Pictures</vt:lpstr>
      <vt:lpstr>Graphs and Charts</vt:lpstr>
      <vt:lpstr>Graphs and Charts (cont.)</vt:lpstr>
      <vt:lpstr>Graphs and Charts (cont.)</vt:lpstr>
      <vt:lpstr>Graphs and Charts (cont.)</vt:lpstr>
      <vt:lpstr>Graphs and Charts (cont.)</vt:lpstr>
      <vt:lpstr>Graphs and Charts (cont.)</vt:lpstr>
      <vt:lpstr>Audio, Video, and Multimedia</vt:lpstr>
      <vt:lpstr>Audio, Video, and Multimedia (cont.)</vt:lpstr>
      <vt:lpstr>Decide How to Present        the Aid</vt:lpstr>
      <vt:lpstr>Decide How to Present the Aid (cont.)</vt:lpstr>
      <vt:lpstr>Decide How to Present the Aid (cont.)</vt:lpstr>
      <vt:lpstr>Decide How to Present the Aid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POCKET GUIDE TO PUBLIC SPEAKING 4TH EDITION  Chapter 1</dc:title>
  <dc:creator>Rob Kehn robkehn@earthlink.net</dc:creator>
  <cp:lastModifiedBy>Steve</cp:lastModifiedBy>
  <cp:revision>28</cp:revision>
  <dcterms:created xsi:type="dcterms:W3CDTF">2012-07-17T18:36:54Z</dcterms:created>
  <dcterms:modified xsi:type="dcterms:W3CDTF">2012-08-12T20:08:15Z</dcterms:modified>
</cp:coreProperties>
</file>