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EEF2A"/>
    <a:srgbClr val="61A0D6"/>
    <a:srgbClr val="FC7D4A"/>
    <a:srgbClr val="FFD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2" autoAdjust="0"/>
    <p:restoredTop sz="94660"/>
  </p:normalViewPr>
  <p:slideViewPr>
    <p:cSldViewPr>
      <p:cViewPr>
        <p:scale>
          <a:sx n="94" d="100"/>
          <a:sy n="94" d="100"/>
        </p:scale>
        <p:origin x="-86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63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B4B87-ED07-43FE-BD4E-D9FD014803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E5728-B4CB-4FD6-B403-68F7DD5A9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6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2B706-54BE-427C-9A37-1BB02EECD0EF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896D-5887-4793-83E2-162611886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3672C-5228-4CC4-806E-17F4328EB761}" type="slidenum">
              <a:rPr lang="en-US" smtClean="0">
                <a:latin typeface="Arial" charset="0"/>
                <a:ea typeface="ＭＳ Ｐゴシック" pitchFamily="1" charset="-128"/>
              </a:rPr>
              <a:pPr/>
              <a:t>1</a:t>
            </a:fld>
            <a:endParaRPr lang="en-U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bullets edited to be complete</a:t>
            </a:r>
            <a:r>
              <a:rPr lang="en-US" baseline="0" dirty="0" smtClean="0"/>
              <a:t> sentences.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896D-5887-4793-83E2-162611886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0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Changed from four main bullets to two main and two </a:t>
            </a:r>
            <a:r>
              <a:rPr lang="en-US" dirty="0" err="1" smtClean="0"/>
              <a:t>subpoints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896D-5887-4793-83E2-1626118867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/>
            </a:lvl1pPr>
            <a:lvl2pPr>
              <a:buClrTx/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943124DE-7D26-4A2A-9419-881126A33F0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4170EAD6-7E64-4348-82E0-58C1FEC0B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600200"/>
            <a:ext cx="533400" cy="228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0550" y="1600200"/>
            <a:ext cx="8553450" cy="228600"/>
          </a:xfrm>
          <a:prstGeom prst="rect">
            <a:avLst/>
          </a:prstGeom>
          <a:solidFill>
            <a:srgbClr val="61A0D6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BE270E"/>
          </a:solidFill>
          <a:latin typeface="Arial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40D54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1A0D6"/>
        </a:buClr>
        <a:buSzPct val="85000"/>
        <a:buFont typeface="Webdings" pitchFamily="1" charset="2"/>
        <a:buChar char="="/>
        <a:defRPr sz="28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" charset="2"/>
        <a:buChar char=""/>
        <a:defRPr sz="24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1A0D6"/>
        </a:buClr>
        <a:buSzPct val="75000"/>
        <a:buFont typeface="Wingdings 3" pitchFamily="1" charset="2"/>
        <a:buChar char=""/>
        <a:defRPr sz="20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" charset="2"/>
        <a:buChar char=""/>
        <a:defRPr sz="16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1A0D6"/>
        </a:buClr>
        <a:buSzPct val="75000"/>
        <a:buFont typeface="Wingdings 3" pitchFamily="1" charset="2"/>
        <a:buChar char="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29C"/>
        </a:buClr>
        <a:buSzPct val="75000"/>
        <a:buFont typeface="Wingdings 3" pitchFamily="18" charset="2"/>
        <a:buChar char="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ASG_5E_PPT Title background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1371600"/>
            <a:ext cx="3200400" cy="4495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EEF2A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 POCKET GUIDE </a:t>
            </a:r>
            <a:r>
              <a:rPr lang="en-US" b="1" dirty="0" smtClean="0">
                <a:solidFill>
                  <a:srgbClr val="FF9900"/>
                </a:solidFill>
              </a:rPr>
              <a:t>TO</a:t>
            </a:r>
            <a:r>
              <a:rPr lang="en-US" b="1" dirty="0" smtClean="0">
                <a:solidFill>
                  <a:schemeClr val="bg1"/>
                </a:solidFill>
              </a:rPr>
              <a:t> PUBLIC SPEAKING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4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  <a:r>
              <a:rPr lang="en-US" sz="3600" dirty="0" smtClean="0">
                <a:solidFill>
                  <a:schemeClr val="bg1"/>
                </a:solidFill>
              </a:rPr>
              <a:t> EDITION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Chapter 21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6019800"/>
            <a:ext cx="7467600" cy="8382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FEEF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Designing Presentation Aids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Consider Subjective Interpretations of Color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Colors can evoke distinct </a:t>
            </a:r>
            <a:r>
              <a:rPr lang="en-US" sz="2800" dirty="0" smtClean="0"/>
              <a:t>associations.</a:t>
            </a:r>
            <a:endParaRPr lang="en-US" sz="2800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Avoid summoning unintended meanings or </a:t>
            </a:r>
            <a:r>
              <a:rPr lang="en-US" sz="2800" dirty="0" smtClean="0"/>
              <a:t>moods.</a:t>
            </a:r>
            <a:endParaRPr lang="en-US" sz="2800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Consider cultural meanings </a:t>
            </a:r>
            <a:r>
              <a:rPr lang="en-US" sz="2800" smtClean="0"/>
              <a:t>of </a:t>
            </a:r>
            <a:r>
              <a:rPr lang="en-US" sz="2800" smtClean="0"/>
              <a:t>colors.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Keep the Design Simple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Follow the six-by-six </a:t>
            </a:r>
            <a:r>
              <a:rPr lang="en-US" dirty="0" smtClean="0"/>
              <a:t>rule:</a:t>
            </a:r>
            <a:endParaRPr lang="en-US" dirty="0" smtClean="0"/>
          </a:p>
          <a:p>
            <a:pPr lvl="1"/>
            <a:r>
              <a:rPr lang="en-US" dirty="0" smtClean="0"/>
              <a:t>Limit to six words per line</a:t>
            </a:r>
          </a:p>
          <a:p>
            <a:pPr lvl="1"/>
            <a:r>
              <a:rPr lang="en-US" dirty="0" smtClean="0"/>
              <a:t>Limit to six lines per slide</a:t>
            </a:r>
          </a:p>
          <a:p>
            <a:endParaRPr lang="en-US" dirty="0" smtClean="0"/>
          </a:p>
          <a:p>
            <a:r>
              <a:rPr lang="en-US" dirty="0" smtClean="0"/>
              <a:t>When using </a:t>
            </a:r>
            <a:r>
              <a:rPr lang="en-US" dirty="0" smtClean="0"/>
              <a:t>text</a:t>
            </a:r>
            <a:endParaRPr lang="en-US" dirty="0" smtClean="0"/>
          </a:p>
          <a:p>
            <a:pPr lvl="1"/>
            <a:r>
              <a:rPr lang="en-US" dirty="0" smtClean="0"/>
              <a:t>Use active verb </a:t>
            </a:r>
            <a:r>
              <a:rPr lang="en-US" dirty="0" smtClean="0"/>
              <a:t>form;</a:t>
            </a:r>
            <a:endParaRPr lang="en-US" dirty="0" smtClean="0"/>
          </a:p>
          <a:p>
            <a:pPr lvl="1"/>
            <a:r>
              <a:rPr lang="en-US" dirty="0" smtClean="0"/>
              <a:t>Use parallel grammatical </a:t>
            </a:r>
            <a:r>
              <a:rPr lang="en-US" dirty="0" smtClean="0"/>
              <a:t>structure.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Keep the Design Simple 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concise </a:t>
            </a:r>
            <a:r>
              <a:rPr lang="en-US" dirty="0" smtClean="0"/>
              <a:t>titles that</a:t>
            </a:r>
            <a:endParaRPr lang="en-US" dirty="0" smtClean="0"/>
          </a:p>
          <a:p>
            <a:pPr lvl="1"/>
            <a:r>
              <a:rPr lang="en-US" dirty="0" smtClean="0"/>
              <a:t>Tell viewers what to look </a:t>
            </a:r>
            <a:r>
              <a:rPr lang="en-US" dirty="0" smtClean="0"/>
              <a:t>for;</a:t>
            </a:r>
            <a:endParaRPr lang="en-US" dirty="0" smtClean="0"/>
          </a:p>
          <a:p>
            <a:pPr lvl="1"/>
            <a:r>
              <a:rPr lang="en-US" dirty="0" smtClean="0"/>
              <a:t>Reinforce your </a:t>
            </a:r>
            <a:r>
              <a:rPr lang="en-US" dirty="0" smtClean="0"/>
              <a:t>message.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Allow plenty of white </a:t>
            </a:r>
            <a:r>
              <a:rPr lang="en-US" dirty="0" smtClean="0"/>
              <a:t>space.</a:t>
            </a:r>
            <a:endParaRPr lang="en-US" dirty="0" smtClean="0"/>
          </a:p>
          <a:p>
            <a:pPr lvl="1"/>
            <a:r>
              <a:rPr lang="en-US" dirty="0" smtClean="0"/>
              <a:t>Provides “visual breathing room”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Use Design Elements Consistently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Follow consistent design decisions </a:t>
            </a:r>
            <a:r>
              <a:rPr lang="en-US" dirty="0" smtClean="0"/>
              <a:t>             for presentation aids.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Consistency helps </a:t>
            </a:r>
            <a:r>
              <a:rPr lang="en-US" dirty="0" smtClean="0"/>
              <a:t>prevent </a:t>
            </a:r>
            <a:r>
              <a:rPr lang="en-US" dirty="0" smtClean="0"/>
              <a:t>distraction.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consistent </a:t>
            </a:r>
            <a:r>
              <a:rPr lang="en-US" dirty="0" smtClean="0"/>
              <a:t>design elements in each </a:t>
            </a:r>
            <a:r>
              <a:rPr lang="en-US" dirty="0" smtClean="0"/>
              <a:t>aid.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Select Appropriate Typeface Styles and Fonts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Typeface</a:t>
            </a:r>
          </a:p>
          <a:p>
            <a:pPr lvl="1"/>
            <a:r>
              <a:rPr lang="en-US" smtClean="0"/>
              <a:t>Specific style of lettering</a:t>
            </a:r>
          </a:p>
          <a:p>
            <a:pPr lvl="1"/>
            <a:r>
              <a:rPr lang="en-US" smtClean="0"/>
              <a:t>Available in many fonts (point sizes)</a:t>
            </a:r>
          </a:p>
          <a:p>
            <a:pPr lvl="1"/>
            <a:r>
              <a:rPr lang="en-US" smtClean="0"/>
              <a:t>Two major categories</a:t>
            </a:r>
          </a:p>
          <a:p>
            <a:pPr lvl="2"/>
            <a:r>
              <a:rPr lang="en-US" smtClean="0"/>
              <a:t>Serif (include small flourishes)</a:t>
            </a:r>
          </a:p>
          <a:p>
            <a:pPr lvl="2"/>
            <a:r>
              <a:rPr lang="en-US" smtClean="0"/>
              <a:t>Sans serif (more blocklike/linear)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Select Appropriate Typeface Styles and Fonts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Check lettering for </a:t>
            </a:r>
            <a:r>
              <a:rPr lang="en-US" dirty="0" smtClean="0"/>
              <a:t>legibility.</a:t>
            </a:r>
            <a:endParaRPr lang="en-US" dirty="0" smtClean="0"/>
          </a:p>
          <a:p>
            <a:pPr lvl="1"/>
            <a:r>
              <a:rPr lang="en-US" dirty="0" smtClean="0"/>
              <a:t>Take audience’s distance into </a:t>
            </a:r>
            <a:r>
              <a:rPr lang="en-US" dirty="0" smtClean="0"/>
              <a:t>consideration.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Lettering should stand out from </a:t>
            </a:r>
            <a:r>
              <a:rPr lang="en-US" dirty="0" smtClean="0"/>
              <a:t>background.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a familiar </a:t>
            </a:r>
            <a:r>
              <a:rPr lang="en-US" dirty="0" smtClean="0"/>
              <a:t>typeface.</a:t>
            </a:r>
            <a:endParaRPr lang="en-US" dirty="0" smtClean="0"/>
          </a:p>
          <a:p>
            <a:pPr lvl="1"/>
            <a:r>
              <a:rPr lang="en-US" dirty="0" smtClean="0"/>
              <a:t>Should be easy to read</a:t>
            </a:r>
          </a:p>
          <a:p>
            <a:pPr lvl="1"/>
            <a:r>
              <a:rPr lang="en-US" dirty="0" smtClean="0"/>
              <a:t>Should not be distracting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Select Appropriate Typeface Styles and Fonts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standard upper- and lowercase </a:t>
            </a:r>
            <a:r>
              <a:rPr lang="en-US" dirty="0" smtClean="0"/>
              <a:t>types.</a:t>
            </a:r>
            <a:endParaRPr lang="en-US" dirty="0" smtClean="0"/>
          </a:p>
          <a:p>
            <a:pPr lvl="1"/>
            <a:r>
              <a:rPr lang="en-US" dirty="0" smtClean="0"/>
              <a:t>Easier to read than all capitals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more than two complementary typefaces</a:t>
            </a:r>
          </a:p>
          <a:p>
            <a:pPr lvl="1"/>
            <a:r>
              <a:rPr lang="en-US" dirty="0" smtClean="0"/>
              <a:t>Or use one typeface throughout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boldface</a:t>
            </a:r>
            <a:r>
              <a:rPr lang="en-US" dirty="0" smtClean="0"/>
              <a:t>, </a:t>
            </a:r>
            <a:r>
              <a:rPr lang="en-US" u="sng" dirty="0" smtClean="0"/>
              <a:t>underlining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italics</a:t>
            </a:r>
            <a:r>
              <a:rPr lang="en-US" dirty="0" smtClean="0"/>
              <a:t> </a:t>
            </a:r>
            <a:r>
              <a:rPr lang="en-US" dirty="0" smtClean="0"/>
              <a:t>sparingly.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Use Color Carefully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Used effectively, color </a:t>
            </a:r>
            <a:r>
              <a:rPr lang="en-US" sz="2800" dirty="0" smtClean="0"/>
              <a:t>can</a:t>
            </a:r>
            <a:endParaRPr lang="en-US" sz="2800" dirty="0" smtClean="0"/>
          </a:p>
          <a:p>
            <a:pPr lvl="1"/>
            <a:r>
              <a:rPr lang="en-US" sz="2400" dirty="0" smtClean="0"/>
              <a:t>Set the mood of a </a:t>
            </a:r>
            <a:r>
              <a:rPr lang="en-US" sz="2400" dirty="0" smtClean="0"/>
              <a:t>presentation;</a:t>
            </a:r>
            <a:endParaRPr lang="en-US" sz="2400" dirty="0" smtClean="0"/>
          </a:p>
          <a:p>
            <a:pPr lvl="1"/>
            <a:r>
              <a:rPr lang="en-US" sz="2400" dirty="0" smtClean="0"/>
              <a:t>Make things easier to </a:t>
            </a:r>
            <a:r>
              <a:rPr lang="en-US" sz="2400" dirty="0" smtClean="0"/>
              <a:t>see.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Poor color choices </a:t>
            </a:r>
            <a:r>
              <a:rPr lang="en-US" sz="2800" dirty="0" smtClean="0"/>
              <a:t>can</a:t>
            </a:r>
            <a:endParaRPr lang="en-US" sz="2800" dirty="0" smtClean="0"/>
          </a:p>
          <a:p>
            <a:pPr lvl="1"/>
            <a:r>
              <a:rPr lang="en-US" sz="2400" dirty="0" smtClean="0"/>
              <a:t>Set the wrong </a:t>
            </a:r>
            <a:r>
              <a:rPr lang="en-US" sz="2400" dirty="0" smtClean="0"/>
              <a:t>mood;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Render images unattractive or </a:t>
            </a:r>
            <a:r>
              <a:rPr lang="en-US" sz="2400" dirty="0" smtClean="0"/>
              <a:t>unreadable.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Use Color Carefully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Keep background color constant on </a:t>
            </a:r>
            <a:r>
              <a:rPr lang="en-US" sz="2800" dirty="0" smtClean="0"/>
              <a:t>slides.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Limit </a:t>
            </a:r>
            <a:r>
              <a:rPr lang="en-US" sz="2800" dirty="0" smtClean="0"/>
              <a:t>use to </a:t>
            </a:r>
            <a:r>
              <a:rPr lang="en-US" sz="2800" dirty="0" smtClean="0"/>
              <a:t>two or three </a:t>
            </a:r>
            <a:r>
              <a:rPr lang="en-US" sz="2800" dirty="0" smtClean="0"/>
              <a:t>colors.</a:t>
            </a:r>
            <a:endParaRPr lang="en-US" dirty="0"/>
          </a:p>
          <a:p>
            <a:pPr lvl="1"/>
            <a:r>
              <a:rPr lang="en-US" dirty="0" smtClean="0"/>
              <a:t>Use contrasting colors for type and graphics.</a:t>
            </a:r>
          </a:p>
          <a:p>
            <a:pPr lvl="1"/>
            <a:r>
              <a:rPr lang="en-US" dirty="0" smtClean="0"/>
              <a:t>Stay within the same family of hues.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 POCKET GUIDE TO PUBLIC SPEAKI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POCKET GUIDE TO PUBLIC SPEAKING</Template>
  <TotalTime>84</TotalTime>
  <Words>339</Words>
  <Application>Microsoft Office PowerPoint</Application>
  <PresentationFormat>On-screen Show (4:3)</PresentationFormat>
  <Paragraphs>82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 POCKET GUIDE TO PUBLIC SPEAKING</vt:lpstr>
      <vt:lpstr>A POCKET GUIDE TO PUBLIC SPEAKING 4TH EDITION  Chapter 21</vt:lpstr>
      <vt:lpstr>Keep the Design Simple</vt:lpstr>
      <vt:lpstr>Keep the Design Simple (cont.)</vt:lpstr>
      <vt:lpstr>Use Design Elements Consistently</vt:lpstr>
      <vt:lpstr>Select Appropriate Typeface Styles and Fonts</vt:lpstr>
      <vt:lpstr>Select Appropriate Typeface Styles and Fonts (cont.)</vt:lpstr>
      <vt:lpstr>Select Appropriate Typeface Styles and Fonts (cont.)</vt:lpstr>
      <vt:lpstr>Use Color Carefully</vt:lpstr>
      <vt:lpstr>Use Color Carefully (cont.)</vt:lpstr>
      <vt:lpstr>Consider Subjective Interpretations of Color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POCKET GUIDE TO PUBLIC SPEAKING 4TH EDITION  Chapter 1</dc:title>
  <dc:creator>Rob Kehn robkehn@earthlink.net</dc:creator>
  <cp:lastModifiedBy>Steve</cp:lastModifiedBy>
  <cp:revision>28</cp:revision>
  <dcterms:created xsi:type="dcterms:W3CDTF">2012-07-17T18:36:54Z</dcterms:created>
  <dcterms:modified xsi:type="dcterms:W3CDTF">2012-08-12T20:20:09Z</dcterms:modified>
</cp:coreProperties>
</file>