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8" r:id="rId5"/>
    <p:sldId id="269" r:id="rId6"/>
    <p:sldId id="270" r:id="rId7"/>
    <p:sldId id="258" r:id="rId8"/>
    <p:sldId id="271" r:id="rId9"/>
    <p:sldId id="272" r:id="rId10"/>
    <p:sldId id="273" r:id="rId11"/>
    <p:sldId id="259" r:id="rId12"/>
    <p:sldId id="296" r:id="rId13"/>
    <p:sldId id="274" r:id="rId14"/>
    <p:sldId id="275" r:id="rId15"/>
    <p:sldId id="260" r:id="rId16"/>
    <p:sldId id="276" r:id="rId17"/>
    <p:sldId id="277" r:id="rId18"/>
    <p:sldId id="278" r:id="rId19"/>
    <p:sldId id="264" r:id="rId20"/>
    <p:sldId id="279" r:id="rId21"/>
    <p:sldId id="280" r:id="rId22"/>
    <p:sldId id="261" r:id="rId23"/>
    <p:sldId id="282" r:id="rId24"/>
    <p:sldId id="283" r:id="rId25"/>
    <p:sldId id="284" r:id="rId26"/>
    <p:sldId id="262" r:id="rId27"/>
    <p:sldId id="285" r:id="rId28"/>
    <p:sldId id="286" r:id="rId29"/>
    <p:sldId id="287" r:id="rId30"/>
    <p:sldId id="288" r:id="rId31"/>
    <p:sldId id="263" r:id="rId32"/>
    <p:sldId id="289" r:id="rId33"/>
    <p:sldId id="290" r:id="rId34"/>
    <p:sldId id="291" r:id="rId35"/>
    <p:sldId id="265" r:id="rId36"/>
    <p:sldId id="292" r:id="rId37"/>
    <p:sldId id="293" r:id="rId38"/>
    <p:sldId id="294" r:id="rId39"/>
    <p:sldId id="295" r:id="rId40"/>
    <p:sldId id="267"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2" d="100"/>
          <a:sy n="72" d="100"/>
        </p:scale>
        <p:origin x="5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77ACBC-F97B-460D-8488-DA812319AF09}"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4174094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7ACBC-F97B-460D-8488-DA812319AF09}"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368158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7ACBC-F97B-460D-8488-DA812319AF09}"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1409830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7ACBC-F97B-460D-8488-DA812319AF09}"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498393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77ACBC-F97B-460D-8488-DA812319AF09}" type="datetimeFigureOut">
              <a:rPr lang="en-US" smtClean="0"/>
              <a:t>4/3/2015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532494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77ACBC-F97B-460D-8488-DA812319AF09}" type="datetimeFigureOut">
              <a:rPr lang="en-US" smtClean="0"/>
              <a:t>4/3/2015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2229265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77ACBC-F97B-460D-8488-DA812319AF09}" type="datetimeFigureOut">
              <a:rPr lang="en-US" smtClean="0"/>
              <a:t>4/3/2015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2026285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77ACBC-F97B-460D-8488-DA812319AF09}" type="datetimeFigureOut">
              <a:rPr lang="en-US" smtClean="0"/>
              <a:t>4/3/2015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1712313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7ACBC-F97B-460D-8488-DA812319AF09}" type="datetimeFigureOut">
              <a:rPr lang="en-US" smtClean="0"/>
              <a:t>4/3/2015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2694629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7ACBC-F97B-460D-8488-DA812319AF09}" type="datetimeFigureOut">
              <a:rPr lang="en-US" smtClean="0"/>
              <a:t>4/3/2015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452204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7ACBC-F97B-460D-8488-DA812319AF09}" type="datetimeFigureOut">
              <a:rPr lang="en-US" smtClean="0"/>
              <a:t>4/3/2015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AAB04E-A17E-4CC4-B968-0B9915ED84D8}" type="slidenum">
              <a:rPr lang="en-US" smtClean="0"/>
              <a:t>‹#›</a:t>
            </a:fld>
            <a:endParaRPr lang="en-US"/>
          </a:p>
        </p:txBody>
      </p:sp>
    </p:spTree>
    <p:extLst>
      <p:ext uri="{BB962C8B-B14F-4D97-AF65-F5344CB8AC3E}">
        <p14:creationId xmlns:p14="http://schemas.microsoft.com/office/powerpoint/2010/main" val="3627703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7ACBC-F97B-460D-8488-DA812319AF09}" type="datetimeFigureOut">
              <a:rPr lang="en-US" smtClean="0"/>
              <a:t>4/3/2015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AAB04E-A17E-4CC4-B968-0B9915ED84D8}" type="slidenum">
              <a:rPr lang="en-US" smtClean="0"/>
              <a:t>‹#›</a:t>
            </a:fld>
            <a:endParaRPr lang="en-US"/>
          </a:p>
        </p:txBody>
      </p:sp>
    </p:spTree>
    <p:extLst>
      <p:ext uri="{BB962C8B-B14F-4D97-AF65-F5344CB8AC3E}">
        <p14:creationId xmlns:p14="http://schemas.microsoft.com/office/powerpoint/2010/main" val="3813298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bio-rad.com/webroot/web/pdf/lsr/literature/Bulletin_6376.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Gill Sans MT" panose="020B0502020104020203" pitchFamily="34" charset="0"/>
              </a:rPr>
              <a:t>Western Blotting Protocol</a:t>
            </a:r>
            <a:endParaRPr lang="en-US" dirty="0">
              <a:latin typeface="Gill Sans MT" panose="020B0502020104020203" pitchFamily="34" charset="0"/>
            </a:endParaRPr>
          </a:p>
        </p:txBody>
      </p:sp>
      <p:sp>
        <p:nvSpPr>
          <p:cNvPr id="3" name="Subtitle 2"/>
          <p:cNvSpPr>
            <a:spLocks noGrp="1"/>
          </p:cNvSpPr>
          <p:nvPr>
            <p:ph type="subTitle" idx="1"/>
          </p:nvPr>
        </p:nvSpPr>
        <p:spPr/>
        <p:txBody>
          <a:bodyPr/>
          <a:lstStyle/>
          <a:p>
            <a:r>
              <a:rPr lang="en-US" dirty="0" smtClean="0">
                <a:latin typeface="Gill Sans MT" panose="020B0502020104020203" pitchFamily="34" charset="0"/>
              </a:rPr>
              <a:t>Matthew Allan</a:t>
            </a:r>
            <a:endParaRPr lang="en-US" dirty="0">
              <a:latin typeface="Gill Sans MT" panose="020B0502020104020203" pitchFamily="34" charset="0"/>
            </a:endParaRPr>
          </a:p>
        </p:txBody>
      </p:sp>
    </p:spTree>
    <p:extLst>
      <p:ext uri="{BB962C8B-B14F-4D97-AF65-F5344CB8AC3E}">
        <p14:creationId xmlns:p14="http://schemas.microsoft.com/office/powerpoint/2010/main" val="37783209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Discard all materials except the membrane</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The filter paper and gel go into the trash</a:t>
            </a:r>
          </a:p>
          <a:p>
            <a:pPr marL="514350" indent="-514350">
              <a:buFont typeface="+mj-lt"/>
              <a:buAutoNum type="arabicPeriod"/>
            </a:pPr>
            <a:r>
              <a:rPr lang="en-US" dirty="0" smtClean="0">
                <a:latin typeface="+mj-lt"/>
              </a:rPr>
              <a:t>NEVER touch the center of the membrane with fingers or gloves; place it into a plastic bin for staining</a:t>
            </a:r>
            <a:endParaRPr lang="en-US" dirty="0">
              <a:latin typeface="+mj-lt"/>
            </a:endParaRPr>
          </a:p>
        </p:txBody>
      </p:sp>
    </p:spTree>
    <p:extLst>
      <p:ext uri="{BB962C8B-B14F-4D97-AF65-F5344CB8AC3E}">
        <p14:creationId xmlns:p14="http://schemas.microsoft.com/office/powerpoint/2010/main" val="2276907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III. Preliminary staining</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0" indent="0">
              <a:buNone/>
            </a:pPr>
            <a:r>
              <a:rPr lang="en-US" dirty="0" smtClean="0">
                <a:latin typeface="+mj-lt"/>
              </a:rPr>
              <a:t>The first time yo</a:t>
            </a:r>
            <a:r>
              <a:rPr lang="en-US" dirty="0" smtClean="0">
                <a:latin typeface="+mj-lt"/>
              </a:rPr>
              <a:t>u run the gel, you stain the gel itself with </a:t>
            </a:r>
            <a:r>
              <a:rPr lang="en-US" dirty="0" err="1" smtClean="0">
                <a:latin typeface="+mj-lt"/>
              </a:rPr>
              <a:t>Commassie</a:t>
            </a:r>
            <a:r>
              <a:rPr lang="en-US" dirty="0" smtClean="0">
                <a:latin typeface="+mj-lt"/>
              </a:rPr>
              <a:t> Blue to equalize the amount of protein loaded into each well. </a:t>
            </a:r>
            <a:r>
              <a:rPr lang="en-US" dirty="0" smtClean="0">
                <a:latin typeface="+mj-lt"/>
              </a:rPr>
              <a:t>Stain </a:t>
            </a:r>
            <a:r>
              <a:rPr lang="en-US" dirty="0" smtClean="0">
                <a:latin typeface="+mj-lt"/>
              </a:rPr>
              <a:t>with </a:t>
            </a:r>
            <a:r>
              <a:rPr lang="en-US" dirty="0" err="1" smtClean="0">
                <a:latin typeface="+mj-lt"/>
              </a:rPr>
              <a:t>Ponceau</a:t>
            </a:r>
            <a:r>
              <a:rPr lang="en-US" dirty="0" smtClean="0">
                <a:latin typeface="+mj-lt"/>
              </a:rPr>
              <a:t> </a:t>
            </a:r>
            <a:r>
              <a:rPr lang="en-US" dirty="0" smtClean="0">
                <a:latin typeface="+mj-lt"/>
              </a:rPr>
              <a:t>S for membranes for western </a:t>
            </a:r>
            <a:r>
              <a:rPr lang="en-US" dirty="0" smtClean="0">
                <a:latin typeface="+mj-lt"/>
              </a:rPr>
              <a:t>blotting to calibrate </a:t>
            </a:r>
            <a:r>
              <a:rPr lang="en-US" dirty="0" smtClean="0">
                <a:latin typeface="+mj-lt"/>
              </a:rPr>
              <a:t>the amount of protein to add to each </a:t>
            </a:r>
            <a:r>
              <a:rPr lang="en-US" dirty="0" smtClean="0">
                <a:latin typeface="+mj-lt"/>
              </a:rPr>
              <a:t>well.</a:t>
            </a:r>
            <a:endParaRPr lang="en-US" dirty="0" smtClean="0">
              <a:latin typeface="+mj-lt"/>
            </a:endParaRPr>
          </a:p>
        </p:txBody>
      </p:sp>
    </p:spTree>
    <p:extLst>
      <p:ext uri="{BB962C8B-B14F-4D97-AF65-F5344CB8AC3E}">
        <p14:creationId xmlns:p14="http://schemas.microsoft.com/office/powerpoint/2010/main" val="575494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III. Preliminary staining</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0" indent="0">
              <a:buNone/>
            </a:pPr>
            <a:r>
              <a:rPr lang="en-US" dirty="0" smtClean="0">
                <a:latin typeface="+mj-lt"/>
              </a:rPr>
              <a:t>Stain with either </a:t>
            </a:r>
            <a:r>
              <a:rPr lang="en-US" dirty="0" err="1" smtClean="0">
                <a:latin typeface="+mj-lt"/>
              </a:rPr>
              <a:t>Ponceau</a:t>
            </a:r>
            <a:r>
              <a:rPr lang="en-US" dirty="0" smtClean="0">
                <a:latin typeface="+mj-lt"/>
              </a:rPr>
              <a:t> S for membranes for western </a:t>
            </a:r>
            <a:r>
              <a:rPr lang="en-US" dirty="0" smtClean="0">
                <a:latin typeface="+mj-lt"/>
              </a:rPr>
              <a:t>blotting to calibrate </a:t>
            </a:r>
            <a:r>
              <a:rPr lang="en-US" dirty="0" smtClean="0">
                <a:latin typeface="+mj-lt"/>
              </a:rPr>
              <a:t>the amount of protein to add to each well</a:t>
            </a:r>
          </a:p>
        </p:txBody>
      </p:sp>
    </p:spTree>
    <p:extLst>
      <p:ext uri="{BB962C8B-B14F-4D97-AF65-F5344CB8AC3E}">
        <p14:creationId xmlns:p14="http://schemas.microsoft.com/office/powerpoint/2010/main" val="3968296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Gill Sans MT" panose="020B0502020104020203" pitchFamily="34" charset="0"/>
              </a:rPr>
              <a:t>Ponceau</a:t>
            </a:r>
            <a:r>
              <a:rPr lang="en-US" dirty="0" smtClean="0">
                <a:latin typeface="Gill Sans MT" panose="020B0502020104020203" pitchFamily="34" charset="0"/>
              </a:rPr>
              <a:t> S Stain</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Pour </a:t>
            </a:r>
            <a:r>
              <a:rPr lang="en-US" dirty="0" err="1" smtClean="0">
                <a:latin typeface="+mj-lt"/>
              </a:rPr>
              <a:t>Ponceau</a:t>
            </a:r>
            <a:r>
              <a:rPr lang="en-US" dirty="0" smtClean="0">
                <a:latin typeface="+mj-lt"/>
              </a:rPr>
              <a:t> S over the membrane in the plastic bin and slosh it around for several seconds, until bands appear</a:t>
            </a:r>
          </a:p>
          <a:p>
            <a:pPr marL="514350" indent="-514350">
              <a:buFont typeface="+mj-lt"/>
              <a:buAutoNum type="arabicPeriod"/>
            </a:pPr>
            <a:r>
              <a:rPr lang="en-US" dirty="0" smtClean="0">
                <a:latin typeface="+mj-lt"/>
              </a:rPr>
              <a:t>Pour out the </a:t>
            </a:r>
            <a:r>
              <a:rPr lang="en-US" dirty="0" err="1" smtClean="0">
                <a:latin typeface="+mj-lt"/>
              </a:rPr>
              <a:t>Ponceau</a:t>
            </a:r>
            <a:r>
              <a:rPr lang="en-US" dirty="0" smtClean="0">
                <a:latin typeface="+mj-lt"/>
              </a:rPr>
              <a:t> S and wash briefly with </a:t>
            </a:r>
            <a:r>
              <a:rPr lang="en-US" dirty="0" err="1" smtClean="0">
                <a:latin typeface="+mj-lt"/>
              </a:rPr>
              <a:t>ddH2</a:t>
            </a:r>
            <a:r>
              <a:rPr lang="en-US" dirty="0" err="1">
                <a:latin typeface="+mj-lt"/>
              </a:rPr>
              <a:t>O</a:t>
            </a:r>
            <a:r>
              <a:rPr lang="en-US" dirty="0" smtClean="0">
                <a:latin typeface="+mj-lt"/>
              </a:rPr>
              <a:t>, </a:t>
            </a:r>
            <a:r>
              <a:rPr lang="en-US" dirty="0" smtClean="0">
                <a:latin typeface="+mj-lt"/>
              </a:rPr>
              <a:t>but not so much as to remove the </a:t>
            </a:r>
            <a:r>
              <a:rPr lang="en-US" dirty="0" err="1" smtClean="0">
                <a:latin typeface="+mj-lt"/>
              </a:rPr>
              <a:t>Ponceau</a:t>
            </a:r>
            <a:r>
              <a:rPr lang="en-US" dirty="0" smtClean="0">
                <a:latin typeface="+mj-lt"/>
              </a:rPr>
              <a:t> </a:t>
            </a:r>
            <a:r>
              <a:rPr lang="en-US" dirty="0" smtClean="0">
                <a:latin typeface="+mj-lt"/>
              </a:rPr>
              <a:t>S</a:t>
            </a:r>
          </a:p>
          <a:p>
            <a:pPr marL="514350" indent="-514350">
              <a:buFont typeface="+mj-lt"/>
              <a:buAutoNum type="arabicPeriod"/>
            </a:pPr>
            <a:r>
              <a:rPr lang="en-US" dirty="0" smtClean="0">
                <a:latin typeface="+mj-lt"/>
              </a:rPr>
              <a:t>Scan the films in to record how much protein is in each lane with the scanner</a:t>
            </a:r>
            <a:endParaRPr lang="en-US" dirty="0" smtClean="0">
              <a:latin typeface="+mj-lt"/>
            </a:endParaRPr>
          </a:p>
          <a:p>
            <a:pPr marL="514350" indent="-514350">
              <a:buFont typeface="+mj-lt"/>
              <a:buAutoNum type="arabicPeriod"/>
            </a:pPr>
            <a:r>
              <a:rPr lang="en-US" dirty="0" smtClean="0">
                <a:latin typeface="+mj-lt"/>
              </a:rPr>
              <a:t>If needed, the membrane can be placed in a protective sleeve of plastic that is cut to size and then stored at 4 degrees</a:t>
            </a:r>
            <a:endParaRPr lang="en-US" dirty="0">
              <a:latin typeface="+mj-lt"/>
            </a:endParaRPr>
          </a:p>
        </p:txBody>
      </p:sp>
    </p:spTree>
    <p:extLst>
      <p:ext uri="{BB962C8B-B14F-4D97-AF65-F5344CB8AC3E}">
        <p14:creationId xmlns:p14="http://schemas.microsoft.com/office/powerpoint/2010/main" val="2563307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Gill Sans MT" panose="020B0502020104020203" pitchFamily="34" charset="0"/>
              </a:rPr>
              <a:t>Coomassie</a:t>
            </a:r>
            <a:r>
              <a:rPr lang="en-US" dirty="0" smtClean="0">
                <a:latin typeface="Gill Sans MT" panose="020B0502020104020203" pitchFamily="34" charset="0"/>
              </a:rPr>
              <a:t> </a:t>
            </a:r>
            <a:r>
              <a:rPr lang="en-US" dirty="0" smtClean="0">
                <a:latin typeface="Gill Sans MT" panose="020B0502020104020203" pitchFamily="34" charset="0"/>
              </a:rPr>
              <a:t>Blue Stain</a:t>
            </a:r>
            <a:endParaRPr lang="en-US" dirty="0">
              <a:latin typeface="Gill Sans MT" panose="020B0502020104020203" pitchFamily="34" charset="0"/>
            </a:endParaRPr>
          </a:p>
        </p:txBody>
      </p:sp>
      <p:sp>
        <p:nvSpPr>
          <p:cNvPr id="3" name="Content Placeholder 2"/>
          <p:cNvSpPr>
            <a:spLocks noGrp="1"/>
          </p:cNvSpPr>
          <p:nvPr>
            <p:ph idx="1"/>
          </p:nvPr>
        </p:nvSpPr>
        <p:spPr>
          <a:xfrm>
            <a:off x="838200" y="1825624"/>
            <a:ext cx="10515600" cy="5032375"/>
          </a:xfrm>
        </p:spPr>
        <p:txBody>
          <a:bodyPr>
            <a:normAutofit lnSpcReduction="10000"/>
          </a:bodyPr>
          <a:lstStyle/>
          <a:p>
            <a:pPr marL="514350" indent="-514350">
              <a:buFont typeface="+mj-lt"/>
              <a:buAutoNum type="arabicPeriod"/>
            </a:pPr>
            <a:r>
              <a:rPr lang="en-US" dirty="0" smtClean="0">
                <a:latin typeface="+mj-lt"/>
              </a:rPr>
              <a:t>Wash </a:t>
            </a:r>
            <a:r>
              <a:rPr lang="en-US" dirty="0" smtClean="0">
                <a:latin typeface="+mj-lt"/>
              </a:rPr>
              <a:t>the gel </a:t>
            </a:r>
            <a:r>
              <a:rPr lang="en-US" dirty="0" smtClean="0">
                <a:latin typeface="+mj-lt"/>
              </a:rPr>
              <a:t>with a fixing agent for </a:t>
            </a:r>
            <a:r>
              <a:rPr lang="en-US" dirty="0" err="1" smtClean="0">
                <a:latin typeface="+mj-lt"/>
              </a:rPr>
              <a:t>coomassie</a:t>
            </a:r>
            <a:r>
              <a:rPr lang="en-US" dirty="0" smtClean="0">
                <a:latin typeface="+mj-lt"/>
              </a:rPr>
              <a:t> </a:t>
            </a:r>
            <a:r>
              <a:rPr lang="en-US" dirty="0" smtClean="0">
                <a:latin typeface="+mj-lt"/>
              </a:rPr>
              <a:t>blue on the </a:t>
            </a:r>
            <a:r>
              <a:rPr lang="en-US" dirty="0" smtClean="0">
                <a:latin typeface="+mj-lt"/>
              </a:rPr>
              <a:t>rocking </a:t>
            </a:r>
            <a:r>
              <a:rPr lang="en-US" dirty="0" smtClean="0">
                <a:latin typeface="+mj-lt"/>
              </a:rPr>
              <a:t>platform for 10 min</a:t>
            </a:r>
          </a:p>
          <a:p>
            <a:pPr marL="514350" indent="-514350">
              <a:buFont typeface="+mj-lt"/>
              <a:buAutoNum type="arabicPeriod"/>
            </a:pPr>
            <a:r>
              <a:rPr lang="en-US" dirty="0" smtClean="0">
                <a:latin typeface="+mj-lt"/>
              </a:rPr>
              <a:t>Pour out the fixing agent and add the </a:t>
            </a:r>
            <a:r>
              <a:rPr lang="en-US" dirty="0" err="1" smtClean="0">
                <a:latin typeface="+mj-lt"/>
              </a:rPr>
              <a:t>commassie</a:t>
            </a:r>
            <a:r>
              <a:rPr lang="en-US" dirty="0" smtClean="0">
                <a:latin typeface="+mj-lt"/>
              </a:rPr>
              <a:t> </a:t>
            </a:r>
            <a:r>
              <a:rPr lang="en-US" dirty="0" smtClean="0">
                <a:latin typeface="+mj-lt"/>
              </a:rPr>
              <a:t>blue carefully (it is toxic), then incubate on the rocking platform for 10 min</a:t>
            </a:r>
          </a:p>
          <a:p>
            <a:pPr marL="514350" indent="-514350">
              <a:buFont typeface="+mj-lt"/>
              <a:buAutoNum type="arabicPeriod"/>
            </a:pPr>
            <a:r>
              <a:rPr lang="en-US" dirty="0" smtClean="0">
                <a:latin typeface="+mj-lt"/>
              </a:rPr>
              <a:t>Pour out the </a:t>
            </a:r>
            <a:r>
              <a:rPr lang="en-US" dirty="0" err="1" smtClean="0">
                <a:latin typeface="+mj-lt"/>
              </a:rPr>
              <a:t>commassie</a:t>
            </a:r>
            <a:r>
              <a:rPr lang="en-US" dirty="0" smtClean="0">
                <a:latin typeface="+mj-lt"/>
              </a:rPr>
              <a:t> </a:t>
            </a:r>
            <a:r>
              <a:rPr lang="en-US" dirty="0" smtClean="0">
                <a:latin typeface="+mj-lt"/>
              </a:rPr>
              <a:t>blue into the </a:t>
            </a:r>
            <a:r>
              <a:rPr lang="en-US" dirty="0" err="1" smtClean="0">
                <a:latin typeface="+mj-lt"/>
              </a:rPr>
              <a:t>commassie</a:t>
            </a:r>
            <a:r>
              <a:rPr lang="en-US" dirty="0" smtClean="0">
                <a:latin typeface="+mj-lt"/>
              </a:rPr>
              <a:t> </a:t>
            </a:r>
            <a:r>
              <a:rPr lang="en-US" dirty="0" smtClean="0">
                <a:latin typeface="+mj-lt"/>
              </a:rPr>
              <a:t>blue waste containers (it cannot go down the </a:t>
            </a:r>
            <a:r>
              <a:rPr lang="en-US" dirty="0" smtClean="0">
                <a:latin typeface="+mj-lt"/>
              </a:rPr>
              <a:t>drain</a:t>
            </a:r>
          </a:p>
          <a:p>
            <a:pPr marL="514350" indent="-514350">
              <a:buFont typeface="+mj-lt"/>
              <a:buAutoNum type="arabicPeriod"/>
            </a:pPr>
            <a:r>
              <a:rPr lang="en-US" dirty="0" smtClean="0">
                <a:latin typeface="+mj-lt"/>
              </a:rPr>
              <a:t>Add </a:t>
            </a:r>
            <a:r>
              <a:rPr lang="en-US" dirty="0" smtClean="0">
                <a:latin typeface="+mj-lt"/>
              </a:rPr>
              <a:t>the </a:t>
            </a:r>
            <a:r>
              <a:rPr lang="en-US" dirty="0" err="1" smtClean="0">
                <a:latin typeface="+mj-lt"/>
              </a:rPr>
              <a:t>destain</a:t>
            </a:r>
            <a:r>
              <a:rPr lang="en-US" dirty="0" smtClean="0">
                <a:latin typeface="+mj-lt"/>
              </a:rPr>
              <a:t> solution and a VWR light dust paper </a:t>
            </a:r>
            <a:r>
              <a:rPr lang="en-US" dirty="0" smtClean="0">
                <a:latin typeface="+mj-lt"/>
              </a:rPr>
              <a:t>and place on the rocking platform for </a:t>
            </a:r>
            <a:r>
              <a:rPr lang="en-US" dirty="0" smtClean="0">
                <a:latin typeface="+mj-lt"/>
              </a:rPr>
              <a:t>a variable time, up to overnight</a:t>
            </a:r>
            <a:r>
              <a:rPr lang="en-US" dirty="0" smtClean="0">
                <a:latin typeface="+mj-lt"/>
              </a:rPr>
              <a:t>, </a:t>
            </a:r>
            <a:r>
              <a:rPr lang="en-US" dirty="0" smtClean="0">
                <a:latin typeface="+mj-lt"/>
              </a:rPr>
              <a:t>then pour it out</a:t>
            </a:r>
          </a:p>
          <a:p>
            <a:pPr marL="514350" indent="-514350">
              <a:buFont typeface="+mj-lt"/>
              <a:buAutoNum type="arabicPeriod"/>
            </a:pPr>
            <a:r>
              <a:rPr lang="en-US" dirty="0" err="1" smtClean="0">
                <a:latin typeface="+mj-lt"/>
              </a:rPr>
              <a:t>Commassie</a:t>
            </a:r>
            <a:r>
              <a:rPr lang="en-US" dirty="0" smtClean="0">
                <a:latin typeface="+mj-lt"/>
              </a:rPr>
              <a:t> </a:t>
            </a:r>
            <a:r>
              <a:rPr lang="en-US" dirty="0" smtClean="0">
                <a:latin typeface="+mj-lt"/>
              </a:rPr>
              <a:t>blue gels are not blotted; rather, they determine whether more or less protein should be added to subsequent gels in order to equalize the protein between lanes</a:t>
            </a:r>
          </a:p>
        </p:txBody>
      </p:sp>
    </p:spTree>
    <p:extLst>
      <p:ext uri="{BB962C8B-B14F-4D97-AF65-F5344CB8AC3E}">
        <p14:creationId xmlns:p14="http://schemas.microsoft.com/office/powerpoint/2010/main" val="2292749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IV. Cutting membrane</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Place membrane in protective sleeve</a:t>
            </a:r>
          </a:p>
          <a:p>
            <a:pPr marL="514350" indent="-514350">
              <a:buFont typeface="+mj-lt"/>
              <a:buAutoNum type="arabicPeriod"/>
            </a:pPr>
            <a:r>
              <a:rPr lang="en-US" dirty="0" smtClean="0">
                <a:latin typeface="+mj-lt"/>
              </a:rPr>
              <a:t>Label regions of interest</a:t>
            </a:r>
          </a:p>
          <a:p>
            <a:pPr marL="514350" indent="-514350">
              <a:buFont typeface="+mj-lt"/>
              <a:buAutoNum type="arabicPeriod"/>
            </a:pPr>
            <a:r>
              <a:rPr lang="en-US" dirty="0" smtClean="0">
                <a:latin typeface="+mj-lt"/>
              </a:rPr>
              <a:t>Cut apart regions of membrane</a:t>
            </a:r>
            <a:endParaRPr lang="en-US" dirty="0">
              <a:latin typeface="+mj-lt"/>
            </a:endParaRPr>
          </a:p>
        </p:txBody>
      </p:sp>
    </p:spTree>
    <p:extLst>
      <p:ext uri="{BB962C8B-B14F-4D97-AF65-F5344CB8AC3E}">
        <p14:creationId xmlns:p14="http://schemas.microsoft.com/office/powerpoint/2010/main" val="2774783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Place membrane in protective sleeve</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Cut a piece of the protective plastic sleeve using the paper trimmer and place the membrane inside the sleeve</a:t>
            </a:r>
          </a:p>
        </p:txBody>
      </p:sp>
    </p:spTree>
    <p:extLst>
      <p:ext uri="{BB962C8B-B14F-4D97-AF65-F5344CB8AC3E}">
        <p14:creationId xmlns:p14="http://schemas.microsoft.com/office/powerpoint/2010/main" val="2932982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Label regions of interest</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Identify the areas of the membrane in which the proteins of interest will be, using the protein ladder as a guide</a:t>
            </a:r>
          </a:p>
          <a:p>
            <a:pPr marL="514350" indent="-514350">
              <a:buFont typeface="+mj-lt"/>
              <a:buAutoNum type="arabicPeriod"/>
            </a:pPr>
            <a:r>
              <a:rPr lang="en-US" dirty="0">
                <a:latin typeface="+mj-lt"/>
              </a:rPr>
              <a:t>O</a:t>
            </a:r>
            <a:r>
              <a:rPr lang="en-US" dirty="0" smtClean="0">
                <a:latin typeface="+mj-lt"/>
              </a:rPr>
              <a:t>utline them with a pen, writing through the plastic sleeve, and label each one with the protein of interest and the lane numbers</a:t>
            </a:r>
          </a:p>
        </p:txBody>
      </p:sp>
    </p:spTree>
    <p:extLst>
      <p:ext uri="{BB962C8B-B14F-4D97-AF65-F5344CB8AC3E}">
        <p14:creationId xmlns:p14="http://schemas.microsoft.com/office/powerpoint/2010/main" val="2769930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Cut apart regions of membrane</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With the membrane in its sleeve, cut apart the outlined regions with </a:t>
            </a:r>
            <a:r>
              <a:rPr lang="en-US" dirty="0" smtClean="0">
                <a:latin typeface="+mj-lt"/>
              </a:rPr>
              <a:t>paper trimmer</a:t>
            </a:r>
            <a:endParaRPr lang="en-US" dirty="0" smtClean="0">
              <a:latin typeface="+mj-lt"/>
            </a:endParaRPr>
          </a:p>
          <a:p>
            <a:pPr marL="514350" indent="-514350">
              <a:buFont typeface="+mj-lt"/>
              <a:buAutoNum type="arabicPeriod"/>
            </a:pPr>
            <a:r>
              <a:rPr lang="en-US" dirty="0" smtClean="0">
                <a:latin typeface="+mj-lt"/>
              </a:rPr>
              <a:t>Discard the needless regions of the membrane</a:t>
            </a:r>
          </a:p>
        </p:txBody>
      </p:sp>
    </p:spTree>
    <p:extLst>
      <p:ext uri="{BB962C8B-B14F-4D97-AF65-F5344CB8AC3E}">
        <p14:creationId xmlns:p14="http://schemas.microsoft.com/office/powerpoint/2010/main" val="722437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l Sans MT" panose="020B0502020104020203" pitchFamily="34" charset="0"/>
              </a:rPr>
              <a:t>V</a:t>
            </a:r>
            <a:r>
              <a:rPr lang="en-US" dirty="0" smtClean="0">
                <a:latin typeface="Gill Sans MT" panose="020B0502020104020203" pitchFamily="34" charset="0"/>
              </a:rPr>
              <a:t>. Blocking</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Wash membrane</a:t>
            </a:r>
          </a:p>
          <a:p>
            <a:pPr marL="514350" indent="-514350">
              <a:buFont typeface="+mj-lt"/>
              <a:buAutoNum type="arabicPeriod"/>
            </a:pPr>
            <a:r>
              <a:rPr lang="en-US" dirty="0" smtClean="0">
                <a:latin typeface="+mj-lt"/>
              </a:rPr>
              <a:t>Incubate with milk solution </a:t>
            </a:r>
            <a:r>
              <a:rPr lang="en-US" dirty="0">
                <a:latin typeface="+mj-lt"/>
              </a:rPr>
              <a:t>on rocking </a:t>
            </a:r>
            <a:r>
              <a:rPr lang="en-US" dirty="0" smtClean="0">
                <a:latin typeface="+mj-lt"/>
              </a:rPr>
              <a:t>platform</a:t>
            </a:r>
            <a:endParaRPr lang="en-US" dirty="0" smtClean="0">
              <a:latin typeface="+mj-lt"/>
            </a:endParaRPr>
          </a:p>
        </p:txBody>
      </p:sp>
      <p:sp>
        <p:nvSpPr>
          <p:cNvPr id="4" name="Rectangle 3"/>
          <p:cNvSpPr/>
          <p:nvPr/>
        </p:nvSpPr>
        <p:spPr>
          <a:xfrm>
            <a:off x="533400" y="5334000"/>
            <a:ext cx="11125200" cy="114300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Membrane</a:t>
            </a:r>
            <a:endParaRPr lang="en-US" dirty="0">
              <a:solidFill>
                <a:sysClr val="windowText" lastClr="000000"/>
              </a:solidFill>
            </a:endParaRPr>
          </a:p>
        </p:txBody>
      </p:sp>
      <p:sp>
        <p:nvSpPr>
          <p:cNvPr id="5" name="Diamond 4"/>
          <p:cNvSpPr/>
          <p:nvPr/>
        </p:nvSpPr>
        <p:spPr>
          <a:xfrm>
            <a:off x="75438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iamond 5"/>
          <p:cNvSpPr/>
          <p:nvPr/>
        </p:nvSpPr>
        <p:spPr>
          <a:xfrm>
            <a:off x="80010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iamond 6"/>
          <p:cNvSpPr/>
          <p:nvPr/>
        </p:nvSpPr>
        <p:spPr>
          <a:xfrm>
            <a:off x="73152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iamond 7"/>
          <p:cNvSpPr/>
          <p:nvPr/>
        </p:nvSpPr>
        <p:spPr>
          <a:xfrm>
            <a:off x="67818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667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429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419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181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019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8610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9525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0210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0972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8991600" y="38862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934200" y="35052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800600" y="38100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895600" y="3962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990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5486400" y="3505200"/>
            <a:ext cx="1329403" cy="369332"/>
          </a:xfrm>
          <a:prstGeom prst="rect">
            <a:avLst/>
          </a:prstGeom>
          <a:noFill/>
        </p:spPr>
        <p:txBody>
          <a:bodyPr wrap="none" rtlCol="0">
            <a:spAutoFit/>
          </a:bodyPr>
          <a:lstStyle/>
          <a:p>
            <a:r>
              <a:rPr lang="en-US" dirty="0" smtClean="0"/>
              <a:t>Milk protein</a:t>
            </a:r>
            <a:endParaRPr lang="en-US" dirty="0"/>
          </a:p>
        </p:txBody>
      </p:sp>
      <p:sp>
        <p:nvSpPr>
          <p:cNvPr id="24" name="TextBox 23"/>
          <p:cNvSpPr txBox="1"/>
          <p:nvPr/>
        </p:nvSpPr>
        <p:spPr>
          <a:xfrm>
            <a:off x="6705600" y="4736068"/>
            <a:ext cx="1883464" cy="369332"/>
          </a:xfrm>
          <a:prstGeom prst="rect">
            <a:avLst/>
          </a:prstGeom>
          <a:noFill/>
        </p:spPr>
        <p:txBody>
          <a:bodyPr wrap="none" rtlCol="0">
            <a:spAutoFit/>
          </a:bodyPr>
          <a:lstStyle/>
          <a:p>
            <a:r>
              <a:rPr lang="en-US" dirty="0" smtClean="0"/>
              <a:t>Protein of interest</a:t>
            </a:r>
            <a:endParaRPr lang="en-US" dirty="0"/>
          </a:p>
        </p:txBody>
      </p:sp>
    </p:spTree>
    <p:extLst>
      <p:ext uri="{BB962C8B-B14F-4D97-AF65-F5344CB8AC3E}">
        <p14:creationId xmlns:p14="http://schemas.microsoft.com/office/powerpoint/2010/main" val="47068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Western Blotting Protocol</a:t>
            </a:r>
            <a:endParaRPr lang="en-US" dirty="0">
              <a:latin typeface="Gill Sans MT" panose="020B0502020104020203" pitchFamily="34" charset="0"/>
            </a:endParaRPr>
          </a:p>
        </p:txBody>
      </p:sp>
      <p:sp>
        <p:nvSpPr>
          <p:cNvPr id="3" name="Content Placeholder 2"/>
          <p:cNvSpPr>
            <a:spLocks noGrp="1"/>
          </p:cNvSpPr>
          <p:nvPr>
            <p:ph idx="1"/>
          </p:nvPr>
        </p:nvSpPr>
        <p:spPr/>
        <p:txBody>
          <a:bodyPr>
            <a:normAutofit fontScale="92500" lnSpcReduction="20000"/>
          </a:bodyPr>
          <a:lstStyle/>
          <a:p>
            <a:pPr marL="571500" indent="-571500">
              <a:buFont typeface="+mj-lt"/>
              <a:buAutoNum type="romanUcPeriod"/>
            </a:pPr>
            <a:r>
              <a:rPr lang="en-US" dirty="0" smtClean="0">
                <a:latin typeface="+mj-lt"/>
              </a:rPr>
              <a:t>Prepare protein samples</a:t>
            </a:r>
          </a:p>
          <a:p>
            <a:pPr marL="571500" indent="-571500">
              <a:buFont typeface="+mj-lt"/>
              <a:buAutoNum type="romanUcPeriod"/>
            </a:pPr>
            <a:r>
              <a:rPr lang="en-US" dirty="0" smtClean="0">
                <a:latin typeface="+mj-lt"/>
              </a:rPr>
              <a:t>SDS PAGE</a:t>
            </a:r>
          </a:p>
          <a:p>
            <a:pPr marL="571500" indent="-571500">
              <a:buFont typeface="+mj-lt"/>
              <a:buAutoNum type="romanUcPeriod"/>
            </a:pPr>
            <a:r>
              <a:rPr lang="en-US" dirty="0" smtClean="0">
                <a:latin typeface="+mj-lt"/>
              </a:rPr>
              <a:t>Membrane transfer</a:t>
            </a:r>
          </a:p>
          <a:p>
            <a:pPr marL="571500" indent="-571500">
              <a:buFont typeface="+mj-lt"/>
              <a:buAutoNum type="romanUcPeriod"/>
            </a:pPr>
            <a:r>
              <a:rPr lang="en-US" dirty="0" smtClean="0">
                <a:latin typeface="+mj-lt"/>
              </a:rPr>
              <a:t>Preliminary Staining</a:t>
            </a:r>
          </a:p>
          <a:p>
            <a:pPr marL="571500" indent="-571500">
              <a:buFont typeface="+mj-lt"/>
              <a:buAutoNum type="romanUcPeriod"/>
            </a:pPr>
            <a:r>
              <a:rPr lang="en-US" dirty="0" smtClean="0">
                <a:latin typeface="+mj-lt"/>
              </a:rPr>
              <a:t>Cutting membrane</a:t>
            </a:r>
          </a:p>
          <a:p>
            <a:pPr marL="571500" indent="-571500">
              <a:buFont typeface="+mj-lt"/>
              <a:buAutoNum type="romanUcPeriod"/>
            </a:pPr>
            <a:r>
              <a:rPr lang="en-US" dirty="0" smtClean="0">
                <a:latin typeface="+mj-lt"/>
              </a:rPr>
              <a:t>Blocking</a:t>
            </a:r>
          </a:p>
          <a:p>
            <a:pPr marL="571500" indent="-571500">
              <a:buFont typeface="+mj-lt"/>
              <a:buAutoNum type="romanUcPeriod"/>
            </a:pPr>
            <a:r>
              <a:rPr lang="en-US" dirty="0" smtClean="0">
                <a:latin typeface="+mj-lt"/>
              </a:rPr>
              <a:t>Primary antibody</a:t>
            </a:r>
          </a:p>
          <a:p>
            <a:pPr marL="571500" indent="-571500">
              <a:buFont typeface="+mj-lt"/>
              <a:buAutoNum type="romanUcPeriod"/>
            </a:pPr>
            <a:r>
              <a:rPr lang="en-US" dirty="0" smtClean="0">
                <a:latin typeface="+mj-lt"/>
              </a:rPr>
              <a:t>Secondary antibody</a:t>
            </a:r>
          </a:p>
          <a:p>
            <a:pPr marL="571500" indent="-571500">
              <a:buFont typeface="+mj-lt"/>
              <a:buAutoNum type="romanUcPeriod"/>
            </a:pPr>
            <a:r>
              <a:rPr lang="en-US" dirty="0" err="1" smtClean="0">
                <a:latin typeface="+mj-lt"/>
              </a:rPr>
              <a:t>Chemiluminescent</a:t>
            </a:r>
            <a:r>
              <a:rPr lang="en-US" dirty="0" smtClean="0">
                <a:latin typeface="+mj-lt"/>
              </a:rPr>
              <a:t> treatment</a:t>
            </a:r>
          </a:p>
          <a:p>
            <a:pPr marL="571500" indent="-571500">
              <a:buFont typeface="+mj-lt"/>
              <a:buAutoNum type="romanUcPeriod"/>
            </a:pPr>
            <a:r>
              <a:rPr lang="en-US" dirty="0" smtClean="0">
                <a:latin typeface="+mj-lt"/>
              </a:rPr>
              <a:t>Imaging</a:t>
            </a:r>
          </a:p>
          <a:p>
            <a:pPr marL="571500" indent="-571500">
              <a:buFont typeface="+mj-lt"/>
              <a:buAutoNum type="romanUcPeriod"/>
            </a:pPr>
            <a:endParaRPr lang="en-US" dirty="0">
              <a:latin typeface="+mj-lt"/>
            </a:endParaRPr>
          </a:p>
        </p:txBody>
      </p:sp>
    </p:spTree>
    <p:extLst>
      <p:ext uri="{BB962C8B-B14F-4D97-AF65-F5344CB8AC3E}">
        <p14:creationId xmlns:p14="http://schemas.microsoft.com/office/powerpoint/2010/main" val="9007183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Wash membrane</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Remove each membrane from its plastic sleeve with forceps</a:t>
            </a:r>
          </a:p>
          <a:p>
            <a:pPr marL="514350" indent="-514350">
              <a:buFont typeface="+mj-lt"/>
              <a:buAutoNum type="arabicPeriod"/>
            </a:pPr>
            <a:r>
              <a:rPr lang="en-US" dirty="0" smtClean="0">
                <a:latin typeface="+mj-lt"/>
              </a:rPr>
              <a:t>Place it in a a plastic bin and cover with TBST</a:t>
            </a:r>
          </a:p>
          <a:p>
            <a:pPr marL="514350" indent="-514350">
              <a:buFont typeface="+mj-lt"/>
              <a:buAutoNum type="arabicPeriod"/>
            </a:pPr>
            <a:r>
              <a:rPr lang="en-US" dirty="0" smtClean="0">
                <a:latin typeface="+mj-lt"/>
              </a:rPr>
              <a:t>Rock the membrane back and </a:t>
            </a:r>
            <a:r>
              <a:rPr lang="en-US" dirty="0" smtClean="0">
                <a:latin typeface="+mj-lt"/>
              </a:rPr>
              <a:t>for 5 </a:t>
            </a:r>
            <a:r>
              <a:rPr lang="en-US" dirty="0" err="1" smtClean="0">
                <a:latin typeface="+mj-lt"/>
              </a:rPr>
              <a:t>mins</a:t>
            </a:r>
            <a:r>
              <a:rPr lang="en-US" dirty="0" smtClean="0">
                <a:latin typeface="+mj-lt"/>
              </a:rPr>
              <a:t>, until the </a:t>
            </a:r>
            <a:r>
              <a:rPr lang="en-US" dirty="0" err="1" smtClean="0">
                <a:latin typeface="+mj-lt"/>
              </a:rPr>
              <a:t>Ponceau</a:t>
            </a:r>
            <a:r>
              <a:rPr lang="en-US" dirty="0" smtClean="0">
                <a:latin typeface="+mj-lt"/>
              </a:rPr>
              <a:t> S disappears</a:t>
            </a:r>
            <a:endParaRPr lang="en-US" dirty="0" smtClean="0">
              <a:latin typeface="+mj-lt"/>
            </a:endParaRPr>
          </a:p>
          <a:p>
            <a:pPr marL="514350" indent="-514350">
              <a:buFont typeface="+mj-lt"/>
              <a:buAutoNum type="arabicPeriod"/>
            </a:pPr>
            <a:r>
              <a:rPr lang="en-US" dirty="0" smtClean="0">
                <a:latin typeface="+mj-lt"/>
              </a:rPr>
              <a:t>Carefully pour the TBST into the sink</a:t>
            </a:r>
            <a:endParaRPr lang="en-US" dirty="0">
              <a:latin typeface="+mj-lt"/>
            </a:endParaRPr>
          </a:p>
        </p:txBody>
      </p:sp>
    </p:spTree>
    <p:extLst>
      <p:ext uri="{BB962C8B-B14F-4D97-AF65-F5344CB8AC3E}">
        <p14:creationId xmlns:p14="http://schemas.microsoft.com/office/powerpoint/2010/main" val="2860679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Incubate with milk solution on rocking platform</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Cover the membranes with 5% milk </a:t>
            </a:r>
            <a:r>
              <a:rPr lang="en-US" dirty="0" smtClean="0">
                <a:latin typeface="+mj-lt"/>
              </a:rPr>
              <a:t>solution in TBST</a:t>
            </a:r>
            <a:endParaRPr lang="en-US" dirty="0" smtClean="0">
              <a:latin typeface="+mj-lt"/>
            </a:endParaRPr>
          </a:p>
          <a:p>
            <a:pPr marL="514350" indent="-514350">
              <a:buFont typeface="+mj-lt"/>
              <a:buAutoNum type="arabicPeriod"/>
            </a:pPr>
            <a:r>
              <a:rPr lang="en-US" dirty="0" smtClean="0">
                <a:latin typeface="+mj-lt"/>
              </a:rPr>
              <a:t>Rock on setting 2 for </a:t>
            </a:r>
            <a:r>
              <a:rPr lang="en-US" dirty="0" smtClean="0">
                <a:latin typeface="+mj-lt"/>
              </a:rPr>
              <a:t>5 to 10 minutes</a:t>
            </a:r>
            <a:endParaRPr lang="en-US" dirty="0" smtClean="0">
              <a:latin typeface="+mj-lt"/>
            </a:endParaRPr>
          </a:p>
          <a:p>
            <a:pPr marL="514350" indent="-514350">
              <a:buFont typeface="+mj-lt"/>
              <a:buAutoNum type="arabicPeriod"/>
            </a:pPr>
            <a:r>
              <a:rPr lang="en-US" dirty="0" smtClean="0">
                <a:latin typeface="+mj-lt"/>
              </a:rPr>
              <a:t>Take the membranes out of the plastic bins</a:t>
            </a:r>
            <a:endParaRPr lang="en-US" dirty="0">
              <a:latin typeface="+mj-lt"/>
            </a:endParaRPr>
          </a:p>
        </p:txBody>
      </p:sp>
    </p:spTree>
    <p:extLst>
      <p:ext uri="{BB962C8B-B14F-4D97-AF65-F5344CB8AC3E}">
        <p14:creationId xmlns:p14="http://schemas.microsoft.com/office/powerpoint/2010/main" val="3172396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V. Primary antibody</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Prepare bag with milk and primary antibody</a:t>
            </a:r>
          </a:p>
          <a:p>
            <a:pPr marL="514350" indent="-514350">
              <a:buFont typeface="+mj-lt"/>
              <a:buAutoNum type="arabicPeriod"/>
            </a:pPr>
            <a:r>
              <a:rPr lang="en-US" dirty="0" smtClean="0">
                <a:latin typeface="+mj-lt"/>
              </a:rPr>
              <a:t>Seal membrane into bag</a:t>
            </a:r>
          </a:p>
          <a:p>
            <a:pPr marL="514350" indent="-514350">
              <a:buFont typeface="+mj-lt"/>
              <a:buAutoNum type="arabicPeriod"/>
            </a:pPr>
            <a:r>
              <a:rPr lang="en-US" dirty="0" smtClean="0">
                <a:latin typeface="+mj-lt"/>
              </a:rPr>
              <a:t>Incubate in vertical rotator</a:t>
            </a:r>
          </a:p>
        </p:txBody>
      </p:sp>
      <p:grpSp>
        <p:nvGrpSpPr>
          <p:cNvPr id="25" name="Group 24"/>
          <p:cNvGrpSpPr/>
          <p:nvPr/>
        </p:nvGrpSpPr>
        <p:grpSpPr>
          <a:xfrm>
            <a:off x="8262257" y="673893"/>
            <a:ext cx="1475383" cy="1485901"/>
            <a:chOff x="748133" y="4381499"/>
            <a:chExt cx="1475383" cy="1485901"/>
          </a:xfrm>
        </p:grpSpPr>
        <p:grpSp>
          <p:nvGrpSpPr>
            <p:cNvPr id="18" name="Group 17"/>
            <p:cNvGrpSpPr/>
            <p:nvPr/>
          </p:nvGrpSpPr>
          <p:grpSpPr>
            <a:xfrm>
              <a:off x="748133" y="4381499"/>
              <a:ext cx="699667" cy="1485901"/>
              <a:chOff x="748133" y="4381499"/>
              <a:chExt cx="699667" cy="1485901"/>
            </a:xfrm>
          </p:grpSpPr>
          <p:sp>
            <p:nvSpPr>
              <p:cNvPr id="4" name="Rectangle 3"/>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nip Single Corner Rectangle 9"/>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nip Single Corner Rectangle 16"/>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p:cNvGrpSpPr/>
            <p:nvPr/>
          </p:nvGrpSpPr>
          <p:grpSpPr>
            <a:xfrm flipH="1">
              <a:off x="1524000" y="4381499"/>
              <a:ext cx="699516" cy="1485901"/>
              <a:chOff x="748133" y="4381499"/>
              <a:chExt cx="699667" cy="1485901"/>
            </a:xfrm>
          </p:grpSpPr>
          <p:sp>
            <p:nvSpPr>
              <p:cNvPr id="20" name="Rectangle 19"/>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nip Single Corner Rectangle 21"/>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nip Single Corner Rectangle 23"/>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6" name="Rectangle 25"/>
          <p:cNvSpPr/>
          <p:nvPr/>
        </p:nvSpPr>
        <p:spPr>
          <a:xfrm>
            <a:off x="533400" y="5334000"/>
            <a:ext cx="11125200" cy="114300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ysClr val="windowText" lastClr="000000"/>
              </a:solidFill>
            </a:endParaRPr>
          </a:p>
        </p:txBody>
      </p:sp>
      <p:sp>
        <p:nvSpPr>
          <p:cNvPr id="27" name="Diamond 26"/>
          <p:cNvSpPr/>
          <p:nvPr/>
        </p:nvSpPr>
        <p:spPr>
          <a:xfrm>
            <a:off x="75438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Diamond 27"/>
          <p:cNvSpPr/>
          <p:nvPr/>
        </p:nvSpPr>
        <p:spPr>
          <a:xfrm>
            <a:off x="80010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Diamond 28"/>
          <p:cNvSpPr/>
          <p:nvPr/>
        </p:nvSpPr>
        <p:spPr>
          <a:xfrm>
            <a:off x="73152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Diamond 29"/>
          <p:cNvSpPr/>
          <p:nvPr/>
        </p:nvSpPr>
        <p:spPr>
          <a:xfrm>
            <a:off x="67818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667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429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4419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181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019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8610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9525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10210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0972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990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10036746" y="152400"/>
            <a:ext cx="1621854" cy="2031325"/>
          </a:xfrm>
          <a:prstGeom prst="rect">
            <a:avLst/>
          </a:prstGeom>
          <a:noFill/>
        </p:spPr>
        <p:txBody>
          <a:bodyPr wrap="none" rtlCol="0">
            <a:spAutoFit/>
          </a:bodyPr>
          <a:lstStyle/>
          <a:p>
            <a:r>
              <a:rPr lang="en-US" dirty="0" smtClean="0"/>
              <a:t>Heavy variable</a:t>
            </a:r>
          </a:p>
          <a:p>
            <a:r>
              <a:rPr lang="en-US" dirty="0" smtClean="0"/>
              <a:t>Light variable</a:t>
            </a:r>
          </a:p>
          <a:p>
            <a:endParaRPr lang="en-US" dirty="0" smtClean="0"/>
          </a:p>
          <a:p>
            <a:endParaRPr lang="en-US" dirty="0" smtClean="0"/>
          </a:p>
          <a:p>
            <a:endParaRPr lang="en-US" dirty="0"/>
          </a:p>
          <a:p>
            <a:r>
              <a:rPr lang="en-US" dirty="0" smtClean="0"/>
              <a:t>Light constant</a:t>
            </a:r>
          </a:p>
          <a:p>
            <a:r>
              <a:rPr lang="en-US" dirty="0" smtClean="0"/>
              <a:t>Heavy constant</a:t>
            </a:r>
            <a:endParaRPr lang="en-US" dirty="0"/>
          </a:p>
        </p:txBody>
      </p:sp>
      <p:cxnSp>
        <p:nvCxnSpPr>
          <p:cNvPr id="47" name="Elbow Connector 46"/>
          <p:cNvCxnSpPr>
            <a:endCxn id="22" idx="2"/>
          </p:cNvCxnSpPr>
          <p:nvPr/>
        </p:nvCxnSpPr>
        <p:spPr>
          <a:xfrm rot="10800000" flipV="1">
            <a:off x="9469072" y="365124"/>
            <a:ext cx="567674" cy="52158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Elbow Connector 48"/>
          <p:cNvCxnSpPr>
            <a:endCxn id="24" idx="3"/>
          </p:cNvCxnSpPr>
          <p:nvPr/>
        </p:nvCxnSpPr>
        <p:spPr>
          <a:xfrm rot="5400000">
            <a:off x="9811082" y="664877"/>
            <a:ext cx="264624" cy="18670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Elbow Connector 50"/>
          <p:cNvCxnSpPr/>
          <p:nvPr/>
        </p:nvCxnSpPr>
        <p:spPr>
          <a:xfrm rot="10800000">
            <a:off x="9482940" y="1473982"/>
            <a:ext cx="553806" cy="21670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Elbow Connector 52"/>
          <p:cNvCxnSpPr/>
          <p:nvPr/>
        </p:nvCxnSpPr>
        <p:spPr>
          <a:xfrm rot="10800000">
            <a:off x="9266644" y="1740694"/>
            <a:ext cx="770102" cy="24050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4" name="Group 53"/>
          <p:cNvGrpSpPr/>
          <p:nvPr/>
        </p:nvGrpSpPr>
        <p:grpSpPr>
          <a:xfrm rot="13747241">
            <a:off x="7437975" y="3470851"/>
            <a:ext cx="1475383" cy="1485901"/>
            <a:chOff x="748133" y="4381499"/>
            <a:chExt cx="1475383" cy="1485901"/>
          </a:xfrm>
        </p:grpSpPr>
        <p:grpSp>
          <p:nvGrpSpPr>
            <p:cNvPr id="55" name="Group 54"/>
            <p:cNvGrpSpPr/>
            <p:nvPr/>
          </p:nvGrpSpPr>
          <p:grpSpPr>
            <a:xfrm>
              <a:off x="748133" y="4381499"/>
              <a:ext cx="699667" cy="1485901"/>
              <a:chOff x="748133" y="4381499"/>
              <a:chExt cx="699667" cy="1485901"/>
            </a:xfrm>
          </p:grpSpPr>
          <p:sp>
            <p:nvSpPr>
              <p:cNvPr id="62" name="Rectangle 61"/>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Snip Single Corner Rectangle 63"/>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Snip Single Corner Rectangle 65"/>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6" name="Group 55"/>
            <p:cNvGrpSpPr/>
            <p:nvPr/>
          </p:nvGrpSpPr>
          <p:grpSpPr>
            <a:xfrm flipH="1">
              <a:off x="1524000" y="4381499"/>
              <a:ext cx="699516" cy="1485901"/>
              <a:chOff x="748133" y="4381499"/>
              <a:chExt cx="699667" cy="1485901"/>
            </a:xfrm>
          </p:grpSpPr>
          <p:sp>
            <p:nvSpPr>
              <p:cNvPr id="57" name="Rectangle 56"/>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Snip Single Corner Rectangle 58"/>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Snip Single Corner Rectangle 60"/>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7" name="Group 66"/>
          <p:cNvGrpSpPr/>
          <p:nvPr/>
        </p:nvGrpSpPr>
        <p:grpSpPr>
          <a:xfrm rot="7981062">
            <a:off x="6369234" y="3468632"/>
            <a:ext cx="1475383" cy="1485901"/>
            <a:chOff x="748133" y="4381499"/>
            <a:chExt cx="1475383" cy="1485901"/>
          </a:xfrm>
        </p:grpSpPr>
        <p:grpSp>
          <p:nvGrpSpPr>
            <p:cNvPr id="68" name="Group 67"/>
            <p:cNvGrpSpPr/>
            <p:nvPr/>
          </p:nvGrpSpPr>
          <p:grpSpPr>
            <a:xfrm>
              <a:off x="748133" y="4381499"/>
              <a:ext cx="699667" cy="1485901"/>
              <a:chOff x="748133" y="4381499"/>
              <a:chExt cx="699667" cy="1485901"/>
            </a:xfrm>
          </p:grpSpPr>
          <p:sp>
            <p:nvSpPr>
              <p:cNvPr id="75" name="Rectangle 74"/>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Snip Single Corner Rectangle 76"/>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Snip Single Corner Rectangle 78"/>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p:cNvGrpSpPr/>
            <p:nvPr/>
          </p:nvGrpSpPr>
          <p:grpSpPr>
            <a:xfrm flipH="1">
              <a:off x="1524000" y="4381499"/>
              <a:ext cx="699516" cy="1485901"/>
              <a:chOff x="748133" y="4381499"/>
              <a:chExt cx="699667" cy="1485901"/>
            </a:xfrm>
          </p:grpSpPr>
          <p:sp>
            <p:nvSpPr>
              <p:cNvPr id="70" name="Rectangle 69"/>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Snip Single Corner Rectangle 71"/>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Snip Single Corner Rectangle 73"/>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0" name="Group 79"/>
          <p:cNvGrpSpPr/>
          <p:nvPr/>
        </p:nvGrpSpPr>
        <p:grpSpPr>
          <a:xfrm rot="10800000">
            <a:off x="9342975" y="3162299"/>
            <a:ext cx="1475383" cy="1485901"/>
            <a:chOff x="748133" y="4381499"/>
            <a:chExt cx="1475383" cy="1485901"/>
          </a:xfrm>
        </p:grpSpPr>
        <p:grpSp>
          <p:nvGrpSpPr>
            <p:cNvPr id="81" name="Group 80"/>
            <p:cNvGrpSpPr/>
            <p:nvPr/>
          </p:nvGrpSpPr>
          <p:grpSpPr>
            <a:xfrm>
              <a:off x="748133" y="4381499"/>
              <a:ext cx="699667" cy="1485901"/>
              <a:chOff x="748133" y="4381499"/>
              <a:chExt cx="699667" cy="1485901"/>
            </a:xfrm>
          </p:grpSpPr>
          <p:sp>
            <p:nvSpPr>
              <p:cNvPr id="88" name="Rectangle 87"/>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Snip Single Corner Rectangle 89"/>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Snip Single Corner Rectangle 91"/>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81"/>
            <p:cNvGrpSpPr/>
            <p:nvPr/>
          </p:nvGrpSpPr>
          <p:grpSpPr>
            <a:xfrm flipH="1">
              <a:off x="1524000" y="4381499"/>
              <a:ext cx="699516" cy="1485901"/>
              <a:chOff x="748133" y="4381499"/>
              <a:chExt cx="699667" cy="1485901"/>
            </a:xfrm>
          </p:grpSpPr>
          <p:sp>
            <p:nvSpPr>
              <p:cNvPr id="83" name="Rectangle 82"/>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Snip Single Corner Rectangle 84"/>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Snip Single Corner Rectangle 86"/>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3" name="Group 92"/>
          <p:cNvGrpSpPr/>
          <p:nvPr/>
        </p:nvGrpSpPr>
        <p:grpSpPr>
          <a:xfrm rot="8251445">
            <a:off x="1603501" y="3621129"/>
            <a:ext cx="1475383" cy="1485901"/>
            <a:chOff x="748133" y="4381499"/>
            <a:chExt cx="1475383" cy="1485901"/>
          </a:xfrm>
        </p:grpSpPr>
        <p:grpSp>
          <p:nvGrpSpPr>
            <p:cNvPr id="94" name="Group 93"/>
            <p:cNvGrpSpPr/>
            <p:nvPr/>
          </p:nvGrpSpPr>
          <p:grpSpPr>
            <a:xfrm>
              <a:off x="748133" y="4381499"/>
              <a:ext cx="699667" cy="1485901"/>
              <a:chOff x="748133" y="4381499"/>
              <a:chExt cx="699667" cy="1485901"/>
            </a:xfrm>
          </p:grpSpPr>
          <p:sp>
            <p:nvSpPr>
              <p:cNvPr id="101" name="Rectangle 100"/>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Snip Single Corner Rectangle 102"/>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Snip Single Corner Rectangle 104"/>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5" name="Group 94"/>
            <p:cNvGrpSpPr/>
            <p:nvPr/>
          </p:nvGrpSpPr>
          <p:grpSpPr>
            <a:xfrm flipH="1">
              <a:off x="1524000" y="4381499"/>
              <a:ext cx="699516" cy="1485901"/>
              <a:chOff x="748133" y="4381499"/>
              <a:chExt cx="699667" cy="1485901"/>
            </a:xfrm>
          </p:grpSpPr>
          <p:sp>
            <p:nvSpPr>
              <p:cNvPr id="96" name="Rectangle 95"/>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Snip Single Corner Rectangle 97"/>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Snip Single Corner Rectangle 99"/>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6" name="TextBox 105"/>
          <p:cNvSpPr txBox="1"/>
          <p:nvPr/>
        </p:nvSpPr>
        <p:spPr>
          <a:xfrm>
            <a:off x="6834678" y="5586081"/>
            <a:ext cx="1654620" cy="369332"/>
          </a:xfrm>
          <a:prstGeom prst="rect">
            <a:avLst/>
          </a:prstGeom>
          <a:noFill/>
        </p:spPr>
        <p:txBody>
          <a:bodyPr wrap="none" rtlCol="0">
            <a:spAutoFit/>
          </a:bodyPr>
          <a:lstStyle/>
          <a:p>
            <a:r>
              <a:rPr lang="en-US" dirty="0" smtClean="0"/>
              <a:t>Specific binding</a:t>
            </a:r>
            <a:endParaRPr lang="en-US" dirty="0"/>
          </a:p>
        </p:txBody>
      </p:sp>
      <p:sp>
        <p:nvSpPr>
          <p:cNvPr id="107" name="TextBox 106"/>
          <p:cNvSpPr txBox="1"/>
          <p:nvPr/>
        </p:nvSpPr>
        <p:spPr>
          <a:xfrm>
            <a:off x="1393380" y="5410200"/>
            <a:ext cx="1907895" cy="369332"/>
          </a:xfrm>
          <a:prstGeom prst="rect">
            <a:avLst/>
          </a:prstGeom>
          <a:noFill/>
        </p:spPr>
        <p:txBody>
          <a:bodyPr wrap="none" rtlCol="0">
            <a:spAutoFit/>
          </a:bodyPr>
          <a:lstStyle/>
          <a:p>
            <a:r>
              <a:rPr lang="en-US" dirty="0" smtClean="0"/>
              <a:t>Unspecific binding</a:t>
            </a:r>
            <a:endParaRPr lang="en-US" dirty="0"/>
          </a:p>
        </p:txBody>
      </p:sp>
    </p:spTree>
    <p:extLst>
      <p:ext uri="{BB962C8B-B14F-4D97-AF65-F5344CB8AC3E}">
        <p14:creationId xmlns:p14="http://schemas.microsoft.com/office/powerpoint/2010/main" val="99634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Prepare the bag with milk and primary antibody</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Calculate the correct amount of each primary antibody to add; typical concentrations range from 1:20000 to 1:500</a:t>
            </a:r>
          </a:p>
          <a:p>
            <a:pPr marL="514350" indent="-514350">
              <a:buFont typeface="+mj-lt"/>
              <a:buAutoNum type="arabicPeriod"/>
            </a:pPr>
            <a:r>
              <a:rPr lang="en-US" dirty="0" smtClean="0">
                <a:latin typeface="+mj-lt"/>
              </a:rPr>
              <a:t>Cut out a section of bag film about 5 cm by 10 cm and seal three sides closed</a:t>
            </a:r>
          </a:p>
          <a:p>
            <a:pPr marL="514350" indent="-514350">
              <a:buFont typeface="+mj-lt"/>
              <a:buAutoNum type="arabicPeriod"/>
            </a:pPr>
            <a:r>
              <a:rPr lang="en-US" dirty="0" smtClean="0">
                <a:latin typeface="+mj-lt"/>
              </a:rPr>
              <a:t>Label each bag with the protein to be blotted fo</a:t>
            </a:r>
            <a:r>
              <a:rPr lang="en-US" dirty="0">
                <a:latin typeface="+mj-lt"/>
              </a:rPr>
              <a:t>r</a:t>
            </a:r>
            <a:endParaRPr lang="en-US" dirty="0" smtClean="0">
              <a:latin typeface="+mj-lt"/>
            </a:endParaRPr>
          </a:p>
          <a:p>
            <a:pPr marL="514350" indent="-514350">
              <a:buFont typeface="+mj-lt"/>
              <a:buAutoNum type="arabicPeriod"/>
            </a:pPr>
            <a:r>
              <a:rPr lang="en-US" dirty="0" smtClean="0">
                <a:latin typeface="+mj-lt"/>
              </a:rPr>
              <a:t>Pipette 3 to 4 mL of 5% milk into each bag</a:t>
            </a:r>
          </a:p>
          <a:p>
            <a:pPr marL="514350" indent="-514350">
              <a:buFont typeface="+mj-lt"/>
              <a:buAutoNum type="arabicPeriod"/>
            </a:pPr>
            <a:r>
              <a:rPr lang="en-US" dirty="0" smtClean="0">
                <a:latin typeface="+mj-lt"/>
              </a:rPr>
              <a:t>Go to the antibody freezer with a 2 – 20 microliter pipette and tips</a:t>
            </a:r>
          </a:p>
          <a:p>
            <a:pPr marL="514350" indent="-514350">
              <a:buFont typeface="+mj-lt"/>
              <a:buAutoNum type="arabicPeriod"/>
            </a:pPr>
            <a:r>
              <a:rPr lang="en-US" dirty="0" smtClean="0">
                <a:latin typeface="+mj-lt"/>
              </a:rPr>
              <a:t>In the freezer, pipette each primary antibody into its corresponding </a:t>
            </a:r>
            <a:r>
              <a:rPr lang="en-US" dirty="0" smtClean="0">
                <a:latin typeface="+mj-lt"/>
              </a:rPr>
              <a:t>bag, or take the antibody to the lab bench and add it there</a:t>
            </a:r>
            <a:endParaRPr lang="en-US" dirty="0" smtClean="0">
              <a:latin typeface="+mj-lt"/>
            </a:endParaRPr>
          </a:p>
        </p:txBody>
      </p:sp>
    </p:spTree>
    <p:extLst>
      <p:ext uri="{BB962C8B-B14F-4D97-AF65-F5344CB8AC3E}">
        <p14:creationId xmlns:p14="http://schemas.microsoft.com/office/powerpoint/2010/main" val="846364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Seal membrane into bag</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Place each membrane in its corresponding bag with forceps</a:t>
            </a:r>
          </a:p>
          <a:p>
            <a:pPr marL="514350" indent="-514350">
              <a:buFont typeface="+mj-lt"/>
              <a:buAutoNum type="arabicPeriod"/>
            </a:pPr>
            <a:r>
              <a:rPr lang="en-US" dirty="0" smtClean="0">
                <a:latin typeface="+mj-lt"/>
              </a:rPr>
              <a:t>Press out the bubbles from each bag</a:t>
            </a:r>
          </a:p>
          <a:p>
            <a:pPr marL="514350" indent="-514350">
              <a:buFont typeface="+mj-lt"/>
              <a:buAutoNum type="arabicPeriod"/>
            </a:pPr>
            <a:r>
              <a:rPr lang="en-US" dirty="0" smtClean="0">
                <a:latin typeface="+mj-lt"/>
              </a:rPr>
              <a:t>Seal the bag closed, leaving enough space for the membrane to move around; press on the bag to ensure there are no holes</a:t>
            </a:r>
          </a:p>
        </p:txBody>
      </p:sp>
    </p:spTree>
    <p:extLst>
      <p:ext uri="{BB962C8B-B14F-4D97-AF65-F5344CB8AC3E}">
        <p14:creationId xmlns:p14="http://schemas.microsoft.com/office/powerpoint/2010/main" val="4291416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Incubate in vertical rotator</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Tape each bag to the vertical rotator in the refrigerator</a:t>
            </a:r>
          </a:p>
          <a:p>
            <a:pPr marL="514350" indent="-514350">
              <a:buFont typeface="+mj-lt"/>
              <a:buAutoNum type="arabicPeriod"/>
            </a:pPr>
            <a:r>
              <a:rPr lang="en-US" dirty="0" smtClean="0">
                <a:latin typeface="+mj-lt"/>
              </a:rPr>
              <a:t>Start the rotator, and do not adjust the speed</a:t>
            </a:r>
          </a:p>
          <a:p>
            <a:pPr marL="514350" indent="-514350">
              <a:buFont typeface="+mj-lt"/>
              <a:buAutoNum type="arabicPeriod"/>
            </a:pPr>
            <a:r>
              <a:rPr lang="en-US" dirty="0" smtClean="0">
                <a:latin typeface="+mj-lt"/>
              </a:rPr>
              <a:t>Lightly tap each bag to make sure the membranes can float freely</a:t>
            </a:r>
          </a:p>
        </p:txBody>
      </p:sp>
    </p:spTree>
    <p:extLst>
      <p:ext uri="{BB962C8B-B14F-4D97-AF65-F5344CB8AC3E}">
        <p14:creationId xmlns:p14="http://schemas.microsoft.com/office/powerpoint/2010/main" val="4129574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6" name="Group 85"/>
          <p:cNvGrpSpPr/>
          <p:nvPr/>
        </p:nvGrpSpPr>
        <p:grpSpPr>
          <a:xfrm rot="8570003">
            <a:off x="8131613" y="1953140"/>
            <a:ext cx="1475383" cy="1485901"/>
            <a:chOff x="748133" y="4381499"/>
            <a:chExt cx="1475383" cy="1485901"/>
          </a:xfrm>
        </p:grpSpPr>
        <p:grpSp>
          <p:nvGrpSpPr>
            <p:cNvPr id="87" name="Group 86"/>
            <p:cNvGrpSpPr/>
            <p:nvPr/>
          </p:nvGrpSpPr>
          <p:grpSpPr>
            <a:xfrm>
              <a:off x="748133" y="4381499"/>
              <a:ext cx="699667" cy="1485901"/>
              <a:chOff x="748133" y="4381499"/>
              <a:chExt cx="699667" cy="1485901"/>
            </a:xfrm>
          </p:grpSpPr>
          <p:sp>
            <p:nvSpPr>
              <p:cNvPr id="94" name="Rectangle 93"/>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Snip Single Corner Rectangle 95"/>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Snip Single Corner Rectangle 97"/>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8" name="Group 87"/>
            <p:cNvGrpSpPr/>
            <p:nvPr/>
          </p:nvGrpSpPr>
          <p:grpSpPr>
            <a:xfrm flipH="1">
              <a:off x="1524000" y="4381499"/>
              <a:ext cx="699516" cy="1485901"/>
              <a:chOff x="748133" y="4381499"/>
              <a:chExt cx="699667" cy="1485901"/>
            </a:xfrm>
          </p:grpSpPr>
          <p:sp>
            <p:nvSpPr>
              <p:cNvPr id="89" name="Rectangle 88"/>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Snip Single Corner Rectangle 90"/>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Snip Single Corner Rectangle 92"/>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 name="Title 1"/>
          <p:cNvSpPr>
            <a:spLocks noGrp="1"/>
          </p:cNvSpPr>
          <p:nvPr>
            <p:ph type="title"/>
          </p:nvPr>
        </p:nvSpPr>
        <p:spPr/>
        <p:txBody>
          <a:bodyPr/>
          <a:lstStyle/>
          <a:p>
            <a:r>
              <a:rPr lang="en-US" dirty="0" smtClean="0">
                <a:latin typeface="Gill Sans MT" panose="020B0502020104020203" pitchFamily="34" charset="0"/>
              </a:rPr>
              <a:t>VI. Secondary antibody</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Wash membrane in TBST</a:t>
            </a:r>
          </a:p>
          <a:p>
            <a:pPr marL="514350" indent="-514350">
              <a:buFont typeface="+mj-lt"/>
              <a:buAutoNum type="arabicPeriod"/>
            </a:pPr>
            <a:r>
              <a:rPr lang="en-US" dirty="0" smtClean="0">
                <a:latin typeface="+mj-lt"/>
              </a:rPr>
              <a:t>Prepare bag with milk and </a:t>
            </a:r>
            <a:r>
              <a:rPr lang="en-US" dirty="0" smtClean="0">
                <a:latin typeface="+mj-lt"/>
              </a:rPr>
              <a:t>HRP-fused secondary antibody</a:t>
            </a:r>
            <a:endParaRPr lang="en-US" dirty="0" smtClean="0">
              <a:latin typeface="+mj-lt"/>
            </a:endParaRPr>
          </a:p>
          <a:p>
            <a:pPr marL="514350" indent="-514350">
              <a:buFont typeface="+mj-lt"/>
              <a:buAutoNum type="arabicPeriod"/>
            </a:pPr>
            <a:r>
              <a:rPr lang="en-US" dirty="0" smtClean="0">
                <a:latin typeface="+mj-lt"/>
              </a:rPr>
              <a:t>Seal membrane into bag</a:t>
            </a:r>
          </a:p>
          <a:p>
            <a:pPr marL="514350" indent="-514350">
              <a:buFont typeface="+mj-lt"/>
              <a:buAutoNum type="arabicPeriod"/>
            </a:pPr>
            <a:r>
              <a:rPr lang="en-US" dirty="0" smtClean="0">
                <a:latin typeface="+mj-lt"/>
              </a:rPr>
              <a:t>Incubate in vertical rotator</a:t>
            </a:r>
          </a:p>
        </p:txBody>
      </p:sp>
      <p:sp>
        <p:nvSpPr>
          <p:cNvPr id="4" name="Rectangle 3"/>
          <p:cNvSpPr/>
          <p:nvPr/>
        </p:nvSpPr>
        <p:spPr>
          <a:xfrm>
            <a:off x="533400" y="5334000"/>
            <a:ext cx="11125200" cy="114300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ysClr val="windowText" lastClr="000000"/>
              </a:solidFill>
            </a:endParaRPr>
          </a:p>
        </p:txBody>
      </p:sp>
      <p:sp>
        <p:nvSpPr>
          <p:cNvPr id="5" name="Diamond 4"/>
          <p:cNvSpPr/>
          <p:nvPr/>
        </p:nvSpPr>
        <p:spPr>
          <a:xfrm>
            <a:off x="75438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iamond 5"/>
          <p:cNvSpPr/>
          <p:nvPr/>
        </p:nvSpPr>
        <p:spPr>
          <a:xfrm>
            <a:off x="80010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iamond 6"/>
          <p:cNvSpPr/>
          <p:nvPr/>
        </p:nvSpPr>
        <p:spPr>
          <a:xfrm>
            <a:off x="73152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iamond 7"/>
          <p:cNvSpPr/>
          <p:nvPr/>
        </p:nvSpPr>
        <p:spPr>
          <a:xfrm>
            <a:off x="67818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667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429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419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181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019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8610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9525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0210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0972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990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p:cNvGrpSpPr/>
          <p:nvPr/>
        </p:nvGrpSpPr>
        <p:grpSpPr>
          <a:xfrm rot="13747241">
            <a:off x="7437975" y="3470851"/>
            <a:ext cx="1475383" cy="1485901"/>
            <a:chOff x="748133" y="4381499"/>
            <a:chExt cx="1475383" cy="1485901"/>
          </a:xfrm>
        </p:grpSpPr>
        <p:grpSp>
          <p:nvGrpSpPr>
            <p:cNvPr id="20" name="Group 19"/>
            <p:cNvGrpSpPr/>
            <p:nvPr/>
          </p:nvGrpSpPr>
          <p:grpSpPr>
            <a:xfrm>
              <a:off x="748133" y="4381499"/>
              <a:ext cx="699667" cy="1485901"/>
              <a:chOff x="748133" y="4381499"/>
              <a:chExt cx="699667" cy="1485901"/>
            </a:xfrm>
          </p:grpSpPr>
          <p:sp>
            <p:nvSpPr>
              <p:cNvPr id="27" name="Rectangle 26"/>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Snip Single Corner Rectangle 28"/>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Snip Single Corner Rectangle 30"/>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flipH="1">
              <a:off x="1524000" y="4381499"/>
              <a:ext cx="699516" cy="1485901"/>
              <a:chOff x="748133" y="4381499"/>
              <a:chExt cx="699667" cy="1485901"/>
            </a:xfrm>
          </p:grpSpPr>
          <p:sp>
            <p:nvSpPr>
              <p:cNvPr id="22" name="Rectangle 21"/>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nip Single Corner Rectangle 23"/>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nip Single Corner Rectangle 25"/>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2" name="Group 31"/>
          <p:cNvGrpSpPr/>
          <p:nvPr/>
        </p:nvGrpSpPr>
        <p:grpSpPr>
          <a:xfrm rot="7981062">
            <a:off x="6369234" y="3468632"/>
            <a:ext cx="1475383" cy="1485901"/>
            <a:chOff x="748133" y="4381499"/>
            <a:chExt cx="1475383" cy="1485901"/>
          </a:xfrm>
        </p:grpSpPr>
        <p:grpSp>
          <p:nvGrpSpPr>
            <p:cNvPr id="33" name="Group 32"/>
            <p:cNvGrpSpPr/>
            <p:nvPr/>
          </p:nvGrpSpPr>
          <p:grpSpPr>
            <a:xfrm>
              <a:off x="748133" y="4381499"/>
              <a:ext cx="699667" cy="1485901"/>
              <a:chOff x="748133" y="4381499"/>
              <a:chExt cx="699667" cy="1485901"/>
            </a:xfrm>
          </p:grpSpPr>
          <p:sp>
            <p:nvSpPr>
              <p:cNvPr id="40" name="Rectangle 39"/>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Snip Single Corner Rectangle 41"/>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Snip Single Corner Rectangle 43"/>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flipH="1">
              <a:off x="1524000" y="4381499"/>
              <a:ext cx="699516" cy="1485901"/>
              <a:chOff x="748133" y="4381499"/>
              <a:chExt cx="699667" cy="1485901"/>
            </a:xfrm>
          </p:grpSpPr>
          <p:sp>
            <p:nvSpPr>
              <p:cNvPr id="35" name="Rectangle 34"/>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Snip Single Corner Rectangle 36"/>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Snip Single Corner Rectangle 38"/>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8" name="Group 57"/>
          <p:cNvGrpSpPr/>
          <p:nvPr/>
        </p:nvGrpSpPr>
        <p:grpSpPr>
          <a:xfrm rot="8251445">
            <a:off x="1603501" y="3621129"/>
            <a:ext cx="1475383" cy="1485901"/>
            <a:chOff x="748133" y="4381499"/>
            <a:chExt cx="1475383" cy="1485901"/>
          </a:xfrm>
        </p:grpSpPr>
        <p:grpSp>
          <p:nvGrpSpPr>
            <p:cNvPr id="59" name="Group 58"/>
            <p:cNvGrpSpPr/>
            <p:nvPr/>
          </p:nvGrpSpPr>
          <p:grpSpPr>
            <a:xfrm>
              <a:off x="748133" y="4381499"/>
              <a:ext cx="699667" cy="1485901"/>
              <a:chOff x="748133" y="4381499"/>
              <a:chExt cx="699667" cy="1485901"/>
            </a:xfrm>
          </p:grpSpPr>
          <p:sp>
            <p:nvSpPr>
              <p:cNvPr id="66" name="Rectangle 65"/>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Snip Single Corner Rectangle 67"/>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Snip Single Corner Rectangle 69"/>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9"/>
            <p:cNvGrpSpPr/>
            <p:nvPr/>
          </p:nvGrpSpPr>
          <p:grpSpPr>
            <a:xfrm flipH="1">
              <a:off x="1524000" y="4381499"/>
              <a:ext cx="699516" cy="1485901"/>
              <a:chOff x="748133" y="4381499"/>
              <a:chExt cx="699667" cy="1485901"/>
            </a:xfrm>
          </p:grpSpPr>
          <p:sp>
            <p:nvSpPr>
              <p:cNvPr id="61" name="Rectangle 60"/>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Snip Single Corner Rectangle 62"/>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Snip Single Corner Rectangle 64"/>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3" name="Group 72"/>
          <p:cNvGrpSpPr/>
          <p:nvPr/>
        </p:nvGrpSpPr>
        <p:grpSpPr>
          <a:xfrm rot="19507438">
            <a:off x="9052691" y="3178725"/>
            <a:ext cx="1475383" cy="1485901"/>
            <a:chOff x="748133" y="4381499"/>
            <a:chExt cx="1475383" cy="1485901"/>
          </a:xfrm>
        </p:grpSpPr>
        <p:grpSp>
          <p:nvGrpSpPr>
            <p:cNvPr id="74" name="Group 73"/>
            <p:cNvGrpSpPr/>
            <p:nvPr/>
          </p:nvGrpSpPr>
          <p:grpSpPr>
            <a:xfrm>
              <a:off x="748133" y="4381499"/>
              <a:ext cx="699667" cy="1485901"/>
              <a:chOff x="748133" y="4381499"/>
              <a:chExt cx="699667" cy="1485901"/>
            </a:xfrm>
          </p:grpSpPr>
          <p:sp>
            <p:nvSpPr>
              <p:cNvPr id="81" name="Rectangle 80"/>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Snip Single Corner Rectangle 82"/>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Snip Single Corner Rectangle 84"/>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 name="Group 74"/>
            <p:cNvGrpSpPr/>
            <p:nvPr/>
          </p:nvGrpSpPr>
          <p:grpSpPr>
            <a:xfrm flipH="1">
              <a:off x="1524000" y="4381499"/>
              <a:ext cx="699516" cy="1485901"/>
              <a:chOff x="748133" y="4381499"/>
              <a:chExt cx="699667" cy="1485901"/>
            </a:xfrm>
          </p:grpSpPr>
          <p:sp>
            <p:nvSpPr>
              <p:cNvPr id="76" name="Rectangle 75"/>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Snip Single Corner Rectangle 77"/>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Snip Single Corner Rectangle 79"/>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2" name="Group 111"/>
          <p:cNvGrpSpPr/>
          <p:nvPr/>
        </p:nvGrpSpPr>
        <p:grpSpPr>
          <a:xfrm rot="2861426">
            <a:off x="52334" y="3025423"/>
            <a:ext cx="1475383" cy="1485901"/>
            <a:chOff x="748133" y="4381499"/>
            <a:chExt cx="1475383" cy="1485901"/>
          </a:xfrm>
        </p:grpSpPr>
        <p:grpSp>
          <p:nvGrpSpPr>
            <p:cNvPr id="113" name="Group 112"/>
            <p:cNvGrpSpPr/>
            <p:nvPr/>
          </p:nvGrpSpPr>
          <p:grpSpPr>
            <a:xfrm>
              <a:off x="748133" y="4381499"/>
              <a:ext cx="699667" cy="1485901"/>
              <a:chOff x="748133" y="4381499"/>
              <a:chExt cx="699667" cy="1485901"/>
            </a:xfrm>
          </p:grpSpPr>
          <p:sp>
            <p:nvSpPr>
              <p:cNvPr id="120" name="Rectangle 119"/>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Snip Single Corner Rectangle 121"/>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Snip Single Corner Rectangle 123"/>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4" name="Group 113"/>
            <p:cNvGrpSpPr/>
            <p:nvPr/>
          </p:nvGrpSpPr>
          <p:grpSpPr>
            <a:xfrm flipH="1">
              <a:off x="1524000" y="4381499"/>
              <a:ext cx="699516" cy="1485901"/>
              <a:chOff x="748133" y="4381499"/>
              <a:chExt cx="699667" cy="1485901"/>
            </a:xfrm>
          </p:grpSpPr>
          <p:sp>
            <p:nvSpPr>
              <p:cNvPr id="115" name="Rectangle 114"/>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Snip Single Corner Rectangle 116"/>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Snip Single Corner Rectangle 118"/>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25" name="Group 124"/>
          <p:cNvGrpSpPr/>
          <p:nvPr/>
        </p:nvGrpSpPr>
        <p:grpSpPr>
          <a:xfrm rot="5071384">
            <a:off x="9609324" y="743524"/>
            <a:ext cx="1475383" cy="1485901"/>
            <a:chOff x="748133" y="4381499"/>
            <a:chExt cx="1475383" cy="1485901"/>
          </a:xfrm>
        </p:grpSpPr>
        <p:grpSp>
          <p:nvGrpSpPr>
            <p:cNvPr id="126" name="Group 125"/>
            <p:cNvGrpSpPr/>
            <p:nvPr/>
          </p:nvGrpSpPr>
          <p:grpSpPr>
            <a:xfrm>
              <a:off x="748133" y="4381499"/>
              <a:ext cx="699667" cy="1485901"/>
              <a:chOff x="748133" y="4381499"/>
              <a:chExt cx="699667" cy="1485901"/>
            </a:xfrm>
          </p:grpSpPr>
          <p:sp>
            <p:nvSpPr>
              <p:cNvPr id="133" name="Rectangle 132"/>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Snip Single Corner Rectangle 134"/>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Snip Single Corner Rectangle 136"/>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p:cNvGrpSpPr/>
            <p:nvPr/>
          </p:nvGrpSpPr>
          <p:grpSpPr>
            <a:xfrm flipH="1">
              <a:off x="1524000" y="4381499"/>
              <a:ext cx="699516" cy="1485901"/>
              <a:chOff x="748133" y="4381499"/>
              <a:chExt cx="699667" cy="1485901"/>
            </a:xfrm>
          </p:grpSpPr>
          <p:sp>
            <p:nvSpPr>
              <p:cNvPr id="128" name="Rectangle 127"/>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Snip Single Corner Rectangle 129"/>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Snip Single Corner Rectangle 131"/>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563236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Wash membrane in TBST</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Cover the membranes with TBST</a:t>
            </a:r>
          </a:p>
          <a:p>
            <a:pPr marL="514350" indent="-514350">
              <a:buFont typeface="+mj-lt"/>
              <a:buAutoNum type="arabicPeriod"/>
            </a:pPr>
            <a:r>
              <a:rPr lang="en-US" dirty="0" smtClean="0">
                <a:latin typeface="+mj-lt"/>
              </a:rPr>
              <a:t>Rock on setting 2 for 10 minutes or setting 3 for 5 minutes</a:t>
            </a:r>
          </a:p>
          <a:p>
            <a:pPr marL="514350" indent="-514350">
              <a:buFont typeface="+mj-lt"/>
              <a:buAutoNum type="arabicPeriod"/>
            </a:pPr>
            <a:r>
              <a:rPr lang="en-US" dirty="0" smtClean="0">
                <a:latin typeface="+mj-lt"/>
              </a:rPr>
              <a:t>Carefully pour the TBST into the sink</a:t>
            </a:r>
          </a:p>
          <a:p>
            <a:pPr marL="514350" indent="-514350">
              <a:buFont typeface="+mj-lt"/>
              <a:buAutoNum type="arabicPeriod"/>
            </a:pPr>
            <a:r>
              <a:rPr lang="en-US" dirty="0" smtClean="0">
                <a:latin typeface="+mj-lt"/>
              </a:rPr>
              <a:t>Repeat steps 1 to 3 twice more</a:t>
            </a:r>
            <a:endParaRPr lang="en-US" dirty="0">
              <a:latin typeface="+mj-lt"/>
            </a:endParaRPr>
          </a:p>
        </p:txBody>
      </p:sp>
    </p:spTree>
    <p:extLst>
      <p:ext uri="{BB962C8B-B14F-4D97-AF65-F5344CB8AC3E}">
        <p14:creationId xmlns:p14="http://schemas.microsoft.com/office/powerpoint/2010/main" val="16251334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734800" cy="1325563"/>
          </a:xfrm>
        </p:spPr>
        <p:txBody>
          <a:bodyPr/>
          <a:lstStyle/>
          <a:p>
            <a:r>
              <a:rPr lang="en-US" dirty="0" smtClean="0">
                <a:latin typeface="Gill Sans MT" panose="020B0502020104020203" pitchFamily="34" charset="0"/>
              </a:rPr>
              <a:t>Prepare the bag with milk and secondary antibody</a:t>
            </a:r>
            <a:endParaRPr lang="en-US" dirty="0">
              <a:latin typeface="Gill Sans MT" panose="020B0502020104020203" pitchFamily="34" charset="0"/>
            </a:endParaRPr>
          </a:p>
        </p:txBody>
      </p:sp>
      <p:sp>
        <p:nvSpPr>
          <p:cNvPr id="3" name="Content Placeholder 2"/>
          <p:cNvSpPr>
            <a:spLocks noGrp="1"/>
          </p:cNvSpPr>
          <p:nvPr>
            <p:ph idx="1"/>
          </p:nvPr>
        </p:nvSpPr>
        <p:spPr>
          <a:xfrm>
            <a:off x="838200" y="1825624"/>
            <a:ext cx="10515600" cy="5032375"/>
          </a:xfrm>
        </p:spPr>
        <p:txBody>
          <a:bodyPr>
            <a:normAutofit/>
          </a:bodyPr>
          <a:lstStyle/>
          <a:p>
            <a:pPr marL="514350" indent="-514350">
              <a:buFont typeface="+mj-lt"/>
              <a:buAutoNum type="arabicPeriod"/>
            </a:pPr>
            <a:r>
              <a:rPr lang="en-US" dirty="0" smtClean="0">
                <a:latin typeface="+mj-lt"/>
              </a:rPr>
              <a:t>Calculate the correct amount of each secondary antibody to add; typical concentrations range from 1:2000 to 1:500</a:t>
            </a:r>
          </a:p>
          <a:p>
            <a:pPr marL="514350" indent="-514350">
              <a:buFont typeface="+mj-lt"/>
              <a:buAutoNum type="arabicPeriod"/>
            </a:pPr>
            <a:r>
              <a:rPr lang="en-US" dirty="0" smtClean="0">
                <a:latin typeface="+mj-lt"/>
              </a:rPr>
              <a:t>Cut out a section of bag film about 5 cm by 10 cm and seal three sides closed</a:t>
            </a:r>
          </a:p>
          <a:p>
            <a:pPr marL="514350" indent="-514350">
              <a:buFont typeface="+mj-lt"/>
              <a:buAutoNum type="arabicPeriod"/>
            </a:pPr>
            <a:r>
              <a:rPr lang="en-US" dirty="0" smtClean="0">
                <a:latin typeface="+mj-lt"/>
              </a:rPr>
              <a:t>Label each bag with the protein to be blotted fo</a:t>
            </a:r>
            <a:r>
              <a:rPr lang="en-US" dirty="0">
                <a:latin typeface="+mj-lt"/>
              </a:rPr>
              <a:t>r</a:t>
            </a:r>
            <a:endParaRPr lang="en-US" dirty="0" smtClean="0">
              <a:latin typeface="+mj-lt"/>
            </a:endParaRPr>
          </a:p>
          <a:p>
            <a:pPr marL="514350" indent="-514350">
              <a:buFont typeface="+mj-lt"/>
              <a:buAutoNum type="arabicPeriod"/>
            </a:pPr>
            <a:r>
              <a:rPr lang="en-US" dirty="0" smtClean="0">
                <a:latin typeface="+mj-lt"/>
              </a:rPr>
              <a:t>Pipette 3 to 4 mL of 5% milk into each bag</a:t>
            </a:r>
          </a:p>
          <a:p>
            <a:pPr marL="514350" indent="-514350">
              <a:buFont typeface="+mj-lt"/>
              <a:buAutoNum type="arabicPeriod"/>
            </a:pPr>
            <a:r>
              <a:rPr lang="en-US" dirty="0" smtClean="0">
                <a:latin typeface="+mj-lt"/>
              </a:rPr>
              <a:t>Go to the antibody freezer with a 2 – 20 microliter pipette and tips</a:t>
            </a:r>
          </a:p>
          <a:p>
            <a:pPr marL="514350" indent="-514350">
              <a:buFont typeface="+mj-lt"/>
              <a:buAutoNum type="arabicPeriod"/>
            </a:pPr>
            <a:r>
              <a:rPr lang="en-US" dirty="0" smtClean="0">
                <a:latin typeface="+mj-lt"/>
              </a:rPr>
              <a:t>In the freezer, pipette each primary antibody into its corresponding bag; every primary antibody comes from an animal, and every species has a unique heavy constant region; the secondary antibody must match the species that made first antibody for it to bind</a:t>
            </a:r>
          </a:p>
        </p:txBody>
      </p:sp>
    </p:spTree>
    <p:extLst>
      <p:ext uri="{BB962C8B-B14F-4D97-AF65-F5344CB8AC3E}">
        <p14:creationId xmlns:p14="http://schemas.microsoft.com/office/powerpoint/2010/main" val="20808950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Seal membrane into bag</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Place each membrane in its corresponding bag with forceps</a:t>
            </a:r>
          </a:p>
          <a:p>
            <a:pPr marL="514350" indent="-514350">
              <a:buFont typeface="+mj-lt"/>
              <a:buAutoNum type="arabicPeriod"/>
            </a:pPr>
            <a:r>
              <a:rPr lang="en-US" dirty="0" smtClean="0">
                <a:latin typeface="+mj-lt"/>
              </a:rPr>
              <a:t>Press out the bubbles from each bag</a:t>
            </a:r>
          </a:p>
          <a:p>
            <a:pPr marL="514350" indent="-514350">
              <a:buFont typeface="+mj-lt"/>
              <a:buAutoNum type="arabicPeriod"/>
            </a:pPr>
            <a:r>
              <a:rPr lang="en-US" dirty="0" smtClean="0">
                <a:latin typeface="+mj-lt"/>
              </a:rPr>
              <a:t>Seal the bag closed, leaving enough space for the membrane to move around; press on the bag to ensure there are no holes</a:t>
            </a:r>
          </a:p>
        </p:txBody>
      </p:sp>
    </p:spTree>
    <p:extLst>
      <p:ext uri="{BB962C8B-B14F-4D97-AF65-F5344CB8AC3E}">
        <p14:creationId xmlns:p14="http://schemas.microsoft.com/office/powerpoint/2010/main" val="494381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I. SDS PAGE</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Make a polyacrylamide gel</a:t>
            </a:r>
          </a:p>
          <a:p>
            <a:pPr marL="514350" indent="-514350">
              <a:buFont typeface="+mj-lt"/>
              <a:buAutoNum type="arabicPeriod"/>
            </a:pPr>
            <a:r>
              <a:rPr lang="en-US" dirty="0" smtClean="0">
                <a:latin typeface="+mj-lt"/>
              </a:rPr>
              <a:t>Load protein samples into a gel</a:t>
            </a:r>
          </a:p>
          <a:p>
            <a:pPr marL="514350" indent="-514350">
              <a:buFont typeface="+mj-lt"/>
              <a:buAutoNum type="arabicPeriod"/>
            </a:pPr>
            <a:r>
              <a:rPr lang="en-US" dirty="0" smtClean="0">
                <a:latin typeface="+mj-lt"/>
              </a:rPr>
              <a:t>Run gel</a:t>
            </a:r>
            <a:endParaRPr lang="en-US" dirty="0">
              <a:latin typeface="+mj-lt"/>
            </a:endParaRPr>
          </a:p>
        </p:txBody>
      </p:sp>
    </p:spTree>
    <p:extLst>
      <p:ext uri="{BB962C8B-B14F-4D97-AF65-F5344CB8AC3E}">
        <p14:creationId xmlns:p14="http://schemas.microsoft.com/office/powerpoint/2010/main" val="12397305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Incubate in vertical rotator</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Tape each bag to the vertical rotator in the refrigerator</a:t>
            </a:r>
          </a:p>
          <a:p>
            <a:pPr marL="514350" indent="-514350">
              <a:buFont typeface="+mj-lt"/>
              <a:buAutoNum type="arabicPeriod"/>
            </a:pPr>
            <a:r>
              <a:rPr lang="en-US" dirty="0" smtClean="0">
                <a:latin typeface="+mj-lt"/>
              </a:rPr>
              <a:t>Start the rotator, and do not adjust the speed</a:t>
            </a:r>
          </a:p>
          <a:p>
            <a:pPr marL="514350" indent="-514350">
              <a:buFont typeface="+mj-lt"/>
              <a:buAutoNum type="arabicPeriod"/>
            </a:pPr>
            <a:r>
              <a:rPr lang="en-US" dirty="0" smtClean="0">
                <a:latin typeface="+mj-lt"/>
              </a:rPr>
              <a:t>Lightly tap each bag to make sure the membranes can float freely</a:t>
            </a:r>
          </a:p>
        </p:txBody>
      </p:sp>
    </p:spTree>
    <p:extLst>
      <p:ext uri="{BB962C8B-B14F-4D97-AF65-F5344CB8AC3E}">
        <p14:creationId xmlns:p14="http://schemas.microsoft.com/office/powerpoint/2010/main" val="39978204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VI. </a:t>
            </a:r>
            <a:r>
              <a:rPr lang="en-US" dirty="0" err="1" smtClean="0">
                <a:latin typeface="Gill Sans MT" panose="020B0502020104020203" pitchFamily="34" charset="0"/>
              </a:rPr>
              <a:t>Chemiluminescent</a:t>
            </a:r>
            <a:r>
              <a:rPr lang="en-US" dirty="0" smtClean="0">
                <a:latin typeface="Gill Sans MT" panose="020B0502020104020203" pitchFamily="34" charset="0"/>
              </a:rPr>
              <a:t> treatment</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Combine </a:t>
            </a:r>
            <a:r>
              <a:rPr lang="en-US" dirty="0" smtClean="0">
                <a:latin typeface="+mj-lt"/>
              </a:rPr>
              <a:t>the two reagents</a:t>
            </a:r>
            <a:endParaRPr lang="en-US" dirty="0" smtClean="0">
              <a:latin typeface="+mj-lt"/>
            </a:endParaRPr>
          </a:p>
          <a:p>
            <a:pPr marL="514350" indent="-514350">
              <a:buFont typeface="+mj-lt"/>
              <a:buAutoNum type="arabicPeriod"/>
            </a:pPr>
            <a:r>
              <a:rPr lang="en-US" dirty="0" smtClean="0">
                <a:latin typeface="+mj-lt"/>
              </a:rPr>
              <a:t>Add reagent mixture to membranes</a:t>
            </a:r>
          </a:p>
          <a:p>
            <a:pPr marL="514350" indent="-514350">
              <a:buFont typeface="+mj-lt"/>
              <a:buAutoNum type="arabicPeriod"/>
            </a:pPr>
            <a:r>
              <a:rPr lang="en-US" dirty="0" smtClean="0">
                <a:latin typeface="+mj-lt"/>
              </a:rPr>
              <a:t>Align membranes on protective sleeve</a:t>
            </a:r>
          </a:p>
        </p:txBody>
      </p:sp>
      <p:sp>
        <p:nvSpPr>
          <p:cNvPr id="5" name="Rectangle 4"/>
          <p:cNvSpPr/>
          <p:nvPr/>
        </p:nvSpPr>
        <p:spPr>
          <a:xfrm>
            <a:off x="533400" y="5334000"/>
            <a:ext cx="11125200" cy="114300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ysClr val="windowText" lastClr="000000"/>
              </a:solidFill>
            </a:endParaRPr>
          </a:p>
        </p:txBody>
      </p:sp>
      <p:sp>
        <p:nvSpPr>
          <p:cNvPr id="6" name="Diamond 5"/>
          <p:cNvSpPr/>
          <p:nvPr/>
        </p:nvSpPr>
        <p:spPr>
          <a:xfrm>
            <a:off x="75438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iamond 6"/>
          <p:cNvSpPr/>
          <p:nvPr/>
        </p:nvSpPr>
        <p:spPr>
          <a:xfrm>
            <a:off x="80010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iamond 7"/>
          <p:cNvSpPr/>
          <p:nvPr/>
        </p:nvSpPr>
        <p:spPr>
          <a:xfrm>
            <a:off x="73152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iamond 8"/>
          <p:cNvSpPr/>
          <p:nvPr/>
        </p:nvSpPr>
        <p:spPr>
          <a:xfrm>
            <a:off x="6781800" y="5105400"/>
            <a:ext cx="457200" cy="457200"/>
          </a:xfrm>
          <a:prstGeom prst="diamond">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667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429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419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181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6019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8610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95250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0210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109728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990600" y="4724400"/>
            <a:ext cx="609600" cy="609600"/>
          </a:xfrm>
          <a:prstGeom prst="ellipse">
            <a:avLst/>
          </a:prstGeom>
          <a:solidFill>
            <a:schemeClr val="bg1">
              <a:lumMod val="9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rot="13747241">
            <a:off x="7437975" y="3470851"/>
            <a:ext cx="1475383" cy="1485901"/>
            <a:chOff x="748133" y="4381499"/>
            <a:chExt cx="1475383" cy="1485901"/>
          </a:xfrm>
        </p:grpSpPr>
        <p:grpSp>
          <p:nvGrpSpPr>
            <p:cNvPr id="21" name="Group 20"/>
            <p:cNvGrpSpPr/>
            <p:nvPr/>
          </p:nvGrpSpPr>
          <p:grpSpPr>
            <a:xfrm>
              <a:off x="748133" y="4381499"/>
              <a:ext cx="699667" cy="1485901"/>
              <a:chOff x="748133" y="4381499"/>
              <a:chExt cx="699667" cy="1485901"/>
            </a:xfrm>
          </p:grpSpPr>
          <p:sp>
            <p:nvSpPr>
              <p:cNvPr id="28" name="Rectangle 27"/>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Snip Single Corner Rectangle 29"/>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Snip Single Corner Rectangle 31"/>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p:cNvGrpSpPr/>
            <p:nvPr/>
          </p:nvGrpSpPr>
          <p:grpSpPr>
            <a:xfrm flipH="1">
              <a:off x="1524000" y="4381499"/>
              <a:ext cx="699516" cy="1485901"/>
              <a:chOff x="748133" y="4381499"/>
              <a:chExt cx="699667" cy="1485901"/>
            </a:xfrm>
          </p:grpSpPr>
          <p:sp>
            <p:nvSpPr>
              <p:cNvPr id="23" name="Rectangle 22"/>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nip Single Corner Rectangle 24"/>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Snip Single Corner Rectangle 26"/>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3" name="Group 32"/>
          <p:cNvGrpSpPr/>
          <p:nvPr/>
        </p:nvGrpSpPr>
        <p:grpSpPr>
          <a:xfrm rot="7981062">
            <a:off x="6369234" y="3468632"/>
            <a:ext cx="1475383" cy="1485901"/>
            <a:chOff x="748133" y="4381499"/>
            <a:chExt cx="1475383" cy="1485901"/>
          </a:xfrm>
        </p:grpSpPr>
        <p:grpSp>
          <p:nvGrpSpPr>
            <p:cNvPr id="34" name="Group 33"/>
            <p:cNvGrpSpPr/>
            <p:nvPr/>
          </p:nvGrpSpPr>
          <p:grpSpPr>
            <a:xfrm>
              <a:off x="748133" y="4381499"/>
              <a:ext cx="699667" cy="1485901"/>
              <a:chOff x="748133" y="4381499"/>
              <a:chExt cx="699667" cy="1485901"/>
            </a:xfrm>
          </p:grpSpPr>
          <p:sp>
            <p:nvSpPr>
              <p:cNvPr id="41" name="Rectangle 40"/>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nip Single Corner Rectangle 42"/>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nip Single Corner Rectangle 44"/>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p:cNvGrpSpPr/>
            <p:nvPr/>
          </p:nvGrpSpPr>
          <p:grpSpPr>
            <a:xfrm flipH="1">
              <a:off x="1524000" y="4381499"/>
              <a:ext cx="699516" cy="1485901"/>
              <a:chOff x="748133" y="4381499"/>
              <a:chExt cx="699667" cy="1485901"/>
            </a:xfrm>
          </p:grpSpPr>
          <p:sp>
            <p:nvSpPr>
              <p:cNvPr id="36" name="Rectangle 35"/>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Snip Single Corner Rectangle 37"/>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Snip Single Corner Rectangle 39"/>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6" name="Group 45"/>
          <p:cNvGrpSpPr/>
          <p:nvPr/>
        </p:nvGrpSpPr>
        <p:grpSpPr>
          <a:xfrm rot="8251445">
            <a:off x="1603501" y="3621129"/>
            <a:ext cx="1475383" cy="1485901"/>
            <a:chOff x="748133" y="4381499"/>
            <a:chExt cx="1475383" cy="1485901"/>
          </a:xfrm>
        </p:grpSpPr>
        <p:grpSp>
          <p:nvGrpSpPr>
            <p:cNvPr id="47" name="Group 46"/>
            <p:cNvGrpSpPr/>
            <p:nvPr/>
          </p:nvGrpSpPr>
          <p:grpSpPr>
            <a:xfrm>
              <a:off x="748133" y="4381499"/>
              <a:ext cx="699667" cy="1485901"/>
              <a:chOff x="748133" y="4381499"/>
              <a:chExt cx="699667" cy="1485901"/>
            </a:xfrm>
          </p:grpSpPr>
          <p:sp>
            <p:nvSpPr>
              <p:cNvPr id="54" name="Rectangle 53"/>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Snip Single Corner Rectangle 55"/>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Snip Single Corner Rectangle 57"/>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flipH="1">
              <a:off x="1524000" y="4381499"/>
              <a:ext cx="699516" cy="1485901"/>
              <a:chOff x="748133" y="4381499"/>
              <a:chExt cx="699667" cy="1485901"/>
            </a:xfrm>
          </p:grpSpPr>
          <p:sp>
            <p:nvSpPr>
              <p:cNvPr id="49" name="Rectangle 48"/>
              <p:cNvSpPr/>
              <p:nvPr/>
            </p:nvSpPr>
            <p:spPr>
              <a:xfrm>
                <a:off x="1295400" y="5029200"/>
                <a:ext cx="152400" cy="8382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rot="8100000">
                <a:off x="1129133" y="4623967"/>
                <a:ext cx="152400" cy="533400"/>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Snip Single Corner Rectangle 50"/>
              <p:cNvSpPr/>
              <p:nvPr/>
            </p:nvSpPr>
            <p:spPr>
              <a:xfrm rot="18900000" flipH="1">
                <a:off x="886665" y="4381499"/>
                <a:ext cx="152400" cy="533400"/>
              </a:xfrm>
              <a:prstGeom prst="snip1Rect">
                <a:avLst>
                  <a:gd name="adj" fmla="val 50000"/>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rot="8100000">
                <a:off x="947679" y="4786254"/>
                <a:ext cx="152400" cy="40005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Snip Single Corner Rectangle 52"/>
              <p:cNvSpPr/>
              <p:nvPr/>
            </p:nvSpPr>
            <p:spPr>
              <a:xfrm rot="18900000">
                <a:off x="748133" y="4520033"/>
                <a:ext cx="152400" cy="533400"/>
              </a:xfrm>
              <a:prstGeom prst="snip1Rect">
                <a:avLst>
                  <a:gd name="adj" fmla="val 50000"/>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9" name="Group 58"/>
          <p:cNvGrpSpPr/>
          <p:nvPr/>
        </p:nvGrpSpPr>
        <p:grpSpPr>
          <a:xfrm rot="19507438">
            <a:off x="9052691" y="3178725"/>
            <a:ext cx="1475383" cy="1485901"/>
            <a:chOff x="748133" y="4381499"/>
            <a:chExt cx="1475383" cy="1485901"/>
          </a:xfrm>
        </p:grpSpPr>
        <p:grpSp>
          <p:nvGrpSpPr>
            <p:cNvPr id="60" name="Group 59"/>
            <p:cNvGrpSpPr/>
            <p:nvPr/>
          </p:nvGrpSpPr>
          <p:grpSpPr>
            <a:xfrm>
              <a:off x="748133" y="4381499"/>
              <a:ext cx="699667" cy="1485901"/>
              <a:chOff x="748133" y="4381499"/>
              <a:chExt cx="699667" cy="1485901"/>
            </a:xfrm>
          </p:grpSpPr>
          <p:sp>
            <p:nvSpPr>
              <p:cNvPr id="67" name="Rectangle 66"/>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Snip Single Corner Rectangle 68"/>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Snip Single Corner Rectangle 70"/>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 name="Group 60"/>
            <p:cNvGrpSpPr/>
            <p:nvPr/>
          </p:nvGrpSpPr>
          <p:grpSpPr>
            <a:xfrm flipH="1">
              <a:off x="1524000" y="4381499"/>
              <a:ext cx="699516" cy="1485901"/>
              <a:chOff x="748133" y="4381499"/>
              <a:chExt cx="699667" cy="1485901"/>
            </a:xfrm>
          </p:grpSpPr>
          <p:sp>
            <p:nvSpPr>
              <p:cNvPr id="62" name="Rectangle 61"/>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Snip Single Corner Rectangle 63"/>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Snip Single Corner Rectangle 65"/>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2" name="Group 71"/>
          <p:cNvGrpSpPr/>
          <p:nvPr/>
        </p:nvGrpSpPr>
        <p:grpSpPr>
          <a:xfrm rot="8570003">
            <a:off x="8131613" y="1953140"/>
            <a:ext cx="1475383" cy="1485901"/>
            <a:chOff x="748133" y="4381499"/>
            <a:chExt cx="1475383" cy="1485901"/>
          </a:xfrm>
        </p:grpSpPr>
        <p:grpSp>
          <p:nvGrpSpPr>
            <p:cNvPr id="73" name="Group 72"/>
            <p:cNvGrpSpPr/>
            <p:nvPr/>
          </p:nvGrpSpPr>
          <p:grpSpPr>
            <a:xfrm>
              <a:off x="748133" y="4381499"/>
              <a:ext cx="699667" cy="1485901"/>
              <a:chOff x="748133" y="4381499"/>
              <a:chExt cx="699667" cy="1485901"/>
            </a:xfrm>
          </p:grpSpPr>
          <p:sp>
            <p:nvSpPr>
              <p:cNvPr id="80" name="Rectangle 79"/>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Snip Single Corner Rectangle 81"/>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Snip Single Corner Rectangle 83"/>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flipH="1">
              <a:off x="1524000" y="4381499"/>
              <a:ext cx="699516" cy="1485901"/>
              <a:chOff x="748133" y="4381499"/>
              <a:chExt cx="699667" cy="1485901"/>
            </a:xfrm>
          </p:grpSpPr>
          <p:sp>
            <p:nvSpPr>
              <p:cNvPr id="75" name="Rectangle 74"/>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Snip Single Corner Rectangle 76"/>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Snip Single Corner Rectangle 78"/>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8" name="Group 97"/>
          <p:cNvGrpSpPr/>
          <p:nvPr/>
        </p:nvGrpSpPr>
        <p:grpSpPr>
          <a:xfrm rot="2861426">
            <a:off x="52334" y="3025423"/>
            <a:ext cx="1475383" cy="1485901"/>
            <a:chOff x="748133" y="4381499"/>
            <a:chExt cx="1475383" cy="1485901"/>
          </a:xfrm>
        </p:grpSpPr>
        <p:grpSp>
          <p:nvGrpSpPr>
            <p:cNvPr id="99" name="Group 98"/>
            <p:cNvGrpSpPr/>
            <p:nvPr/>
          </p:nvGrpSpPr>
          <p:grpSpPr>
            <a:xfrm>
              <a:off x="748133" y="4381499"/>
              <a:ext cx="699667" cy="1485901"/>
              <a:chOff x="748133" y="4381499"/>
              <a:chExt cx="699667" cy="1485901"/>
            </a:xfrm>
          </p:grpSpPr>
          <p:sp>
            <p:nvSpPr>
              <p:cNvPr id="106" name="Rectangle 105"/>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Snip Single Corner Rectangle 107"/>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Snip Single Corner Rectangle 109"/>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0" name="Group 99"/>
            <p:cNvGrpSpPr/>
            <p:nvPr/>
          </p:nvGrpSpPr>
          <p:grpSpPr>
            <a:xfrm flipH="1">
              <a:off x="1524000" y="4381499"/>
              <a:ext cx="699516" cy="1485901"/>
              <a:chOff x="748133" y="4381499"/>
              <a:chExt cx="699667" cy="1485901"/>
            </a:xfrm>
          </p:grpSpPr>
          <p:sp>
            <p:nvSpPr>
              <p:cNvPr id="101" name="Rectangle 100"/>
              <p:cNvSpPr/>
              <p:nvPr/>
            </p:nvSpPr>
            <p:spPr>
              <a:xfrm>
                <a:off x="1295400" y="5029200"/>
                <a:ext cx="152400" cy="8382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rot="8100000">
                <a:off x="1129133" y="4623967"/>
                <a:ext cx="152400" cy="533400"/>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Snip Single Corner Rectangle 102"/>
              <p:cNvSpPr/>
              <p:nvPr/>
            </p:nvSpPr>
            <p:spPr>
              <a:xfrm rot="18900000" flipH="1">
                <a:off x="886665" y="4381499"/>
                <a:ext cx="152400" cy="533400"/>
              </a:xfrm>
              <a:prstGeom prst="snip1Rect">
                <a:avLst>
                  <a:gd name="adj" fmla="val 50000"/>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rot="8100000">
                <a:off x="947679" y="4786254"/>
                <a:ext cx="152400" cy="40005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Snip Single Corner Rectangle 104"/>
              <p:cNvSpPr/>
              <p:nvPr/>
            </p:nvSpPr>
            <p:spPr>
              <a:xfrm rot="18900000">
                <a:off x="748133" y="4520033"/>
                <a:ext cx="152400" cy="533400"/>
              </a:xfrm>
              <a:prstGeom prst="snip1Rect">
                <a:avLst>
                  <a:gd name="adj" fmla="val 50000"/>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11" name="24-Point Star 110"/>
          <p:cNvSpPr/>
          <p:nvPr/>
        </p:nvSpPr>
        <p:spPr>
          <a:xfrm>
            <a:off x="8890344" y="377297"/>
            <a:ext cx="1089900" cy="1082675"/>
          </a:xfrm>
          <a:prstGeom prst="star24">
            <a:avLst/>
          </a:prstGeom>
          <a:solidFill>
            <a:schemeClr val="accent1">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24-Point Star 111"/>
          <p:cNvSpPr/>
          <p:nvPr/>
        </p:nvSpPr>
        <p:spPr>
          <a:xfrm>
            <a:off x="10210800" y="1532622"/>
            <a:ext cx="1089900" cy="1082675"/>
          </a:xfrm>
          <a:prstGeom prst="star24">
            <a:avLst/>
          </a:prstGeom>
          <a:solidFill>
            <a:schemeClr val="accent1">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24-Point Star 112"/>
          <p:cNvSpPr/>
          <p:nvPr/>
        </p:nvSpPr>
        <p:spPr>
          <a:xfrm>
            <a:off x="7670572" y="1235771"/>
            <a:ext cx="1089900" cy="1082675"/>
          </a:xfrm>
          <a:prstGeom prst="star24">
            <a:avLst/>
          </a:prstGeom>
          <a:solidFill>
            <a:schemeClr val="accent1">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24-Point Star 113"/>
          <p:cNvSpPr/>
          <p:nvPr/>
        </p:nvSpPr>
        <p:spPr>
          <a:xfrm>
            <a:off x="-480013" y="3930130"/>
            <a:ext cx="1089900" cy="1082675"/>
          </a:xfrm>
          <a:prstGeom prst="star24">
            <a:avLst/>
          </a:prstGeom>
          <a:solidFill>
            <a:schemeClr val="accent1">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24-Point Star 114"/>
          <p:cNvSpPr/>
          <p:nvPr/>
        </p:nvSpPr>
        <p:spPr>
          <a:xfrm>
            <a:off x="4425037" y="3416998"/>
            <a:ext cx="1089900" cy="1082675"/>
          </a:xfrm>
          <a:prstGeom prst="star24">
            <a:avLst/>
          </a:prstGeom>
          <a:solidFill>
            <a:schemeClr val="accent1">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24-Point Star 115"/>
          <p:cNvSpPr/>
          <p:nvPr/>
        </p:nvSpPr>
        <p:spPr>
          <a:xfrm>
            <a:off x="9684087" y="3993867"/>
            <a:ext cx="1089900" cy="1082675"/>
          </a:xfrm>
          <a:prstGeom prst="star24">
            <a:avLst/>
          </a:prstGeom>
          <a:solidFill>
            <a:schemeClr val="accent1">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7054076" y="5562600"/>
            <a:ext cx="3613924" cy="646331"/>
          </a:xfrm>
          <a:prstGeom prst="rect">
            <a:avLst/>
          </a:prstGeom>
          <a:noFill/>
        </p:spPr>
        <p:txBody>
          <a:bodyPr wrap="square" rtlCol="0">
            <a:spAutoFit/>
          </a:bodyPr>
          <a:lstStyle/>
          <a:p>
            <a:r>
              <a:rPr lang="en-US" dirty="0" smtClean="0"/>
              <a:t>The HRP, part of the secondary antibody, causes the </a:t>
            </a:r>
            <a:r>
              <a:rPr lang="en-US" dirty="0" err="1" smtClean="0"/>
              <a:t>luminol</a:t>
            </a:r>
            <a:r>
              <a:rPr lang="en-US" dirty="0" smtClean="0"/>
              <a:t> to glow</a:t>
            </a:r>
            <a:endParaRPr lang="en-US" dirty="0"/>
          </a:p>
        </p:txBody>
      </p:sp>
    </p:spTree>
    <p:extLst>
      <p:ext uri="{BB962C8B-B14F-4D97-AF65-F5344CB8AC3E}">
        <p14:creationId xmlns:p14="http://schemas.microsoft.com/office/powerpoint/2010/main" val="491566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Combine </a:t>
            </a:r>
            <a:r>
              <a:rPr lang="en-US" dirty="0" err="1" smtClean="0">
                <a:latin typeface="Gill Sans MT" panose="020B0502020104020203" pitchFamily="34" charset="0"/>
              </a:rPr>
              <a:t>luminol</a:t>
            </a:r>
            <a:r>
              <a:rPr lang="en-US" dirty="0" smtClean="0">
                <a:latin typeface="Gill Sans MT" panose="020B0502020104020203" pitchFamily="34" charset="0"/>
              </a:rPr>
              <a:t> </a:t>
            </a:r>
            <a:r>
              <a:rPr lang="en-US" dirty="0" smtClean="0">
                <a:latin typeface="Gill Sans MT" panose="020B0502020104020203" pitchFamily="34" charset="0"/>
              </a:rPr>
              <a:t>and substrate for Western Blot</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Take out the box of the two reagent bottles from the refrigerator</a:t>
            </a:r>
          </a:p>
          <a:p>
            <a:pPr marL="514350" indent="-514350">
              <a:buFont typeface="+mj-lt"/>
              <a:buAutoNum type="arabicPeriod"/>
            </a:pPr>
            <a:r>
              <a:rPr lang="en-US" dirty="0" smtClean="0">
                <a:latin typeface="+mj-lt"/>
              </a:rPr>
              <a:t>Into a </a:t>
            </a:r>
            <a:r>
              <a:rPr lang="en-US" dirty="0" err="1" smtClean="0">
                <a:latin typeface="+mj-lt"/>
              </a:rPr>
              <a:t>microcentrifuge</a:t>
            </a:r>
            <a:r>
              <a:rPr lang="en-US" dirty="0" smtClean="0">
                <a:latin typeface="+mj-lt"/>
              </a:rPr>
              <a:t> tube, pipette 100 microliters per membrane of each reagent</a:t>
            </a:r>
          </a:p>
          <a:p>
            <a:pPr marL="514350" indent="-514350">
              <a:buFont typeface="+mj-lt"/>
              <a:buAutoNum type="arabicPeriod"/>
            </a:pPr>
            <a:r>
              <a:rPr lang="en-US" dirty="0" smtClean="0">
                <a:latin typeface="+mj-lt"/>
              </a:rPr>
              <a:t>Put the reagents back in the refrigerator</a:t>
            </a:r>
          </a:p>
        </p:txBody>
      </p:sp>
    </p:spTree>
    <p:extLst>
      <p:ext uri="{BB962C8B-B14F-4D97-AF65-F5344CB8AC3E}">
        <p14:creationId xmlns:p14="http://schemas.microsoft.com/office/powerpoint/2010/main" val="12750011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Add the reagent mixture to the membranes</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lvl="0" indent="-514350">
              <a:buFont typeface="+mj-lt"/>
              <a:buAutoNum type="arabicPeriod"/>
            </a:pPr>
            <a:r>
              <a:rPr lang="en-US" dirty="0" smtClean="0">
                <a:solidFill>
                  <a:prstClr val="black"/>
                </a:solidFill>
                <a:latin typeface="Calibri Light" panose="020F0302020204030204"/>
              </a:rPr>
              <a:t>Place the membranes on a piece of Saran Wrap; ensure that the text is readable and the membranes are protein-face-up</a:t>
            </a:r>
          </a:p>
          <a:p>
            <a:pPr marL="514350" lvl="0" indent="-514350">
              <a:buFont typeface="+mj-lt"/>
              <a:buAutoNum type="arabicPeriod"/>
            </a:pPr>
            <a:r>
              <a:rPr lang="en-US" dirty="0" smtClean="0">
                <a:solidFill>
                  <a:prstClr val="black"/>
                </a:solidFill>
                <a:latin typeface="Calibri Light" panose="020F0302020204030204"/>
              </a:rPr>
              <a:t>Pipette-drip </a:t>
            </a:r>
            <a:r>
              <a:rPr lang="en-US" dirty="0">
                <a:solidFill>
                  <a:prstClr val="black"/>
                </a:solidFill>
                <a:latin typeface="Calibri Light" panose="020F0302020204030204"/>
              </a:rPr>
              <a:t>the reagent mixture onto each membrane, </a:t>
            </a:r>
            <a:r>
              <a:rPr lang="en-US" dirty="0" smtClean="0">
                <a:solidFill>
                  <a:prstClr val="black"/>
                </a:solidFill>
                <a:latin typeface="Calibri Light" panose="020F0302020204030204"/>
              </a:rPr>
              <a:t>200 microliters per membrane, covering evenly </a:t>
            </a:r>
            <a:r>
              <a:rPr lang="en-US" dirty="0">
                <a:solidFill>
                  <a:prstClr val="black"/>
                </a:solidFill>
                <a:latin typeface="Calibri Light" panose="020F0302020204030204"/>
              </a:rPr>
              <a:t>and </a:t>
            </a:r>
            <a:r>
              <a:rPr lang="en-US" dirty="0" smtClean="0">
                <a:solidFill>
                  <a:prstClr val="black"/>
                </a:solidFill>
                <a:latin typeface="Calibri Light" panose="020F0302020204030204"/>
              </a:rPr>
              <a:t>completely</a:t>
            </a:r>
          </a:p>
          <a:p>
            <a:pPr marL="514350" lvl="0" indent="-514350">
              <a:buFont typeface="+mj-lt"/>
              <a:buAutoNum type="arabicPeriod"/>
            </a:pPr>
            <a:r>
              <a:rPr lang="en-US" dirty="0" smtClean="0">
                <a:solidFill>
                  <a:prstClr val="black"/>
                </a:solidFill>
                <a:latin typeface="Calibri Light" panose="020F0302020204030204"/>
              </a:rPr>
              <a:t>Incubate for 1 minute</a:t>
            </a:r>
            <a:endParaRPr lang="en-US" dirty="0" smtClean="0">
              <a:solidFill>
                <a:prstClr val="black"/>
              </a:solidFill>
              <a:latin typeface="Calibri Light" panose="020F0302020204030204"/>
            </a:endParaRPr>
          </a:p>
          <a:p>
            <a:pPr marL="514350" lvl="0" indent="-514350">
              <a:buFont typeface="+mj-lt"/>
              <a:buAutoNum type="arabicPeriod"/>
            </a:pPr>
            <a:endParaRPr lang="en-US" dirty="0">
              <a:solidFill>
                <a:prstClr val="black"/>
              </a:solidFill>
              <a:latin typeface="Calibri Light" panose="020F0302020204030204"/>
            </a:endParaRPr>
          </a:p>
        </p:txBody>
      </p:sp>
    </p:spTree>
    <p:extLst>
      <p:ext uri="{BB962C8B-B14F-4D97-AF65-F5344CB8AC3E}">
        <p14:creationId xmlns:p14="http://schemas.microsoft.com/office/powerpoint/2010/main" val="18352171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Align membranes on protective sleeve</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lvl="0" indent="-514350">
              <a:buFont typeface="+mj-lt"/>
              <a:buAutoNum type="arabicPeriod"/>
            </a:pPr>
            <a:r>
              <a:rPr lang="en-US" dirty="0" smtClean="0">
                <a:solidFill>
                  <a:prstClr val="black"/>
                </a:solidFill>
                <a:latin typeface="Calibri Light" panose="020F0302020204030204"/>
              </a:rPr>
              <a:t>Move the membranes to an open piece of protective sleeve with forceps</a:t>
            </a:r>
          </a:p>
          <a:p>
            <a:pPr marL="514350" lvl="0" indent="-514350">
              <a:buFont typeface="+mj-lt"/>
              <a:buAutoNum type="arabicPeriod"/>
            </a:pPr>
            <a:r>
              <a:rPr lang="en-US" dirty="0" smtClean="0">
                <a:solidFill>
                  <a:prstClr val="black"/>
                </a:solidFill>
                <a:latin typeface="Calibri Light" panose="020F0302020204030204"/>
              </a:rPr>
              <a:t>Position them such that they are as close as possible without overlapping and right beside the guide strip affixed to the paper</a:t>
            </a:r>
          </a:p>
          <a:p>
            <a:pPr marL="514350" lvl="0" indent="-514350">
              <a:buFont typeface="+mj-lt"/>
              <a:buAutoNum type="arabicPeriod"/>
            </a:pPr>
            <a:r>
              <a:rPr lang="en-US" dirty="0" smtClean="0">
                <a:solidFill>
                  <a:prstClr val="black"/>
                </a:solidFill>
                <a:latin typeface="Calibri Light" panose="020F0302020204030204"/>
              </a:rPr>
              <a:t>Close the sleeve and tape it shut</a:t>
            </a:r>
            <a:endParaRPr lang="en-US" dirty="0">
              <a:solidFill>
                <a:prstClr val="black"/>
              </a:solidFill>
              <a:latin typeface="Calibri Light" panose="020F0302020204030204"/>
            </a:endParaRPr>
          </a:p>
        </p:txBody>
      </p:sp>
    </p:spTree>
    <p:extLst>
      <p:ext uri="{BB962C8B-B14F-4D97-AF65-F5344CB8AC3E}">
        <p14:creationId xmlns:p14="http://schemas.microsoft.com/office/powerpoint/2010/main" val="1695150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VI. Imaging</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Take membranes and film to the darkroom</a:t>
            </a:r>
          </a:p>
          <a:p>
            <a:pPr marL="514350" indent="-514350">
              <a:buFont typeface="+mj-lt"/>
              <a:buAutoNum type="arabicPeriod"/>
            </a:pPr>
            <a:r>
              <a:rPr lang="en-US" dirty="0" smtClean="0">
                <a:latin typeface="+mj-lt"/>
              </a:rPr>
              <a:t>Quickly press film against membrane</a:t>
            </a:r>
          </a:p>
          <a:p>
            <a:pPr marL="514350" indent="-514350">
              <a:buFont typeface="+mj-lt"/>
              <a:buAutoNum type="arabicPeriod"/>
            </a:pPr>
            <a:r>
              <a:rPr lang="en-US" dirty="0" smtClean="0">
                <a:latin typeface="+mj-lt"/>
              </a:rPr>
              <a:t>Repeat as necessary</a:t>
            </a:r>
          </a:p>
          <a:p>
            <a:pPr marL="514350" indent="-514350">
              <a:buFont typeface="+mj-lt"/>
              <a:buAutoNum type="arabicPeriod"/>
            </a:pPr>
            <a:r>
              <a:rPr lang="en-US" dirty="0" smtClean="0">
                <a:latin typeface="+mj-lt"/>
              </a:rPr>
              <a:t>Feed film through developing machine</a:t>
            </a:r>
          </a:p>
          <a:p>
            <a:pPr marL="514350" indent="-514350">
              <a:buFont typeface="+mj-lt"/>
              <a:buAutoNum type="arabicPeriod"/>
            </a:pPr>
            <a:endParaRPr lang="en-US" dirty="0" smtClean="0">
              <a:latin typeface="+mj-lt"/>
            </a:endParaRPr>
          </a:p>
          <a:p>
            <a:pPr marL="514350" indent="-514350">
              <a:buFont typeface="+mj-lt"/>
              <a:buAutoNum type="arabicPeriod"/>
            </a:pPr>
            <a:endParaRPr lang="en-US" dirty="0" smtClean="0">
              <a:latin typeface="+mj-lt"/>
            </a:endParaRPr>
          </a:p>
        </p:txBody>
      </p:sp>
    </p:spTree>
    <p:extLst>
      <p:ext uri="{BB962C8B-B14F-4D97-AF65-F5344CB8AC3E}">
        <p14:creationId xmlns:p14="http://schemas.microsoft.com/office/powerpoint/2010/main" val="38125168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Take membranes and film to the darkroom</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lvl="0" indent="-514350">
              <a:buFont typeface="+mj-lt"/>
              <a:buAutoNum type="arabicPeriod"/>
            </a:pPr>
            <a:r>
              <a:rPr lang="en-US" dirty="0" smtClean="0">
                <a:solidFill>
                  <a:prstClr val="black"/>
                </a:solidFill>
                <a:latin typeface="Calibri Light" panose="020F0302020204030204"/>
              </a:rPr>
              <a:t>Take the film out of the drawer to the left of the SDS PAGE machines</a:t>
            </a:r>
          </a:p>
          <a:p>
            <a:pPr marL="514350" lvl="0" indent="-514350">
              <a:buFont typeface="+mj-lt"/>
              <a:buAutoNum type="arabicPeriod"/>
            </a:pPr>
            <a:r>
              <a:rPr lang="en-US" dirty="0" smtClean="0">
                <a:solidFill>
                  <a:prstClr val="black"/>
                </a:solidFill>
                <a:latin typeface="Calibri Light" panose="020F0302020204030204"/>
              </a:rPr>
              <a:t>Walk to the darkroom in South Frear, flip on the normal light, make sure the exposure bench is clear and the exposure machine is set to “Day,” open up the black sleeve with the membranes, and then switch to the dark light</a:t>
            </a:r>
          </a:p>
          <a:p>
            <a:pPr marL="514350" lvl="0" indent="-514350">
              <a:buFont typeface="+mj-lt"/>
              <a:buAutoNum type="arabicPeriod"/>
            </a:pPr>
            <a:r>
              <a:rPr lang="en-US" dirty="0" smtClean="0">
                <a:solidFill>
                  <a:prstClr val="black"/>
                </a:solidFill>
                <a:latin typeface="Calibri Light" panose="020F0302020204030204"/>
              </a:rPr>
              <a:t>Wait for the eyes to adjust</a:t>
            </a:r>
          </a:p>
        </p:txBody>
      </p:sp>
    </p:spTree>
    <p:extLst>
      <p:ext uri="{BB962C8B-B14F-4D97-AF65-F5344CB8AC3E}">
        <p14:creationId xmlns:p14="http://schemas.microsoft.com/office/powerpoint/2010/main" val="41222636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Quickly press the film against the membrane</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lvl="0" indent="-514350">
              <a:buFont typeface="+mj-lt"/>
              <a:buAutoNum type="arabicPeriod"/>
            </a:pPr>
            <a:r>
              <a:rPr lang="en-US" dirty="0" smtClean="0">
                <a:solidFill>
                  <a:prstClr val="black"/>
                </a:solidFill>
                <a:latin typeface="Calibri Light" panose="020F0302020204030204"/>
              </a:rPr>
              <a:t>Open the film box and remove one piece of film</a:t>
            </a:r>
          </a:p>
          <a:p>
            <a:pPr marL="514350" lvl="0" indent="-514350">
              <a:buFont typeface="+mj-lt"/>
              <a:buAutoNum type="arabicPeriod"/>
            </a:pPr>
            <a:r>
              <a:rPr lang="en-US" dirty="0" smtClean="0">
                <a:solidFill>
                  <a:prstClr val="black"/>
                </a:solidFill>
                <a:latin typeface="Calibri Light" panose="020F0302020204030204"/>
              </a:rPr>
              <a:t>Holding the black paper sleeve open, quickly place the film in position on top of the membranes’ protective plastic sleeve</a:t>
            </a:r>
          </a:p>
          <a:p>
            <a:pPr marL="514350" lvl="0" indent="-514350">
              <a:buFont typeface="+mj-lt"/>
              <a:buAutoNum type="arabicPeriod"/>
            </a:pPr>
            <a:r>
              <a:rPr lang="en-US" dirty="0" smtClean="0">
                <a:solidFill>
                  <a:prstClr val="black"/>
                </a:solidFill>
                <a:latin typeface="Calibri Light" panose="020F0302020204030204"/>
              </a:rPr>
              <a:t>Keeping one hand on the film at all times to prevent it from moving, place the right hand on the film, remove the left hand from the film, and then, with the left hand, press the black sleeve top flap down onto the film; finally, remove the right hand to allow the sleeve to cover the film entirely</a:t>
            </a:r>
          </a:p>
          <a:p>
            <a:pPr marL="514350" lvl="0" indent="-514350">
              <a:buFont typeface="+mj-lt"/>
              <a:buAutoNum type="arabicPeriod"/>
            </a:pPr>
            <a:r>
              <a:rPr lang="en-US" dirty="0" smtClean="0">
                <a:solidFill>
                  <a:prstClr val="black"/>
                </a:solidFill>
                <a:latin typeface="Calibri Light" panose="020F0302020204030204"/>
              </a:rPr>
              <a:t>Hold for the predetermined amount of time</a:t>
            </a:r>
          </a:p>
        </p:txBody>
      </p:sp>
    </p:spTree>
    <p:extLst>
      <p:ext uri="{BB962C8B-B14F-4D97-AF65-F5344CB8AC3E}">
        <p14:creationId xmlns:p14="http://schemas.microsoft.com/office/powerpoint/2010/main" val="29640040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Repeat as necessary</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lvl="0" indent="-514350">
              <a:buFont typeface="+mj-lt"/>
              <a:buAutoNum type="arabicPeriod"/>
            </a:pPr>
            <a:r>
              <a:rPr lang="en-US" dirty="0" smtClean="0">
                <a:solidFill>
                  <a:prstClr val="black"/>
                </a:solidFill>
                <a:latin typeface="Calibri Light" panose="020F0302020204030204"/>
              </a:rPr>
              <a:t>Different regions of the same piece of film can be used for two or more images</a:t>
            </a:r>
          </a:p>
          <a:p>
            <a:pPr marL="514350" lvl="0" indent="-514350">
              <a:buFont typeface="+mj-lt"/>
              <a:buAutoNum type="arabicPeriod"/>
            </a:pPr>
            <a:r>
              <a:rPr lang="en-US" dirty="0" smtClean="0">
                <a:solidFill>
                  <a:prstClr val="black"/>
                </a:solidFill>
                <a:latin typeface="Calibri Light" panose="020F0302020204030204"/>
              </a:rPr>
              <a:t>Different membranes can be imaged</a:t>
            </a:r>
          </a:p>
          <a:p>
            <a:pPr marL="514350" lvl="0" indent="-514350">
              <a:buFont typeface="+mj-lt"/>
              <a:buAutoNum type="arabicPeriod"/>
            </a:pPr>
            <a:r>
              <a:rPr lang="en-US" dirty="0" smtClean="0">
                <a:solidFill>
                  <a:prstClr val="black"/>
                </a:solidFill>
                <a:latin typeface="Calibri Light" panose="020F0302020204030204"/>
              </a:rPr>
              <a:t>Different exposure times, from 2 seconds to 10 minutes, can be used</a:t>
            </a:r>
            <a:endParaRPr lang="en-US" dirty="0">
              <a:solidFill>
                <a:prstClr val="black"/>
              </a:solidFill>
              <a:latin typeface="Calibri Light" panose="020F0302020204030204"/>
            </a:endParaRPr>
          </a:p>
        </p:txBody>
      </p:sp>
    </p:spTree>
    <p:extLst>
      <p:ext uri="{BB962C8B-B14F-4D97-AF65-F5344CB8AC3E}">
        <p14:creationId xmlns:p14="http://schemas.microsoft.com/office/powerpoint/2010/main" val="10535654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smtClean="0">
                <a:latin typeface="Gill Sans MT" panose="020B0502020104020203" pitchFamily="34" charset="0"/>
              </a:rPr>
              <a:t>Feed film through developing machine</a:t>
            </a:r>
            <a:endParaRPr lang="en-US" dirty="0">
              <a:latin typeface="Gill Sans MT" panose="020B0502020104020203" pitchFamily="34" charset="0"/>
            </a:endParaRPr>
          </a:p>
        </p:txBody>
      </p:sp>
      <p:sp>
        <p:nvSpPr>
          <p:cNvPr id="3" name="Content Placeholder 2"/>
          <p:cNvSpPr>
            <a:spLocks noGrp="1"/>
          </p:cNvSpPr>
          <p:nvPr>
            <p:ph idx="1"/>
          </p:nvPr>
        </p:nvSpPr>
        <p:spPr>
          <a:xfrm>
            <a:off x="838200" y="1825624"/>
            <a:ext cx="10515600" cy="5032376"/>
          </a:xfrm>
        </p:spPr>
        <p:txBody>
          <a:bodyPr>
            <a:normAutofit/>
          </a:bodyPr>
          <a:lstStyle/>
          <a:p>
            <a:pPr marL="514350" lvl="0" indent="-514350">
              <a:buFont typeface="+mj-lt"/>
              <a:buAutoNum type="arabicPeriod"/>
            </a:pPr>
            <a:r>
              <a:rPr lang="en-US" dirty="0" smtClean="0">
                <a:solidFill>
                  <a:prstClr val="black"/>
                </a:solidFill>
                <a:latin typeface="Calibri Light" panose="020F0302020204030204"/>
              </a:rPr>
              <a:t>Once all images have been collected, place each piece of film, one at a time, on the right side feed-in tray</a:t>
            </a:r>
          </a:p>
          <a:p>
            <a:pPr marL="514350" lvl="0" indent="-514350">
              <a:buFont typeface="+mj-lt"/>
              <a:buAutoNum type="arabicPeriod"/>
            </a:pPr>
            <a:r>
              <a:rPr lang="en-US" dirty="0" smtClean="0">
                <a:solidFill>
                  <a:prstClr val="black"/>
                </a:solidFill>
                <a:latin typeface="Calibri Light" panose="020F0302020204030204"/>
              </a:rPr>
              <a:t>The film will automatically be pulled in and developed</a:t>
            </a:r>
          </a:p>
          <a:p>
            <a:pPr marL="514350" lvl="0" indent="-514350">
              <a:buFont typeface="+mj-lt"/>
              <a:buAutoNum type="arabicPeriod"/>
            </a:pPr>
            <a:r>
              <a:rPr lang="en-US" dirty="0" smtClean="0">
                <a:solidFill>
                  <a:prstClr val="black"/>
                </a:solidFill>
                <a:latin typeface="Calibri Light" panose="020F0302020204030204"/>
              </a:rPr>
              <a:t>Once the machine beeps, the next piece of film can be fed in</a:t>
            </a:r>
          </a:p>
          <a:p>
            <a:pPr marL="514350" lvl="0" indent="-514350">
              <a:buFont typeface="+mj-lt"/>
              <a:buAutoNum type="arabicPeriod"/>
            </a:pPr>
            <a:r>
              <a:rPr lang="en-US" dirty="0" smtClean="0">
                <a:solidFill>
                  <a:prstClr val="black"/>
                </a:solidFill>
                <a:latin typeface="Calibri Light" panose="020F0302020204030204"/>
              </a:rPr>
              <a:t>After the final beep, the film has been fully developed and is no longer light-sensitive</a:t>
            </a:r>
          </a:p>
          <a:p>
            <a:pPr marL="514350" lvl="0" indent="-514350">
              <a:buFont typeface="+mj-lt"/>
              <a:buAutoNum type="arabicPeriod"/>
            </a:pPr>
            <a:r>
              <a:rPr lang="en-US" dirty="0" smtClean="0">
                <a:solidFill>
                  <a:prstClr val="black"/>
                </a:solidFill>
                <a:latin typeface="Calibri Light" panose="020F0302020204030204"/>
              </a:rPr>
              <a:t>Ensure that the box of film is closed correctly before turning on the normal light</a:t>
            </a:r>
          </a:p>
          <a:p>
            <a:pPr marL="514350" lvl="0" indent="-514350">
              <a:buFont typeface="+mj-lt"/>
              <a:buAutoNum type="arabicPeriod"/>
            </a:pPr>
            <a:r>
              <a:rPr lang="en-US" dirty="0" smtClean="0">
                <a:solidFill>
                  <a:prstClr val="black"/>
                </a:solidFill>
                <a:latin typeface="Calibri Light" panose="020F0302020204030204"/>
              </a:rPr>
              <a:t>Remove the film from the developing machine</a:t>
            </a:r>
          </a:p>
          <a:p>
            <a:pPr marL="514350" lvl="0" indent="-514350">
              <a:buFont typeface="+mj-lt"/>
              <a:buAutoNum type="arabicPeriod"/>
            </a:pPr>
            <a:r>
              <a:rPr lang="en-US" dirty="0" smtClean="0">
                <a:solidFill>
                  <a:prstClr val="black"/>
                </a:solidFill>
                <a:latin typeface="Calibri Light" panose="020F0302020204030204"/>
              </a:rPr>
              <a:t>Analyze the results</a:t>
            </a:r>
            <a:endParaRPr lang="en-US" dirty="0">
              <a:solidFill>
                <a:prstClr val="black"/>
              </a:solidFill>
              <a:latin typeface="Calibri Light" panose="020F0302020204030204"/>
            </a:endParaRPr>
          </a:p>
        </p:txBody>
      </p:sp>
    </p:spTree>
    <p:extLst>
      <p:ext uri="{BB962C8B-B14F-4D97-AF65-F5344CB8AC3E}">
        <p14:creationId xmlns:p14="http://schemas.microsoft.com/office/powerpoint/2010/main" val="2624456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Make a polyacrylamide gel</a:t>
            </a:r>
            <a:endParaRPr lang="en-US" dirty="0">
              <a:latin typeface="Gill Sans MT" panose="020B0502020104020203" pitchFamily="34" charset="0"/>
            </a:endParaRPr>
          </a:p>
        </p:txBody>
      </p:sp>
      <p:sp>
        <p:nvSpPr>
          <p:cNvPr id="3" name="Content Placeholder 2"/>
          <p:cNvSpPr>
            <a:spLocks noGrp="1"/>
          </p:cNvSpPr>
          <p:nvPr>
            <p:ph idx="1"/>
          </p:nvPr>
        </p:nvSpPr>
        <p:spPr>
          <a:xfrm>
            <a:off x="838200" y="1825624"/>
            <a:ext cx="5622234" cy="5032375"/>
          </a:xfrm>
        </p:spPr>
        <p:txBody>
          <a:bodyPr>
            <a:normAutofit lnSpcReduction="10000"/>
          </a:bodyPr>
          <a:lstStyle/>
          <a:p>
            <a:pPr marL="514350" indent="-514350">
              <a:buFont typeface="+mj-lt"/>
              <a:buAutoNum type="arabicPeriod"/>
            </a:pPr>
            <a:r>
              <a:rPr lang="en-US" dirty="0" smtClean="0">
                <a:latin typeface="+mj-lt"/>
              </a:rPr>
              <a:t>Determine gel percent (see chart</a:t>
            </a:r>
            <a:r>
              <a:rPr lang="en-US" dirty="0" smtClean="0">
                <a:latin typeface="+mj-lt"/>
              </a:rPr>
              <a:t>) 8% to 14% best</a:t>
            </a:r>
            <a:endParaRPr lang="en-US" dirty="0" smtClean="0">
              <a:latin typeface="+mj-lt"/>
            </a:endParaRPr>
          </a:p>
          <a:p>
            <a:pPr marL="514350" indent="-514350">
              <a:buFont typeface="+mj-lt"/>
              <a:buAutoNum type="arabicPeriod"/>
            </a:pPr>
            <a:r>
              <a:rPr lang="en-US" dirty="0" smtClean="0">
                <a:latin typeface="+mj-lt"/>
              </a:rPr>
              <a:t>Clean cassette and ensure sealing</a:t>
            </a:r>
          </a:p>
          <a:p>
            <a:pPr marL="514350" indent="-514350">
              <a:buFont typeface="+mj-lt"/>
              <a:buAutoNum type="arabicPeriod"/>
            </a:pPr>
            <a:r>
              <a:rPr lang="en-US" dirty="0" smtClean="0">
                <a:latin typeface="+mj-lt"/>
              </a:rPr>
              <a:t>Make corresponding resolving gel and stacking gel (the latter without TEMED); add resolving gel to cassette up to the notch</a:t>
            </a:r>
          </a:p>
          <a:p>
            <a:pPr marL="514350" indent="-514350">
              <a:buFont typeface="+mj-lt"/>
              <a:buAutoNum type="arabicPeriod"/>
            </a:pPr>
            <a:r>
              <a:rPr lang="en-US" dirty="0" smtClean="0">
                <a:latin typeface="+mj-lt"/>
              </a:rPr>
              <a:t>Wait 30 minutes or until solidified</a:t>
            </a:r>
          </a:p>
          <a:p>
            <a:pPr marL="514350" indent="-514350">
              <a:buFont typeface="+mj-lt"/>
              <a:buAutoNum type="arabicPeriod"/>
            </a:pPr>
            <a:r>
              <a:rPr lang="en-US" dirty="0" smtClean="0">
                <a:latin typeface="+mj-lt"/>
              </a:rPr>
              <a:t>Add TEMED to stacking gel and add on top of resolving gel</a:t>
            </a:r>
          </a:p>
          <a:p>
            <a:pPr marL="514350" indent="-514350">
              <a:buFont typeface="+mj-lt"/>
              <a:buAutoNum type="arabicPeriod"/>
            </a:pPr>
            <a:r>
              <a:rPr lang="en-US" dirty="0" smtClean="0">
                <a:latin typeface="+mj-lt"/>
              </a:rPr>
              <a:t>Wait 30 minutes or until solidified</a:t>
            </a:r>
          </a:p>
          <a:p>
            <a:pPr marL="514350" indent="-514350">
              <a:buFont typeface="+mj-lt"/>
              <a:buAutoNum type="arabicPeriod"/>
            </a:pPr>
            <a:r>
              <a:rPr lang="en-US" dirty="0" smtClean="0">
                <a:latin typeface="+mj-lt"/>
              </a:rPr>
              <a:t>Remove from cassette; clean up</a:t>
            </a:r>
          </a:p>
          <a:p>
            <a:pPr marL="0" indent="0">
              <a:buNone/>
            </a:pPr>
            <a:endParaRPr lang="en-US" dirty="0">
              <a:latin typeface="+mj-lt"/>
            </a:endParaRPr>
          </a:p>
        </p:txBody>
      </p:sp>
      <p:pic>
        <p:nvPicPr>
          <p:cNvPr id="1026" name="Picture 2" descr="http://www.bio-rad.com/webroot/web/images/lse/products/equipment_supplies/product_overlay_content/global/lse_tris_hci_gels_mig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1166" y="1719610"/>
            <a:ext cx="5715000" cy="4648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037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References</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0" indent="0">
              <a:buNone/>
            </a:pPr>
            <a:r>
              <a:rPr lang="en-US" dirty="0" smtClean="0">
                <a:latin typeface="+mj-lt"/>
                <a:hlinkClick r:id="rId2"/>
              </a:rPr>
              <a:t>http://www.bio-rad.com/webroot/web/pdf/lsr/literature/Bulletin_6376.pdf</a:t>
            </a:r>
            <a:endParaRPr lang="en-US" dirty="0" smtClean="0">
              <a:latin typeface="+mj-lt"/>
            </a:endParaRPr>
          </a:p>
          <a:p>
            <a:pPr marL="0" indent="0">
              <a:buNone/>
            </a:pPr>
            <a:endParaRPr lang="en-US" dirty="0" smtClean="0">
              <a:latin typeface="+mj-lt"/>
            </a:endParaRPr>
          </a:p>
          <a:p>
            <a:pPr marL="514350" indent="-514350">
              <a:buFont typeface="+mj-lt"/>
              <a:buAutoNum type="arabicPeriod"/>
            </a:pPr>
            <a:endParaRPr lang="en-US" dirty="0" smtClean="0">
              <a:latin typeface="+mj-lt"/>
            </a:endParaRPr>
          </a:p>
        </p:txBody>
      </p:sp>
    </p:spTree>
    <p:extLst>
      <p:ext uri="{BB962C8B-B14F-4D97-AF65-F5344CB8AC3E}">
        <p14:creationId xmlns:p14="http://schemas.microsoft.com/office/powerpoint/2010/main" val="4189810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Load protein samples into a gel</a:t>
            </a:r>
            <a:endParaRPr lang="en-US" dirty="0">
              <a:latin typeface="Gill Sans MT" panose="020B0502020104020203" pitchFamily="34" charset="0"/>
            </a:endParaRPr>
          </a:p>
        </p:txBody>
      </p:sp>
      <p:sp>
        <p:nvSpPr>
          <p:cNvPr id="3" name="Content Placeholder 2"/>
          <p:cNvSpPr>
            <a:spLocks noGrp="1"/>
          </p:cNvSpPr>
          <p:nvPr>
            <p:ph idx="1"/>
          </p:nvPr>
        </p:nvSpPr>
        <p:spPr>
          <a:xfrm>
            <a:off x="838200" y="1825625"/>
            <a:ext cx="10515600" cy="4919732"/>
          </a:xfrm>
        </p:spPr>
        <p:txBody>
          <a:bodyPr>
            <a:normAutofit fontScale="92500" lnSpcReduction="20000"/>
          </a:bodyPr>
          <a:lstStyle/>
          <a:p>
            <a:pPr marL="514350" indent="-514350">
              <a:buFont typeface="+mj-lt"/>
              <a:buAutoNum type="arabicPeriod"/>
            </a:pPr>
            <a:r>
              <a:rPr lang="en-US" dirty="0" smtClean="0">
                <a:latin typeface="+mj-lt"/>
              </a:rPr>
              <a:t>Place gel into electrophoresis apparatus; its notch aligns with the notch on the </a:t>
            </a:r>
            <a:r>
              <a:rPr lang="en-US" dirty="0" smtClean="0">
                <a:latin typeface="+mj-lt"/>
              </a:rPr>
              <a:t>apparatus (short plate faces inwards, spacer plate outwards)</a:t>
            </a:r>
            <a:endParaRPr lang="en-US" dirty="0" smtClean="0">
              <a:latin typeface="+mj-lt"/>
            </a:endParaRPr>
          </a:p>
          <a:p>
            <a:pPr marL="514350" indent="-514350">
              <a:buFont typeface="+mj-lt"/>
              <a:buAutoNum type="arabicPeriod"/>
            </a:pPr>
            <a:r>
              <a:rPr lang="en-US" dirty="0" smtClean="0">
                <a:latin typeface="+mj-lt"/>
              </a:rPr>
              <a:t>Ensure the rear plastic piece fits snugly into apparatus</a:t>
            </a:r>
          </a:p>
          <a:p>
            <a:pPr marL="514350" indent="-514350">
              <a:buFont typeface="+mj-lt"/>
              <a:buAutoNum type="arabicPeriod"/>
            </a:pPr>
            <a:r>
              <a:rPr lang="en-US" dirty="0" smtClean="0">
                <a:latin typeface="+mj-lt"/>
              </a:rPr>
              <a:t>Tighten clamps and ensure both sides of internal chamber are sealed</a:t>
            </a:r>
          </a:p>
          <a:p>
            <a:pPr marL="514350" indent="-514350">
              <a:buFont typeface="+mj-lt"/>
              <a:buAutoNum type="arabicPeriod"/>
            </a:pPr>
            <a:r>
              <a:rPr lang="en-US" dirty="0" smtClean="0">
                <a:latin typeface="+mj-lt"/>
              </a:rPr>
              <a:t>Place apparatus in plastic container</a:t>
            </a:r>
          </a:p>
          <a:p>
            <a:pPr marL="514350" indent="-514350">
              <a:buFont typeface="+mj-lt"/>
              <a:buAutoNum type="arabicPeriod"/>
            </a:pPr>
            <a:r>
              <a:rPr lang="en-US" dirty="0" smtClean="0">
                <a:latin typeface="+mj-lt"/>
              </a:rPr>
              <a:t>Fill middle chamber with running buffer; spill over into larger chamber until lower electrode is covered</a:t>
            </a:r>
          </a:p>
          <a:p>
            <a:pPr marL="514350" indent="-514350">
              <a:buFont typeface="+mj-lt"/>
              <a:buAutoNum type="arabicPeriod"/>
            </a:pPr>
            <a:r>
              <a:rPr lang="en-US" dirty="0" smtClean="0">
                <a:latin typeface="+mj-lt"/>
              </a:rPr>
              <a:t>Pipette </a:t>
            </a:r>
            <a:r>
              <a:rPr lang="en-US" dirty="0" smtClean="0">
                <a:latin typeface="+mj-lt"/>
              </a:rPr>
              <a:t>load</a:t>
            </a:r>
            <a:r>
              <a:rPr lang="en-US" dirty="0" smtClean="0">
                <a:latin typeface="+mj-lt"/>
              </a:rPr>
              <a:t>ing </a:t>
            </a:r>
            <a:r>
              <a:rPr lang="en-US" dirty="0" smtClean="0">
                <a:latin typeface="+mj-lt"/>
              </a:rPr>
              <a:t>dye into protein </a:t>
            </a:r>
            <a:r>
              <a:rPr lang="en-US" dirty="0" smtClean="0">
                <a:latin typeface="+mj-lt"/>
              </a:rPr>
              <a:t>samples (use 1:10 loading </a:t>
            </a:r>
            <a:r>
              <a:rPr lang="en-US" dirty="0" err="1" smtClean="0">
                <a:latin typeface="+mj-lt"/>
              </a:rPr>
              <a:t>dye:protein</a:t>
            </a:r>
            <a:r>
              <a:rPr lang="en-US" dirty="0" smtClean="0">
                <a:latin typeface="+mj-lt"/>
              </a:rPr>
              <a:t>) the loading dye contains </a:t>
            </a:r>
            <a:r>
              <a:rPr lang="en-US" dirty="0" err="1" smtClean="0">
                <a:latin typeface="+mj-lt"/>
              </a:rPr>
              <a:t>10x</a:t>
            </a:r>
            <a:r>
              <a:rPr lang="en-US" dirty="0" smtClean="0">
                <a:latin typeface="+mj-lt"/>
              </a:rPr>
              <a:t> SDS and beta </a:t>
            </a:r>
            <a:r>
              <a:rPr lang="en-US" dirty="0" err="1" smtClean="0">
                <a:latin typeface="+mj-lt"/>
              </a:rPr>
              <a:t>mercaptoethanol</a:t>
            </a:r>
            <a:endParaRPr lang="en-US" dirty="0" smtClean="0">
              <a:latin typeface="+mj-lt"/>
            </a:endParaRPr>
          </a:p>
          <a:p>
            <a:pPr marL="514350" indent="-514350">
              <a:buFont typeface="+mj-lt"/>
              <a:buAutoNum type="arabicPeriod"/>
            </a:pPr>
            <a:r>
              <a:rPr lang="en-US" dirty="0" smtClean="0">
                <a:latin typeface="+mj-lt"/>
              </a:rPr>
              <a:t>Pipette protein samples into corresponding wells, rinsing the tip between each sample by pipetting the buffer through the tip; add a ladder to the penultimate well and </a:t>
            </a:r>
            <a:r>
              <a:rPr lang="en-US" dirty="0" smtClean="0">
                <a:latin typeface="+mj-lt"/>
              </a:rPr>
              <a:t>loading </a:t>
            </a:r>
            <a:r>
              <a:rPr lang="en-US" dirty="0" smtClean="0">
                <a:latin typeface="+mj-lt"/>
              </a:rPr>
              <a:t>dye only to the first and last; all wells should be </a:t>
            </a:r>
            <a:r>
              <a:rPr lang="en-US" dirty="0" err="1" smtClean="0">
                <a:latin typeface="+mj-lt"/>
              </a:rPr>
              <a:t>equivolumetric</a:t>
            </a:r>
            <a:endParaRPr lang="en-US" dirty="0">
              <a:latin typeface="+mj-lt"/>
            </a:endParaRPr>
          </a:p>
        </p:txBody>
      </p:sp>
    </p:spTree>
    <p:extLst>
      <p:ext uri="{BB962C8B-B14F-4D97-AF65-F5344CB8AC3E}">
        <p14:creationId xmlns:p14="http://schemas.microsoft.com/office/powerpoint/2010/main" val="392697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Run gel</a:t>
            </a:r>
            <a:endParaRPr lang="en-US" dirty="0">
              <a:latin typeface="Gill Sans MT" panose="020B0502020104020203" pitchFamily="34" charset="0"/>
            </a:endParaRPr>
          </a:p>
        </p:txBody>
      </p:sp>
      <p:sp>
        <p:nvSpPr>
          <p:cNvPr id="3" name="Content Placeholder 2"/>
          <p:cNvSpPr>
            <a:spLocks noGrp="1"/>
          </p:cNvSpPr>
          <p:nvPr>
            <p:ph idx="1"/>
          </p:nvPr>
        </p:nvSpPr>
        <p:spPr>
          <a:xfrm>
            <a:off x="838200" y="1825625"/>
            <a:ext cx="10515600" cy="4919732"/>
          </a:xfrm>
        </p:spPr>
        <p:txBody>
          <a:bodyPr>
            <a:normAutofit/>
          </a:bodyPr>
          <a:lstStyle/>
          <a:p>
            <a:pPr marL="514350" indent="-514350">
              <a:buFont typeface="+mj-lt"/>
              <a:buAutoNum type="arabicPeriod"/>
            </a:pPr>
            <a:r>
              <a:rPr lang="en-US" dirty="0" smtClean="0">
                <a:latin typeface="+mj-lt"/>
              </a:rPr>
              <a:t>Place the top on the electrophoresis apparatus</a:t>
            </a:r>
          </a:p>
          <a:p>
            <a:pPr marL="514350" indent="-514350">
              <a:buFont typeface="+mj-lt"/>
              <a:buAutoNum type="arabicPeriod"/>
            </a:pPr>
            <a:r>
              <a:rPr lang="en-US" dirty="0" smtClean="0">
                <a:latin typeface="+mj-lt"/>
              </a:rPr>
              <a:t>Set the machine for 220 V and run for </a:t>
            </a:r>
            <a:r>
              <a:rPr lang="en-US" dirty="0" smtClean="0">
                <a:latin typeface="+mj-lt"/>
              </a:rPr>
              <a:t>40 </a:t>
            </a:r>
            <a:r>
              <a:rPr lang="en-US" dirty="0" smtClean="0">
                <a:latin typeface="+mj-lt"/>
              </a:rPr>
              <a:t>min</a:t>
            </a:r>
          </a:p>
          <a:p>
            <a:pPr marL="514350" indent="-514350">
              <a:buFont typeface="+mj-lt"/>
              <a:buAutoNum type="arabicPeriod"/>
            </a:pPr>
            <a:r>
              <a:rPr lang="en-US" dirty="0" smtClean="0">
                <a:latin typeface="+mj-lt"/>
              </a:rPr>
              <a:t>Periodically check if machine is still running: “ER” means something is wrong—likely a loose electrical </a:t>
            </a:r>
            <a:r>
              <a:rPr lang="en-US" dirty="0" smtClean="0">
                <a:latin typeface="+mj-lt"/>
              </a:rPr>
              <a:t>connection</a:t>
            </a:r>
          </a:p>
          <a:p>
            <a:pPr marL="514350" indent="-514350">
              <a:buFont typeface="+mj-lt"/>
              <a:buAutoNum type="arabicPeriod"/>
            </a:pPr>
            <a:r>
              <a:rPr lang="en-US" dirty="0" smtClean="0">
                <a:latin typeface="+mj-lt"/>
              </a:rPr>
              <a:t>Stop it as soon as the loading dye emerges at the bottom of the gel, and don’t let it run any further</a:t>
            </a:r>
            <a:endParaRPr lang="en-US" dirty="0">
              <a:latin typeface="+mj-lt"/>
            </a:endParaRPr>
          </a:p>
        </p:txBody>
      </p:sp>
    </p:spTree>
    <p:extLst>
      <p:ext uri="{BB962C8B-B14F-4D97-AF65-F5344CB8AC3E}">
        <p14:creationId xmlns:p14="http://schemas.microsoft.com/office/powerpoint/2010/main" val="14757892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II. Membrane transfer</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Set up membrane and gel stack</a:t>
            </a:r>
          </a:p>
          <a:p>
            <a:pPr marL="514350" indent="-514350">
              <a:buFont typeface="+mj-lt"/>
              <a:buAutoNum type="arabicPeriod"/>
            </a:pPr>
            <a:r>
              <a:rPr lang="en-US" dirty="0" smtClean="0">
                <a:latin typeface="+mj-lt"/>
              </a:rPr>
              <a:t>Run electric current</a:t>
            </a:r>
          </a:p>
          <a:p>
            <a:pPr marL="514350" indent="-514350">
              <a:buFont typeface="+mj-lt"/>
              <a:buAutoNum type="arabicPeriod"/>
            </a:pPr>
            <a:r>
              <a:rPr lang="en-US" dirty="0" smtClean="0">
                <a:latin typeface="+mj-lt"/>
              </a:rPr>
              <a:t>Discard all materials except the membrane</a:t>
            </a:r>
          </a:p>
          <a:p>
            <a:pPr marL="514350" indent="-514350">
              <a:buFont typeface="+mj-lt"/>
              <a:buAutoNum type="arabicPeriod"/>
            </a:pPr>
            <a:endParaRPr lang="en-US" dirty="0">
              <a:latin typeface="+mj-lt"/>
            </a:endParaRPr>
          </a:p>
        </p:txBody>
      </p:sp>
    </p:spTree>
    <p:extLst>
      <p:ext uri="{BB962C8B-B14F-4D97-AF65-F5344CB8AC3E}">
        <p14:creationId xmlns:p14="http://schemas.microsoft.com/office/powerpoint/2010/main" val="741346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Set up membrane and gel stack</a:t>
            </a:r>
            <a:endParaRPr lang="en-US" dirty="0">
              <a:latin typeface="Gill Sans MT" panose="020B0502020104020203" pitchFamily="34" charset="0"/>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latin typeface="+mj-lt"/>
              </a:rPr>
              <a:t>Clean machine with </a:t>
            </a:r>
            <a:r>
              <a:rPr lang="en-US" dirty="0" err="1" smtClean="0">
                <a:latin typeface="+mj-lt"/>
              </a:rPr>
              <a:t>dd</a:t>
            </a:r>
            <a:r>
              <a:rPr lang="en-US" dirty="0" smtClean="0">
                <a:latin typeface="+mj-lt"/>
              </a:rPr>
              <a:t> water</a:t>
            </a:r>
          </a:p>
          <a:p>
            <a:pPr marL="514350" indent="-514350">
              <a:buFont typeface="+mj-lt"/>
              <a:buAutoNum type="arabicPeriod"/>
            </a:pPr>
            <a:r>
              <a:rPr lang="en-US" dirty="0" smtClean="0">
                <a:latin typeface="+mj-lt"/>
              </a:rPr>
              <a:t>For </a:t>
            </a:r>
            <a:r>
              <a:rPr lang="en-US" dirty="0" smtClean="0">
                <a:latin typeface="+mj-lt"/>
              </a:rPr>
              <a:t>four </a:t>
            </a:r>
            <a:r>
              <a:rPr lang="en-US" dirty="0" smtClean="0">
                <a:latin typeface="+mj-lt"/>
              </a:rPr>
              <a:t>pieces of filter paper, </a:t>
            </a:r>
            <a:r>
              <a:rPr lang="en-US" dirty="0" smtClean="0">
                <a:latin typeface="+mj-lt"/>
              </a:rPr>
              <a:t>soak </a:t>
            </a:r>
            <a:r>
              <a:rPr lang="en-US" dirty="0" smtClean="0">
                <a:latin typeface="+mj-lt"/>
              </a:rPr>
              <a:t>them </a:t>
            </a:r>
            <a:r>
              <a:rPr lang="en-US" dirty="0" smtClean="0">
                <a:latin typeface="+mj-lt"/>
              </a:rPr>
              <a:t>all at once in transferring buffer (</a:t>
            </a:r>
            <a:r>
              <a:rPr lang="en-US" dirty="0" smtClean="0">
                <a:latin typeface="+mj-lt"/>
              </a:rPr>
              <a:t>20% methanol, 10% </a:t>
            </a:r>
            <a:r>
              <a:rPr lang="en-US" dirty="0" err="1" smtClean="0">
                <a:latin typeface="+mj-lt"/>
              </a:rPr>
              <a:t>10x</a:t>
            </a:r>
            <a:r>
              <a:rPr lang="en-US" dirty="0" smtClean="0">
                <a:latin typeface="+mj-lt"/>
              </a:rPr>
              <a:t> transferring buffer) </a:t>
            </a:r>
            <a:r>
              <a:rPr lang="en-US" dirty="0" smtClean="0">
                <a:latin typeface="+mj-lt"/>
              </a:rPr>
              <a:t>and </a:t>
            </a:r>
            <a:r>
              <a:rPr lang="en-US" dirty="0" smtClean="0">
                <a:latin typeface="+mj-lt"/>
              </a:rPr>
              <a:t>stack them up; do not touch the middle and use a flat comb to press out trapped air </a:t>
            </a:r>
            <a:r>
              <a:rPr lang="en-US" dirty="0" smtClean="0">
                <a:latin typeface="+mj-lt"/>
              </a:rPr>
              <a:t>bubbles</a:t>
            </a:r>
          </a:p>
          <a:p>
            <a:pPr marL="514350" indent="-514350">
              <a:buFont typeface="+mj-lt"/>
              <a:buAutoNum type="arabicPeriod"/>
            </a:pPr>
            <a:r>
              <a:rPr lang="en-US" dirty="0" smtClean="0"/>
              <a:t>Soak and add </a:t>
            </a:r>
            <a:r>
              <a:rPr lang="en-US" dirty="0"/>
              <a:t>the </a:t>
            </a:r>
            <a:r>
              <a:rPr lang="en-US" dirty="0" smtClean="0"/>
              <a:t>membrane</a:t>
            </a:r>
          </a:p>
          <a:p>
            <a:pPr marL="514350" indent="-514350">
              <a:buFont typeface="+mj-lt"/>
              <a:buAutoNum type="arabicPeriod"/>
            </a:pPr>
            <a:r>
              <a:rPr lang="en-US" dirty="0" smtClean="0">
                <a:latin typeface="+mj-lt"/>
              </a:rPr>
              <a:t>Trim </a:t>
            </a:r>
            <a:r>
              <a:rPr lang="en-US" dirty="0" smtClean="0">
                <a:latin typeface="+mj-lt"/>
              </a:rPr>
              <a:t>off the stacking gel, add the resolving the gel, and smooth it out</a:t>
            </a:r>
          </a:p>
          <a:p>
            <a:pPr marL="514350" indent="-514350">
              <a:buFont typeface="+mj-lt"/>
              <a:buAutoNum type="arabicPeriod"/>
            </a:pPr>
            <a:r>
              <a:rPr lang="en-US" dirty="0" smtClean="0">
                <a:latin typeface="+mj-lt"/>
              </a:rPr>
              <a:t>Add four </a:t>
            </a:r>
            <a:r>
              <a:rPr lang="en-US" dirty="0" smtClean="0">
                <a:latin typeface="+mj-lt"/>
              </a:rPr>
              <a:t>more filter papers as described above</a:t>
            </a:r>
          </a:p>
          <a:p>
            <a:pPr marL="514350" indent="-514350">
              <a:buFont typeface="+mj-lt"/>
              <a:buAutoNum type="arabicPeriod"/>
            </a:pPr>
            <a:r>
              <a:rPr lang="en-US" dirty="0" smtClean="0">
                <a:latin typeface="+mj-lt"/>
              </a:rPr>
              <a:t>Close the machine and place heavy books on top</a:t>
            </a:r>
          </a:p>
          <a:p>
            <a:pPr marL="514350" indent="-514350">
              <a:buFont typeface="+mj-lt"/>
              <a:buAutoNum type="arabicPeriod"/>
            </a:pPr>
            <a:endParaRPr lang="en-US" dirty="0">
              <a:latin typeface="+mj-lt"/>
            </a:endParaRPr>
          </a:p>
        </p:txBody>
      </p:sp>
    </p:spTree>
    <p:extLst>
      <p:ext uri="{BB962C8B-B14F-4D97-AF65-F5344CB8AC3E}">
        <p14:creationId xmlns:p14="http://schemas.microsoft.com/office/powerpoint/2010/main" val="2492386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ill Sans MT" panose="020B0502020104020203" pitchFamily="34" charset="0"/>
              </a:rPr>
              <a:t>Run electric current</a:t>
            </a:r>
            <a:endParaRPr lang="en-US" dirty="0">
              <a:latin typeface="Gill Sans MT" panose="020B0502020104020203"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mj-lt"/>
              </a:rPr>
              <a:t>Set the </a:t>
            </a:r>
            <a:r>
              <a:rPr lang="en-US" dirty="0" smtClean="0">
                <a:latin typeface="+mj-lt"/>
              </a:rPr>
              <a:t>current</a:t>
            </a:r>
            <a:r>
              <a:rPr lang="en-US" dirty="0" smtClean="0">
                <a:latin typeface="+mj-lt"/>
              </a:rPr>
              <a:t> </a:t>
            </a:r>
            <a:r>
              <a:rPr lang="en-US" dirty="0" smtClean="0">
                <a:latin typeface="+mj-lt"/>
              </a:rPr>
              <a:t>to </a:t>
            </a:r>
            <a:r>
              <a:rPr lang="en-US" dirty="0" smtClean="0">
                <a:latin typeface="+mj-lt"/>
              </a:rPr>
              <a:t>90 mA per gel</a:t>
            </a:r>
            <a:endParaRPr lang="en-US" dirty="0" smtClean="0">
              <a:latin typeface="+mj-lt"/>
            </a:endParaRPr>
          </a:p>
          <a:p>
            <a:pPr marL="514350" indent="-514350">
              <a:buFont typeface="+mj-lt"/>
              <a:buAutoNum type="arabicPeriod"/>
            </a:pPr>
            <a:r>
              <a:rPr lang="en-US" dirty="0" smtClean="0">
                <a:latin typeface="+mj-lt"/>
              </a:rPr>
              <a:t>Let the machine </a:t>
            </a:r>
            <a:r>
              <a:rPr lang="en-US" dirty="0" smtClean="0">
                <a:latin typeface="+mj-lt"/>
              </a:rPr>
              <a:t>run for 1 hour</a:t>
            </a:r>
            <a:endParaRPr lang="en-US" dirty="0" smtClean="0">
              <a:latin typeface="+mj-lt"/>
            </a:endParaRPr>
          </a:p>
          <a:p>
            <a:pPr marL="514350" indent="-514350">
              <a:buFont typeface="+mj-lt"/>
              <a:buAutoNum type="arabicPeriod"/>
            </a:pPr>
            <a:endParaRPr lang="en-US" dirty="0">
              <a:latin typeface="+mj-lt"/>
            </a:endParaRPr>
          </a:p>
        </p:txBody>
      </p:sp>
    </p:spTree>
    <p:extLst>
      <p:ext uri="{BB962C8B-B14F-4D97-AF65-F5344CB8AC3E}">
        <p14:creationId xmlns:p14="http://schemas.microsoft.com/office/powerpoint/2010/main" val="42103186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TotalTime>
  <Words>1978</Words>
  <Application>Microsoft Office PowerPoint</Application>
  <PresentationFormat>Widescreen</PresentationFormat>
  <Paragraphs>195</Paragraphs>
  <Slides>40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Calibri Light</vt:lpstr>
      <vt:lpstr>Gill Sans MT</vt:lpstr>
      <vt:lpstr>Office Theme</vt:lpstr>
      <vt:lpstr>Western Blotting Protocol</vt:lpstr>
      <vt:lpstr>Western Blotting Protocol</vt:lpstr>
      <vt:lpstr>I. SDS PAGE</vt:lpstr>
      <vt:lpstr>Make a polyacrylamide gel</vt:lpstr>
      <vt:lpstr>Load protein samples into a gel</vt:lpstr>
      <vt:lpstr>Run gel</vt:lpstr>
      <vt:lpstr>II. Membrane transfer</vt:lpstr>
      <vt:lpstr>Set up membrane and gel stack</vt:lpstr>
      <vt:lpstr>Run electric current</vt:lpstr>
      <vt:lpstr>Discard all materials except the membrane</vt:lpstr>
      <vt:lpstr>III. Preliminary staining</vt:lpstr>
      <vt:lpstr>III. Preliminary staining</vt:lpstr>
      <vt:lpstr>Ponceau S Stain</vt:lpstr>
      <vt:lpstr>Coomassie Blue Stain</vt:lpstr>
      <vt:lpstr>IV. Cutting membrane</vt:lpstr>
      <vt:lpstr>Place membrane in protective sleeve</vt:lpstr>
      <vt:lpstr>Label regions of interest</vt:lpstr>
      <vt:lpstr>Cut apart regions of membrane</vt:lpstr>
      <vt:lpstr>V. Blocking</vt:lpstr>
      <vt:lpstr>Wash membrane</vt:lpstr>
      <vt:lpstr>Incubate with milk solution on rocking platform</vt:lpstr>
      <vt:lpstr>V. Primary antibody</vt:lpstr>
      <vt:lpstr>Prepare the bag with milk and primary antibody</vt:lpstr>
      <vt:lpstr>Seal membrane into bag</vt:lpstr>
      <vt:lpstr>Incubate in vertical rotator</vt:lpstr>
      <vt:lpstr>VI. Secondary antibody</vt:lpstr>
      <vt:lpstr>Wash membrane in TBST</vt:lpstr>
      <vt:lpstr>Prepare the bag with milk and secondary antibody</vt:lpstr>
      <vt:lpstr>Seal membrane into bag</vt:lpstr>
      <vt:lpstr>Incubate in vertical rotator</vt:lpstr>
      <vt:lpstr>VI. Chemiluminescent treatment</vt:lpstr>
      <vt:lpstr>Combine luminol and substrate for Western Blot</vt:lpstr>
      <vt:lpstr>Add the reagent mixture to the membranes</vt:lpstr>
      <vt:lpstr>Align membranes on protective sleeve</vt:lpstr>
      <vt:lpstr>VI. Imaging</vt:lpstr>
      <vt:lpstr>Take membranes and film to the darkroom</vt:lpstr>
      <vt:lpstr>Quickly press the film against the membrane</vt:lpstr>
      <vt:lpstr>Repeat as necessary</vt:lpstr>
      <vt:lpstr>Feed film through developing machine</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Allan</dc:creator>
  <cp:lastModifiedBy>Matthew Allan</cp:lastModifiedBy>
  <cp:revision>55</cp:revision>
  <dcterms:created xsi:type="dcterms:W3CDTF">2015-03-31T21:03:57Z</dcterms:created>
  <dcterms:modified xsi:type="dcterms:W3CDTF">2015-04-03T15:36:03Z</dcterms:modified>
</cp:coreProperties>
</file>