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9" r:id="rId3"/>
    <p:sldId id="270" r:id="rId4"/>
    <p:sldId id="266" r:id="rId5"/>
    <p:sldId id="271" r:id="rId6"/>
    <p:sldId id="267" r:id="rId7"/>
    <p:sldId id="268" r:id="rId8"/>
    <p:sldId id="272" r:id="rId9"/>
    <p:sldId id="273" r:id="rId10"/>
    <p:sldId id="274" r:id="rId11"/>
    <p:sldId id="260" r:id="rId12"/>
    <p:sldId id="262" r:id="rId13"/>
    <p:sldId id="258" r:id="rId14"/>
    <p:sldId id="263" r:id="rId15"/>
    <p:sldId id="259" r:id="rId16"/>
    <p:sldId id="264" r:id="rId17"/>
    <p:sldId id="261" r:id="rId18"/>
    <p:sldId id="279" r:id="rId19"/>
    <p:sldId id="265" r:id="rId20"/>
    <p:sldId id="277" r:id="rId21"/>
    <p:sldId id="276" r:id="rId22"/>
    <p:sldId id="275" r:id="rId23"/>
    <p:sldId id="281" r:id="rId24"/>
    <p:sldId id="280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759" autoAdjust="0"/>
    <p:restoredTop sz="89520" autoAdjust="0"/>
  </p:normalViewPr>
  <p:slideViewPr>
    <p:cSldViewPr>
      <p:cViewPr varScale="1">
        <p:scale>
          <a:sx n="66" d="100"/>
          <a:sy n="66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44815-18AC-40A4-B457-BF5AC1CFB0C7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E4865-A00B-45C2-9820-91494E0F9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0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E4865-A00B-45C2-9820-91494E0F9A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9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i="1" dirty="0" err="1" smtClean="0"/>
              <a:t>Iso</a:t>
            </a:r>
            <a:r>
              <a:rPr lang="en-US" dirty="0" smtClean="0"/>
              <a:t>-same</a:t>
            </a:r>
          </a:p>
          <a:p>
            <a:pPr lvl="1"/>
            <a:r>
              <a:rPr lang="en-US" dirty="0" smtClean="0"/>
              <a:t>-</a:t>
            </a:r>
            <a:r>
              <a:rPr lang="en-US" i="1" dirty="0" err="1" smtClean="0"/>
              <a:t>metry</a:t>
            </a:r>
            <a:r>
              <a:rPr lang="en-US" dirty="0" smtClean="0"/>
              <a:t>-shape</a:t>
            </a:r>
          </a:p>
          <a:p>
            <a:pPr lvl="1"/>
            <a:r>
              <a:rPr lang="en-US" dirty="0" smtClean="0"/>
              <a:t>Geometrically-similar…proportional</a:t>
            </a:r>
          </a:p>
          <a:p>
            <a:pPr lvl="1"/>
            <a:r>
              <a:rPr lang="en-US" dirty="0" smtClean="0"/>
              <a:t>Scale in a 1:1 manner</a:t>
            </a:r>
          </a:p>
          <a:p>
            <a:pPr lvl="1"/>
            <a:r>
              <a:rPr lang="en-US" dirty="0" smtClean="0"/>
              <a:t>EX: a frog’s legs are as long as its body, even as it grows in size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err="1" smtClean="0"/>
              <a:t>Allo</a:t>
            </a:r>
            <a:r>
              <a:rPr lang="en-US" dirty="0" smtClean="0"/>
              <a:t>-different</a:t>
            </a:r>
          </a:p>
          <a:p>
            <a:pPr lvl="1"/>
            <a:r>
              <a:rPr lang="en-US" dirty="0" smtClean="0"/>
              <a:t>-</a:t>
            </a:r>
            <a:r>
              <a:rPr lang="en-US" i="1" dirty="0" err="1" smtClean="0"/>
              <a:t>metry</a:t>
            </a:r>
            <a:r>
              <a:rPr lang="en-US" dirty="0" smtClean="0"/>
              <a:t>-shape</a:t>
            </a:r>
          </a:p>
          <a:p>
            <a:pPr lvl="1"/>
            <a:r>
              <a:rPr lang="en-US" dirty="0" smtClean="0"/>
              <a:t>Geometrically different…not proportional</a:t>
            </a:r>
          </a:p>
          <a:p>
            <a:pPr lvl="1"/>
            <a:r>
              <a:rPr lang="en-US" dirty="0" smtClean="0"/>
              <a:t>DON’T scale in a 1:1 manner</a:t>
            </a:r>
          </a:p>
          <a:p>
            <a:pPr lvl="1"/>
            <a:r>
              <a:rPr lang="en-US" dirty="0" smtClean="0"/>
              <a:t>EX: monitor lizards…limbs are relatively longer </a:t>
            </a:r>
          </a:p>
          <a:p>
            <a:pPr marL="274320" lvl="1" indent="0">
              <a:buNone/>
            </a:pPr>
            <a:r>
              <a:rPr lang="en-US" dirty="0" smtClean="0"/>
              <a:t>	in larger lizards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E4865-A00B-45C2-9820-91494E0F9A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E4865-A00B-45C2-9820-91494E0F9A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9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E4865-A00B-45C2-9820-91494E0F9A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3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1027-60A7-4176-8A3D-9591F8EDFA35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D02460-737E-480C-8998-3AAAEB53CE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1027-60A7-4176-8A3D-9591F8EDFA35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2460-737E-480C-8998-3AAAEB53CE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7D02460-737E-480C-8998-3AAAEB53CE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1027-60A7-4176-8A3D-9591F8EDFA35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1027-60A7-4176-8A3D-9591F8EDFA35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7D02460-737E-480C-8998-3AAAEB53CE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1027-60A7-4176-8A3D-9591F8EDFA35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D02460-737E-480C-8998-3AAAEB53CE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5481027-60A7-4176-8A3D-9591F8EDFA35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2460-737E-480C-8998-3AAAEB53CE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1027-60A7-4176-8A3D-9591F8EDFA35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7D02460-737E-480C-8998-3AAAEB53CE3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1027-60A7-4176-8A3D-9591F8EDFA35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7D02460-737E-480C-8998-3AAAEB53C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1027-60A7-4176-8A3D-9591F8EDFA35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D02460-737E-480C-8998-3AAAEB53C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D02460-737E-480C-8998-3AAAEB53CE3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1027-60A7-4176-8A3D-9591F8EDFA35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7D02460-737E-480C-8998-3AAAEB53CE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5481027-60A7-4176-8A3D-9591F8EDFA35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5481027-60A7-4176-8A3D-9591F8EDFA35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D02460-737E-480C-8998-3AAAEB53CE3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ali.ch/bilder1/elemaufu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enicreflections.com/files/Big_and_Small_Wallpaper_k1y85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6/6e/Plankton_collage.jpg" TargetMode="External"/><Relationship Id="rId5" Type="http://schemas.openxmlformats.org/officeDocument/2006/relationships/hyperlink" Target="http://upload.wikimedia.org/wikipe" TargetMode="External"/><Relationship Id="rId4" Type="http://schemas.openxmlformats.org/officeDocument/2006/relationships/hyperlink" Target="http://heatherchristenaschmidt.files.wordpress.com/2012/01/blue-whale-qed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doobybrain.com/wp-content/uploads/2009/03/blue-whale-stats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upload.wikimedia.org/wikipedia/commons/7/75/Supertanker_AbQaiq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ssets.cambridge.org/97805213/19874/cover/9780521319874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c.arizona.edu/courses/schaffer/182/Giraffe/allometry-human.gif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hift.com/sites/default/files/vertvhoriz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t.cmich.edu/swans1bj/graph/QUEST7B.GIF" TargetMode="Externa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4.uwsp.edu/psych/stat/7/i42.gif" TargetMode="External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c07.deviantart.net/fs71/f/2010/227/f/e/Lace_monitor_lizard_by_Klasw.jpg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static.ddmcdn.com/gif/frog-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rrenmcguinness.files.wordpress.com/2011/01/american-football-stadium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f/f9/Flea_Scanning_Electron_Micrograph_False_Color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levenspiel.com/octave/OL_images/fig2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tomorrow-people.com/Portals/103687/images/why-size-matters.jpg" TargetMode="External"/><Relationship Id="rId4" Type="http://schemas.openxmlformats.org/officeDocument/2006/relationships/hyperlink" Target="http://smallbiztrends.com/wp-content/uploads/2010/02/iStock_000005086698XSmall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necticutvalleybiological.com/images/sp3033.jpg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hyperlink" Target="http://www.k12.hi.us/~kealaint/projects/Spring09Projects/period2/images/DinosaursRef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amcnetworks.com/blogs.amctv.com/wp-content/uploads/mt-legacy/scifi-scanner/Earth%20vs%20The%20Spider.gi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finow.co.uk/wp-content/uploads/2012/10/godzilla1954c.jpg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://ichef.bbci.co.uk/naturelibrary/images/ic/credit/640x395/e/el/elephant_shrew/elephant_shrew_1.jpg" TargetMode="External"/><Relationship Id="rId2" Type="http://schemas.openxmlformats.org/officeDocument/2006/relationships/hyperlink" Target="http://4.bp.blogspot.com/-gZNE_XHrF-w/TtOTpuGcVQI/AAAAAAAADQg/LnM7eaACHzM/s1600/gazelle-image-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talismancoins.com/catalog/Alert_and_Friendly_Mouse.jp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captain.com/wp-content/uploads/2008/01/Fehmarn_bridge-design.jp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6.jpeg"/><Relationship Id="rId4" Type="http://schemas.openxmlformats.org/officeDocument/2006/relationships/hyperlink" Target="http://bruteforcecollaborative.files.wordpress.com/2010/04/remoulin-paper-bridge0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Gx9U88n6hkY/Tj9dVZbhzFI/AAAAAAAAABc/f1yl6Xn-3h0/s1600/big_and_small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2819400"/>
            <a:ext cx="3581400" cy="1752600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Linking form &amp; function through </a:t>
            </a:r>
            <a:r>
              <a:rPr lang="en-US" sz="2400" dirty="0" err="1" smtClean="0"/>
              <a:t>allometry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</a:t>
            </a:r>
            <a:r>
              <a:rPr lang="en-US" sz="8000" dirty="0" smtClean="0">
                <a:latin typeface="Agency FB" panose="020B0503020202020204" pitchFamily="34" charset="0"/>
              </a:rPr>
              <a:t>Size</a:t>
            </a:r>
            <a:r>
              <a:rPr lang="en-US" b="1" dirty="0" smtClean="0"/>
              <a:t> Matters</a:t>
            </a:r>
            <a:endParaRPr lang="en-US" b="1" dirty="0"/>
          </a:p>
        </p:txBody>
      </p:sp>
      <p:pic>
        <p:nvPicPr>
          <p:cNvPr id="16386" name="Picture 2" descr="http://www.upali.ch/bilder1/elemauf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88144"/>
            <a:ext cx="3733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6475643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http://www.upali.ch/bilder1/elemaufus.jpg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898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power?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Can we study one end of the continuum and know something about the other end?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structural / </a:t>
            </a:r>
            <a:r>
              <a:rPr lang="en-US" dirty="0"/>
              <a:t>functional consequences of changes in size </a:t>
            </a:r>
            <a:r>
              <a:rPr lang="en-US" dirty="0" smtClean="0"/>
              <a:t>relate </a:t>
            </a:r>
            <a:r>
              <a:rPr lang="en-US" dirty="0"/>
              <a:t>in similar organisms? </a:t>
            </a:r>
          </a:p>
          <a:p>
            <a:endParaRPr lang="en-US" dirty="0"/>
          </a:p>
        </p:txBody>
      </p:sp>
      <p:pic>
        <p:nvPicPr>
          <p:cNvPr id="13314" name="Picture 2" descr="http://www.scenicreflections.com/files/Big_and_Small_Wallpaper_k1y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860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6400800"/>
            <a:ext cx="800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http://www.scenicreflections.com/files/Big_and_Small_Wallpaper_k1y85.jpg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408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Matters!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Allometry</a:t>
            </a:r>
            <a:r>
              <a:rPr lang="en-US" dirty="0" smtClean="0"/>
              <a:t>: The study of how traits and processes scale with body size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Why is animal size so important? </a:t>
            </a:r>
          </a:p>
          <a:p>
            <a:pPr marL="0" indent="0" algn="ctr">
              <a:buNone/>
            </a:pPr>
            <a:r>
              <a:rPr lang="en-US" dirty="0" smtClean="0"/>
              <a:t>Almost </a:t>
            </a:r>
            <a:r>
              <a:rPr lang="en-US" u="sng" dirty="0" smtClean="0"/>
              <a:t>everything</a:t>
            </a:r>
            <a:r>
              <a:rPr lang="en-US" dirty="0" smtClean="0"/>
              <a:t> is profoundly affected </a:t>
            </a:r>
          </a:p>
          <a:p>
            <a:pPr marL="0" indent="0" algn="ctr">
              <a:buNone/>
            </a:pPr>
            <a:r>
              <a:rPr lang="en-US" dirty="0" smtClean="0"/>
              <a:t>by body size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Consider plankton and blue whales…</a:t>
            </a:r>
            <a:endParaRPr lang="en-US" dirty="0"/>
          </a:p>
        </p:txBody>
      </p:sp>
      <p:pic>
        <p:nvPicPr>
          <p:cNvPr id="2050" name="Picture 2" descr="http://heatherchristenaschmidt.files.wordpress.com/2012/01/blue-whale-q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00" y="4861387"/>
            <a:ext cx="2646780" cy="1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6/6e/Plankton_coll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55" y="4861386"/>
            <a:ext cx="1853045" cy="1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77100" y="6526977"/>
            <a:ext cx="434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http://heatherchristenaschmidt.files.wordpress.com/2012/01/blue-whale-qed.jpg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133700" y="6367044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5"/>
              </a:rPr>
              <a:t>http://</a:t>
            </a:r>
            <a:r>
              <a:rPr lang="en-US" sz="800" dirty="0" smtClean="0">
                <a:hlinkClick r:id="rId5"/>
              </a:rPr>
              <a:t>upload.wikimedia.org/wikipe</a:t>
            </a:r>
            <a:r>
              <a:rPr lang="en-US" sz="800" dirty="0">
                <a:hlinkClick r:id="rId4"/>
              </a:rPr>
              <a:t>http://heatherchristenaschmidt.files.wordpress.com/2012/01/blue-whale-qed.jpg</a:t>
            </a:r>
            <a:r>
              <a:rPr lang="en-US" sz="800" dirty="0" smtClean="0">
                <a:hlinkClick r:id="rId6"/>
              </a:rPr>
              <a:t>dia/commons/6/6e/Plankton_collage.jpg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484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it like being tiny? How about enormous?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Ocean Transport:</a:t>
            </a:r>
          </a:p>
          <a:p>
            <a:pPr lvl="1"/>
            <a:r>
              <a:rPr lang="en-US" b="1" dirty="0" smtClean="0"/>
              <a:t>Blue whale: </a:t>
            </a:r>
            <a:r>
              <a:rPr lang="en-US" dirty="0" smtClean="0"/>
              <a:t>travels through ocean like supertanker…</a:t>
            </a:r>
          </a:p>
          <a:p>
            <a:pPr lvl="1"/>
            <a:r>
              <a:rPr lang="en-US" b="1" dirty="0" smtClean="0"/>
              <a:t>Plankton:</a:t>
            </a:r>
            <a:r>
              <a:rPr lang="en-US" dirty="0" smtClean="0"/>
              <a:t> experiences water like we experience syrup…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Challenges posed by environment = radically different!</a:t>
            </a:r>
          </a:p>
        </p:txBody>
      </p:sp>
      <p:pic>
        <p:nvPicPr>
          <p:cNvPr id="1026" name="Picture 2" descr="http://files.doobybrain.com/wp-content/uploads/2009/03/blue-whale-sta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0" b="19940"/>
          <a:stretch/>
        </p:blipFill>
        <p:spPr bwMode="auto">
          <a:xfrm>
            <a:off x="372035" y="2964872"/>
            <a:ext cx="8315838" cy="234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1085" y="6387644"/>
            <a:ext cx="8315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http://</a:t>
            </a:r>
            <a:r>
              <a:rPr lang="en-US" sz="800" dirty="0" smtClean="0">
                <a:hlinkClick r:id="rId3"/>
              </a:rPr>
              <a:t>files.doobybrain.com/wp-content/uploads/2009/03/blue-whale-stats.jpg</a:t>
            </a:r>
            <a:r>
              <a:rPr lang="en-US" sz="800" dirty="0" smtClean="0"/>
              <a:t>, </a:t>
            </a:r>
            <a:r>
              <a:rPr lang="en-US" sz="800" dirty="0">
                <a:hlinkClick r:id="rId4"/>
              </a:rPr>
              <a:t>http://</a:t>
            </a:r>
            <a:r>
              <a:rPr lang="en-US" sz="800" dirty="0" smtClean="0">
                <a:hlinkClick r:id="rId4"/>
              </a:rPr>
              <a:t>upload.wikimedia.org/wikipedia/commons/7/75/Supertanker_AbQaiq.jpg</a:t>
            </a:r>
            <a:r>
              <a:rPr lang="en-US" sz="800" dirty="0" smtClean="0"/>
              <a:t>, </a:t>
            </a:r>
            <a:endParaRPr lang="en-US" sz="800" dirty="0"/>
          </a:p>
        </p:txBody>
      </p:sp>
      <p:pic>
        <p:nvPicPr>
          <p:cNvPr id="19458" name="Picture 2" descr="http://upload.wikimedia.org/wikipedia/commons/7/75/Supertanker_AbQai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56511"/>
            <a:ext cx="6705600" cy="24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peachbasketonline.com/wparticle/wp-content/uploads/2011/08/syrup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82" y="2968501"/>
            <a:ext cx="3237344" cy="242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2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scales to body size?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ALMOST EVERYTHING!</a:t>
            </a:r>
          </a:p>
          <a:p>
            <a:pPr lvl="2"/>
            <a:r>
              <a:rPr lang="en-US" sz="2400" dirty="0" smtClean="0"/>
              <a:t>Rate of energy use</a:t>
            </a:r>
          </a:p>
          <a:p>
            <a:pPr lvl="2"/>
            <a:r>
              <a:rPr lang="en-US" sz="2400" dirty="0" smtClean="0"/>
              <a:t>Maximum bird size for flight</a:t>
            </a:r>
          </a:p>
          <a:p>
            <a:pPr lvl="2"/>
            <a:r>
              <a:rPr lang="en-US" sz="2400" dirty="0" smtClean="0"/>
              <a:t>Lung volume</a:t>
            </a:r>
          </a:p>
          <a:p>
            <a:pPr lvl="2"/>
            <a:r>
              <a:rPr lang="en-US" sz="2400" dirty="0" smtClean="0"/>
              <a:t>Blood volume</a:t>
            </a:r>
          </a:p>
          <a:p>
            <a:pPr lvl="2"/>
            <a:r>
              <a:rPr lang="en-US" sz="2400" dirty="0" smtClean="0"/>
              <a:t>Heart weight &amp; rate</a:t>
            </a:r>
          </a:p>
          <a:p>
            <a:pPr lvl="2"/>
            <a:r>
              <a:rPr lang="en-US" sz="2400" dirty="0" smtClean="0"/>
              <a:t>Respiration frequency				</a:t>
            </a:r>
          </a:p>
          <a:p>
            <a:pPr lvl="2"/>
            <a:r>
              <a:rPr lang="en-US" sz="2400" dirty="0" smtClean="0"/>
              <a:t>Jumping distance</a:t>
            </a:r>
          </a:p>
          <a:p>
            <a:pPr lvl="2"/>
            <a:r>
              <a:rPr lang="en-US" sz="2400" dirty="0" smtClean="0"/>
              <a:t>Brain size</a:t>
            </a:r>
          </a:p>
          <a:p>
            <a:pPr lvl="2"/>
            <a:r>
              <a:rPr lang="en-US" sz="2400" dirty="0" smtClean="0"/>
              <a:t>Gestation time</a:t>
            </a:r>
          </a:p>
          <a:p>
            <a:pPr lvl="2"/>
            <a:r>
              <a:rPr lang="en-US" sz="2400" dirty="0" smtClean="0"/>
              <a:t>Age of sexual maturity</a:t>
            </a:r>
          </a:p>
          <a:p>
            <a:pPr lvl="2"/>
            <a:r>
              <a:rPr lang="en-US" sz="2400" b="1" dirty="0" smtClean="0"/>
              <a:t>100s </a:t>
            </a:r>
            <a:r>
              <a:rPr lang="en-US" sz="2400" dirty="0" smtClean="0"/>
              <a:t>of other physiological variables!</a:t>
            </a:r>
            <a:endParaRPr lang="en-US" sz="2400" dirty="0"/>
          </a:p>
        </p:txBody>
      </p:sp>
      <p:sp>
        <p:nvSpPr>
          <p:cNvPr id="4" name="Right Brace 3"/>
          <p:cNvSpPr/>
          <p:nvPr/>
        </p:nvSpPr>
        <p:spPr>
          <a:xfrm>
            <a:off x="6057900" y="1943100"/>
            <a:ext cx="647700" cy="3810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05600" y="3386435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vary </a:t>
            </a:r>
            <a:r>
              <a:rPr lang="en-US" b="1" i="1" dirty="0" smtClean="0"/>
              <a:t>predictably</a:t>
            </a:r>
            <a:r>
              <a:rPr lang="en-US" dirty="0" smtClean="0"/>
              <a:t> with body size!</a:t>
            </a:r>
            <a:endParaRPr lang="en-US" dirty="0"/>
          </a:p>
        </p:txBody>
      </p:sp>
      <p:pic>
        <p:nvPicPr>
          <p:cNvPr id="20482" name="Picture 2" descr="http://assets.cambridge.org/97805213/19874/cover/9780521319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3" y="899048"/>
            <a:ext cx="1665514" cy="249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400800"/>
            <a:ext cx="868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http://</a:t>
            </a:r>
            <a:r>
              <a:rPr lang="en-US" sz="800" dirty="0" smtClean="0">
                <a:hlinkClick r:id="rId3"/>
              </a:rPr>
              <a:t>assets.cambridge.org/97805213/19874/cover/9780521319874.jpg</a:t>
            </a:r>
            <a:r>
              <a:rPr lang="en-US" sz="800" dirty="0" smtClean="0"/>
              <a:t>, </a:t>
            </a:r>
            <a:endParaRPr lang="en-US" sz="800" dirty="0"/>
          </a:p>
        </p:txBody>
      </p:sp>
      <p:pic>
        <p:nvPicPr>
          <p:cNvPr id="20484" name="Picture 4" descr="http://ebooks.cambridge.org/content/978/05/1160/855/1/9780511608551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64" y="4273478"/>
            <a:ext cx="1608471" cy="251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0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head size during development…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Traits typically </a:t>
            </a:r>
            <a:r>
              <a:rPr lang="en-US" b="1" u="sng" dirty="0" smtClean="0"/>
              <a:t>do not </a:t>
            </a:r>
            <a:r>
              <a:rPr lang="en-US" dirty="0" smtClean="0"/>
              <a:t>scale </a:t>
            </a:r>
            <a:r>
              <a:rPr lang="en-US" i="1" dirty="0" smtClean="0"/>
              <a:t>linearly</a:t>
            </a:r>
            <a:r>
              <a:rPr lang="en-US" dirty="0" smtClean="0"/>
              <a:t> with body size</a:t>
            </a:r>
            <a:endParaRPr lang="en-US" dirty="0"/>
          </a:p>
        </p:txBody>
      </p:sp>
      <p:pic>
        <p:nvPicPr>
          <p:cNvPr id="3074" name="Picture 2" descr="http://www.blc.arizona.edu/courses/schaffer/182/Giraffe/allometry-hum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44556"/>
            <a:ext cx="7652319" cy="355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24600"/>
            <a:ext cx="807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http://www.blc.arizona.edu/courses/schaffer/182/Giraffe/allometry-human.gif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65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Scaling?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SCALING</a:t>
            </a:r>
            <a:r>
              <a:rPr lang="en-US" dirty="0" smtClean="0"/>
              <a:t>: structural &amp; functional consequences of changes in size or scale among otherwise similar organisms</a:t>
            </a:r>
          </a:p>
          <a:p>
            <a:endParaRPr lang="en-US" dirty="0"/>
          </a:p>
          <a:p>
            <a:r>
              <a:rPr lang="en-US" dirty="0" smtClean="0"/>
              <a:t>2 types of scaling:</a:t>
            </a:r>
          </a:p>
          <a:p>
            <a:pPr lvl="1"/>
            <a:r>
              <a:rPr lang="en-US" dirty="0" smtClean="0"/>
              <a:t>Isometric</a:t>
            </a:r>
          </a:p>
          <a:p>
            <a:pPr lvl="1"/>
            <a:r>
              <a:rPr lang="en-US" dirty="0" smtClean="0"/>
              <a:t>Allometric</a:t>
            </a:r>
          </a:p>
          <a:p>
            <a:pPr lvl="1"/>
            <a:endParaRPr lang="en-US" dirty="0" smtClean="0"/>
          </a:p>
          <a:p>
            <a:r>
              <a:rPr lang="en-US" sz="2500" dirty="0" smtClean="0"/>
              <a:t>These can be represented graphically</a:t>
            </a:r>
          </a:p>
          <a:p>
            <a:pPr lvl="1"/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Nonlinear</a:t>
            </a:r>
            <a:endParaRPr lang="en-US" dirty="0"/>
          </a:p>
        </p:txBody>
      </p:sp>
      <p:pic>
        <p:nvPicPr>
          <p:cNvPr id="21506" name="Picture 2" descr="https://www.openshift.com/sites/default/files/vertvhori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09"/>
          <a:stretch/>
        </p:blipFill>
        <p:spPr bwMode="auto">
          <a:xfrm>
            <a:off x="6085115" y="2438400"/>
            <a:ext cx="2848319" cy="407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515741"/>
            <a:ext cx="525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https://www.openshift.com/sites/default/files/vertvhoriz.png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63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vs</a:t>
            </a:r>
            <a:r>
              <a:rPr lang="en-US" dirty="0" smtClean="0"/>
              <a:t> Nonlinear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Linear Relationship: </a:t>
            </a:r>
          </a:p>
          <a:p>
            <a:pPr lvl="1"/>
            <a:r>
              <a:rPr lang="en-US" dirty="0" smtClean="0"/>
              <a:t>relating to, or resembling, a </a:t>
            </a:r>
            <a:r>
              <a:rPr lang="en-US" u="sng" dirty="0" smtClean="0"/>
              <a:t>straight line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Nonlinear Relationship</a:t>
            </a:r>
          </a:p>
          <a:p>
            <a:pPr lvl="1"/>
            <a:r>
              <a:rPr lang="en-US" dirty="0" smtClean="0"/>
              <a:t>Everything else!</a:t>
            </a:r>
          </a:p>
          <a:p>
            <a:pPr lvl="1"/>
            <a:r>
              <a:rPr lang="en-US" dirty="0" smtClean="0"/>
              <a:t>Ex: exponential relationship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7172" name="Picture 4" descr="http://people.cst.cmich.edu/swans1bj/graph/QUEST7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8" y="4114800"/>
            <a:ext cx="3089647" cy="191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0700" y="6403032"/>
            <a:ext cx="3238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http://people.cst.cmich.edu/swans1bj/graph/QUEST7B.GIF</a:t>
            </a:r>
            <a:endParaRPr lang="en-US" sz="800" dirty="0"/>
          </a:p>
        </p:txBody>
      </p:sp>
      <p:pic>
        <p:nvPicPr>
          <p:cNvPr id="7174" name="Picture 6" descr="http://www4.uwsp.edu/psych/stat/7/i4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14" y="1714498"/>
            <a:ext cx="2391214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8498" y="6430208"/>
            <a:ext cx="2628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5"/>
              </a:rPr>
              <a:t>http://www4.uwsp.edu/psych/stat/7/i42.gif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721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Isometric </a:t>
            </a:r>
            <a:r>
              <a:rPr lang="en-US" dirty="0" err="1" smtClean="0"/>
              <a:t>vs</a:t>
            </a:r>
            <a:r>
              <a:rPr lang="en-US" dirty="0" smtClean="0"/>
              <a:t> Allometric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Isometry: </a:t>
            </a:r>
            <a:r>
              <a:rPr lang="en-US" sz="2200" dirty="0" smtClean="0"/>
              <a:t>changes in size do </a:t>
            </a:r>
            <a:r>
              <a:rPr lang="en-US" sz="2200" u="sng" dirty="0" smtClean="0"/>
              <a:t>not</a:t>
            </a:r>
            <a:r>
              <a:rPr lang="en-US" sz="2200" dirty="0" smtClean="0"/>
              <a:t> lead to changes in proportion</a:t>
            </a:r>
          </a:p>
          <a:p>
            <a:pPr lvl="1"/>
            <a:r>
              <a:rPr lang="en-US" dirty="0" smtClean="0"/>
              <a:t>Geometrically-similar…proportional</a:t>
            </a:r>
          </a:p>
          <a:p>
            <a:pPr lvl="1"/>
            <a:r>
              <a:rPr lang="en-US" dirty="0" smtClean="0"/>
              <a:t>Scale in a 1:1 manner (linear slope of 1)</a:t>
            </a:r>
          </a:p>
          <a:p>
            <a:pPr lvl="1"/>
            <a:r>
              <a:rPr lang="en-US" dirty="0" smtClean="0"/>
              <a:t>EX: a frog’s legs are as long as its body, 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even as it grows in size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Allometry: </a:t>
            </a:r>
            <a:r>
              <a:rPr lang="en-US" sz="2200" dirty="0"/>
              <a:t>changes in size </a:t>
            </a:r>
            <a:r>
              <a:rPr lang="en-US" sz="2200" dirty="0" smtClean="0"/>
              <a:t> lead </a:t>
            </a:r>
            <a:r>
              <a:rPr lang="en-US" sz="2200" dirty="0"/>
              <a:t>to changes in </a:t>
            </a:r>
            <a:r>
              <a:rPr lang="en-US" sz="2200" dirty="0" smtClean="0"/>
              <a:t>proportion</a:t>
            </a:r>
          </a:p>
          <a:p>
            <a:pPr lvl="1"/>
            <a:r>
              <a:rPr lang="en-US" dirty="0" smtClean="0"/>
              <a:t>Geometrically different…not proportional</a:t>
            </a:r>
          </a:p>
          <a:p>
            <a:pPr lvl="1"/>
            <a:r>
              <a:rPr lang="en-US" dirty="0" smtClean="0"/>
              <a:t>DON’T scale in a 1:1 manner</a:t>
            </a:r>
          </a:p>
          <a:p>
            <a:pPr lvl="1"/>
            <a:r>
              <a:rPr lang="en-US" dirty="0" smtClean="0"/>
              <a:t>EX: monitor lizards…limbs are relatively longer 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in larger lizards</a:t>
            </a:r>
            <a:endParaRPr lang="en-US" dirty="0"/>
          </a:p>
        </p:txBody>
      </p:sp>
      <p:pic>
        <p:nvPicPr>
          <p:cNvPr id="8198" name="Picture 6" descr="http://static.ddmcdn.com/gif/fro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1981200" cy="172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77000"/>
            <a:ext cx="868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http://static.ddmcdn.com/gif/frog-1.jpg</a:t>
            </a:r>
            <a:endParaRPr lang="en-US" sz="800" dirty="0"/>
          </a:p>
        </p:txBody>
      </p:sp>
      <p:pic>
        <p:nvPicPr>
          <p:cNvPr id="8200" name="Picture 8" descr="http://fc07.deviantart.net/fs71/f/2010/227/f/e/Lace_monitor_lizard_by_Klas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25683"/>
            <a:ext cx="2511425" cy="17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6413272"/>
            <a:ext cx="518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6"/>
              </a:rPr>
              <a:t>http://fc07.deviantart.net/fs71/f/2010/227/f/e/Lace_monitor_lizard_by_Klasw.jpg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513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95800" y="3091934"/>
            <a:ext cx="4182231" cy="3567595"/>
            <a:chOff x="4495800" y="3091934"/>
            <a:chExt cx="4182231" cy="3567595"/>
          </a:xfrm>
        </p:grpSpPr>
        <p:pic>
          <p:nvPicPr>
            <p:cNvPr id="19464" name="Picture 8" descr="http://polymer.bu.edu/ogaf/image/fig22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505200"/>
              <a:ext cx="4182231" cy="3154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676181" y="3091934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Logarithmic Scale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4825" y="2986087"/>
            <a:ext cx="3810000" cy="3673442"/>
            <a:chOff x="504825" y="2986087"/>
            <a:chExt cx="3810000" cy="3673442"/>
          </a:xfrm>
        </p:grpSpPr>
        <p:pic>
          <p:nvPicPr>
            <p:cNvPr id="19462" name="Picture 6" descr="http://mathman.biz/images/xy7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25" y="2986087"/>
              <a:ext cx="3810000" cy="3673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49425" y="3077811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Linear Scale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vs</a:t>
            </a:r>
            <a:r>
              <a:rPr lang="en-US" dirty="0" smtClean="0"/>
              <a:t> Logarithmic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use logarithmic scales?</a:t>
            </a:r>
          </a:p>
          <a:p>
            <a:pPr lvl="1"/>
            <a:r>
              <a:rPr lang="en-US" dirty="0" smtClean="0"/>
              <a:t>Compress expansive data into a single plot</a:t>
            </a:r>
          </a:p>
          <a:p>
            <a:pPr lvl="1"/>
            <a:r>
              <a:rPr lang="en-US" dirty="0" smtClean="0"/>
              <a:t>Generate linear trends for easier comparison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2986086"/>
            <a:ext cx="8991600" cy="2790826"/>
            <a:chOff x="152400" y="2986086"/>
            <a:chExt cx="8991600" cy="2790826"/>
          </a:xfrm>
        </p:grpSpPr>
        <p:pic>
          <p:nvPicPr>
            <p:cNvPr id="19458" name="Picture 2" descr="http://blogs-images.forbes.com/naomirobbins/files/2012/01/linear_lo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4646763" y="2986086"/>
              <a:ext cx="4497237" cy="2779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0" name="Picture 4" descr="http://blogs-images.forbes.com/naomirobbins/files/2012/01/linear_lo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52400" y="2986087"/>
              <a:ext cx="4514850" cy="2790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22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Allometric Scaling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 smtClean="0">
                <a:cs typeface="Times New Roman" charset="0"/>
              </a:rPr>
              <a:t>Relate a physiological value of interest (y) </a:t>
            </a:r>
            <a:r>
              <a:rPr lang="en-US" altLang="en-US" dirty="0">
                <a:cs typeface="Times New Roman" charset="0"/>
              </a:rPr>
              <a:t>and body mass </a:t>
            </a:r>
            <a:r>
              <a:rPr lang="en-US" altLang="en-US" dirty="0" smtClean="0">
                <a:cs typeface="Times New Roman" charset="0"/>
              </a:rPr>
              <a:t>by </a:t>
            </a:r>
            <a:r>
              <a:rPr lang="en-US" altLang="en-US" dirty="0">
                <a:cs typeface="Times New Roman" charset="0"/>
              </a:rPr>
              <a:t>an </a:t>
            </a:r>
            <a:r>
              <a:rPr lang="en-US" altLang="en-US" dirty="0" err="1">
                <a:cs typeface="Times New Roman" charset="0"/>
              </a:rPr>
              <a:t>allometric</a:t>
            </a:r>
            <a:r>
              <a:rPr lang="en-US" altLang="en-US" dirty="0">
                <a:cs typeface="Times New Roman" charset="0"/>
              </a:rPr>
              <a:t> </a:t>
            </a:r>
            <a:r>
              <a:rPr lang="en-US" altLang="en-US" dirty="0" smtClean="0">
                <a:cs typeface="Times New Roman" charset="0"/>
              </a:rPr>
              <a:t>mass exponent </a:t>
            </a:r>
            <a:r>
              <a:rPr lang="en-US" altLang="en-US" dirty="0">
                <a:cs typeface="Times New Roman" charset="0"/>
              </a:rPr>
              <a:t>(</a:t>
            </a:r>
            <a:r>
              <a:rPr lang="en-US" altLang="en-US" i="1" dirty="0">
                <a:cs typeface="Times New Roman" charset="0"/>
              </a:rPr>
              <a:t>b</a:t>
            </a:r>
            <a:r>
              <a:rPr lang="en-US" altLang="en-US" dirty="0">
                <a:cs typeface="Times New Roman" charset="0"/>
              </a:rPr>
              <a:t>)</a:t>
            </a:r>
          </a:p>
          <a:p>
            <a:pPr>
              <a:buFontTx/>
              <a:buNone/>
            </a:pPr>
            <a:endParaRPr lang="en-US" altLang="en-US" dirty="0">
              <a:cs typeface="Times New Roman" charset="0"/>
            </a:endParaRPr>
          </a:p>
          <a:p>
            <a:endParaRPr lang="en-US" altLang="en-US" dirty="0"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Rectangle 1030"/>
          <p:cNvSpPr>
            <a:spLocks noChangeArrowheads="1"/>
          </p:cNvSpPr>
          <p:nvPr/>
        </p:nvSpPr>
        <p:spPr bwMode="auto">
          <a:xfrm>
            <a:off x="845811" y="3429000"/>
            <a:ext cx="1987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 b="0" dirty="0">
                <a:latin typeface="Times New Roman" charset="0"/>
              </a:rPr>
              <a:t>Y = </a:t>
            </a:r>
            <a:r>
              <a:rPr lang="en-US" altLang="en-US" sz="2800" dirty="0" smtClean="0">
                <a:latin typeface="Times New Roman" charset="0"/>
              </a:rPr>
              <a:t>a*</a:t>
            </a:r>
            <a:r>
              <a:rPr lang="en-US" altLang="en-US" sz="2800" dirty="0" err="1" smtClean="0">
                <a:latin typeface="Times New Roman" charset="0"/>
              </a:rPr>
              <a:t>mass</a:t>
            </a:r>
            <a:r>
              <a:rPr lang="en-US" altLang="en-US" sz="2800" b="0" i="1" baseline="30000" dirty="0" err="1" smtClean="0">
                <a:latin typeface="Times New Roman" charset="0"/>
              </a:rPr>
              <a:t>b</a:t>
            </a:r>
            <a:endParaRPr lang="en-US" altLang="en-US" sz="2800" b="0" i="1" baseline="30000" dirty="0">
              <a:latin typeface="Times New Roman" charset="0"/>
            </a:endParaRPr>
          </a:p>
        </p:txBody>
      </p:sp>
      <p:sp>
        <p:nvSpPr>
          <p:cNvPr id="5" name="Rectangle 1031"/>
          <p:cNvSpPr>
            <a:spLocks noChangeArrowheads="1"/>
          </p:cNvSpPr>
          <p:nvPr/>
        </p:nvSpPr>
        <p:spPr bwMode="auto">
          <a:xfrm>
            <a:off x="4495800" y="3429000"/>
            <a:ext cx="42103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 b="0" dirty="0">
                <a:latin typeface="Times New Roman" charset="0"/>
              </a:rPr>
              <a:t>Log Y = Log </a:t>
            </a:r>
            <a:r>
              <a:rPr lang="en-US" altLang="en-US" sz="2800" b="0" dirty="0" smtClean="0">
                <a:latin typeface="Times New Roman" charset="0"/>
              </a:rPr>
              <a:t>a </a:t>
            </a:r>
            <a:r>
              <a:rPr lang="en-US" altLang="en-US" sz="2800" b="0" dirty="0">
                <a:latin typeface="Times New Roman" charset="0"/>
              </a:rPr>
              <a:t>+ </a:t>
            </a:r>
            <a:r>
              <a:rPr lang="en-US" altLang="en-US" sz="2800" i="1" dirty="0">
                <a:latin typeface="Times New Roman" charset="0"/>
              </a:rPr>
              <a:t>b</a:t>
            </a:r>
            <a:r>
              <a:rPr lang="en-US" altLang="en-US" sz="2800" b="0" dirty="0" smtClean="0">
                <a:latin typeface="Times New Roman" charset="0"/>
              </a:rPr>
              <a:t> </a:t>
            </a:r>
            <a:r>
              <a:rPr lang="en-US" altLang="en-US" sz="2800" b="0" dirty="0">
                <a:latin typeface="Times New Roman" charset="0"/>
              </a:rPr>
              <a:t>log </a:t>
            </a:r>
            <a:r>
              <a:rPr lang="en-US" altLang="en-US" sz="2800" b="0" dirty="0" smtClean="0">
                <a:latin typeface="Times New Roman" charset="0"/>
              </a:rPr>
              <a:t>mass</a:t>
            </a:r>
            <a:endParaRPr lang="en-US" altLang="en-US" sz="2800" b="0" dirty="0">
              <a:latin typeface="Times New Roman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378921"/>
              </p:ext>
            </p:extLst>
          </p:nvPr>
        </p:nvGraphicFramePr>
        <p:xfrm>
          <a:off x="186152" y="3952219"/>
          <a:ext cx="4426625" cy="2617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Chart" r:id="rId5" imgW="4867656" imgH="2514905" progId="Excel.Chart.8">
                  <p:embed/>
                </p:oleObj>
              </mc:Choice>
              <mc:Fallback>
                <p:oleObj name="Chart" r:id="rId5" imgW="4867656" imgH="2514905" progId="Excel.Char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52" y="3952219"/>
                        <a:ext cx="4426625" cy="2617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982066"/>
              </p:ext>
            </p:extLst>
          </p:nvPr>
        </p:nvGraphicFramePr>
        <p:xfrm>
          <a:off x="4718156" y="3952220"/>
          <a:ext cx="4359611" cy="2577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1" name="Chart" r:id="rId8" imgW="4686785" imgH="2772209" progId="Excel.Chart.8">
                  <p:embed/>
                </p:oleObj>
              </mc:Choice>
              <mc:Fallback>
                <p:oleObj name="Chart" r:id="rId8" imgW="4686785" imgH="2772209" progId="Excel.Chart.8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156" y="3952220"/>
                        <a:ext cx="4359611" cy="2577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3037787" y="3429000"/>
            <a:ext cx="1458013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4293" y="30861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Log-Transform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6477000"/>
            <a:ext cx="678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Figures from C. Farrell (2005)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820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OleChart spid="7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Flea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If a flea was the size of a human…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IT COULD JUMP over </a:t>
            </a:r>
            <a:r>
              <a:rPr lang="en-US" sz="4400" dirty="0" smtClean="0"/>
              <a:t>450 </a:t>
            </a:r>
            <a:r>
              <a:rPr lang="en-US" dirty="0" smtClean="0"/>
              <a:t>FEET! (~1.5 football fields)</a:t>
            </a:r>
            <a:endParaRPr lang="en-US" dirty="0"/>
          </a:p>
        </p:txBody>
      </p:sp>
      <p:pic>
        <p:nvPicPr>
          <p:cNvPr id="9220" name="Picture 4" descr="http://upload.wikimedia.org/wikipedia/commons/f/f9/Flea_Scanning_Electron_Micrograph_False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8" y="2057400"/>
            <a:ext cx="248078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400800"/>
            <a:ext cx="7315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http://upload.wikimedia.org/wikipedia/commons/f/f9/Flea_Scanning_Electron_Micrograph_False_Color.jpg</a:t>
            </a:r>
            <a:endParaRPr lang="en-US" sz="800" dirty="0"/>
          </a:p>
        </p:txBody>
      </p:sp>
      <p:pic>
        <p:nvPicPr>
          <p:cNvPr id="9222" name="Picture 6" descr="http://darrenmcguinness.files.wordpress.com/2011/01/american-football-sta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929575"/>
            <a:ext cx="4419600" cy="330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6508522"/>
            <a:ext cx="777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6"/>
              </a:rPr>
              <a:t>http://darrenmcguinness.files.wordpress.com/2011/01/american-football-stadium.jpg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4887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15789" r="21030" b="14552"/>
          <a:stretch/>
        </p:blipFill>
        <p:spPr bwMode="auto">
          <a:xfrm>
            <a:off x="609599" y="533400"/>
            <a:ext cx="8184305" cy="61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2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3" t="27604" r="26940" b="8854"/>
          <a:stretch/>
        </p:blipFill>
        <p:spPr bwMode="auto">
          <a:xfrm>
            <a:off x="1244600" y="990600"/>
            <a:ext cx="6790544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7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Metabolic Rate &amp; Body Size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y </a:t>
            </a:r>
            <a:r>
              <a:rPr lang="en-US" dirty="0"/>
              <a:t>= </a:t>
            </a:r>
            <a:r>
              <a:rPr lang="en-US" dirty="0" smtClean="0"/>
              <a:t>a*</a:t>
            </a:r>
            <a:r>
              <a:rPr lang="en-US" dirty="0" err="1" smtClean="0"/>
              <a:t>mass</a:t>
            </a:r>
            <a:r>
              <a:rPr lang="en-US" baseline="30000" dirty="0" err="1" smtClean="0"/>
              <a:t>b</a:t>
            </a:r>
            <a:endParaRPr lang="en-US" baseline="30000" dirty="0" smtClean="0"/>
          </a:p>
          <a:p>
            <a:pPr marL="0" indent="0" algn="ctr">
              <a:buNone/>
            </a:pPr>
            <a:endParaRPr lang="en-US" dirty="0"/>
          </a:p>
          <a:p>
            <a:pPr lvl="1"/>
            <a:r>
              <a:rPr lang="en-US" dirty="0" smtClean="0"/>
              <a:t>y </a:t>
            </a:r>
            <a:r>
              <a:rPr lang="en-US" dirty="0"/>
              <a:t>= physiological variable of interest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= intercept </a:t>
            </a:r>
          </a:p>
          <a:p>
            <a:pPr lvl="1"/>
            <a:r>
              <a:rPr lang="en-US" dirty="0" smtClean="0"/>
              <a:t>b </a:t>
            </a:r>
            <a:r>
              <a:rPr lang="en-US" dirty="0"/>
              <a:t>= mass exponent </a:t>
            </a:r>
            <a:r>
              <a:rPr lang="en-US" dirty="0" smtClean="0"/>
              <a:t>(power exponent)</a:t>
            </a:r>
            <a:endParaRPr lang="en-US" dirty="0"/>
          </a:p>
          <a:p>
            <a:pPr lvl="2"/>
            <a:r>
              <a:rPr lang="en-US" dirty="0" smtClean="0"/>
              <a:t>Tells </a:t>
            </a:r>
            <a:r>
              <a:rPr lang="en-US" dirty="0"/>
              <a:t>us something about the shape of the relationship (slope of line). </a:t>
            </a:r>
          </a:p>
          <a:p>
            <a:r>
              <a:rPr lang="en-US" dirty="0"/>
              <a:t>This is a </a:t>
            </a:r>
            <a:r>
              <a:rPr lang="en-US" u="sng" dirty="0"/>
              <a:t>power function </a:t>
            </a:r>
            <a:r>
              <a:rPr lang="en-US" dirty="0"/>
              <a:t>(</a:t>
            </a:r>
            <a:r>
              <a:rPr lang="en-US" dirty="0" smtClean="0"/>
              <a:t>gives </a:t>
            </a:r>
            <a:r>
              <a:rPr lang="en-US" dirty="0"/>
              <a:t>curved, not straight line)</a:t>
            </a:r>
            <a:endParaRPr lang="en-US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27292" r="24334" b="6250"/>
          <a:stretch/>
        </p:blipFill>
        <p:spPr bwMode="auto">
          <a:xfrm>
            <a:off x="1295400" y="990600"/>
            <a:ext cx="6705600" cy="535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3" t="27604" r="26940" b="8854"/>
          <a:stretch/>
        </p:blipFill>
        <p:spPr bwMode="auto">
          <a:xfrm>
            <a:off x="1210456" y="725714"/>
            <a:ext cx="679054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61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6400800"/>
            <a:ext cx="716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2"/>
              </a:rPr>
              <a:t>http://levenspiel.com/octave/OL_images/fig2.gif</a:t>
            </a:r>
            <a:endParaRPr lang="en-US" sz="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564922"/>
            <a:ext cx="91630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talismancoins.com/catalog/Alert_and_Friendly_Mou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5654358"/>
            <a:ext cx="1600200" cy="112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ages.nationalgeographic.com/wpf/media-live/photos/000/004/cache/african-elephant_435_600x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894" y="0"/>
            <a:ext cx="1554229" cy="11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Why Size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Allometry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7410" name="Picture 2" descr="http://blog.tomorrow-people.com/Portals/103687/images/why-size-mat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23" y="868443"/>
            <a:ext cx="4424677" cy="31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smallbiztrends.com/wp-content/uploads/2010/02/iStock_000005086698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438400"/>
            <a:ext cx="4414523" cy="318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324600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http://smallbiztrends.com/wp-content/uploads/2010/02/iStock_000005086698XSmall.jpg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6540044"/>
            <a:ext cx="419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5"/>
              </a:rPr>
              <a:t>http://blog.tomorrow-people.com/Portals/103687/images/why-size-matters.jpg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4107851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Think of your OWN </a:t>
            </a:r>
            <a:r>
              <a:rPr lang="en-US" sz="2400" dirty="0" err="1" smtClean="0"/>
              <a:t>allometric</a:t>
            </a:r>
            <a:r>
              <a:rPr lang="en-US" sz="2400" dirty="0" smtClean="0"/>
              <a:t> relationship…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hat things do </a:t>
            </a:r>
            <a:r>
              <a:rPr lang="en-US" sz="2400" b="1" dirty="0" smtClean="0"/>
              <a:t>you</a:t>
            </a:r>
            <a:r>
              <a:rPr lang="en-US" sz="2400" dirty="0" smtClean="0"/>
              <a:t> think are affected by body size?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2580" y="1553029"/>
            <a:ext cx="4384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how </a:t>
            </a:r>
            <a:r>
              <a:rPr lang="en-US" sz="2400" dirty="0"/>
              <a:t>traits and </a:t>
            </a:r>
          </a:p>
          <a:p>
            <a:r>
              <a:rPr lang="en-US" sz="2400" dirty="0"/>
              <a:t>processes scale with body size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014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Objectives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Become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familiar with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allometric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modeling and calculations in biology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Evaluate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effects of body size on brain size in mammals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Become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familiar with using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MS Excel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 generate graphs and logarithms.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8434" name="Picture 2" descr="http://www.connecticutvalleybiological.com/images/sp3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57" y="3839138"/>
            <a:ext cx="3657600" cy="276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77" y="6626027"/>
            <a:ext cx="1005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3"/>
              </a:rPr>
              <a:t>http://www.connecticutvalleybiological.com/images/sp3033.jpg</a:t>
            </a:r>
            <a:r>
              <a:rPr lang="en-US" sz="800" dirty="0" smtClean="0"/>
              <a:t>, </a:t>
            </a:r>
            <a:r>
              <a:rPr lang="en-US" sz="800" dirty="0">
                <a:hlinkClick r:id="rId4"/>
              </a:rPr>
              <a:t>http://www.k12.hi.us/~kealaint/projects/Spring09Projects/period2/images/DinosaursRef.gif</a:t>
            </a:r>
            <a:endParaRPr lang="en-US" sz="800" dirty="0"/>
          </a:p>
        </p:txBody>
      </p:sp>
      <p:pic>
        <p:nvPicPr>
          <p:cNvPr id="18436" name="Picture 4" descr="http://www.k12.hi.us/~kealaint/projects/Spring09Projects/period2/images/DinosaursRef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3886201"/>
            <a:ext cx="5088248" cy="273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6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Hollywood loves Scaling</a:t>
            </a:r>
            <a:r>
              <a:rPr lang="en-US" sz="2800" dirty="0" smtClean="0"/>
              <a:t>! Huge spiders, lizards…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ia.media-imdb.com/images/M/MV5BNzYxODQ0NTY0NF5BMl5BanBnXkFtZTcwNzA3ODQyMQ@@._V1_SY317_CR4,0,214,317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76242"/>
            <a:ext cx="3305175" cy="489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" y="6397170"/>
            <a:ext cx="876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http://images.amcnetworks.com/blogs.amctv.com/wp-content/uploads/mt-legacy/scifi-scanner/Earth%20vs%20The%20Spider.gif</a:t>
            </a:r>
            <a:endParaRPr lang="en-US" sz="800" dirty="0"/>
          </a:p>
        </p:txBody>
      </p:sp>
      <p:pic>
        <p:nvPicPr>
          <p:cNvPr id="10242" name="Picture 2" descr="http://www.scifinow.co.uk/wp-content/uploads/2012/10/godzilla1954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280113"/>
            <a:ext cx="4562475" cy="328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6504892"/>
            <a:ext cx="7239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5"/>
              </a:rPr>
              <a:t>http://www.scifinow.co.uk/wp-content/uploads/2012/10/godzilla1954c.jpg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514600"/>
            <a:ext cx="78867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these animals aren’t 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this big in nature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not?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bigger better? Does size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Why don’t we see mice the size of elephants?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Why doesn’t a shrew run as fast as a gazelle?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6477000"/>
            <a:ext cx="8001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http://4.bp.blogspot.com/-gZNE_XHrF-w/TtOTpuGcVQI/AAAAAAAADQg/LnM7eaACHzM/s1600/gazelle-image-01.jpg</a:t>
            </a:r>
            <a:endParaRPr lang="en-US" sz="800" dirty="0"/>
          </a:p>
        </p:txBody>
      </p:sp>
      <p:pic>
        <p:nvPicPr>
          <p:cNvPr id="4098" name="Picture 2" descr="http://images.nationalgeographic.com/wpf/media-live/photos/000/004/cache/african-elephant_435_600x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717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alismancoins.com/catalog/Alert_and_Friendly_Mou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71700"/>
            <a:ext cx="2435225" cy="171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062" y="6369278"/>
            <a:ext cx="5448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5"/>
              </a:rPr>
              <a:t>http://www.talismancoins.com/catalog/Alert_and_Friendly_Mouse.jpg</a:t>
            </a:r>
            <a:endParaRPr lang="en-US" sz="800" dirty="0"/>
          </a:p>
        </p:txBody>
      </p:sp>
      <p:pic>
        <p:nvPicPr>
          <p:cNvPr id="4102" name="Picture 6" descr="http://ichef.bbci.co.uk/naturelibrary/images/ic/credit/640x395/e/el/elephant_shrew/elephant_shrew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98" y="4463615"/>
            <a:ext cx="2956027" cy="18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6062" y="637951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7"/>
              </a:rPr>
              <a:t>http://ichef.bbci.co.uk/naturelibrary/images/ic/credit/640x395/e/el/elephant_shrew/elephant_shrew_1.jpg</a:t>
            </a:r>
            <a:endParaRPr lang="en-US" sz="800" dirty="0"/>
          </a:p>
        </p:txBody>
      </p:sp>
      <p:pic>
        <p:nvPicPr>
          <p:cNvPr id="4104" name="Picture 8" descr="http://4.bp.blogspot.com/-gZNE_XHrF-w/TtOTpuGcVQI/AAAAAAAADQg/LnM7eaACHzM/s1600/gazelle-image-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69" y="4484851"/>
            <a:ext cx="2617261" cy="18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3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21614" r="26647" b="6250"/>
          <a:stretch/>
        </p:blipFill>
        <p:spPr bwMode="auto">
          <a:xfrm>
            <a:off x="1104900" y="304800"/>
            <a:ext cx="7162800" cy="633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4900" y="6382154"/>
            <a:ext cx="716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From Hill, Wyse &amp; Anderson (2008)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770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Which can be longer?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 smtClean="0"/>
              <a:t>WHY?</a:t>
            </a:r>
            <a:endParaRPr lang="en-US" sz="3200" b="1" dirty="0"/>
          </a:p>
        </p:txBody>
      </p:sp>
      <p:pic>
        <p:nvPicPr>
          <p:cNvPr id="5122" name="Picture 2" descr="http://photoeverywhere.co.uk/britain/walesgeneral/bridge4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" y="2152651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101prints.com/products/1236253239_suspension_bridge_du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6" y="2286000"/>
            <a:ext cx="4400552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these bridges and animals </a:t>
            </a:r>
            <a:br>
              <a:rPr lang="en-US" dirty="0" smtClean="0"/>
            </a:br>
            <a:r>
              <a:rPr lang="en-US" dirty="0" smtClean="0"/>
              <a:t>have in common?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/>
              <a:t>Size matters!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Physical limitations can be overcome by changing…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Dimensions</a:t>
            </a:r>
            <a:r>
              <a:rPr lang="en-US" dirty="0" smtClean="0"/>
              <a:t> </a:t>
            </a:r>
            <a:r>
              <a:rPr lang="en-US" sz="1800" dirty="0" smtClean="0"/>
              <a:t>(ex: thicker walls)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Materials</a:t>
            </a:r>
            <a:r>
              <a:rPr lang="en-US" dirty="0" smtClean="0"/>
              <a:t> </a:t>
            </a:r>
            <a:r>
              <a:rPr lang="en-US" sz="1800" dirty="0" smtClean="0"/>
              <a:t>(ex: </a:t>
            </a:r>
            <a:r>
              <a:rPr lang="en-US" sz="1800" dirty="0" err="1" smtClean="0"/>
              <a:t>brick</a:t>
            </a:r>
            <a:r>
              <a:rPr lang="en-US" sz="1800" dirty="0" err="1" smtClean="0">
                <a:sym typeface="Wingdings" panose="05000000000000000000" pitchFamily="2" charset="2"/>
              </a:rPr>
              <a:t>steel</a:t>
            </a:r>
            <a:r>
              <a:rPr lang="en-US" sz="1800" dirty="0" smtClean="0">
                <a:sym typeface="Wingdings" panose="05000000000000000000" pitchFamily="2" charset="2"/>
              </a:rPr>
              <a:t>)</a:t>
            </a:r>
            <a:endParaRPr lang="en-US" sz="1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Design</a:t>
            </a:r>
            <a:r>
              <a:rPr lang="en-US" dirty="0" smtClean="0"/>
              <a:t> </a:t>
            </a:r>
            <a:r>
              <a:rPr lang="en-US" sz="1800" dirty="0" smtClean="0"/>
              <a:t>(ex: </a:t>
            </a:r>
            <a:r>
              <a:rPr lang="en-US" sz="1800" dirty="0" err="1" smtClean="0"/>
              <a:t>compression</a:t>
            </a:r>
            <a:r>
              <a:rPr lang="en-US" sz="1800" dirty="0" err="1" smtClean="0">
                <a:sym typeface="Wingdings" panose="05000000000000000000" pitchFamily="2" charset="2"/>
              </a:rPr>
              <a:t>tension</a:t>
            </a:r>
            <a:r>
              <a:rPr lang="en-US" sz="1800" dirty="0" smtClean="0">
                <a:sym typeface="Wingdings" panose="05000000000000000000" pitchFamily="2" charset="2"/>
              </a:rPr>
              <a:t> elements)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6146" name="Picture 2" descr="http://gcaptain.com/wp-content/uploads/2008/01/Fehmarn_bridge-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341485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2500" y="6519446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</a:t>
            </a:r>
            <a:r>
              <a:rPr lang="en-US" sz="800" dirty="0" smtClean="0">
                <a:hlinkClick r:id="rId3"/>
              </a:rPr>
              <a:t>:/</a:t>
            </a:r>
            <a:r>
              <a:rPr lang="en-US" sz="800" dirty="0">
                <a:hlinkClick r:id="rId4"/>
              </a:rPr>
              <a:t>http://bruteforcecollaborative.files.wordpress.com/2010/04/remoulin-paper-bridge01.jpg</a:t>
            </a:r>
            <a:r>
              <a:rPr lang="en-US" sz="800" dirty="0" smtClean="0">
                <a:hlinkClick r:id="rId3"/>
              </a:rPr>
              <a:t>/gcaptain.com/wp-content/uploads/2008/01/Fehmarn_bridge-design.jpg</a:t>
            </a:r>
            <a:endParaRPr lang="en-US" sz="800" dirty="0"/>
          </a:p>
        </p:txBody>
      </p:sp>
      <p:pic>
        <p:nvPicPr>
          <p:cNvPr id="6148" name="Picture 4" descr="http://bruteforcecollaborative.files.wordpress.com/2010/04/remoulin-paper-bridge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06416"/>
            <a:ext cx="3429000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733800" y="5105400"/>
            <a:ext cx="1676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" y="6571535"/>
            <a:ext cx="47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http://bruteforcecollaborative.files.wordpress.com/2010/04/remoulin-paper-bridge01.jpg</a:t>
            </a:r>
            <a:endParaRPr lang="en-US" sz="800" dirty="0"/>
          </a:p>
        </p:txBody>
      </p:sp>
      <p:pic>
        <p:nvPicPr>
          <p:cNvPr id="9" name="Picture 4" descr="http://www.talismancoins.com/catalog/Alert_and_Friendly_Mou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8" y="3048001"/>
            <a:ext cx="1653434" cy="11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.nationalgeographic.com/wpf/media-live/photos/000/004/cache/african-elephant_435_600x4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821" y="2949128"/>
            <a:ext cx="1554229" cy="11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u="sng" dirty="0"/>
              <a:t>body size </a:t>
            </a:r>
            <a:r>
              <a:rPr lang="en-US" dirty="0"/>
              <a:t>affect physiological function? </a:t>
            </a:r>
          </a:p>
          <a:p>
            <a:pPr lvl="1"/>
            <a:r>
              <a:rPr lang="en-US" dirty="0"/>
              <a:t>◦8,000 species of birds </a:t>
            </a:r>
          </a:p>
          <a:p>
            <a:pPr lvl="1"/>
            <a:r>
              <a:rPr lang="en-US" dirty="0"/>
              <a:t>◦8,000 species of mammals </a:t>
            </a:r>
          </a:p>
          <a:p>
            <a:pPr lvl="1"/>
            <a:r>
              <a:rPr lang="en-US" dirty="0"/>
              <a:t>◦20,000 species of fish </a:t>
            </a:r>
          </a:p>
          <a:p>
            <a:pPr lvl="1"/>
            <a:r>
              <a:rPr lang="en-US" dirty="0"/>
              <a:t>◦&gt;2,000 species of reptiles/amphibians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Great </a:t>
            </a:r>
            <a:r>
              <a:rPr lang="en-US" dirty="0"/>
              <a:t>Differences in </a:t>
            </a:r>
            <a:r>
              <a:rPr lang="en-US" dirty="0" smtClean="0"/>
              <a:t>Size</a:t>
            </a:r>
          </a:p>
          <a:p>
            <a:endParaRPr lang="en-US" dirty="0" smtClean="0"/>
          </a:p>
          <a:p>
            <a:r>
              <a:rPr lang="en-US" dirty="0" smtClean="0"/>
              <a:t>We can’t measure them all! </a:t>
            </a:r>
          </a:p>
        </p:txBody>
      </p:sp>
      <p:pic>
        <p:nvPicPr>
          <p:cNvPr id="14338" name="Picture 2" descr="http://3.bp.blogspot.com/-Gx9U88n6hkY/Tj9dVZbhzFI/AAAAAAAAABc/f1yl6Xn-3h0/s1600/big_and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8916"/>
            <a:ext cx="3733800" cy="27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50" y="633629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http://3.bp.blogspot.com/-Gx9U88n6hkY/Tj9dVZbhzFI/AAAAAAAAABc/f1yl6Xn-3h0/s1600/big_and_small.jpg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6769100" y="2671171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Animal Diversity</a:t>
            </a:r>
          </a:p>
          <a:p>
            <a:pPr algn="ctr"/>
            <a:r>
              <a:rPr lang="en-US" dirty="0" smtClean="0"/>
              <a:t>9 million known species! 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5905500" y="2133600"/>
            <a:ext cx="8382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Great Differences in Size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Mammals: </a:t>
            </a:r>
          </a:p>
          <a:p>
            <a:pPr marL="274320" lvl="1" indent="0">
              <a:buNone/>
            </a:pPr>
            <a:r>
              <a:rPr lang="en-US" smtClean="0"/>
              <a:t>Etruscan </a:t>
            </a:r>
            <a:r>
              <a:rPr lang="en-US" smtClean="0"/>
              <a:t>shrew </a:t>
            </a:r>
            <a:r>
              <a:rPr lang="en-US" dirty="0" smtClean="0"/>
              <a:t>(2.5g)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Blue whale (108,862,000 g) 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Birds: </a:t>
            </a:r>
            <a:endParaRPr lang="en-US" dirty="0" smtClean="0"/>
          </a:p>
          <a:p>
            <a:pPr lvl="1"/>
            <a:r>
              <a:rPr lang="en-US" dirty="0" smtClean="0"/>
              <a:t>Humming </a:t>
            </a:r>
            <a:r>
              <a:rPr lang="en-US" dirty="0"/>
              <a:t>b</a:t>
            </a:r>
            <a:r>
              <a:rPr lang="en-US" dirty="0" smtClean="0"/>
              <a:t>ird </a:t>
            </a:r>
            <a:r>
              <a:rPr lang="en-US" dirty="0"/>
              <a:t>(2.0g)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Ostrich (</a:t>
            </a:r>
            <a:r>
              <a:rPr lang="en-US" dirty="0" smtClean="0"/>
              <a:t>100000 g)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55069"/>
            <a:ext cx="240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746" y="2437238"/>
            <a:ext cx="2616054" cy="17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8155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05300"/>
            <a:ext cx="17287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" y="6548794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</a:t>
            </a:r>
            <a:r>
              <a:rPr lang="en-US" sz="1000" dirty="0" err="1" smtClean="0"/>
              <a:t>Thometz</a:t>
            </a:r>
            <a:r>
              <a:rPr lang="en-US" sz="1000" dirty="0" smtClean="0"/>
              <a:t> Allometry </a:t>
            </a:r>
            <a:r>
              <a:rPr lang="en-US" sz="1000" dirty="0" err="1" smtClean="0"/>
              <a:t>Pwpt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7300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1499</TotalTime>
  <Words>820</Words>
  <Application>Microsoft Office PowerPoint</Application>
  <PresentationFormat>On-screen Show (4:3)</PresentationFormat>
  <Paragraphs>225</Paragraphs>
  <Slides>26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Civic</vt:lpstr>
      <vt:lpstr>Chart</vt:lpstr>
      <vt:lpstr>Why Size Matters</vt:lpstr>
      <vt:lpstr>Flea comparison</vt:lpstr>
      <vt:lpstr>Hollywood loves Scaling! Huge spiders, lizards…</vt:lpstr>
      <vt:lpstr>Is bigger better? Does size matter?</vt:lpstr>
      <vt:lpstr>PowerPoint Presentation</vt:lpstr>
      <vt:lpstr>Bridges</vt:lpstr>
      <vt:lpstr>What do these bridges and animals  have in common?</vt:lpstr>
      <vt:lpstr>Allometry</vt:lpstr>
      <vt:lpstr>Great Differences in Size </vt:lpstr>
      <vt:lpstr>Predictive power?</vt:lpstr>
      <vt:lpstr>Size Matters!</vt:lpstr>
      <vt:lpstr>What’s it like being tiny? How about enormous?</vt:lpstr>
      <vt:lpstr>What scales to body size?</vt:lpstr>
      <vt:lpstr>Relative head size during development… </vt:lpstr>
      <vt:lpstr>What is Scaling?</vt:lpstr>
      <vt:lpstr>Linear vs Nonlinear Relationships</vt:lpstr>
      <vt:lpstr>Isometric vs Allometric Scaling</vt:lpstr>
      <vt:lpstr>Linear vs Logarithmic Scales</vt:lpstr>
      <vt:lpstr>Allometric Scaling Equations</vt:lpstr>
      <vt:lpstr>PowerPoint Presentation</vt:lpstr>
      <vt:lpstr>PowerPoint Presentation</vt:lpstr>
      <vt:lpstr>Metabolic Rate &amp; Body Size </vt:lpstr>
      <vt:lpstr>PowerPoint Presentation</vt:lpstr>
      <vt:lpstr>PowerPoint Presentation</vt:lpstr>
      <vt:lpstr>Summary: Why Size Matters</vt:lpstr>
      <vt:lpstr>Today’s Lab</vt:lpstr>
    </vt:vector>
  </TitlesOfParts>
  <Company>UC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Animal Size so Important?</dc:title>
  <dc:creator>Caleb</dc:creator>
  <cp:lastModifiedBy>Caleb</cp:lastModifiedBy>
  <cp:revision>81</cp:revision>
  <dcterms:created xsi:type="dcterms:W3CDTF">2013-09-05T16:04:34Z</dcterms:created>
  <dcterms:modified xsi:type="dcterms:W3CDTF">2014-06-11T18:45:52Z</dcterms:modified>
</cp:coreProperties>
</file>