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622" autoAdjust="0"/>
  </p:normalViewPr>
  <p:slideViewPr>
    <p:cSldViewPr>
      <p:cViewPr>
        <p:scale>
          <a:sx n="46" d="100"/>
          <a:sy n="46" d="100"/>
        </p:scale>
        <p:origin x="-5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EC615-7512-4349-8F99-9EEF8689DC9D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29815-11DF-4E72-B868-B2C1AD277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26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 err="1" smtClean="0"/>
              <a:t>ppt</a:t>
            </a:r>
            <a:r>
              <a:rPr lang="en-US" dirty="0" smtClean="0"/>
              <a:t> is to derive the proportionality between V and r for the geosynchronous</a:t>
            </a:r>
            <a:r>
              <a:rPr lang="en-US" baseline="0" dirty="0" smtClean="0"/>
              <a:t> orbit laboratory.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29815-11DF-4E72-B868-B2C1AD277E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17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Again, this could an example</a:t>
            </a:r>
            <a:r>
              <a:rPr lang="en-US" baseline="0" dirty="0" smtClean="0"/>
              <a:t> or </a:t>
            </a:r>
            <a:r>
              <a:rPr lang="en-US" baseline="0" dirty="0" err="1" smtClean="0"/>
              <a:t>classwork</a:t>
            </a:r>
            <a:r>
              <a:rPr lang="en-US" baseline="0" dirty="0" smtClean="0"/>
              <a:t>. Solution on the next slide. Have the kids try it before showing the answer.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8BEA-82D7-4AAF-BCC4-5728D57A9AD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8BEA-82D7-4AAF-BCC4-5728D57A9AD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baseline="0" dirty="0" smtClean="0"/>
              <a:t> is the mass of the satellite, m</a:t>
            </a:r>
            <a:r>
              <a:rPr lang="en-US" baseline="-25000" dirty="0" smtClean="0"/>
              <a:t>2</a:t>
            </a:r>
            <a:r>
              <a:rPr lang="en-US" baseline="0" dirty="0" smtClean="0"/>
              <a:t> is the mass of the object being orbited, G is the universal gravitational constant, and r is the radius of the circular motion. </a:t>
            </a:r>
            <a:r>
              <a:rPr lang="en-US" baseline="0" dirty="0" err="1" smtClean="0"/>
              <a:t>Fc</a:t>
            </a:r>
            <a:r>
              <a:rPr lang="en-US" baseline="0" dirty="0" smtClean="0"/>
              <a:t> represents the centripetal force and F</a:t>
            </a:r>
            <a:r>
              <a:rPr lang="en-US" baseline="-25000" dirty="0" smtClean="0"/>
              <a:t>G</a:t>
            </a:r>
            <a:r>
              <a:rPr lang="en-US" baseline="0" dirty="0" smtClean="0"/>
              <a:t> is the gravitational force, both measured in </a:t>
            </a:r>
            <a:r>
              <a:rPr lang="en-US" baseline="0" dirty="0" err="1" smtClean="0"/>
              <a:t>newtons</a:t>
            </a:r>
            <a:r>
              <a:rPr lang="en-US" baseline="0" dirty="0" smtClean="0"/>
              <a:t>, N.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8BEA-82D7-4AAF-BCC4-5728D57A9AD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equation for v shows that the velocity of the satellite DOES NOT depend on the mass of the satellite (as stated in the objective). The velocity v depends on the mass of the object being orbited and the radius r of the circular motion.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8BEA-82D7-4AAF-BCC4-5728D57A9AD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</a:t>
            </a:r>
            <a:r>
              <a:rPr lang="en-US" baseline="0" dirty="0" smtClean="0"/>
              <a:t> the mass of the object being orbited increases, the velocity also increases. Inversely, as the radius r increases, velocity v decreases. The farther away a satellite from the earth is, the slower it’s speed 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8BEA-82D7-4AAF-BCC4-5728D57A9AD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Symbol d</a:t>
            </a:r>
            <a:r>
              <a:rPr lang="en-US" baseline="0" dirty="0" smtClean="0"/>
              <a:t> can be used instead of x. Both represents distance in meters. The symbol t is the time it takes to complete one revolution measured in seconds (s).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8BEA-82D7-4AAF-BCC4-5728D57A9AD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 teacher, this could be an exercise</a:t>
            </a:r>
            <a:r>
              <a:rPr lang="en-US" baseline="0" dirty="0" smtClean="0"/>
              <a:t> too before you show the next slide. Have the students simplify the equation for 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8BEA-82D7-4AAF-BCC4-5728D57A9AD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All</a:t>
            </a:r>
            <a:r>
              <a:rPr lang="en-US" baseline="0" dirty="0" smtClean="0"/>
              <a:t> measurements use KMS system. Mass m is in kilogram (kg), distance x in meters (m), time t in seconds (s). 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the universal gravitational constant;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 = 6.67 x 10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-11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N.m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/kg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Other Physics books uses the symbol T for period.</a:t>
            </a:r>
            <a:endParaRPr lang="en-US" sz="1200" kern="1200" baseline="30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8BEA-82D7-4AAF-BCC4-5728D57A9AD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one can be used as an example, </a:t>
            </a:r>
            <a:r>
              <a:rPr lang="en-US" dirty="0" err="1" smtClean="0"/>
              <a:t>classwork</a:t>
            </a:r>
            <a:r>
              <a:rPr lang="en-US" dirty="0" smtClean="0"/>
              <a:t>, or homework. Work</a:t>
            </a:r>
            <a:r>
              <a:rPr lang="en-US" baseline="0" dirty="0" smtClean="0"/>
              <a:t> on the problem before showing them the answer on the next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8BEA-82D7-4AAF-BCC4-5728D57A9AD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</a:t>
            </a:r>
            <a:r>
              <a:rPr lang="en-US" baseline="0" dirty="0" smtClean="0"/>
              <a:t> needed, this is the solution. Most kids in your class know how to plug and chug numbers to any equation.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8BEA-82D7-4AAF-BCC4-5728D57A9AD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9AE3-DF86-4A14-85BE-55298868472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7EB9-E220-4D70-BAC4-738F942AE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06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9AE3-DF86-4A14-85BE-55298868472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7EB9-E220-4D70-BAC4-738F942AE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2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9AE3-DF86-4A14-85BE-55298868472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7EB9-E220-4D70-BAC4-738F942AE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9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9AE3-DF86-4A14-85BE-55298868472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7EB9-E220-4D70-BAC4-738F942AE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7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9AE3-DF86-4A14-85BE-55298868472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7EB9-E220-4D70-BAC4-738F942AE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87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9AE3-DF86-4A14-85BE-55298868472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7EB9-E220-4D70-BAC4-738F942AE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5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9AE3-DF86-4A14-85BE-55298868472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7EB9-E220-4D70-BAC4-738F942AE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91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9AE3-DF86-4A14-85BE-55298868472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7EB9-E220-4D70-BAC4-738F942AE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3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9AE3-DF86-4A14-85BE-55298868472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7EB9-E220-4D70-BAC4-738F942AE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9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9AE3-DF86-4A14-85BE-55298868472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7EB9-E220-4D70-BAC4-738F942AE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7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9AE3-DF86-4A14-85BE-55298868472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7EB9-E220-4D70-BAC4-738F942AE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8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99AE3-DF86-4A14-85BE-55298868472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57EB9-E220-4D70-BAC4-738F942AE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2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4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Proportionality  between the velocity V and radius 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circular motion with a constant centripetal force.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928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Quick Check # 1: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What is orbital velocity of the earth around the sun?  The sun has a mass of 1.99 x 10</a:t>
            </a:r>
            <a:r>
              <a:rPr lang="en-US" sz="2800" b="1" baseline="30000" dirty="0" smtClean="0">
                <a:latin typeface="Arial" pitchFamily="34" charset="0"/>
                <a:cs typeface="Arial" pitchFamily="34" charset="0"/>
              </a:rPr>
              <a:t>30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kg, the mean distance from the earth to the sun is 1.50 x 10</a:t>
            </a:r>
            <a:r>
              <a:rPr lang="en-US" sz="2800" b="1" baseline="30000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m.</a:t>
            </a:r>
          </a:p>
          <a:p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0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Check #1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2800" b="1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	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2575" y="1697038"/>
          <a:ext cx="5516609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4" imgW="2984400" imgH="672840" progId="Equation.3">
                  <p:embed/>
                </p:oleObj>
              </mc:Choice>
              <mc:Fallback>
                <p:oleObj name="Equation" r:id="rId4" imgW="298440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" y="1697038"/>
                        <a:ext cx="5516609" cy="1198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1000" y="3695700"/>
          <a:ext cx="4648200" cy="996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6" imgW="2133360" imgH="457200" progId="Equation.3">
                  <p:embed/>
                </p:oleObj>
              </mc:Choice>
              <mc:Fallback>
                <p:oleObj name="Equation" r:id="rId6" imgW="21333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695700"/>
                        <a:ext cx="4648200" cy="9960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53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+mn-lt"/>
              </a:rPr>
              <a:t>Quick Check #2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smtClean="0"/>
              <a:t>A satellite is in a low earth orbit, some 250 km above the earth's surface.  </a:t>
            </a:r>
            <a:r>
              <a:rPr lang="en-US" sz="2800" b="1" dirty="0" err="1" smtClean="0"/>
              <a:t>r</a:t>
            </a:r>
            <a:r>
              <a:rPr lang="en-US" sz="2800" b="1" baseline="-25000" dirty="0" err="1" smtClean="0"/>
              <a:t>earth</a:t>
            </a:r>
            <a:r>
              <a:rPr lang="en-US" sz="2800" b="1" dirty="0" smtClean="0"/>
              <a:t> is 6.37 x 10</a:t>
            </a:r>
            <a:r>
              <a:rPr lang="en-US" sz="2800" b="1" baseline="30000" dirty="0" smtClean="0"/>
              <a:t>6</a:t>
            </a:r>
            <a:r>
              <a:rPr lang="en-US" sz="2800" b="1" dirty="0" smtClean="0"/>
              <a:t> m and </a:t>
            </a:r>
            <a:r>
              <a:rPr lang="en-US" sz="2800" b="1" dirty="0" err="1" smtClean="0"/>
              <a:t>m</a:t>
            </a:r>
            <a:r>
              <a:rPr lang="en-US" sz="2800" b="1" baseline="-25000" dirty="0" err="1" smtClean="0"/>
              <a:t>earth</a:t>
            </a:r>
            <a:r>
              <a:rPr lang="en-US" sz="2800" b="1" dirty="0" smtClean="0"/>
              <a:t> =  5.98 x 10</a:t>
            </a:r>
            <a:r>
              <a:rPr lang="en-US" sz="2800" b="1" baseline="30000" dirty="0" smtClean="0"/>
              <a:t>24</a:t>
            </a:r>
            <a:r>
              <a:rPr lang="en-US" sz="2800" b="1" dirty="0" smtClean="0"/>
              <a:t> kg.   Find the period of the satellite in minutes.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7915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Check #2 Solution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4" imgW="914400" imgH="215640" progId="Equation.3">
                  <p:embed/>
                </p:oleObj>
              </mc:Choice>
              <mc:Fallback>
                <p:oleObj name="Equation" r:id="rId4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533400" y="3200400"/>
          <a:ext cx="5880069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r:id="rId6" imgW="4483100" imgH="977900" progId="">
                  <p:embed/>
                </p:oleObj>
              </mc:Choice>
              <mc:Fallback>
                <p:oleObj r:id="rId6" imgW="4483100" imgH="9779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00400"/>
                        <a:ext cx="5880069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15240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 is the distance from the center of the earth to the satellite; thus </a:t>
            </a:r>
          </a:p>
          <a:p>
            <a:r>
              <a:rPr lang="en-US" sz="2800" b="1" dirty="0" smtClean="0"/>
              <a:t>r = </a:t>
            </a:r>
            <a:r>
              <a:rPr lang="en-US" sz="2800" b="1" dirty="0" err="1" smtClean="0"/>
              <a:t>r</a:t>
            </a:r>
            <a:r>
              <a:rPr lang="en-US" sz="2800" b="1" baseline="-25000" dirty="0" err="1" smtClean="0"/>
              <a:t>earth</a:t>
            </a:r>
            <a:r>
              <a:rPr lang="en-US" sz="2800" b="1" baseline="-25000" dirty="0" smtClean="0"/>
              <a:t> </a:t>
            </a:r>
            <a:r>
              <a:rPr lang="en-US" sz="2800" b="1" dirty="0" smtClean="0"/>
              <a:t>+ 250 km = 6.37 x 10</a:t>
            </a:r>
            <a:r>
              <a:rPr lang="en-US" sz="2800" b="1" baseline="30000" dirty="0" smtClean="0"/>
              <a:t>6</a:t>
            </a:r>
            <a:r>
              <a:rPr lang="en-US" sz="2800" b="1" dirty="0" smtClean="0"/>
              <a:t> m + 250 x 10</a:t>
            </a:r>
            <a:r>
              <a:rPr lang="en-US" sz="2800" b="1" baseline="30000" dirty="0" smtClean="0"/>
              <a:t>3 </a:t>
            </a:r>
            <a:r>
              <a:rPr lang="en-US" sz="2800" b="1" dirty="0" smtClean="0"/>
              <a:t>m</a:t>
            </a:r>
            <a:endParaRPr lang="en-US" sz="2800" b="1" baseline="30000" dirty="0"/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533400" y="4953000"/>
          <a:ext cx="5562599" cy="91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r:id="rId8" imgW="3289300" imgH="546100" progId="">
                  <p:embed/>
                </p:oleObj>
              </mc:Choice>
              <mc:Fallback>
                <p:oleObj r:id="rId8" imgW="3289300" imgH="5461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953000"/>
                        <a:ext cx="5562599" cy="919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466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www.grc.nasa.gov/WWW/k-12/rocket/TRCRocket/IMAGES/orbital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6019800" cy="4343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817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Newton’s 2</a:t>
            </a:r>
            <a:r>
              <a:rPr lang="en-US" baseline="30000" dirty="0" smtClean="0"/>
              <a:t>nd</a:t>
            </a:r>
            <a:r>
              <a:rPr lang="en-US" dirty="0" smtClean="0"/>
              <a:t> Law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𝐹</m:t>
                            </m:r>
                          </m:e>
                        </m:acc>
                      </m:e>
                    </m:nary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endParaRPr lang="en-US" dirty="0"/>
              </a:p>
              <a:p>
                <a:r>
                  <a:rPr lang="en-US" dirty="0"/>
                  <a:t>In this case the only force on the body is the force of gravity and the acceleration of the body is centripetal.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8981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 centripetal force is required for circular motion. This is given by the equation: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895600" y="1524000"/>
          <a:ext cx="2878138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4" imgW="761760" imgH="419040" progId="Equation.3">
                  <p:embed/>
                </p:oleObj>
              </mc:Choice>
              <mc:Fallback>
                <p:oleObj name="Equation" r:id="rId4" imgW="761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524000"/>
                        <a:ext cx="2878138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8956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centripetal force is supplied by the force of gravity between the two bodies which is given by the equation:  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971800" y="4724400"/>
          <a:ext cx="276225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6" imgW="812520" imgH="393480" progId="Equation.3">
                  <p:embed/>
                </p:oleObj>
              </mc:Choice>
              <mc:Fallback>
                <p:oleObj name="Equation" r:id="rId6" imgW="812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724400"/>
                        <a:ext cx="2762250" cy="110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319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6858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Set the two forces equal to one another.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762000" y="2438400"/>
            <a:ext cx="2827337" cy="1101725"/>
            <a:chOff x="1439863" y="2286000"/>
            <a:chExt cx="2597150" cy="949325"/>
          </a:xfrm>
        </p:grpSpPr>
        <p:graphicFrame>
          <p:nvGraphicFramePr>
            <p:cNvPr id="46081" name="Object 1"/>
            <p:cNvGraphicFramePr>
              <a:graphicFrameLocks noChangeAspect="1"/>
            </p:cNvGraphicFramePr>
            <p:nvPr/>
          </p:nvGraphicFramePr>
          <p:xfrm>
            <a:off x="2819400" y="2286000"/>
            <a:ext cx="1217613" cy="942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" name="Equation" r:id="rId4" imgW="495000" imgH="393480" progId="Equation.3">
                    <p:embed/>
                  </p:oleObj>
                </mc:Choice>
                <mc:Fallback>
                  <p:oleObj name="Equation" r:id="rId4" imgW="49500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9400" y="2286000"/>
                          <a:ext cx="1217613" cy="942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083" name="Object 3"/>
            <p:cNvGraphicFramePr>
              <a:graphicFrameLocks noChangeAspect="1"/>
            </p:cNvGraphicFramePr>
            <p:nvPr/>
          </p:nvGraphicFramePr>
          <p:xfrm>
            <a:off x="1439863" y="2286000"/>
            <a:ext cx="1387475" cy="949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1" name="Equation" r:id="rId6" imgW="495000" imgH="419040" progId="Equation.3">
                    <p:embed/>
                  </p:oleObj>
                </mc:Choice>
                <mc:Fallback>
                  <p:oleObj name="Equation" r:id="rId6" imgW="4950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9863" y="2286000"/>
                          <a:ext cx="1387475" cy="949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" name="Group 25"/>
          <p:cNvGrpSpPr/>
          <p:nvPr/>
        </p:nvGrpSpPr>
        <p:grpSpPr>
          <a:xfrm>
            <a:off x="762000" y="3733800"/>
            <a:ext cx="2971800" cy="1177925"/>
            <a:chOff x="1295317" y="3505200"/>
            <a:chExt cx="2665496" cy="949325"/>
          </a:xfrm>
        </p:grpSpPr>
        <p:grpSp>
          <p:nvGrpSpPr>
            <p:cNvPr id="25" name="Group 24"/>
            <p:cNvGrpSpPr/>
            <p:nvPr/>
          </p:nvGrpSpPr>
          <p:grpSpPr>
            <a:xfrm>
              <a:off x="1295317" y="3505200"/>
              <a:ext cx="2665496" cy="949325"/>
              <a:chOff x="1295317" y="3505200"/>
              <a:chExt cx="2665496" cy="949325"/>
            </a:xfrm>
          </p:grpSpPr>
          <p:graphicFrame>
            <p:nvGraphicFramePr>
              <p:cNvPr id="46085" name="Object 5"/>
              <p:cNvGraphicFramePr>
                <a:graphicFrameLocks noChangeAspect="1"/>
              </p:cNvGraphicFramePr>
              <p:nvPr/>
            </p:nvGraphicFramePr>
            <p:xfrm>
              <a:off x="2743200" y="3505200"/>
              <a:ext cx="1217613" cy="9429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72" name="Equation" r:id="rId8" imgW="495000" imgH="393480" progId="Equation.3">
                      <p:embed/>
                    </p:oleObj>
                  </mc:Choice>
                  <mc:Fallback>
                    <p:oleObj name="Equation" r:id="rId8" imgW="49500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43200" y="3505200"/>
                            <a:ext cx="1217613" cy="9429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6086" name="Object 6"/>
              <p:cNvGraphicFramePr>
                <a:graphicFrameLocks noChangeAspect="1"/>
              </p:cNvGraphicFramePr>
              <p:nvPr/>
            </p:nvGraphicFramePr>
            <p:xfrm>
              <a:off x="1295317" y="3505200"/>
              <a:ext cx="1387475" cy="9493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73" name="Equation" r:id="rId10" imgW="495000" imgH="419040" progId="Equation.3">
                      <p:embed/>
                    </p:oleObj>
                  </mc:Choice>
                  <mc:Fallback>
                    <p:oleObj name="Equation" r:id="rId10" imgW="495000" imgH="419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95317" y="3505200"/>
                            <a:ext cx="1387475" cy="9493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14" name="Straight Connector 13"/>
            <p:cNvCxnSpPr/>
            <p:nvPr/>
          </p:nvCxnSpPr>
          <p:spPr>
            <a:xfrm rot="16200000" flipH="1">
              <a:off x="3124200" y="3657600"/>
              <a:ext cx="228600" cy="2286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1447800" y="3886200"/>
              <a:ext cx="304800" cy="304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 flipH="1">
              <a:off x="2019300" y="4229100"/>
              <a:ext cx="228600" cy="1524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3307599" y="4034595"/>
              <a:ext cx="2286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04800" y="5029200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Mass of the satellite cancels out. The speed of the satellite depends on radius r and mass m of the object being orbited.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6089" name="Object 9"/>
          <p:cNvGraphicFramePr>
            <a:graphicFrameLocks noChangeAspect="1"/>
          </p:cNvGraphicFramePr>
          <p:nvPr/>
        </p:nvGraphicFramePr>
        <p:xfrm>
          <a:off x="1143000" y="1447800"/>
          <a:ext cx="24257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12" imgW="520560" imgH="228600" progId="Equation.3">
                  <p:embed/>
                </p:oleObj>
              </mc:Choice>
              <mc:Fallback>
                <p:oleObj name="Equation" r:id="rId12" imgW="520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447800"/>
                        <a:ext cx="24257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886200" y="2209800"/>
            <a:ext cx="510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m1 = mass of the satellite</a:t>
            </a:r>
          </a:p>
          <a:p>
            <a:r>
              <a:rPr lang="en-US" sz="2400" dirty="0" smtClean="0"/>
              <a:t>m2 = mass of object being orbited</a:t>
            </a:r>
          </a:p>
          <a:p>
            <a:r>
              <a:rPr lang="en-US" sz="2400" dirty="0" smtClean="0"/>
              <a:t>V = velocity of the satellite</a:t>
            </a:r>
          </a:p>
          <a:p>
            <a:r>
              <a:rPr lang="en-US" sz="2400" dirty="0" smtClean="0"/>
              <a:t>G = universal gravitational constant</a:t>
            </a:r>
          </a:p>
          <a:p>
            <a:r>
              <a:rPr lang="en-US" sz="2400" dirty="0" smtClean="0"/>
              <a:t>r = radius of the circular motion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399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3313113" y="1524000"/>
          <a:ext cx="221297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4" imgW="622080" imgH="444240" progId="Equation.3">
                  <p:embed/>
                </p:oleObj>
              </mc:Choice>
              <mc:Fallback>
                <p:oleObj name="Equation" r:id="rId4" imgW="6220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3113" y="1524000"/>
                        <a:ext cx="2212975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533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Orbital Velocity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3429000"/>
            <a:ext cx="8763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Where: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 = orbital velocity (m/s)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G = universal gravitational constant = 6.67 x 10</a:t>
            </a:r>
            <a:r>
              <a:rPr lang="en-US" sz="2800" b="1" baseline="30000" dirty="0" smtClean="0">
                <a:latin typeface="Arial" pitchFamily="34" charset="0"/>
                <a:cs typeface="Arial" pitchFamily="34" charset="0"/>
              </a:rPr>
              <a:t>-9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 = mass of the object being orbited (kg)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 = radius of circular motion (m)</a:t>
            </a:r>
          </a:p>
          <a:p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16764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Solving for v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63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Period of Satellite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know that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038600" y="1524000"/>
          <a:ext cx="2364659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4" imgW="939600" imgH="393480" progId="Equation.3">
                  <p:embed/>
                </p:oleObj>
              </mc:Choice>
              <mc:Fallback>
                <p:oleObj name="Equation" r:id="rId4" imgW="939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524000"/>
                        <a:ext cx="2364659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27432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a circular motion, the distance x travelled by the satellite in one revolution is the circumference of the circle. That would be </a:t>
            </a:r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038600" y="4419600"/>
          <a:ext cx="2133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6" imgW="507960" imgH="177480" progId="Equation.3">
                  <p:embed/>
                </p:oleObj>
              </mc:Choice>
              <mc:Fallback>
                <p:oleObj name="Equation" r:id="rId6" imgW="507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419600"/>
                        <a:ext cx="2133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567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Solving for t</a:t>
            </a:r>
            <a:endParaRPr lang="en-US" sz="2800" b="1" dirty="0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09600" y="1295400"/>
            <a:ext cx="4067783" cy="1143000"/>
            <a:chOff x="609600" y="1295400"/>
            <a:chExt cx="4067783" cy="1143000"/>
          </a:xfrm>
        </p:grpSpPr>
        <p:graphicFrame>
          <p:nvGraphicFramePr>
            <p:cNvPr id="3" name="Object 2"/>
            <p:cNvGraphicFramePr>
              <a:graphicFrameLocks noChangeAspect="1"/>
            </p:cNvGraphicFramePr>
            <p:nvPr/>
          </p:nvGraphicFramePr>
          <p:xfrm>
            <a:off x="609600" y="1295400"/>
            <a:ext cx="2057399" cy="1066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8" name="Equation" r:id="rId4" imgW="660240" imgH="393480" progId="Equation.3">
                    <p:embed/>
                  </p:oleObj>
                </mc:Choice>
                <mc:Fallback>
                  <p:oleObj name="Equation" r:id="rId4" imgW="66024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" y="1295400"/>
                          <a:ext cx="2057399" cy="1066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276" name="Object 4"/>
            <p:cNvGraphicFramePr>
              <a:graphicFrameLocks noChangeAspect="1"/>
            </p:cNvGraphicFramePr>
            <p:nvPr/>
          </p:nvGraphicFramePr>
          <p:xfrm>
            <a:off x="3048000" y="1295400"/>
            <a:ext cx="1629383" cy="1143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9" name="Equation" r:id="rId6" imgW="495085" imgH="393529" progId="Equation.3">
                    <p:embed/>
                  </p:oleObj>
                </mc:Choice>
                <mc:Fallback>
                  <p:oleObj name="Equation" r:id="rId6" imgW="495085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000" y="1295400"/>
                          <a:ext cx="1629383" cy="1143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TextBox 7"/>
          <p:cNvSpPr txBox="1"/>
          <p:nvPr/>
        </p:nvSpPr>
        <p:spPr>
          <a:xfrm>
            <a:off x="1981200" y="1600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or</a:t>
            </a:r>
            <a:endParaRPr lang="en-US" sz="280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685800" y="2438400"/>
            <a:ext cx="6403975" cy="1600200"/>
            <a:chOff x="838200" y="2438400"/>
            <a:chExt cx="6403975" cy="1600200"/>
          </a:xfrm>
        </p:grpSpPr>
        <p:sp>
          <p:nvSpPr>
            <p:cNvPr id="9" name="TextBox 8"/>
            <p:cNvSpPr txBox="1"/>
            <p:nvPr/>
          </p:nvSpPr>
          <p:spPr>
            <a:xfrm>
              <a:off x="838200" y="2743200"/>
              <a:ext cx="4114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But we also know that</a:t>
              </a:r>
              <a:endParaRPr lang="en-US" sz="2800" b="1" dirty="0"/>
            </a:p>
          </p:txBody>
        </p:sp>
        <p:graphicFrame>
          <p:nvGraphicFramePr>
            <p:cNvPr id="54278" name="Object 6"/>
            <p:cNvGraphicFramePr>
              <a:graphicFrameLocks noChangeAspect="1"/>
            </p:cNvGraphicFramePr>
            <p:nvPr/>
          </p:nvGraphicFramePr>
          <p:xfrm>
            <a:off x="5029200" y="2438400"/>
            <a:ext cx="2212975" cy="160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0" name="Equation" r:id="rId8" imgW="622080" imgH="444240" progId="Equation.3">
                    <p:embed/>
                  </p:oleObj>
                </mc:Choice>
                <mc:Fallback>
                  <p:oleObj name="Equation" r:id="rId8" imgW="622080" imgH="4442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9200" y="2438400"/>
                          <a:ext cx="2212975" cy="160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Box 12"/>
          <p:cNvSpPr txBox="1"/>
          <p:nvPr/>
        </p:nvSpPr>
        <p:spPr>
          <a:xfrm>
            <a:off x="609600" y="44196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This gives us</a:t>
            </a:r>
            <a:endParaRPr lang="en-US" sz="2800" b="1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200400" y="4267200"/>
          <a:ext cx="21336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10" imgW="634680" imgH="634680" progId="Equation.3">
                  <p:embed/>
                </p:oleObj>
              </mc:Choice>
              <mc:Fallback>
                <p:oleObj name="Equation" r:id="rId10" imgW="63468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267200"/>
                        <a:ext cx="21336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55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04800" y="228600"/>
            <a:ext cx="6553200" cy="1544226"/>
            <a:chOff x="304800" y="228600"/>
            <a:chExt cx="6553200" cy="1544226"/>
          </a:xfrm>
        </p:grpSpPr>
        <p:sp>
          <p:nvSpPr>
            <p:cNvPr id="2" name="TextBox 1"/>
            <p:cNvSpPr txBox="1"/>
            <p:nvPr/>
          </p:nvSpPr>
          <p:spPr>
            <a:xfrm>
              <a:off x="304800" y="533400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Squaring both sides</a:t>
              </a:r>
              <a:endParaRPr lang="en-US" sz="2800" b="1" dirty="0"/>
            </a:p>
          </p:txBody>
        </p:sp>
        <p:graphicFrame>
          <p:nvGraphicFramePr>
            <p:cNvPr id="58369" name="Object 1"/>
            <p:cNvGraphicFramePr>
              <a:graphicFrameLocks noChangeAspect="1"/>
            </p:cNvGraphicFramePr>
            <p:nvPr/>
          </p:nvGraphicFramePr>
          <p:xfrm>
            <a:off x="4038600" y="228600"/>
            <a:ext cx="2819400" cy="1544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4" r:id="rId4" imgW="850531" imgH="710891" progId="">
                    <p:embed/>
                  </p:oleObj>
                </mc:Choice>
                <mc:Fallback>
                  <p:oleObj r:id="rId4" imgW="850531" imgH="710891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600" y="228600"/>
                          <a:ext cx="2819400" cy="1544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457200" y="1981200"/>
            <a:ext cx="64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 end up with orbital period t of a satellite. This is the time it takes for a satellite to complete one orbit.</a:t>
            </a:r>
            <a:endParaRPr lang="en-US" sz="2800" b="1" dirty="0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762000" y="3505200"/>
          <a:ext cx="2685081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r:id="rId6" imgW="939800" imgH="558800" progId="">
                  <p:embed/>
                </p:oleObj>
              </mc:Choice>
              <mc:Fallback>
                <p:oleObj r:id="rId6" imgW="939800" imgH="5588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05200"/>
                        <a:ext cx="2685081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81000" y="55626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Again, m here is the mass of the object being orbited NOT the mass of the satellite.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0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782</Words>
  <Application>Microsoft Office PowerPoint</Application>
  <PresentationFormat>On-screen Show (4:3)</PresentationFormat>
  <Paragraphs>64</Paragraphs>
  <Slides>13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Proportionality  between the velocity V and radius r</vt:lpstr>
      <vt:lpstr>PowerPoint Presentation</vt:lpstr>
      <vt:lpstr>Applying Newton’s 2nd Law</vt:lpstr>
      <vt:lpstr>PowerPoint Presentation</vt:lpstr>
      <vt:lpstr>PowerPoint Presentation</vt:lpstr>
      <vt:lpstr>PowerPoint Presentation</vt:lpstr>
      <vt:lpstr>Period of Satellite</vt:lpstr>
      <vt:lpstr>PowerPoint Presentation</vt:lpstr>
      <vt:lpstr>PowerPoint Presentation</vt:lpstr>
      <vt:lpstr>Quick Check # 1:</vt:lpstr>
      <vt:lpstr>Quick Check #1 Solution</vt:lpstr>
      <vt:lpstr>Quick Check #2</vt:lpstr>
      <vt:lpstr>Quick Check #2 Solution</vt:lpstr>
    </vt:vector>
  </TitlesOfParts>
  <Company>Lockheed Martin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Proportionality  between the velocity V and radius r</dc:title>
  <dc:creator>Stephen Buchter</dc:creator>
  <cp:lastModifiedBy>Caleb</cp:lastModifiedBy>
  <cp:revision>3</cp:revision>
  <dcterms:created xsi:type="dcterms:W3CDTF">2014-07-01T18:29:26Z</dcterms:created>
  <dcterms:modified xsi:type="dcterms:W3CDTF">2014-10-14T22:04:15Z</dcterms:modified>
</cp:coreProperties>
</file>