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6" r:id="rId4"/>
    <p:sldId id="298" r:id="rId5"/>
    <p:sldId id="306" r:id="rId6"/>
    <p:sldId id="312" r:id="rId7"/>
    <p:sldId id="308" r:id="rId8"/>
    <p:sldId id="276" r:id="rId9"/>
    <p:sldId id="278" r:id="rId10"/>
    <p:sldId id="314" r:id="rId11"/>
    <p:sldId id="313" r:id="rId12"/>
    <p:sldId id="293" r:id="rId13"/>
    <p:sldId id="309" r:id="rId14"/>
    <p:sldId id="321" r:id="rId15"/>
    <p:sldId id="315" r:id="rId16"/>
    <p:sldId id="316" r:id="rId17"/>
    <p:sldId id="317" r:id="rId18"/>
    <p:sldId id="264" r:id="rId19"/>
    <p:sldId id="318" r:id="rId20"/>
    <p:sldId id="31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05" autoAdjust="0"/>
  </p:normalViewPr>
  <p:slideViewPr>
    <p:cSldViewPr>
      <p:cViewPr>
        <p:scale>
          <a:sx n="53" d="100"/>
          <a:sy n="53" d="100"/>
        </p:scale>
        <p:origin x="-38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2724E-BE6D-4998-8AE1-DF5CA1F54BE7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C7C40-CF21-4D35-A182-984486824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c.nasa.gov/WWW/k-12/rocket/TRCRocket/IMAGES/orbital.gi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_BKY7hFNdCjw/TU-VnCiSRAI/AAAAAAAAAHE/NAMcQ5EQ9-w/s1600/Dizzy+Girl.jp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putnik_2#cite_note-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putnik_2#cite_note-8" TargetMode="External"/><Relationship Id="rId5" Type="http://schemas.openxmlformats.org/officeDocument/2006/relationships/hyperlink" Target="http://en.wikipedia.org/wiki/Celsius" TargetMode="External"/><Relationship Id="rId4" Type="http://schemas.openxmlformats.org/officeDocument/2006/relationships/hyperlink" Target="http://en.wikipedia.org/wiki/Fahreinheit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	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paos.colorado.edu/~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fasullo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/1060/resources/satellites.html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C7C40-CF21-4D35-A182-984486824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4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	http://www.goes-r.gov/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C7C40-CF21-4D35-A182-9844868246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89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Hurry!</a:t>
            </a:r>
            <a:r>
              <a:rPr lang="en-US" baseline="0" dirty="0" smtClean="0"/>
              <a:t> Space is limited.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Source:	http://space.stackexchange.com/questions/2515/how-closely-spaced-are-satellites-at-geo</a:t>
            </a:r>
          </a:p>
          <a:p>
            <a:r>
              <a:rPr lang="en-US" baseline="0" dirty="0" smtClean="0"/>
              <a:t>Look at where the open slots are.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13A3-8885-4313-91B6-DB2E062612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	http://www.simplecapa.com/PDF/CAPA5_1110.pdf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C7C40-CF21-4D35-A182-9844868246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46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	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http://www.grc.nasa.gov/WWW/k-12/rocket/TRCRocket/IMAGES/orbital.gif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C7C40-CF21-4D35-A182-9844868246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77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	http://www.simplecapa.com/PDF/CAPA5_1110.pdf</a:t>
            </a:r>
          </a:p>
          <a:p>
            <a:r>
              <a:rPr lang="en-US" dirty="0" smtClean="0"/>
              <a:t>Source:	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www.physics.uiowa.edu/~rmerlino/6Spring12/29006_L9.pdf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	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http://1.bp.blogspot.com/_BKY7hFNdCjw/TU-VnCiSRAI/AAAAAAAAAHE/NAMcQ5EQ9-w/s1600/Dizzy+Girl.jpg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C7C40-CF21-4D35-A182-9844868246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52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	The Geosynchronous Orbit Laboratory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C7C40-CF21-4D35-A182-9844868246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35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	http://www.pinterest.com/swilson01/school-ideas/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C7C40-CF21-4D35-A182-9844868246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1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Launched in October, 1957 </a:t>
            </a:r>
          </a:p>
          <a:p>
            <a:pPr>
              <a:buNone/>
            </a:pPr>
            <a:r>
              <a:rPr lang="en-US" sz="1200" dirty="0" smtClean="0"/>
              <a:t>      by the USSR </a:t>
            </a:r>
          </a:p>
          <a:p>
            <a:r>
              <a:rPr lang="en-US" sz="1200" dirty="0" smtClean="0"/>
              <a:t>About the size of a beach ball</a:t>
            </a:r>
          </a:p>
          <a:p>
            <a:r>
              <a:rPr lang="en-US" sz="1200" dirty="0" smtClean="0"/>
              <a:t>Payload (on board instruments) </a:t>
            </a:r>
          </a:p>
          <a:p>
            <a:pPr>
              <a:buNone/>
            </a:pPr>
            <a:r>
              <a:rPr lang="en-US" sz="1200" dirty="0" smtClean="0"/>
              <a:t>	minimized to launch sooner</a:t>
            </a:r>
          </a:p>
          <a:p>
            <a:pPr>
              <a:buNone/>
            </a:pPr>
            <a:r>
              <a:rPr lang="en-US" sz="1200" dirty="0" smtClean="0"/>
              <a:t>	 than expected (it was a race)</a:t>
            </a:r>
          </a:p>
          <a:p>
            <a:r>
              <a:rPr lang="en-US" sz="1200" dirty="0" smtClean="0"/>
              <a:t>Used a 2-stage R-7 rocket with kerosene propellant and liquid oxygen oxidizer  (LOX)</a:t>
            </a:r>
          </a:p>
          <a:p>
            <a:r>
              <a:rPr lang="en-US" sz="1200" dirty="0" smtClean="0"/>
              <a:t>Put Soviets ahead of U.S. and other countries during the “space race”</a:t>
            </a:r>
          </a:p>
          <a:p>
            <a:r>
              <a:rPr lang="en-US" sz="1200" dirty="0" smtClean="0"/>
              <a:t>U.S, caught up about a year later, and then JFK in 1961 committed the U.S. to put a man on the moon and return him safely before the end of the decade.</a:t>
            </a:r>
          </a:p>
          <a:p>
            <a:r>
              <a:rPr lang="en-US" dirty="0" smtClean="0"/>
              <a:t>Source:	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en.wikipedia.org/wiki/Sputnik_1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	www.russianspaceweb.com/r7.html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13A3-8885-4313-91B6-DB2E062612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	http://www.findagrave.com/cgi-bin/fg.cgi?page=gr&amp;GRid=11473411</a:t>
            </a:r>
          </a:p>
          <a:p>
            <a:r>
              <a:rPr lang="en-US" dirty="0" smtClean="0"/>
              <a:t>Source:	http://www.pinterest.com/marmalord/space-monkeys/</a:t>
            </a:r>
          </a:p>
          <a:p>
            <a:r>
              <a:rPr lang="en-US" dirty="0" smtClean="0"/>
              <a:t>Source:	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www.english-online.at/.../yuri-gagarin-first-man-in-space.htm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Americans had been launching several monkeys,</a:t>
            </a:r>
            <a:r>
              <a:rPr lang="en-US" baseline="0" dirty="0" smtClean="0"/>
              <a:t> mice, and other animals</a:t>
            </a:r>
            <a:r>
              <a:rPr lang="en-US" dirty="0" smtClean="0"/>
              <a:t> into</a:t>
            </a:r>
            <a:r>
              <a:rPr lang="en-US" baseline="0" dirty="0" smtClean="0"/>
              <a:t> space for about a decade. Although the re-entry plans were successful, many problems/fatalities were encountered on impact in the ocean. As a result, press coverage was somewhat minimized.</a:t>
            </a:r>
          </a:p>
          <a:p>
            <a:endParaRPr lang="en-US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reaching orbit the nose cone was jettisoned successfully but the Blok A core did not separate as planned.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[7]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This inhibited the operation of the thermal control system. Additionally some of the thermal insulation tore loose causing interior temperatures to reach 104 °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Fahreinheit"/>
              </a:rPr>
              <a:t>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(40 °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elsius"/>
              </a:rPr>
              <a:t>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survived for only a few hours instead of the planned ten days because of heat and stress.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[8]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orbit of Sputnik 2 decayed and it re-entered Earth's atmosphere on 14 April 1958 after 162 days in orbit.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err="1" smtClean="0"/>
              <a:t>Laika</a:t>
            </a:r>
            <a:r>
              <a:rPr lang="en-US" dirty="0" smtClean="0"/>
              <a:t>, the German Sheppard mutt was launched into orbit in Sputnik 2, in November 1957. </a:t>
            </a:r>
          </a:p>
          <a:p>
            <a:r>
              <a:rPr lang="en-US" dirty="0" smtClean="0"/>
              <a:t>The Soviets did not design a re-entry plan. They just wanted to see if, perhaps, they could keep a person alive in space.</a:t>
            </a:r>
          </a:p>
          <a:p>
            <a:r>
              <a:rPr lang="en-US" dirty="0" smtClean="0"/>
              <a:t>She died while in orbit, probably due to overheating, but no one really knows.</a:t>
            </a:r>
          </a:p>
          <a:p>
            <a:r>
              <a:rPr lang="en-US" dirty="0" smtClean="0"/>
              <a:t>April 14, 1958 the capsule re-enters atmosphere and burns up on reentry.</a:t>
            </a:r>
          </a:p>
          <a:p>
            <a:endParaRPr lang="en-US" dirty="0" smtClean="0"/>
          </a:p>
          <a:p>
            <a:r>
              <a:rPr lang="en-US" dirty="0" smtClean="0"/>
              <a:t>The U.S. sent Ham into space in January 1961.</a:t>
            </a:r>
          </a:p>
          <a:p>
            <a:r>
              <a:rPr lang="en-US" dirty="0" smtClean="0"/>
              <a:t>He was very well trained to handle controls in the capsule on his own.</a:t>
            </a:r>
          </a:p>
          <a:p>
            <a:r>
              <a:rPr lang="en-US" dirty="0" smtClean="0"/>
              <a:t>His trip lasted for about 17 minutes and had several technical problems.</a:t>
            </a:r>
          </a:p>
          <a:p>
            <a:r>
              <a:rPr lang="en-US" dirty="0" smtClean="0"/>
              <a:t>Rescued from his capsule in the Atlantic Ocean </a:t>
            </a:r>
          </a:p>
          <a:p>
            <a:pPr>
              <a:buNone/>
            </a:pPr>
            <a:r>
              <a:rPr lang="en-US" dirty="0" smtClean="0"/>
              <a:t>     later that day.</a:t>
            </a:r>
          </a:p>
          <a:p>
            <a:endParaRPr lang="en-US" dirty="0" smtClean="0"/>
          </a:p>
          <a:p>
            <a:r>
              <a:rPr lang="en-US" dirty="0" smtClean="0"/>
              <a:t>At 27 years old, Russian cosmonaut, Yuri Gagarin became the first person to orbit in space on April 12, 1961. </a:t>
            </a:r>
          </a:p>
          <a:p>
            <a:r>
              <a:rPr lang="en-US" dirty="0" smtClean="0"/>
              <a:t>Unlike </a:t>
            </a:r>
            <a:r>
              <a:rPr lang="en-US" dirty="0" err="1" smtClean="0"/>
              <a:t>Laika</a:t>
            </a:r>
            <a:r>
              <a:rPr lang="en-US" dirty="0" smtClean="0"/>
              <a:t>, he returned safely.</a:t>
            </a:r>
          </a:p>
          <a:p>
            <a:r>
              <a:rPr lang="en-US" dirty="0" smtClean="0"/>
              <a:t>Died in March 1968, in a </a:t>
            </a:r>
            <a:r>
              <a:rPr lang="en-US" dirty="0" err="1" smtClean="0"/>
              <a:t>MiG</a:t>
            </a:r>
            <a:r>
              <a:rPr lang="en-US" dirty="0" smtClean="0"/>
              <a:t>- 15 jet crash.</a:t>
            </a:r>
          </a:p>
          <a:p>
            <a:endParaRPr lang="en-US" dirty="0" smtClean="0"/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13A3-8885-4313-91B6-DB2E062612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U.S. satellite is Explorer 1 in 1958</a:t>
            </a:r>
          </a:p>
          <a:p>
            <a:r>
              <a:rPr lang="en-US" dirty="0" smtClean="0"/>
              <a:t>There were several mission failures, mostly due to rocket malfunctions.</a:t>
            </a:r>
          </a:p>
          <a:p>
            <a:r>
              <a:rPr lang="en-US" dirty="0" smtClean="0"/>
              <a:t>The first communications satellite was the Telstar satellite launched by the U.S. in 1962.</a:t>
            </a:r>
          </a:p>
          <a:p>
            <a:r>
              <a:rPr lang="en-US" dirty="0" smtClean="0"/>
              <a:t>This marked the beginning of an era.</a:t>
            </a:r>
          </a:p>
          <a:p>
            <a:endParaRPr lang="en-US" dirty="0" smtClean="0"/>
          </a:p>
          <a:p>
            <a:r>
              <a:rPr lang="en-US" dirty="0" smtClean="0"/>
              <a:t>There are currently over 1000 operational satellites in orbit around the Earth.</a:t>
            </a:r>
          </a:p>
          <a:p>
            <a:r>
              <a:rPr lang="en-US" dirty="0" smtClean="0"/>
              <a:t>There are thousands more that are dead (they generally last between 5 – 20 years) still in orbit. That equates to lots of junk in orbit around our planet.</a:t>
            </a:r>
          </a:p>
          <a:p>
            <a:r>
              <a:rPr lang="en-US" dirty="0" smtClean="0"/>
              <a:t>Many countries have satellites in orbit now, mostly for communication.</a:t>
            </a:r>
          </a:p>
          <a:p>
            <a:r>
              <a:rPr lang="en-US" dirty="0" smtClean="0"/>
              <a:t>Other reasons to put up satellites (some may overlap in purpose) include: navigation, TV, radio, weather, environment, research, photography, spying, mapping, etc.</a:t>
            </a:r>
          </a:p>
          <a:p>
            <a:endParaRPr lang="en-US" dirty="0" smtClean="0"/>
          </a:p>
          <a:p>
            <a:r>
              <a:rPr lang="en-US" dirty="0" smtClean="0"/>
              <a:t>Source:	http://en.wikipedia.org/wiki/Explorer_1</a:t>
            </a:r>
          </a:p>
          <a:p>
            <a:r>
              <a:rPr lang="en-US" dirty="0" smtClean="0"/>
              <a:t>Source:	http://en.wikipedia.org/wiki/Space_debris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C7C40-CF21-4D35-A182-984486824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2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Reference: "." . </a:t>
            </a:r>
            <a:r>
              <a:rPr lang="en-US" dirty="0" err="1" smtClean="0"/>
              <a:t>N.p</a:t>
            </a:r>
            <a:r>
              <a:rPr lang="en-US" dirty="0" smtClean="0"/>
              <a:t>., </a:t>
            </a:r>
            <a:r>
              <a:rPr lang="en-US" dirty="0" err="1" smtClean="0"/>
              <a:t>n.d.</a:t>
            </a:r>
            <a:r>
              <a:rPr lang="en-US" dirty="0" smtClean="0"/>
              <a:t> Web. 1 July 2014. &lt;http://www.ucsusa.org/assets/images/nwgs/satellite-quick-facts.gif&gt;.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13A3-8885-4313-91B6-DB2E062612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</a:t>
            </a:r>
            <a:r>
              <a:rPr lang="en-US" dirty="0" smtClean="0"/>
              <a:t>that in a GEO orbit, we are only 1/10 of the way to the</a:t>
            </a:r>
            <a:r>
              <a:rPr lang="en-US" baseline="0" dirty="0" smtClean="0"/>
              <a:t> moon (this image is not to scale). This image also shows LaGrange points 1 and 2 (of 5) where we can orbit satellites utilizing the gravitational pull of the Earth as well as the moon.  The Earth also shares 5 LaGrange points with the sun. Several of these areas can be utilized for satellites. Point 4 and 5 are ripe for populating with satellites as they provide for very usable and stable orbits.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Source:	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en.wikipedia.org/wiki/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Orbital_spaceflight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	http://www.nasa.gov/pdf/756678main_20130619-NRC_Tech_Panel_Stich.pdf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13A3-8885-4313-91B6-DB2E062612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	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http://www.nasa.gov/pdf/756678main_20130619-NRC_Tech_Panel_Stich.pdf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C7C40-CF21-4D35-A182-9844868246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15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	http://en.wikipedia.org/wiki/Satellite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C7C40-CF21-4D35-A182-9844868246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28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C7C40-CF21-4D35-A182-9844868246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1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3AF5-91B3-4650-BBDC-7FE2BA8C1D29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3E2-B89F-4384-8371-C9FE531E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4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3AF5-91B3-4650-BBDC-7FE2BA8C1D29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3E2-B89F-4384-8371-C9FE531E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3AF5-91B3-4650-BBDC-7FE2BA8C1D29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3E2-B89F-4384-8371-C9FE531E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4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3AF5-91B3-4650-BBDC-7FE2BA8C1D29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3E2-B89F-4384-8371-C9FE531E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4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3AF5-91B3-4650-BBDC-7FE2BA8C1D29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3E2-B89F-4384-8371-C9FE531E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3AF5-91B3-4650-BBDC-7FE2BA8C1D29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3E2-B89F-4384-8371-C9FE531E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3AF5-91B3-4650-BBDC-7FE2BA8C1D29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3E2-B89F-4384-8371-C9FE531E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3AF5-91B3-4650-BBDC-7FE2BA8C1D29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3E2-B89F-4384-8371-C9FE531E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0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3AF5-91B3-4650-BBDC-7FE2BA8C1D29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3E2-B89F-4384-8371-C9FE531E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6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3AF5-91B3-4650-BBDC-7FE2BA8C1D29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3E2-B89F-4384-8371-C9FE531E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1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3AF5-91B3-4650-BBDC-7FE2BA8C1D29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3E2-B89F-4384-8371-C9FE531E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3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3AF5-91B3-4650-BBDC-7FE2BA8C1D29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BC3E2-B89F-4384-8371-C9FE531E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9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4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n.wikipedia.org/wiki/International_Space_Station" TargetMode="External"/><Relationship Id="rId4" Type="http://schemas.openxmlformats.org/officeDocument/2006/relationships/hyperlink" Target="http://en.wikipedia.org/wiki/Global_Positioning_Syste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761" y="457200"/>
            <a:ext cx="8458200" cy="1752599"/>
          </a:xfrm>
        </p:spPr>
        <p:txBody>
          <a:bodyPr/>
          <a:lstStyle/>
          <a:p>
            <a:r>
              <a:rPr lang="en-US" dirty="0" smtClean="0"/>
              <a:t>Satellites and Geosynchronous Orbit</a:t>
            </a:r>
            <a:endParaRPr lang="en-US" dirty="0"/>
          </a:p>
        </p:txBody>
      </p:sp>
      <p:pic>
        <p:nvPicPr>
          <p:cNvPr id="5" name="Picture 4" descr="http://www.geo-orbit.org/sizeimgs/orbitdefr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7236523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Satellite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Many weather and some communications satellites tend to have a high Earth orbit, farthest away from the surface. </a:t>
            </a:r>
            <a:endParaRPr lang="en-US" dirty="0" smtClean="0"/>
          </a:p>
          <a:p>
            <a:r>
              <a:rPr lang="en-US" dirty="0"/>
              <a:t>Satellites that orbit in a medium (mid) Earth orbit include navigation and specialty satellites, designed to monitor a particular region</a:t>
            </a:r>
            <a:r>
              <a:rPr lang="en-US" dirty="0" smtClean="0"/>
              <a:t>.</a:t>
            </a:r>
          </a:p>
          <a:p>
            <a:r>
              <a:rPr lang="en-US" dirty="0"/>
              <a:t> Most scientific satellites, including NASA’s Earth Observing System fleet, have a low Earth orbit.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http://earthobservatory.nasa.gov/Features/OrbitsCatalog/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GOES-R is a geostationary operational environmental satellite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Makes earth, space, and Solar environmental observations.</a:t>
            </a:r>
          </a:p>
          <a:p>
            <a:r>
              <a:rPr lang="en-US" dirty="0" smtClean="0"/>
              <a:t>A product of Lockheed Martin Space Systems</a:t>
            </a:r>
          </a:p>
          <a:p>
            <a:r>
              <a:rPr lang="en-US" dirty="0" smtClean="0"/>
              <a:t>Will increase public safety, protection of property, and economic health and prosperity.</a:t>
            </a:r>
            <a:endParaRPr lang="en-US" dirty="0"/>
          </a:p>
        </p:txBody>
      </p:sp>
      <p:pic>
        <p:nvPicPr>
          <p:cNvPr id="9" name="Content Placeholder 8" descr="http://www.goes-r.gov/multimedia/images/flight/day_earth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6682"/>
            <a:ext cx="4038600" cy="4032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0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Satellites in geo stationary orbit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rpeters2\Desktop\geo_belt_10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8458200" cy="5589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67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73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changes with the radius of the orbit?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radius of </a:t>
            </a:r>
            <a:r>
              <a:rPr lang="en-US" dirty="0"/>
              <a:t>the orbit, </a:t>
            </a:r>
            <a:r>
              <a:rPr lang="en-US" dirty="0" smtClean="0"/>
              <a:t>which is the </a:t>
            </a:r>
            <a:r>
              <a:rPr lang="en-US" dirty="0"/>
              <a:t>distance between the satellite and Earth’s </a:t>
            </a:r>
            <a:r>
              <a:rPr lang="en-US" dirty="0" smtClean="0"/>
              <a:t>center, </a:t>
            </a:r>
            <a:r>
              <a:rPr lang="en-US" dirty="0"/>
              <a:t>determines how quickly the satellite moves around the Earth. An Earth-orbiting satellite’s motion is mostly controlled by Earth’s </a:t>
            </a:r>
            <a:r>
              <a:rPr lang="en-US" dirty="0" smtClean="0"/>
              <a:t>gravity.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Geosynchronous Orbit Laboratory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this laboratory, you will </a:t>
            </a:r>
            <a:r>
              <a:rPr lang="en-US" dirty="0" smtClean="0"/>
              <a:t>find the proportional relationship between velocity V and the Radius R of an object in circular motion under a constant centripetal force.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4" y="1562100"/>
            <a:ext cx="37623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Geosynchronous Orbit Laboratory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Next, </a:t>
            </a:r>
            <a:r>
              <a:rPr lang="en-US" dirty="0"/>
              <a:t>you will </a:t>
            </a:r>
            <a:r>
              <a:rPr lang="en-US" dirty="0" smtClean="0"/>
              <a:t>compare the proportional relationship you found between V and R for a constant centripetal force to the proportional relationship between V and R for a constant period, such as satellites have.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8" descr="http://www.grc.nasa.gov/WWW/k-12/rocket/TRCRocket/IMAGES/orbital.gif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4196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4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do this lab?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Group of four people</a:t>
            </a:r>
          </a:p>
          <a:p>
            <a:pPr marL="0" lvl="0" indent="0">
              <a:buNone/>
            </a:pPr>
            <a:r>
              <a:rPr lang="en-US" dirty="0"/>
              <a:t>Divide your group so that each person has a job. Each group needs a </a:t>
            </a:r>
            <a:endParaRPr lang="en-US" dirty="0" smtClean="0"/>
          </a:p>
          <a:p>
            <a:pPr lvl="0"/>
            <a:r>
              <a:rPr lang="en-US" b="1" dirty="0" smtClean="0"/>
              <a:t>A</a:t>
            </a:r>
            <a:r>
              <a:rPr lang="en-US" b="1" dirty="0"/>
              <a:t>) </a:t>
            </a:r>
            <a:r>
              <a:rPr lang="en-US" b="1" dirty="0" smtClean="0"/>
              <a:t>Spinner</a:t>
            </a:r>
            <a:endParaRPr lang="en-US" b="1" dirty="0"/>
          </a:p>
          <a:p>
            <a:pPr lvl="0"/>
            <a:r>
              <a:rPr lang="en-US" dirty="0" smtClean="0"/>
              <a:t>B</a:t>
            </a:r>
            <a:r>
              <a:rPr lang="en-US" dirty="0"/>
              <a:t>) </a:t>
            </a:r>
            <a:r>
              <a:rPr lang="en-US" b="1" dirty="0" smtClean="0"/>
              <a:t>Counter</a:t>
            </a:r>
            <a:endParaRPr lang="en-US" dirty="0"/>
          </a:p>
          <a:p>
            <a:pPr lvl="0"/>
            <a:r>
              <a:rPr lang="en-US" dirty="0" smtClean="0"/>
              <a:t>C</a:t>
            </a:r>
            <a:r>
              <a:rPr lang="en-US" dirty="0"/>
              <a:t>) </a:t>
            </a:r>
            <a:r>
              <a:rPr lang="en-US" b="1" dirty="0" smtClean="0"/>
              <a:t>Recorder</a:t>
            </a:r>
            <a:endParaRPr lang="en-US" dirty="0"/>
          </a:p>
          <a:p>
            <a:pPr lvl="0"/>
            <a:r>
              <a:rPr lang="en-US" dirty="0" smtClean="0"/>
              <a:t>D</a:t>
            </a:r>
            <a:r>
              <a:rPr lang="en-US" dirty="0"/>
              <a:t>) </a:t>
            </a:r>
            <a:r>
              <a:rPr lang="en-US" b="1" dirty="0" smtClean="0"/>
              <a:t>Timer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Materials</a:t>
            </a:r>
          </a:p>
          <a:p>
            <a:pPr lvl="0"/>
            <a:r>
              <a:rPr lang="en-US" dirty="0"/>
              <a:t>3 meters of </a:t>
            </a:r>
            <a:r>
              <a:rPr lang="en-US" dirty="0" smtClean="0"/>
              <a:t>string.</a:t>
            </a:r>
            <a:endParaRPr lang="en-US" dirty="0"/>
          </a:p>
          <a:p>
            <a:pPr lvl="0"/>
            <a:r>
              <a:rPr lang="en-US" dirty="0"/>
              <a:t>One 250 g </a:t>
            </a:r>
            <a:r>
              <a:rPr lang="en-US" dirty="0" smtClean="0"/>
              <a:t>mass.</a:t>
            </a:r>
            <a:endParaRPr lang="en-US" dirty="0"/>
          </a:p>
          <a:p>
            <a:pPr lvl="0"/>
            <a:r>
              <a:rPr lang="en-US" dirty="0"/>
              <a:t>One giant </a:t>
            </a:r>
            <a:r>
              <a:rPr lang="en-US" dirty="0" smtClean="0"/>
              <a:t>protractor.</a:t>
            </a:r>
            <a:endParaRPr lang="en-US" dirty="0"/>
          </a:p>
          <a:p>
            <a:pPr lvl="0"/>
            <a:r>
              <a:rPr lang="en-US" dirty="0"/>
              <a:t>Stop </a:t>
            </a:r>
            <a:r>
              <a:rPr lang="en-US" dirty="0" smtClean="0"/>
              <a:t>Watch.</a:t>
            </a:r>
            <a:endParaRPr lang="en-US" dirty="0"/>
          </a:p>
          <a:p>
            <a:pPr lvl="0"/>
            <a:r>
              <a:rPr lang="en-US" dirty="0" smtClean="0"/>
              <a:t>Calculator.</a:t>
            </a:r>
            <a:endParaRPr lang="en-US" dirty="0"/>
          </a:p>
          <a:p>
            <a:pPr lvl="0"/>
            <a:r>
              <a:rPr lang="en-US" dirty="0"/>
              <a:t>A computer for writing up the Lab Report.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6324600"/>
          </a:xfrm>
        </p:spPr>
        <p:txBody>
          <a:bodyPr/>
          <a:lstStyle/>
          <a:p>
            <a:r>
              <a:rPr lang="en-US" b="1" u="sng" dirty="0" err="1" smtClean="0"/>
              <a:t>Prodedure</a:t>
            </a:r>
            <a:endParaRPr lang="en-US" b="1" u="sng" dirty="0" smtClean="0"/>
          </a:p>
          <a:p>
            <a:r>
              <a:rPr lang="en-US" dirty="0" smtClean="0"/>
              <a:t>The spinner spins the mass around at a 45 degree angle for 10 revolutions at one radius.</a:t>
            </a:r>
          </a:p>
          <a:p>
            <a:r>
              <a:rPr lang="en-US" dirty="0" smtClean="0"/>
              <a:t>Time and string length are recorded.</a:t>
            </a:r>
          </a:p>
          <a:p>
            <a:r>
              <a:rPr lang="en-US" dirty="0" smtClean="0"/>
              <a:t>Increase the string length by 5 cm and repeat.</a:t>
            </a:r>
          </a:p>
          <a:p>
            <a:r>
              <a:rPr lang="en-US" dirty="0" smtClean="0"/>
              <a:t>Remember to switch jobs if you get dizzy!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14600"/>
            <a:ext cx="3924848" cy="181000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"/>
            <a:ext cx="3429000" cy="2362200"/>
          </a:xfrm>
          <a:prstGeom prst="rect">
            <a:avLst/>
          </a:prstGeom>
        </p:spPr>
      </p:pic>
      <p:pic>
        <p:nvPicPr>
          <p:cNvPr id="10" name="Picture 9" descr="http://1.bp.blogspot.com/_BKY7hFNdCjw/TU-VnCiSRAI/AAAAAAAAAHE/NAMcQ5EQ9-w/s1600/Dizzy+Girl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5800"/>
            <a:ext cx="28194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6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Record your data in the table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4191000" cy="4724400"/>
          </a:xfrm>
          <a:prstGeom prst="rect">
            <a:avLst/>
          </a:prstGeom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4804756" y="152400"/>
            <a:ext cx="3962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Graph your data and get a trend line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24" y="1752600"/>
            <a:ext cx="3810000" cy="44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relationship?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22" y="12192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What does your graph look like? Does it go in a straight line? Is it increasing or decreasing? Does it curve up or down? Does it go through the origin? Does it have a y intercept? Does it have a x intercept? Is the slope positive or negative (everywhere?)? Is the graph smooth or are the points sporadic , erratic, and not seem to follow a rule?</a:t>
            </a:r>
          </a:p>
          <a:p>
            <a:r>
              <a:rPr lang="en-US" dirty="0"/>
              <a:t>If you had to guess, what type of function does your data look like? Does it look like any of these functions? 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19200"/>
            <a:ext cx="4953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Orbit</a:t>
            </a:r>
          </a:p>
          <a:p>
            <a:r>
              <a:rPr lang="en-US" dirty="0" smtClean="0"/>
              <a:t>Geosynchronous</a:t>
            </a:r>
          </a:p>
          <a:p>
            <a:r>
              <a:rPr lang="en-US" dirty="0" smtClean="0"/>
              <a:t>Period</a:t>
            </a:r>
          </a:p>
          <a:p>
            <a:r>
              <a:rPr lang="en-US" dirty="0" smtClean="0"/>
              <a:t>Centripetal Force</a:t>
            </a:r>
          </a:p>
          <a:p>
            <a:r>
              <a:rPr lang="en-US" dirty="0" smtClean="0"/>
              <a:t>Satellite</a:t>
            </a:r>
          </a:p>
          <a:p>
            <a:r>
              <a:rPr lang="en-US" dirty="0" smtClean="0"/>
              <a:t>Revolution</a:t>
            </a:r>
          </a:p>
          <a:p>
            <a:r>
              <a:rPr lang="en-US" dirty="0" smtClean="0"/>
              <a:t>Rotation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5486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first satellite was named “sputnik” and was launched by USSR in 1957.</a:t>
            </a:r>
            <a:endParaRPr lang="en-US" sz="2400" dirty="0"/>
          </a:p>
        </p:txBody>
      </p:sp>
      <p:pic>
        <p:nvPicPr>
          <p:cNvPr id="7" name="Picture 4" descr="C:\Users\rpeters2\Desktop\r-_7_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08737"/>
            <a:ext cx="2362200" cy="4003729"/>
          </a:xfrm>
          <a:prstGeom prst="rect">
            <a:avLst/>
          </a:prstGeom>
          <a:noFill/>
        </p:spPr>
      </p:pic>
      <p:pic>
        <p:nvPicPr>
          <p:cNvPr id="8" name="Picture 5" descr="C:\Users\rpeters2\Desktop\Sputnik_te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0999" y="2532184"/>
            <a:ext cx="4000183" cy="3980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22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Organisms in Orbit: </a:t>
            </a:r>
            <a:br>
              <a:rPr lang="en-US" sz="3200" dirty="0" smtClean="0"/>
            </a:br>
            <a:r>
              <a:rPr lang="en-US" sz="3200" dirty="0" smtClean="0"/>
              <a:t>First </a:t>
            </a:r>
            <a:r>
              <a:rPr lang="en-US" sz="3200" i="1" dirty="0" err="1" smtClean="0"/>
              <a:t>Canis</a:t>
            </a:r>
            <a:r>
              <a:rPr lang="en-US" sz="3200" i="1" dirty="0" smtClean="0"/>
              <a:t> lupus </a:t>
            </a:r>
            <a:r>
              <a:rPr lang="en-US" sz="3200" i="1" dirty="0" err="1" smtClean="0"/>
              <a:t>familiaris</a:t>
            </a:r>
            <a:r>
              <a:rPr lang="en-US" sz="3200" dirty="0" smtClean="0"/>
              <a:t> (i.e. dog)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4114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first dog was </a:t>
            </a:r>
            <a:r>
              <a:rPr lang="en-US" dirty="0" err="1" smtClean="0"/>
              <a:t>Laika</a:t>
            </a:r>
            <a:r>
              <a:rPr lang="en-US" dirty="0"/>
              <a:t>, the German Sheppard mutt was launched into orbit in Sputnik 2, in November 1957. </a:t>
            </a:r>
          </a:p>
          <a:p>
            <a:r>
              <a:rPr lang="en-US" dirty="0"/>
              <a:t>The U.S. sent </a:t>
            </a:r>
            <a:r>
              <a:rPr lang="en-US" dirty="0" smtClean="0"/>
              <a:t>the first Chimpanzee, named Ham </a:t>
            </a:r>
            <a:r>
              <a:rPr lang="en-US" dirty="0"/>
              <a:t>into space in January 1961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First human in orbit, </a:t>
            </a:r>
            <a:r>
              <a:rPr lang="en-US" dirty="0"/>
              <a:t>At 27 years old, Russian cosmonaut, Yuri Gagarin became the first person to orbit in space on April 12, 1961.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C:\Users\rpeters2\Desktop\lai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19600" y="1190625"/>
            <a:ext cx="2438400" cy="1828800"/>
          </a:xfrm>
          <a:prstGeom prst="rect">
            <a:avLst/>
          </a:prstGeom>
          <a:noFill/>
        </p:spPr>
      </p:pic>
      <p:pic>
        <p:nvPicPr>
          <p:cNvPr id="8" name="Picture 2" descr="C:\Users\rpeters2\Desktop\thCAZ1FD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219199"/>
            <a:ext cx="1752600" cy="1830494"/>
          </a:xfrm>
          <a:prstGeom prst="rect">
            <a:avLst/>
          </a:prstGeom>
          <a:noFill/>
        </p:spPr>
      </p:pic>
      <p:pic>
        <p:nvPicPr>
          <p:cNvPr id="9" name="Picture 6" descr="C:\Users\rpeters2\Desktop\yurigagar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3476470"/>
            <a:ext cx="2317910" cy="3000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16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heasarc.gsfc.nasa.gov/Images/explorer/explore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1000"/>
            <a:ext cx="2407920" cy="154257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57200"/>
            <a:ext cx="44196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first U.S. satellite was Explorer 1 in 1958 and we’ve been launching ever since.</a:t>
            </a:r>
          </a:p>
          <a:p>
            <a:r>
              <a:rPr lang="en-US" dirty="0"/>
              <a:t>There are currently </a:t>
            </a:r>
            <a:r>
              <a:rPr lang="en-US" dirty="0" smtClean="0"/>
              <a:t>over 1000 </a:t>
            </a:r>
            <a:r>
              <a:rPr lang="en-US" dirty="0"/>
              <a:t>operational satellites in orbit around the </a:t>
            </a:r>
            <a:r>
              <a:rPr lang="en-US" dirty="0" smtClean="0"/>
              <a:t>Globe.</a:t>
            </a:r>
            <a:endParaRPr lang="en-US" dirty="0"/>
          </a:p>
          <a:p>
            <a:r>
              <a:rPr lang="en-US" dirty="0" smtClean="0"/>
              <a:t>Types of satellites include those for communication, navigation</a:t>
            </a:r>
            <a:r>
              <a:rPr lang="en-US" dirty="0"/>
              <a:t>, TV, radio, </a:t>
            </a:r>
            <a:r>
              <a:rPr lang="en-US" dirty="0" smtClean="0"/>
              <a:t>earth and space weather</a:t>
            </a:r>
            <a:r>
              <a:rPr lang="en-US" dirty="0"/>
              <a:t>, environment, research, photography, spying, mapping, </a:t>
            </a:r>
            <a:r>
              <a:rPr lang="en-US" dirty="0" smtClean="0"/>
              <a:t>and more.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http://upload.wikimedia.org/wikipedia/commons/a/a1/Debris-GEO12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90" y="2514600"/>
            <a:ext cx="355854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Satellite Statistics</a:t>
            </a:r>
            <a:endParaRPr lang="en-US" dirty="0"/>
          </a:p>
        </p:txBody>
      </p:sp>
      <p:pic>
        <p:nvPicPr>
          <p:cNvPr id="6" name="Content Placeholder 5" descr="http://www.ucsusa.org/assets/images/nwgs/satellite-quick-facts.gif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8486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1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orbits…</a:t>
            </a:r>
            <a:endParaRPr lang="en-US" dirty="0"/>
          </a:p>
        </p:txBody>
      </p:sp>
      <p:pic>
        <p:nvPicPr>
          <p:cNvPr id="33794" name="Picture 2" descr="C:\Users\rpeters2\Desktop\Cislunar%20spac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986" y="1447800"/>
            <a:ext cx="7414497" cy="467836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1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smtClean="0"/>
              <a:t>ETP_satellite_basics_02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32D134-AB92-43CB-8BF4-9B26EAA7118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Types of orbits for satellites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9200" y="1905000"/>
          <a:ext cx="6553200" cy="23924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33600"/>
                <a:gridCol w="4419600"/>
              </a:tblGrid>
              <a:tr h="3707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Orbit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Characteristic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6400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 earth orbit (LEO)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 to 1240 miles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6400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 earth orbit (MEO)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Between 1240 miles and just below 22,240 miles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Geosynchronous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 22,240</a:t>
                      </a:r>
                      <a:r>
                        <a:rPr lang="en-US" sz="1800" baseline="0" dirty="0" smtClean="0"/>
                        <a:t> miles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 earth orbit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 22,</a:t>
                      </a:r>
                      <a:r>
                        <a:rPr lang="en-US" sz="1800" baseline="0" dirty="0" smtClean="0"/>
                        <a:t> 240 miles</a:t>
                      </a:r>
                      <a:endParaRPr lang="en-US" sz="1800" dirty="0"/>
                    </a:p>
                  </a:txBody>
                  <a:tcPr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3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Orbital altitudes</a:t>
            </a:r>
          </a:p>
        </p:txBody>
      </p:sp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smtClean="0"/>
              <a:t>ETP_satellite_basics_02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BF48B2-B0FD-41C0-8815-03EF5321A36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pic>
        <p:nvPicPr>
          <p:cNvPr id="12293" name="Picture 5" descr="C:\Documents and Settings\JMO\My Documents\IISME_2009\UCD\600px-Orbits_around_earth_scale_diagram_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5029200" y="1295400"/>
            <a:ext cx="388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“Various earth orbits to scale; cyan represents low earth orbit, yellow represents medium earth orbit, the black dashed line represents geosynchronous orbit, the green dash-dot line the orbit of </a:t>
            </a:r>
            <a:r>
              <a:rPr lang="en-US" altLang="en-US" sz="1200">
                <a:hlinkClick r:id="rId4" action="ppaction://hlinkfile" tooltip="Global Positioning System"/>
              </a:rPr>
              <a:t>Global Positioning System</a:t>
            </a:r>
            <a:r>
              <a:rPr lang="en-US" altLang="en-US" sz="1200"/>
              <a:t> (GPS) satellites, and the red dotted line the orbit of the </a:t>
            </a:r>
            <a:r>
              <a:rPr lang="en-US" altLang="en-US" sz="1200">
                <a:hlinkClick r:id="rId5" action="ppaction://hlinkfile" tooltip="International Space Station"/>
              </a:rPr>
              <a:t>International Space Station</a:t>
            </a:r>
            <a:r>
              <a:rPr lang="en-US" altLang="en-US" sz="1200"/>
              <a:t> (ISS).”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4953000" y="5486400"/>
            <a:ext cx="3733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Source: http://en.wikipedia.org/wiki/Satellite</a:t>
            </a:r>
          </a:p>
        </p:txBody>
      </p:sp>
    </p:spTree>
    <p:extLst>
      <p:ext uri="{BB962C8B-B14F-4D97-AF65-F5344CB8AC3E}">
        <p14:creationId xmlns:p14="http://schemas.microsoft.com/office/powerpoint/2010/main" val="9426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1032</Words>
  <Application>Microsoft Office PowerPoint</Application>
  <PresentationFormat>On-screen Show (4:3)</PresentationFormat>
  <Paragraphs>164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Satellites and Geosynchronous Orbit</vt:lpstr>
      <vt:lpstr>Vocabulary</vt:lpstr>
      <vt:lpstr>Satellite History</vt:lpstr>
      <vt:lpstr>Organisms in Orbit:  First Canis lupus familiaris (i.e. dog)</vt:lpstr>
      <vt:lpstr>PowerPoint Presentation</vt:lpstr>
      <vt:lpstr>Satellite Statistics</vt:lpstr>
      <vt:lpstr>Types of orbits…</vt:lpstr>
      <vt:lpstr>Types of orbits for satellites</vt:lpstr>
      <vt:lpstr>Orbital altitudes</vt:lpstr>
      <vt:lpstr>Current Satellite Usage</vt:lpstr>
      <vt:lpstr>The GOES-R is a geostationary operational environmental satellite</vt:lpstr>
      <vt:lpstr>Satellites in geo stationary orbit</vt:lpstr>
      <vt:lpstr>What changes with the radius of the orbit?</vt:lpstr>
      <vt:lpstr>Geosynchronous Orbit Laboratory</vt:lpstr>
      <vt:lpstr>Geosynchronous Orbit Laboratory</vt:lpstr>
      <vt:lpstr>How do you do this lab?</vt:lpstr>
      <vt:lpstr>PowerPoint Presentation</vt:lpstr>
      <vt:lpstr>Record your data in the table</vt:lpstr>
      <vt:lpstr>What is the relationship?</vt:lpstr>
      <vt:lpstr>Questions?</vt:lpstr>
    </vt:vector>
  </TitlesOfParts>
  <Company>Lockheed Martin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Satellites and Geosynchronous Orbit</dc:title>
  <dc:creator>Stephen Buchter</dc:creator>
  <cp:lastModifiedBy>Caleb</cp:lastModifiedBy>
  <cp:revision>50</cp:revision>
  <dcterms:created xsi:type="dcterms:W3CDTF">2014-06-30T16:15:01Z</dcterms:created>
  <dcterms:modified xsi:type="dcterms:W3CDTF">2014-10-14T22:02:30Z</dcterms:modified>
</cp:coreProperties>
</file>