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84" r:id="rId2"/>
    <p:sldId id="257" r:id="rId3"/>
    <p:sldId id="261" r:id="rId4"/>
    <p:sldId id="263" r:id="rId5"/>
    <p:sldId id="265" r:id="rId6"/>
    <p:sldId id="267" r:id="rId7"/>
    <p:sldId id="271" r:id="rId8"/>
    <p:sldId id="272" r:id="rId9"/>
    <p:sldId id="276" r:id="rId10"/>
    <p:sldId id="280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3FE0C-CB35-4342-AE85-FC396E317EF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63DD0-8540-4240-8227-B1538C052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16D5-57BD-4996-BACD-F8A26CE2B66C}" type="slidenum">
              <a:rPr lang="en-US"/>
              <a:pPr/>
              <a:t>2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16D5-57BD-4996-BACD-F8A26CE2B66C}" type="slidenum">
              <a:rPr lang="en-US"/>
              <a:pPr/>
              <a:t>11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45B29-30F2-4C92-82A9-AC8124A55975}" type="slidenum">
              <a:rPr lang="en-US"/>
              <a:pPr/>
              <a:t>3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C025D-611B-4327-AD70-44AF8CD7DA0B}" type="slidenum">
              <a:rPr lang="en-US"/>
              <a:pPr/>
              <a:t>4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1146D-A82B-4770-A373-DFD9A25D2056}" type="slidenum">
              <a:rPr lang="en-US"/>
              <a:pPr/>
              <a:t>5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B35B8-F620-4907-9DA9-048FF72B8B51}" type="slidenum">
              <a:rPr lang="en-US"/>
              <a:pPr/>
              <a:t>6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27C3A-C255-41E6-B352-5E886803D562}" type="slidenum">
              <a:rPr lang="en-US"/>
              <a:pPr/>
              <a:t>7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9C921-5BAE-4FEA-B973-D273CBF03759}" type="slidenum">
              <a:rPr lang="en-US"/>
              <a:pPr/>
              <a:t>8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16D5-57BD-4996-BACD-F8A26CE2B66C}" type="slidenum">
              <a:rPr lang="en-US"/>
              <a:pPr/>
              <a:t>9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16D5-57BD-4996-BACD-F8A26CE2B66C}" type="slidenum">
              <a:rPr lang="en-US"/>
              <a:pPr/>
              <a:t>10</a:t>
            </a:fld>
            <a:endParaRPr lang="en-US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6F805B-CC9F-4752-AD99-2F73603B3BF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D23C2F9-0E37-41F9-8601-C400D2F119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Quiz on Gravity and 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version has no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8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Circular Motion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98354" name="Rectangle 18"/>
          <p:cNvSpPr>
            <a:spLocks noGrp="1" noChangeArrowheads="1"/>
          </p:cNvSpPr>
          <p:nvPr>
            <p:ph idx="1"/>
          </p:nvPr>
        </p:nvSpPr>
        <p:spPr>
          <a:xfrm>
            <a:off x="168275" y="849313"/>
            <a:ext cx="3055938" cy="2420937"/>
          </a:xfrm>
          <a:noFill/>
          <a:ln/>
        </p:spPr>
        <p:txBody>
          <a:bodyPr>
            <a:normAutofit fontScale="55000" lnSpcReduction="20000"/>
          </a:bodyPr>
          <a:lstStyle/>
          <a:p>
            <a:pPr marL="401638" indent="-401638">
              <a:lnSpc>
                <a:spcPct val="149000"/>
              </a:lnSpc>
              <a:buFont typeface="Monotype Sorts" pitchFamily="2" charset="2"/>
              <a:buNone/>
            </a:pPr>
            <a:r>
              <a:rPr lang="en-US" b="1" dirty="0"/>
              <a:t>	</a:t>
            </a:r>
            <a:r>
              <a:rPr lang="en-US" b="1" dirty="0" smtClean="0"/>
              <a:t>Using </a:t>
            </a:r>
            <a:r>
              <a:rPr lang="en-US" b="1" dirty="0" err="1" smtClean="0"/>
              <a:t>Newtons</a:t>
            </a:r>
            <a:r>
              <a:rPr lang="en-US" b="1" dirty="0" smtClean="0"/>
              <a:t>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Law, what is the centripetal force equal to for a mass on a string rotating in a circular cone?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3679825" y="779463"/>
            <a:ext cx="5464175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AutoNum type="arabicParenR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equal to the force of tension in the string.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AutoNum type="arabicParenR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zero in this case.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AutoNum type="arabicParenR" startAt="3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equal to the vertical component of the tension in the string.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AutoNum type="arabicParenR" startAt="3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centripetal force is equal to the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horizontal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component of the tension in the string.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587750"/>
            <a:ext cx="2819400" cy="304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033496" y="0"/>
            <a:ext cx="7294563" cy="6096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Satellites</a:t>
            </a:r>
            <a:endParaRPr lang="en-US" sz="28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8354" name="Rectangle 18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68275" y="849313"/>
                <a:ext cx="3055938" cy="2420937"/>
              </a:xfrm>
              <a:noFill/>
              <a:ln/>
            </p:spPr>
            <p:txBody>
              <a:bodyPr>
                <a:normAutofit fontScale="55000" lnSpcReduction="20000"/>
              </a:bodyPr>
              <a:lstStyle/>
              <a:p>
                <a:pPr marL="401638" indent="-401638">
                  <a:lnSpc>
                    <a:spcPct val="149000"/>
                  </a:lnSpc>
                  <a:buFont typeface="Monotype Sorts" pitchFamily="2" charset="2"/>
                  <a:buNone/>
                </a:pPr>
                <a:r>
                  <a:rPr lang="en-US" b="1" dirty="0" smtClean="0"/>
                  <a:t>	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/>
                  <a:t> were a satellite orbiting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 smtClean="0"/>
                  <a:t> and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b="1" dirty="0" smtClean="0"/>
                  <a:t> and r were doubled, how would the force of gravity be changed?</a:t>
                </a:r>
                <a:r>
                  <a:rPr lang="en-US" sz="2200" b="1" dirty="0" smtClean="0"/>
                  <a:t> </a:t>
                </a:r>
                <a:endParaRPr lang="en-US" sz="2200" b="1" dirty="0"/>
              </a:p>
            </p:txBody>
          </p:sp>
        </mc:Choice>
        <mc:Fallback xmlns="">
          <p:sp>
            <p:nvSpPr>
              <p:cNvPr id="398354" name="Rectangle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275" y="849313"/>
                <a:ext cx="3055938" cy="2420937"/>
              </a:xfrm>
              <a:blipFill rotWithShape="1">
                <a:blip r:embed="rId3"/>
                <a:stretch>
                  <a:fillRect r="-279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3679825" y="739776"/>
            <a:ext cx="5464175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force of gravity would be four times as great as before.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The force of gravity would be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two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times as great as before.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The force of gravity would be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half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times as great as before.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The force of gravity would be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one fourth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times as great as before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4988"/>
          <a:stretch/>
        </p:blipFill>
        <p:spPr bwMode="auto">
          <a:xfrm>
            <a:off x="2566953" y="3733800"/>
            <a:ext cx="401009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Earth </a:t>
            </a:r>
            <a:r>
              <a:rPr lang="en-US" sz="2800" dirty="0">
                <a:solidFill>
                  <a:schemeClr val="accent2"/>
                </a:solidFill>
              </a:rPr>
              <a:t>and Moon I</a:t>
            </a:r>
          </a:p>
        </p:txBody>
      </p:sp>
      <p:sp>
        <p:nvSpPr>
          <p:cNvPr id="398354" name="Rectangle 18"/>
          <p:cNvSpPr>
            <a:spLocks noGrp="1" noChangeArrowheads="1"/>
          </p:cNvSpPr>
          <p:nvPr>
            <p:ph idx="1"/>
          </p:nvPr>
        </p:nvSpPr>
        <p:spPr>
          <a:xfrm>
            <a:off x="168275" y="849313"/>
            <a:ext cx="3055938" cy="2420937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9000"/>
              </a:lnSpc>
              <a:buFont typeface="Monotype Sorts" pitchFamily="2" charset="2"/>
              <a:buNone/>
            </a:pPr>
            <a:r>
              <a:rPr lang="en-US" b="1" dirty="0"/>
              <a:t>	Which is stronger, Earth’s pull on the Moon, or the Moon’s pull on Earth?</a:t>
            </a:r>
            <a:r>
              <a:rPr lang="en-US" sz="2200" b="1" dirty="0"/>
              <a:t> </a:t>
            </a:r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3679825" y="779463"/>
            <a:ext cx="5464175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 the Earth pulls harder on the Moon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 the Moon pulls harder on the Earth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 they pull on each other equally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 there is no force between the Earth and the Moon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it depends upon where the Moon is in its orbit at that time</a:t>
            </a: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49825" y="4005263"/>
            <a:ext cx="4194175" cy="2371725"/>
            <a:chOff x="3336" y="2523"/>
            <a:chExt cx="2424" cy="1397"/>
          </a:xfrm>
        </p:grpSpPr>
        <p:sp>
          <p:nvSpPr>
            <p:cNvPr id="398342" name="Rectangle 6" descr="90%"/>
            <p:cNvSpPr>
              <a:spLocks noChangeArrowheads="1"/>
            </p:cNvSpPr>
            <p:nvPr/>
          </p:nvSpPr>
          <p:spPr bwMode="auto">
            <a:xfrm>
              <a:off x="3336" y="2523"/>
              <a:ext cx="2424" cy="1397"/>
            </a:xfrm>
            <a:prstGeom prst="rect">
              <a:avLst/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82" y="2805"/>
              <a:ext cx="722" cy="722"/>
              <a:chOff x="4902" y="2609"/>
              <a:chExt cx="422" cy="422"/>
            </a:xfrm>
          </p:grpSpPr>
          <p:sp>
            <p:nvSpPr>
              <p:cNvPr id="398344" name="Oval 8"/>
              <p:cNvSpPr>
                <a:spLocks noChangeArrowheads="1"/>
              </p:cNvSpPr>
              <p:nvPr/>
            </p:nvSpPr>
            <p:spPr bwMode="auto">
              <a:xfrm>
                <a:off x="4902" y="2609"/>
                <a:ext cx="422" cy="422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45" name="Freeform 9"/>
              <p:cNvSpPr>
                <a:spLocks/>
              </p:cNvSpPr>
              <p:nvPr/>
            </p:nvSpPr>
            <p:spPr bwMode="auto">
              <a:xfrm>
                <a:off x="4931" y="2664"/>
                <a:ext cx="380" cy="331"/>
              </a:xfrm>
              <a:custGeom>
                <a:avLst/>
                <a:gdLst/>
                <a:ahLst/>
                <a:cxnLst>
                  <a:cxn ang="0">
                    <a:pos x="42" y="57"/>
                  </a:cxn>
                  <a:cxn ang="0">
                    <a:pos x="57" y="89"/>
                  </a:cxn>
                  <a:cxn ang="0">
                    <a:pos x="108" y="99"/>
                  </a:cxn>
                  <a:cxn ang="0">
                    <a:pos x="179" y="90"/>
                  </a:cxn>
                  <a:cxn ang="0">
                    <a:pos x="143" y="86"/>
                  </a:cxn>
                  <a:cxn ang="0">
                    <a:pos x="165" y="63"/>
                  </a:cxn>
                  <a:cxn ang="0">
                    <a:pos x="194" y="70"/>
                  </a:cxn>
                  <a:cxn ang="0">
                    <a:pos x="209" y="107"/>
                  </a:cxn>
                  <a:cxn ang="0">
                    <a:pos x="245" y="130"/>
                  </a:cxn>
                  <a:cxn ang="0">
                    <a:pos x="242" y="99"/>
                  </a:cxn>
                  <a:cxn ang="0">
                    <a:pos x="254" y="68"/>
                  </a:cxn>
                  <a:cxn ang="0">
                    <a:pos x="218" y="45"/>
                  </a:cxn>
                  <a:cxn ang="0">
                    <a:pos x="226" y="32"/>
                  </a:cxn>
                  <a:cxn ang="0">
                    <a:pos x="270" y="67"/>
                  </a:cxn>
                  <a:cxn ang="0">
                    <a:pos x="289" y="76"/>
                  </a:cxn>
                  <a:cxn ang="0">
                    <a:pos x="343" y="80"/>
                  </a:cxn>
                  <a:cxn ang="0">
                    <a:pos x="326" y="98"/>
                  </a:cxn>
                  <a:cxn ang="0">
                    <a:pos x="350" y="121"/>
                  </a:cxn>
                  <a:cxn ang="0">
                    <a:pos x="330" y="160"/>
                  </a:cxn>
                  <a:cxn ang="0">
                    <a:pos x="348" y="200"/>
                  </a:cxn>
                  <a:cxn ang="0">
                    <a:pos x="348" y="251"/>
                  </a:cxn>
                  <a:cxn ang="0">
                    <a:pos x="345" y="270"/>
                  </a:cxn>
                  <a:cxn ang="0">
                    <a:pos x="303" y="260"/>
                  </a:cxn>
                  <a:cxn ang="0">
                    <a:pos x="278" y="291"/>
                  </a:cxn>
                  <a:cxn ang="0">
                    <a:pos x="317" y="318"/>
                  </a:cxn>
                  <a:cxn ang="0">
                    <a:pos x="341" y="328"/>
                  </a:cxn>
                  <a:cxn ang="0">
                    <a:pos x="387" y="339"/>
                  </a:cxn>
                  <a:cxn ang="0">
                    <a:pos x="427" y="309"/>
                  </a:cxn>
                  <a:cxn ang="0">
                    <a:pos x="474" y="290"/>
                  </a:cxn>
                  <a:cxn ang="0">
                    <a:pos x="516" y="273"/>
                  </a:cxn>
                  <a:cxn ang="0">
                    <a:pos x="546" y="265"/>
                  </a:cxn>
                  <a:cxn ang="0">
                    <a:pos x="600" y="248"/>
                  </a:cxn>
                  <a:cxn ang="0">
                    <a:pos x="626" y="293"/>
                  </a:cxn>
                  <a:cxn ang="0">
                    <a:pos x="620" y="372"/>
                  </a:cxn>
                  <a:cxn ang="0">
                    <a:pos x="582" y="446"/>
                  </a:cxn>
                  <a:cxn ang="0">
                    <a:pos x="532" y="523"/>
                  </a:cxn>
                  <a:cxn ang="0">
                    <a:pos x="505" y="517"/>
                  </a:cxn>
                  <a:cxn ang="0">
                    <a:pos x="484" y="445"/>
                  </a:cxn>
                  <a:cxn ang="0">
                    <a:pos x="430" y="432"/>
                  </a:cxn>
                  <a:cxn ang="0">
                    <a:pos x="405" y="359"/>
                  </a:cxn>
                  <a:cxn ang="0">
                    <a:pos x="355" y="365"/>
                  </a:cxn>
                  <a:cxn ang="0">
                    <a:pos x="316" y="353"/>
                  </a:cxn>
                  <a:cxn ang="0">
                    <a:pos x="262" y="374"/>
                  </a:cxn>
                  <a:cxn ang="0">
                    <a:pos x="223" y="342"/>
                  </a:cxn>
                  <a:cxn ang="0">
                    <a:pos x="166" y="318"/>
                  </a:cxn>
                  <a:cxn ang="0">
                    <a:pos x="192" y="347"/>
                  </a:cxn>
                  <a:cxn ang="0">
                    <a:pos x="180" y="354"/>
                  </a:cxn>
                  <a:cxn ang="0">
                    <a:pos x="146" y="328"/>
                  </a:cxn>
                  <a:cxn ang="0">
                    <a:pos x="116" y="278"/>
                  </a:cxn>
                  <a:cxn ang="0">
                    <a:pos x="101" y="218"/>
                  </a:cxn>
                  <a:cxn ang="0">
                    <a:pos x="93" y="189"/>
                  </a:cxn>
                  <a:cxn ang="0">
                    <a:pos x="91" y="162"/>
                  </a:cxn>
                  <a:cxn ang="0">
                    <a:pos x="58" y="153"/>
                  </a:cxn>
                  <a:cxn ang="0">
                    <a:pos x="18" y="154"/>
                  </a:cxn>
                  <a:cxn ang="0">
                    <a:pos x="41" y="105"/>
                  </a:cxn>
                  <a:cxn ang="0">
                    <a:pos x="1" y="105"/>
                  </a:cxn>
                  <a:cxn ang="0">
                    <a:pos x="59" y="17"/>
                  </a:cxn>
                </a:cxnLst>
                <a:rect l="0" t="0" r="r" b="b"/>
                <a:pathLst>
                  <a:path w="630" h="553">
                    <a:moveTo>
                      <a:pt x="80" y="0"/>
                    </a:moveTo>
                    <a:lnTo>
                      <a:pt x="76" y="7"/>
                    </a:lnTo>
                    <a:lnTo>
                      <a:pt x="70" y="14"/>
                    </a:lnTo>
                    <a:lnTo>
                      <a:pt x="63" y="21"/>
                    </a:lnTo>
                    <a:lnTo>
                      <a:pt x="56" y="29"/>
                    </a:lnTo>
                    <a:lnTo>
                      <a:pt x="50" y="38"/>
                    </a:lnTo>
                    <a:lnTo>
                      <a:pt x="45" y="46"/>
                    </a:lnTo>
                    <a:lnTo>
                      <a:pt x="42" y="57"/>
                    </a:lnTo>
                    <a:lnTo>
                      <a:pt x="42" y="67"/>
                    </a:lnTo>
                    <a:lnTo>
                      <a:pt x="42" y="81"/>
                    </a:lnTo>
                    <a:lnTo>
                      <a:pt x="39" y="90"/>
                    </a:lnTo>
                    <a:lnTo>
                      <a:pt x="38" y="95"/>
                    </a:lnTo>
                    <a:lnTo>
                      <a:pt x="42" y="96"/>
                    </a:lnTo>
                    <a:lnTo>
                      <a:pt x="49" y="95"/>
                    </a:lnTo>
                    <a:lnTo>
                      <a:pt x="53" y="92"/>
                    </a:lnTo>
                    <a:lnTo>
                      <a:pt x="57" y="89"/>
                    </a:lnTo>
                    <a:lnTo>
                      <a:pt x="66" y="85"/>
                    </a:lnTo>
                    <a:lnTo>
                      <a:pt x="74" y="84"/>
                    </a:lnTo>
                    <a:lnTo>
                      <a:pt x="78" y="85"/>
                    </a:lnTo>
                    <a:lnTo>
                      <a:pt x="80" y="89"/>
                    </a:lnTo>
                    <a:lnTo>
                      <a:pt x="86" y="93"/>
                    </a:lnTo>
                    <a:lnTo>
                      <a:pt x="93" y="98"/>
                    </a:lnTo>
                    <a:lnTo>
                      <a:pt x="100" y="99"/>
                    </a:lnTo>
                    <a:lnTo>
                      <a:pt x="108" y="99"/>
                    </a:lnTo>
                    <a:lnTo>
                      <a:pt x="119" y="97"/>
                    </a:lnTo>
                    <a:lnTo>
                      <a:pt x="128" y="95"/>
                    </a:lnTo>
                    <a:lnTo>
                      <a:pt x="133" y="95"/>
                    </a:lnTo>
                    <a:lnTo>
                      <a:pt x="139" y="96"/>
                    </a:lnTo>
                    <a:lnTo>
                      <a:pt x="149" y="95"/>
                    </a:lnTo>
                    <a:lnTo>
                      <a:pt x="163" y="93"/>
                    </a:lnTo>
                    <a:lnTo>
                      <a:pt x="173" y="92"/>
                    </a:lnTo>
                    <a:lnTo>
                      <a:pt x="179" y="90"/>
                    </a:lnTo>
                    <a:lnTo>
                      <a:pt x="179" y="84"/>
                    </a:lnTo>
                    <a:lnTo>
                      <a:pt x="178" y="78"/>
                    </a:lnTo>
                    <a:lnTo>
                      <a:pt x="176" y="77"/>
                    </a:lnTo>
                    <a:lnTo>
                      <a:pt x="173" y="78"/>
                    </a:lnTo>
                    <a:lnTo>
                      <a:pt x="165" y="81"/>
                    </a:lnTo>
                    <a:lnTo>
                      <a:pt x="156" y="83"/>
                    </a:lnTo>
                    <a:lnTo>
                      <a:pt x="149" y="86"/>
                    </a:lnTo>
                    <a:lnTo>
                      <a:pt x="143" y="86"/>
                    </a:lnTo>
                    <a:lnTo>
                      <a:pt x="136" y="82"/>
                    </a:lnTo>
                    <a:lnTo>
                      <a:pt x="130" y="76"/>
                    </a:lnTo>
                    <a:lnTo>
                      <a:pt x="126" y="73"/>
                    </a:lnTo>
                    <a:lnTo>
                      <a:pt x="127" y="70"/>
                    </a:lnTo>
                    <a:lnTo>
                      <a:pt x="138" y="69"/>
                    </a:lnTo>
                    <a:lnTo>
                      <a:pt x="150" y="68"/>
                    </a:lnTo>
                    <a:lnTo>
                      <a:pt x="159" y="67"/>
                    </a:lnTo>
                    <a:lnTo>
                      <a:pt x="165" y="63"/>
                    </a:lnTo>
                    <a:lnTo>
                      <a:pt x="169" y="58"/>
                    </a:lnTo>
                    <a:lnTo>
                      <a:pt x="169" y="51"/>
                    </a:lnTo>
                    <a:lnTo>
                      <a:pt x="170" y="48"/>
                    </a:lnTo>
                    <a:lnTo>
                      <a:pt x="173" y="50"/>
                    </a:lnTo>
                    <a:lnTo>
                      <a:pt x="181" y="53"/>
                    </a:lnTo>
                    <a:lnTo>
                      <a:pt x="189" y="59"/>
                    </a:lnTo>
                    <a:lnTo>
                      <a:pt x="192" y="65"/>
                    </a:lnTo>
                    <a:lnTo>
                      <a:pt x="194" y="70"/>
                    </a:lnTo>
                    <a:lnTo>
                      <a:pt x="201" y="75"/>
                    </a:lnTo>
                    <a:lnTo>
                      <a:pt x="212" y="78"/>
                    </a:lnTo>
                    <a:lnTo>
                      <a:pt x="220" y="82"/>
                    </a:lnTo>
                    <a:lnTo>
                      <a:pt x="225" y="88"/>
                    </a:lnTo>
                    <a:lnTo>
                      <a:pt x="222" y="96"/>
                    </a:lnTo>
                    <a:lnTo>
                      <a:pt x="215" y="101"/>
                    </a:lnTo>
                    <a:lnTo>
                      <a:pt x="210" y="104"/>
                    </a:lnTo>
                    <a:lnTo>
                      <a:pt x="209" y="107"/>
                    </a:lnTo>
                    <a:lnTo>
                      <a:pt x="212" y="116"/>
                    </a:lnTo>
                    <a:lnTo>
                      <a:pt x="216" y="121"/>
                    </a:lnTo>
                    <a:lnTo>
                      <a:pt x="219" y="124"/>
                    </a:lnTo>
                    <a:lnTo>
                      <a:pt x="224" y="126"/>
                    </a:lnTo>
                    <a:lnTo>
                      <a:pt x="230" y="127"/>
                    </a:lnTo>
                    <a:lnTo>
                      <a:pt x="234" y="128"/>
                    </a:lnTo>
                    <a:lnTo>
                      <a:pt x="239" y="128"/>
                    </a:lnTo>
                    <a:lnTo>
                      <a:pt x="245" y="130"/>
                    </a:lnTo>
                    <a:lnTo>
                      <a:pt x="249" y="133"/>
                    </a:lnTo>
                    <a:lnTo>
                      <a:pt x="259" y="137"/>
                    </a:lnTo>
                    <a:lnTo>
                      <a:pt x="268" y="136"/>
                    </a:lnTo>
                    <a:lnTo>
                      <a:pt x="270" y="130"/>
                    </a:lnTo>
                    <a:lnTo>
                      <a:pt x="265" y="119"/>
                    </a:lnTo>
                    <a:lnTo>
                      <a:pt x="256" y="108"/>
                    </a:lnTo>
                    <a:lnTo>
                      <a:pt x="248" y="103"/>
                    </a:lnTo>
                    <a:lnTo>
                      <a:pt x="242" y="99"/>
                    </a:lnTo>
                    <a:lnTo>
                      <a:pt x="241" y="92"/>
                    </a:lnTo>
                    <a:lnTo>
                      <a:pt x="242" y="88"/>
                    </a:lnTo>
                    <a:lnTo>
                      <a:pt x="245" y="85"/>
                    </a:lnTo>
                    <a:lnTo>
                      <a:pt x="247" y="83"/>
                    </a:lnTo>
                    <a:lnTo>
                      <a:pt x="251" y="77"/>
                    </a:lnTo>
                    <a:lnTo>
                      <a:pt x="256" y="72"/>
                    </a:lnTo>
                    <a:lnTo>
                      <a:pt x="257" y="68"/>
                    </a:lnTo>
                    <a:lnTo>
                      <a:pt x="254" y="68"/>
                    </a:lnTo>
                    <a:lnTo>
                      <a:pt x="242" y="69"/>
                    </a:lnTo>
                    <a:lnTo>
                      <a:pt x="232" y="68"/>
                    </a:lnTo>
                    <a:lnTo>
                      <a:pt x="231" y="66"/>
                    </a:lnTo>
                    <a:lnTo>
                      <a:pt x="232" y="61"/>
                    </a:lnTo>
                    <a:lnTo>
                      <a:pt x="232" y="53"/>
                    </a:lnTo>
                    <a:lnTo>
                      <a:pt x="228" y="46"/>
                    </a:lnTo>
                    <a:lnTo>
                      <a:pt x="224" y="45"/>
                    </a:lnTo>
                    <a:lnTo>
                      <a:pt x="218" y="45"/>
                    </a:lnTo>
                    <a:lnTo>
                      <a:pt x="211" y="46"/>
                    </a:lnTo>
                    <a:lnTo>
                      <a:pt x="205" y="45"/>
                    </a:lnTo>
                    <a:lnTo>
                      <a:pt x="203" y="42"/>
                    </a:lnTo>
                    <a:lnTo>
                      <a:pt x="204" y="38"/>
                    </a:lnTo>
                    <a:lnTo>
                      <a:pt x="210" y="34"/>
                    </a:lnTo>
                    <a:lnTo>
                      <a:pt x="217" y="30"/>
                    </a:lnTo>
                    <a:lnTo>
                      <a:pt x="222" y="30"/>
                    </a:lnTo>
                    <a:lnTo>
                      <a:pt x="226" y="32"/>
                    </a:lnTo>
                    <a:lnTo>
                      <a:pt x="236" y="38"/>
                    </a:lnTo>
                    <a:lnTo>
                      <a:pt x="248" y="44"/>
                    </a:lnTo>
                    <a:lnTo>
                      <a:pt x="256" y="47"/>
                    </a:lnTo>
                    <a:lnTo>
                      <a:pt x="262" y="51"/>
                    </a:lnTo>
                    <a:lnTo>
                      <a:pt x="269" y="55"/>
                    </a:lnTo>
                    <a:lnTo>
                      <a:pt x="272" y="60"/>
                    </a:lnTo>
                    <a:lnTo>
                      <a:pt x="272" y="63"/>
                    </a:lnTo>
                    <a:lnTo>
                      <a:pt x="270" y="67"/>
                    </a:lnTo>
                    <a:lnTo>
                      <a:pt x="270" y="73"/>
                    </a:lnTo>
                    <a:lnTo>
                      <a:pt x="272" y="78"/>
                    </a:lnTo>
                    <a:lnTo>
                      <a:pt x="274" y="83"/>
                    </a:lnTo>
                    <a:lnTo>
                      <a:pt x="277" y="85"/>
                    </a:lnTo>
                    <a:lnTo>
                      <a:pt x="278" y="86"/>
                    </a:lnTo>
                    <a:lnTo>
                      <a:pt x="279" y="85"/>
                    </a:lnTo>
                    <a:lnTo>
                      <a:pt x="284" y="81"/>
                    </a:lnTo>
                    <a:lnTo>
                      <a:pt x="289" y="76"/>
                    </a:lnTo>
                    <a:lnTo>
                      <a:pt x="296" y="72"/>
                    </a:lnTo>
                    <a:lnTo>
                      <a:pt x="302" y="69"/>
                    </a:lnTo>
                    <a:lnTo>
                      <a:pt x="307" y="68"/>
                    </a:lnTo>
                    <a:lnTo>
                      <a:pt x="311" y="69"/>
                    </a:lnTo>
                    <a:lnTo>
                      <a:pt x="318" y="73"/>
                    </a:lnTo>
                    <a:lnTo>
                      <a:pt x="327" y="76"/>
                    </a:lnTo>
                    <a:lnTo>
                      <a:pt x="335" y="78"/>
                    </a:lnTo>
                    <a:lnTo>
                      <a:pt x="343" y="80"/>
                    </a:lnTo>
                    <a:lnTo>
                      <a:pt x="349" y="82"/>
                    </a:lnTo>
                    <a:lnTo>
                      <a:pt x="353" y="86"/>
                    </a:lnTo>
                    <a:lnTo>
                      <a:pt x="353" y="90"/>
                    </a:lnTo>
                    <a:lnTo>
                      <a:pt x="350" y="95"/>
                    </a:lnTo>
                    <a:lnTo>
                      <a:pt x="349" y="96"/>
                    </a:lnTo>
                    <a:lnTo>
                      <a:pt x="334" y="98"/>
                    </a:lnTo>
                    <a:lnTo>
                      <a:pt x="332" y="98"/>
                    </a:lnTo>
                    <a:lnTo>
                      <a:pt x="326" y="98"/>
                    </a:lnTo>
                    <a:lnTo>
                      <a:pt x="322" y="100"/>
                    </a:lnTo>
                    <a:lnTo>
                      <a:pt x="323" y="106"/>
                    </a:lnTo>
                    <a:lnTo>
                      <a:pt x="325" y="114"/>
                    </a:lnTo>
                    <a:lnTo>
                      <a:pt x="326" y="119"/>
                    </a:lnTo>
                    <a:lnTo>
                      <a:pt x="328" y="121"/>
                    </a:lnTo>
                    <a:lnTo>
                      <a:pt x="335" y="121"/>
                    </a:lnTo>
                    <a:lnTo>
                      <a:pt x="346" y="121"/>
                    </a:lnTo>
                    <a:lnTo>
                      <a:pt x="350" y="121"/>
                    </a:lnTo>
                    <a:lnTo>
                      <a:pt x="353" y="124"/>
                    </a:lnTo>
                    <a:lnTo>
                      <a:pt x="351" y="131"/>
                    </a:lnTo>
                    <a:lnTo>
                      <a:pt x="347" y="138"/>
                    </a:lnTo>
                    <a:lnTo>
                      <a:pt x="341" y="142"/>
                    </a:lnTo>
                    <a:lnTo>
                      <a:pt x="334" y="145"/>
                    </a:lnTo>
                    <a:lnTo>
                      <a:pt x="331" y="152"/>
                    </a:lnTo>
                    <a:lnTo>
                      <a:pt x="330" y="158"/>
                    </a:lnTo>
                    <a:lnTo>
                      <a:pt x="330" y="160"/>
                    </a:lnTo>
                    <a:lnTo>
                      <a:pt x="330" y="162"/>
                    </a:lnTo>
                    <a:lnTo>
                      <a:pt x="333" y="166"/>
                    </a:lnTo>
                    <a:lnTo>
                      <a:pt x="335" y="169"/>
                    </a:lnTo>
                    <a:lnTo>
                      <a:pt x="335" y="172"/>
                    </a:lnTo>
                    <a:lnTo>
                      <a:pt x="335" y="175"/>
                    </a:lnTo>
                    <a:lnTo>
                      <a:pt x="340" y="184"/>
                    </a:lnTo>
                    <a:lnTo>
                      <a:pt x="346" y="195"/>
                    </a:lnTo>
                    <a:lnTo>
                      <a:pt x="348" y="200"/>
                    </a:lnTo>
                    <a:lnTo>
                      <a:pt x="347" y="206"/>
                    </a:lnTo>
                    <a:lnTo>
                      <a:pt x="345" y="213"/>
                    </a:lnTo>
                    <a:lnTo>
                      <a:pt x="343" y="221"/>
                    </a:lnTo>
                    <a:lnTo>
                      <a:pt x="341" y="229"/>
                    </a:lnTo>
                    <a:lnTo>
                      <a:pt x="341" y="236"/>
                    </a:lnTo>
                    <a:lnTo>
                      <a:pt x="345" y="242"/>
                    </a:lnTo>
                    <a:lnTo>
                      <a:pt x="347" y="247"/>
                    </a:lnTo>
                    <a:lnTo>
                      <a:pt x="348" y="251"/>
                    </a:lnTo>
                    <a:lnTo>
                      <a:pt x="348" y="256"/>
                    </a:lnTo>
                    <a:lnTo>
                      <a:pt x="349" y="260"/>
                    </a:lnTo>
                    <a:lnTo>
                      <a:pt x="350" y="265"/>
                    </a:lnTo>
                    <a:lnTo>
                      <a:pt x="349" y="268"/>
                    </a:lnTo>
                    <a:lnTo>
                      <a:pt x="348" y="271"/>
                    </a:lnTo>
                    <a:lnTo>
                      <a:pt x="347" y="272"/>
                    </a:lnTo>
                    <a:lnTo>
                      <a:pt x="347" y="272"/>
                    </a:lnTo>
                    <a:lnTo>
                      <a:pt x="345" y="270"/>
                    </a:lnTo>
                    <a:lnTo>
                      <a:pt x="340" y="266"/>
                    </a:lnTo>
                    <a:lnTo>
                      <a:pt x="332" y="262"/>
                    </a:lnTo>
                    <a:lnTo>
                      <a:pt x="326" y="259"/>
                    </a:lnTo>
                    <a:lnTo>
                      <a:pt x="320" y="258"/>
                    </a:lnTo>
                    <a:lnTo>
                      <a:pt x="316" y="258"/>
                    </a:lnTo>
                    <a:lnTo>
                      <a:pt x="311" y="258"/>
                    </a:lnTo>
                    <a:lnTo>
                      <a:pt x="307" y="259"/>
                    </a:lnTo>
                    <a:lnTo>
                      <a:pt x="303" y="260"/>
                    </a:lnTo>
                    <a:lnTo>
                      <a:pt x="300" y="262"/>
                    </a:lnTo>
                    <a:lnTo>
                      <a:pt x="297" y="264"/>
                    </a:lnTo>
                    <a:lnTo>
                      <a:pt x="294" y="266"/>
                    </a:lnTo>
                    <a:lnTo>
                      <a:pt x="292" y="266"/>
                    </a:lnTo>
                    <a:lnTo>
                      <a:pt x="288" y="268"/>
                    </a:lnTo>
                    <a:lnTo>
                      <a:pt x="284" y="277"/>
                    </a:lnTo>
                    <a:lnTo>
                      <a:pt x="280" y="283"/>
                    </a:lnTo>
                    <a:lnTo>
                      <a:pt x="278" y="291"/>
                    </a:lnTo>
                    <a:lnTo>
                      <a:pt x="276" y="298"/>
                    </a:lnTo>
                    <a:lnTo>
                      <a:pt x="274" y="306"/>
                    </a:lnTo>
                    <a:lnTo>
                      <a:pt x="277" y="315"/>
                    </a:lnTo>
                    <a:lnTo>
                      <a:pt x="281" y="321"/>
                    </a:lnTo>
                    <a:lnTo>
                      <a:pt x="290" y="328"/>
                    </a:lnTo>
                    <a:lnTo>
                      <a:pt x="305" y="333"/>
                    </a:lnTo>
                    <a:lnTo>
                      <a:pt x="311" y="325"/>
                    </a:lnTo>
                    <a:lnTo>
                      <a:pt x="317" y="318"/>
                    </a:lnTo>
                    <a:lnTo>
                      <a:pt x="324" y="315"/>
                    </a:lnTo>
                    <a:lnTo>
                      <a:pt x="331" y="315"/>
                    </a:lnTo>
                    <a:lnTo>
                      <a:pt x="335" y="318"/>
                    </a:lnTo>
                    <a:lnTo>
                      <a:pt x="336" y="321"/>
                    </a:lnTo>
                    <a:lnTo>
                      <a:pt x="335" y="326"/>
                    </a:lnTo>
                    <a:lnTo>
                      <a:pt x="334" y="327"/>
                    </a:lnTo>
                    <a:lnTo>
                      <a:pt x="336" y="327"/>
                    </a:lnTo>
                    <a:lnTo>
                      <a:pt x="341" y="328"/>
                    </a:lnTo>
                    <a:lnTo>
                      <a:pt x="349" y="327"/>
                    </a:lnTo>
                    <a:lnTo>
                      <a:pt x="358" y="323"/>
                    </a:lnTo>
                    <a:lnTo>
                      <a:pt x="366" y="321"/>
                    </a:lnTo>
                    <a:lnTo>
                      <a:pt x="370" y="325"/>
                    </a:lnTo>
                    <a:lnTo>
                      <a:pt x="373" y="331"/>
                    </a:lnTo>
                    <a:lnTo>
                      <a:pt x="378" y="336"/>
                    </a:lnTo>
                    <a:lnTo>
                      <a:pt x="384" y="339"/>
                    </a:lnTo>
                    <a:lnTo>
                      <a:pt x="387" y="339"/>
                    </a:lnTo>
                    <a:lnTo>
                      <a:pt x="392" y="338"/>
                    </a:lnTo>
                    <a:lnTo>
                      <a:pt x="399" y="335"/>
                    </a:lnTo>
                    <a:lnTo>
                      <a:pt x="405" y="335"/>
                    </a:lnTo>
                    <a:lnTo>
                      <a:pt x="410" y="336"/>
                    </a:lnTo>
                    <a:lnTo>
                      <a:pt x="413" y="334"/>
                    </a:lnTo>
                    <a:lnTo>
                      <a:pt x="420" y="327"/>
                    </a:lnTo>
                    <a:lnTo>
                      <a:pt x="426" y="317"/>
                    </a:lnTo>
                    <a:lnTo>
                      <a:pt x="427" y="309"/>
                    </a:lnTo>
                    <a:lnTo>
                      <a:pt x="431" y="302"/>
                    </a:lnTo>
                    <a:lnTo>
                      <a:pt x="440" y="298"/>
                    </a:lnTo>
                    <a:lnTo>
                      <a:pt x="447" y="298"/>
                    </a:lnTo>
                    <a:lnTo>
                      <a:pt x="453" y="297"/>
                    </a:lnTo>
                    <a:lnTo>
                      <a:pt x="458" y="297"/>
                    </a:lnTo>
                    <a:lnTo>
                      <a:pt x="464" y="295"/>
                    </a:lnTo>
                    <a:lnTo>
                      <a:pt x="469" y="294"/>
                    </a:lnTo>
                    <a:lnTo>
                      <a:pt x="474" y="290"/>
                    </a:lnTo>
                    <a:lnTo>
                      <a:pt x="478" y="287"/>
                    </a:lnTo>
                    <a:lnTo>
                      <a:pt x="482" y="281"/>
                    </a:lnTo>
                    <a:lnTo>
                      <a:pt x="489" y="274"/>
                    </a:lnTo>
                    <a:lnTo>
                      <a:pt x="494" y="272"/>
                    </a:lnTo>
                    <a:lnTo>
                      <a:pt x="499" y="274"/>
                    </a:lnTo>
                    <a:lnTo>
                      <a:pt x="505" y="274"/>
                    </a:lnTo>
                    <a:lnTo>
                      <a:pt x="510" y="274"/>
                    </a:lnTo>
                    <a:lnTo>
                      <a:pt x="516" y="273"/>
                    </a:lnTo>
                    <a:lnTo>
                      <a:pt x="522" y="271"/>
                    </a:lnTo>
                    <a:lnTo>
                      <a:pt x="527" y="268"/>
                    </a:lnTo>
                    <a:lnTo>
                      <a:pt x="533" y="267"/>
                    </a:lnTo>
                    <a:lnTo>
                      <a:pt x="536" y="265"/>
                    </a:lnTo>
                    <a:lnTo>
                      <a:pt x="540" y="264"/>
                    </a:lnTo>
                    <a:lnTo>
                      <a:pt x="541" y="264"/>
                    </a:lnTo>
                    <a:lnTo>
                      <a:pt x="542" y="264"/>
                    </a:lnTo>
                    <a:lnTo>
                      <a:pt x="546" y="265"/>
                    </a:lnTo>
                    <a:lnTo>
                      <a:pt x="553" y="267"/>
                    </a:lnTo>
                    <a:lnTo>
                      <a:pt x="562" y="268"/>
                    </a:lnTo>
                    <a:lnTo>
                      <a:pt x="567" y="268"/>
                    </a:lnTo>
                    <a:lnTo>
                      <a:pt x="573" y="265"/>
                    </a:lnTo>
                    <a:lnTo>
                      <a:pt x="580" y="262"/>
                    </a:lnTo>
                    <a:lnTo>
                      <a:pt x="586" y="257"/>
                    </a:lnTo>
                    <a:lnTo>
                      <a:pt x="593" y="252"/>
                    </a:lnTo>
                    <a:lnTo>
                      <a:pt x="600" y="248"/>
                    </a:lnTo>
                    <a:lnTo>
                      <a:pt x="605" y="245"/>
                    </a:lnTo>
                    <a:lnTo>
                      <a:pt x="612" y="244"/>
                    </a:lnTo>
                    <a:lnTo>
                      <a:pt x="622" y="248"/>
                    </a:lnTo>
                    <a:lnTo>
                      <a:pt x="625" y="256"/>
                    </a:lnTo>
                    <a:lnTo>
                      <a:pt x="627" y="265"/>
                    </a:lnTo>
                    <a:lnTo>
                      <a:pt x="627" y="273"/>
                    </a:lnTo>
                    <a:lnTo>
                      <a:pt x="626" y="282"/>
                    </a:lnTo>
                    <a:lnTo>
                      <a:pt x="626" y="293"/>
                    </a:lnTo>
                    <a:lnTo>
                      <a:pt x="625" y="302"/>
                    </a:lnTo>
                    <a:lnTo>
                      <a:pt x="627" y="310"/>
                    </a:lnTo>
                    <a:lnTo>
                      <a:pt x="630" y="316"/>
                    </a:lnTo>
                    <a:lnTo>
                      <a:pt x="628" y="320"/>
                    </a:lnTo>
                    <a:lnTo>
                      <a:pt x="627" y="328"/>
                    </a:lnTo>
                    <a:lnTo>
                      <a:pt x="625" y="340"/>
                    </a:lnTo>
                    <a:lnTo>
                      <a:pt x="623" y="355"/>
                    </a:lnTo>
                    <a:lnTo>
                      <a:pt x="620" y="372"/>
                    </a:lnTo>
                    <a:lnTo>
                      <a:pt x="616" y="388"/>
                    </a:lnTo>
                    <a:lnTo>
                      <a:pt x="607" y="404"/>
                    </a:lnTo>
                    <a:lnTo>
                      <a:pt x="602" y="411"/>
                    </a:lnTo>
                    <a:lnTo>
                      <a:pt x="597" y="418"/>
                    </a:lnTo>
                    <a:lnTo>
                      <a:pt x="594" y="425"/>
                    </a:lnTo>
                    <a:lnTo>
                      <a:pt x="590" y="432"/>
                    </a:lnTo>
                    <a:lnTo>
                      <a:pt x="586" y="439"/>
                    </a:lnTo>
                    <a:lnTo>
                      <a:pt x="582" y="446"/>
                    </a:lnTo>
                    <a:lnTo>
                      <a:pt x="577" y="455"/>
                    </a:lnTo>
                    <a:lnTo>
                      <a:pt x="571" y="464"/>
                    </a:lnTo>
                    <a:lnTo>
                      <a:pt x="561" y="481"/>
                    </a:lnTo>
                    <a:lnTo>
                      <a:pt x="555" y="493"/>
                    </a:lnTo>
                    <a:lnTo>
                      <a:pt x="549" y="501"/>
                    </a:lnTo>
                    <a:lnTo>
                      <a:pt x="541" y="509"/>
                    </a:lnTo>
                    <a:lnTo>
                      <a:pt x="534" y="517"/>
                    </a:lnTo>
                    <a:lnTo>
                      <a:pt x="532" y="523"/>
                    </a:lnTo>
                    <a:lnTo>
                      <a:pt x="528" y="529"/>
                    </a:lnTo>
                    <a:lnTo>
                      <a:pt x="523" y="534"/>
                    </a:lnTo>
                    <a:lnTo>
                      <a:pt x="515" y="540"/>
                    </a:lnTo>
                    <a:lnTo>
                      <a:pt x="508" y="547"/>
                    </a:lnTo>
                    <a:lnTo>
                      <a:pt x="503" y="551"/>
                    </a:lnTo>
                    <a:lnTo>
                      <a:pt x="501" y="553"/>
                    </a:lnTo>
                    <a:lnTo>
                      <a:pt x="503" y="533"/>
                    </a:lnTo>
                    <a:lnTo>
                      <a:pt x="505" y="517"/>
                    </a:lnTo>
                    <a:lnTo>
                      <a:pt x="508" y="502"/>
                    </a:lnTo>
                    <a:lnTo>
                      <a:pt x="509" y="486"/>
                    </a:lnTo>
                    <a:lnTo>
                      <a:pt x="511" y="471"/>
                    </a:lnTo>
                    <a:lnTo>
                      <a:pt x="512" y="458"/>
                    </a:lnTo>
                    <a:lnTo>
                      <a:pt x="510" y="450"/>
                    </a:lnTo>
                    <a:lnTo>
                      <a:pt x="499" y="446"/>
                    </a:lnTo>
                    <a:lnTo>
                      <a:pt x="490" y="445"/>
                    </a:lnTo>
                    <a:lnTo>
                      <a:pt x="484" y="445"/>
                    </a:lnTo>
                    <a:lnTo>
                      <a:pt x="477" y="445"/>
                    </a:lnTo>
                    <a:lnTo>
                      <a:pt x="471" y="443"/>
                    </a:lnTo>
                    <a:lnTo>
                      <a:pt x="465" y="443"/>
                    </a:lnTo>
                    <a:lnTo>
                      <a:pt x="458" y="442"/>
                    </a:lnTo>
                    <a:lnTo>
                      <a:pt x="451" y="440"/>
                    </a:lnTo>
                    <a:lnTo>
                      <a:pt x="445" y="438"/>
                    </a:lnTo>
                    <a:lnTo>
                      <a:pt x="433" y="433"/>
                    </a:lnTo>
                    <a:lnTo>
                      <a:pt x="430" y="432"/>
                    </a:lnTo>
                    <a:lnTo>
                      <a:pt x="428" y="426"/>
                    </a:lnTo>
                    <a:lnTo>
                      <a:pt x="427" y="410"/>
                    </a:lnTo>
                    <a:lnTo>
                      <a:pt x="427" y="389"/>
                    </a:lnTo>
                    <a:lnTo>
                      <a:pt x="428" y="376"/>
                    </a:lnTo>
                    <a:lnTo>
                      <a:pt x="427" y="365"/>
                    </a:lnTo>
                    <a:lnTo>
                      <a:pt x="419" y="359"/>
                    </a:lnTo>
                    <a:lnTo>
                      <a:pt x="410" y="357"/>
                    </a:lnTo>
                    <a:lnTo>
                      <a:pt x="405" y="359"/>
                    </a:lnTo>
                    <a:lnTo>
                      <a:pt x="399" y="362"/>
                    </a:lnTo>
                    <a:lnTo>
                      <a:pt x="387" y="363"/>
                    </a:lnTo>
                    <a:lnTo>
                      <a:pt x="380" y="363"/>
                    </a:lnTo>
                    <a:lnTo>
                      <a:pt x="373" y="364"/>
                    </a:lnTo>
                    <a:lnTo>
                      <a:pt x="369" y="364"/>
                    </a:lnTo>
                    <a:lnTo>
                      <a:pt x="364" y="365"/>
                    </a:lnTo>
                    <a:lnTo>
                      <a:pt x="359" y="365"/>
                    </a:lnTo>
                    <a:lnTo>
                      <a:pt x="355" y="365"/>
                    </a:lnTo>
                    <a:lnTo>
                      <a:pt x="348" y="364"/>
                    </a:lnTo>
                    <a:lnTo>
                      <a:pt x="341" y="361"/>
                    </a:lnTo>
                    <a:lnTo>
                      <a:pt x="334" y="357"/>
                    </a:lnTo>
                    <a:lnTo>
                      <a:pt x="330" y="354"/>
                    </a:lnTo>
                    <a:lnTo>
                      <a:pt x="326" y="353"/>
                    </a:lnTo>
                    <a:lnTo>
                      <a:pt x="323" y="351"/>
                    </a:lnTo>
                    <a:lnTo>
                      <a:pt x="319" y="351"/>
                    </a:lnTo>
                    <a:lnTo>
                      <a:pt x="316" y="353"/>
                    </a:lnTo>
                    <a:lnTo>
                      <a:pt x="312" y="355"/>
                    </a:lnTo>
                    <a:lnTo>
                      <a:pt x="307" y="358"/>
                    </a:lnTo>
                    <a:lnTo>
                      <a:pt x="297" y="366"/>
                    </a:lnTo>
                    <a:lnTo>
                      <a:pt x="292" y="373"/>
                    </a:lnTo>
                    <a:lnTo>
                      <a:pt x="286" y="377"/>
                    </a:lnTo>
                    <a:lnTo>
                      <a:pt x="274" y="376"/>
                    </a:lnTo>
                    <a:lnTo>
                      <a:pt x="268" y="374"/>
                    </a:lnTo>
                    <a:lnTo>
                      <a:pt x="262" y="374"/>
                    </a:lnTo>
                    <a:lnTo>
                      <a:pt x="257" y="374"/>
                    </a:lnTo>
                    <a:lnTo>
                      <a:pt x="251" y="376"/>
                    </a:lnTo>
                    <a:lnTo>
                      <a:pt x="247" y="376"/>
                    </a:lnTo>
                    <a:lnTo>
                      <a:pt x="242" y="373"/>
                    </a:lnTo>
                    <a:lnTo>
                      <a:pt x="239" y="370"/>
                    </a:lnTo>
                    <a:lnTo>
                      <a:pt x="234" y="363"/>
                    </a:lnTo>
                    <a:lnTo>
                      <a:pt x="227" y="350"/>
                    </a:lnTo>
                    <a:lnTo>
                      <a:pt x="223" y="342"/>
                    </a:lnTo>
                    <a:lnTo>
                      <a:pt x="218" y="338"/>
                    </a:lnTo>
                    <a:lnTo>
                      <a:pt x="210" y="332"/>
                    </a:lnTo>
                    <a:lnTo>
                      <a:pt x="202" y="325"/>
                    </a:lnTo>
                    <a:lnTo>
                      <a:pt x="196" y="323"/>
                    </a:lnTo>
                    <a:lnTo>
                      <a:pt x="192" y="321"/>
                    </a:lnTo>
                    <a:lnTo>
                      <a:pt x="182" y="319"/>
                    </a:lnTo>
                    <a:lnTo>
                      <a:pt x="173" y="318"/>
                    </a:lnTo>
                    <a:lnTo>
                      <a:pt x="166" y="318"/>
                    </a:lnTo>
                    <a:lnTo>
                      <a:pt x="163" y="320"/>
                    </a:lnTo>
                    <a:lnTo>
                      <a:pt x="164" y="324"/>
                    </a:lnTo>
                    <a:lnTo>
                      <a:pt x="170" y="329"/>
                    </a:lnTo>
                    <a:lnTo>
                      <a:pt x="174" y="335"/>
                    </a:lnTo>
                    <a:lnTo>
                      <a:pt x="179" y="340"/>
                    </a:lnTo>
                    <a:lnTo>
                      <a:pt x="184" y="342"/>
                    </a:lnTo>
                    <a:lnTo>
                      <a:pt x="187" y="346"/>
                    </a:lnTo>
                    <a:lnTo>
                      <a:pt x="192" y="347"/>
                    </a:lnTo>
                    <a:lnTo>
                      <a:pt x="195" y="349"/>
                    </a:lnTo>
                    <a:lnTo>
                      <a:pt x="199" y="350"/>
                    </a:lnTo>
                    <a:lnTo>
                      <a:pt x="202" y="353"/>
                    </a:lnTo>
                    <a:lnTo>
                      <a:pt x="201" y="356"/>
                    </a:lnTo>
                    <a:lnTo>
                      <a:pt x="199" y="358"/>
                    </a:lnTo>
                    <a:lnTo>
                      <a:pt x="196" y="359"/>
                    </a:lnTo>
                    <a:lnTo>
                      <a:pt x="187" y="357"/>
                    </a:lnTo>
                    <a:lnTo>
                      <a:pt x="180" y="354"/>
                    </a:lnTo>
                    <a:lnTo>
                      <a:pt x="174" y="351"/>
                    </a:lnTo>
                    <a:lnTo>
                      <a:pt x="170" y="349"/>
                    </a:lnTo>
                    <a:lnTo>
                      <a:pt x="165" y="348"/>
                    </a:lnTo>
                    <a:lnTo>
                      <a:pt x="162" y="346"/>
                    </a:lnTo>
                    <a:lnTo>
                      <a:pt x="158" y="342"/>
                    </a:lnTo>
                    <a:lnTo>
                      <a:pt x="155" y="340"/>
                    </a:lnTo>
                    <a:lnTo>
                      <a:pt x="149" y="334"/>
                    </a:lnTo>
                    <a:lnTo>
                      <a:pt x="146" y="328"/>
                    </a:lnTo>
                    <a:lnTo>
                      <a:pt x="145" y="320"/>
                    </a:lnTo>
                    <a:lnTo>
                      <a:pt x="145" y="311"/>
                    </a:lnTo>
                    <a:lnTo>
                      <a:pt x="145" y="303"/>
                    </a:lnTo>
                    <a:lnTo>
                      <a:pt x="143" y="298"/>
                    </a:lnTo>
                    <a:lnTo>
                      <a:pt x="139" y="295"/>
                    </a:lnTo>
                    <a:lnTo>
                      <a:pt x="131" y="289"/>
                    </a:lnTo>
                    <a:lnTo>
                      <a:pt x="122" y="282"/>
                    </a:lnTo>
                    <a:lnTo>
                      <a:pt x="116" y="278"/>
                    </a:lnTo>
                    <a:lnTo>
                      <a:pt x="112" y="274"/>
                    </a:lnTo>
                    <a:lnTo>
                      <a:pt x="110" y="270"/>
                    </a:lnTo>
                    <a:lnTo>
                      <a:pt x="110" y="263"/>
                    </a:lnTo>
                    <a:lnTo>
                      <a:pt x="111" y="256"/>
                    </a:lnTo>
                    <a:lnTo>
                      <a:pt x="111" y="247"/>
                    </a:lnTo>
                    <a:lnTo>
                      <a:pt x="110" y="235"/>
                    </a:lnTo>
                    <a:lnTo>
                      <a:pt x="107" y="225"/>
                    </a:lnTo>
                    <a:lnTo>
                      <a:pt x="101" y="218"/>
                    </a:lnTo>
                    <a:lnTo>
                      <a:pt x="95" y="211"/>
                    </a:lnTo>
                    <a:lnTo>
                      <a:pt x="91" y="203"/>
                    </a:lnTo>
                    <a:lnTo>
                      <a:pt x="86" y="195"/>
                    </a:lnTo>
                    <a:lnTo>
                      <a:pt x="80" y="189"/>
                    </a:lnTo>
                    <a:lnTo>
                      <a:pt x="78" y="186"/>
                    </a:lnTo>
                    <a:lnTo>
                      <a:pt x="81" y="184"/>
                    </a:lnTo>
                    <a:lnTo>
                      <a:pt x="88" y="186"/>
                    </a:lnTo>
                    <a:lnTo>
                      <a:pt x="93" y="189"/>
                    </a:lnTo>
                    <a:lnTo>
                      <a:pt x="96" y="190"/>
                    </a:lnTo>
                    <a:lnTo>
                      <a:pt x="100" y="186"/>
                    </a:lnTo>
                    <a:lnTo>
                      <a:pt x="103" y="177"/>
                    </a:lnTo>
                    <a:lnTo>
                      <a:pt x="104" y="171"/>
                    </a:lnTo>
                    <a:lnTo>
                      <a:pt x="103" y="165"/>
                    </a:lnTo>
                    <a:lnTo>
                      <a:pt x="99" y="162"/>
                    </a:lnTo>
                    <a:lnTo>
                      <a:pt x="94" y="162"/>
                    </a:lnTo>
                    <a:lnTo>
                      <a:pt x="91" y="162"/>
                    </a:lnTo>
                    <a:lnTo>
                      <a:pt x="86" y="164"/>
                    </a:lnTo>
                    <a:lnTo>
                      <a:pt x="81" y="164"/>
                    </a:lnTo>
                    <a:lnTo>
                      <a:pt x="77" y="164"/>
                    </a:lnTo>
                    <a:lnTo>
                      <a:pt x="74" y="165"/>
                    </a:lnTo>
                    <a:lnTo>
                      <a:pt x="73" y="164"/>
                    </a:lnTo>
                    <a:lnTo>
                      <a:pt x="68" y="158"/>
                    </a:lnTo>
                    <a:lnTo>
                      <a:pt x="63" y="154"/>
                    </a:lnTo>
                    <a:lnTo>
                      <a:pt x="58" y="153"/>
                    </a:lnTo>
                    <a:lnTo>
                      <a:pt x="54" y="152"/>
                    </a:lnTo>
                    <a:lnTo>
                      <a:pt x="48" y="152"/>
                    </a:lnTo>
                    <a:lnTo>
                      <a:pt x="42" y="153"/>
                    </a:lnTo>
                    <a:lnTo>
                      <a:pt x="38" y="153"/>
                    </a:lnTo>
                    <a:lnTo>
                      <a:pt x="33" y="154"/>
                    </a:lnTo>
                    <a:lnTo>
                      <a:pt x="28" y="154"/>
                    </a:lnTo>
                    <a:lnTo>
                      <a:pt x="22" y="156"/>
                    </a:lnTo>
                    <a:lnTo>
                      <a:pt x="18" y="154"/>
                    </a:lnTo>
                    <a:lnTo>
                      <a:pt x="17" y="152"/>
                    </a:lnTo>
                    <a:lnTo>
                      <a:pt x="20" y="144"/>
                    </a:lnTo>
                    <a:lnTo>
                      <a:pt x="26" y="136"/>
                    </a:lnTo>
                    <a:lnTo>
                      <a:pt x="32" y="130"/>
                    </a:lnTo>
                    <a:lnTo>
                      <a:pt x="36" y="126"/>
                    </a:lnTo>
                    <a:lnTo>
                      <a:pt x="39" y="119"/>
                    </a:lnTo>
                    <a:lnTo>
                      <a:pt x="40" y="111"/>
                    </a:lnTo>
                    <a:lnTo>
                      <a:pt x="41" y="105"/>
                    </a:lnTo>
                    <a:lnTo>
                      <a:pt x="39" y="103"/>
                    </a:lnTo>
                    <a:lnTo>
                      <a:pt x="32" y="101"/>
                    </a:lnTo>
                    <a:lnTo>
                      <a:pt x="24" y="103"/>
                    </a:lnTo>
                    <a:lnTo>
                      <a:pt x="18" y="105"/>
                    </a:lnTo>
                    <a:lnTo>
                      <a:pt x="14" y="107"/>
                    </a:lnTo>
                    <a:lnTo>
                      <a:pt x="7" y="107"/>
                    </a:lnTo>
                    <a:lnTo>
                      <a:pt x="3" y="106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4" y="95"/>
                    </a:lnTo>
                    <a:lnTo>
                      <a:pt x="11" y="81"/>
                    </a:lnTo>
                    <a:lnTo>
                      <a:pt x="22" y="65"/>
                    </a:lnTo>
                    <a:lnTo>
                      <a:pt x="34" y="47"/>
                    </a:lnTo>
                    <a:lnTo>
                      <a:pt x="47" y="32"/>
                    </a:lnTo>
                    <a:lnTo>
                      <a:pt x="59" y="17"/>
                    </a:lnTo>
                    <a:lnTo>
                      <a:pt x="71" y="7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205" y="2992"/>
              <a:ext cx="331" cy="331"/>
              <a:chOff x="443" y="2538"/>
              <a:chExt cx="432" cy="432"/>
            </a:xfrm>
          </p:grpSpPr>
          <p:sp>
            <p:nvSpPr>
              <p:cNvPr id="398347" name="Oval 11"/>
              <p:cNvSpPr>
                <a:spLocks noChangeArrowheads="1"/>
              </p:cNvSpPr>
              <p:nvPr/>
            </p:nvSpPr>
            <p:spPr bwMode="auto">
              <a:xfrm>
                <a:off x="443" y="2538"/>
                <a:ext cx="432" cy="432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48" name="Oval 12"/>
              <p:cNvSpPr>
                <a:spLocks noChangeArrowheads="1"/>
              </p:cNvSpPr>
              <p:nvPr/>
            </p:nvSpPr>
            <p:spPr bwMode="auto">
              <a:xfrm>
                <a:off x="728" y="2715"/>
                <a:ext cx="78" cy="78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49" name="Oval 13"/>
              <p:cNvSpPr>
                <a:spLocks noChangeArrowheads="1"/>
              </p:cNvSpPr>
              <p:nvPr/>
            </p:nvSpPr>
            <p:spPr bwMode="auto">
              <a:xfrm>
                <a:off x="561" y="2656"/>
                <a:ext cx="118" cy="118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50" name="Oval 14"/>
              <p:cNvSpPr>
                <a:spLocks noChangeArrowheads="1"/>
              </p:cNvSpPr>
              <p:nvPr/>
            </p:nvSpPr>
            <p:spPr bwMode="auto">
              <a:xfrm rot="-1497543">
                <a:off x="522" y="2577"/>
                <a:ext cx="117" cy="4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51" name="Oval 15"/>
              <p:cNvSpPr>
                <a:spLocks noChangeArrowheads="1"/>
              </p:cNvSpPr>
              <p:nvPr/>
            </p:nvSpPr>
            <p:spPr bwMode="auto">
              <a:xfrm rot="-1740508">
                <a:off x="502" y="2783"/>
                <a:ext cx="39" cy="118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52" name="Oval 16"/>
              <p:cNvSpPr>
                <a:spLocks noChangeArrowheads="1"/>
              </p:cNvSpPr>
              <p:nvPr/>
            </p:nvSpPr>
            <p:spPr bwMode="auto">
              <a:xfrm>
                <a:off x="610" y="2754"/>
                <a:ext cx="157" cy="157"/>
              </a:xfrm>
              <a:prstGeom prst="ellipse">
                <a:avLst/>
              </a:prstGeom>
              <a:solidFill>
                <a:srgbClr val="777777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8353" name="Oval 17"/>
              <p:cNvSpPr>
                <a:spLocks noChangeArrowheads="1"/>
              </p:cNvSpPr>
              <p:nvPr/>
            </p:nvSpPr>
            <p:spPr bwMode="auto">
              <a:xfrm>
                <a:off x="718" y="2617"/>
                <a:ext cx="78" cy="78"/>
              </a:xfrm>
              <a:prstGeom prst="ellipse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Earth </a:t>
            </a:r>
            <a:r>
              <a:rPr lang="en-US" sz="2800" dirty="0">
                <a:solidFill>
                  <a:schemeClr val="accent2"/>
                </a:solidFill>
              </a:rPr>
              <a:t>and Moon II</a:t>
            </a:r>
          </a:p>
        </p:txBody>
      </p:sp>
      <p:sp>
        <p:nvSpPr>
          <p:cNvPr id="402438" name="Rectangle 6"/>
          <p:cNvSpPr>
            <a:spLocks noGrp="1" noChangeArrowheads="1"/>
          </p:cNvSpPr>
          <p:nvPr>
            <p:ph idx="1"/>
          </p:nvPr>
        </p:nvSpPr>
        <p:spPr>
          <a:xfrm>
            <a:off x="304800" y="968375"/>
            <a:ext cx="4470400" cy="2374900"/>
          </a:xfrm>
          <a:noFill/>
          <a:ln/>
        </p:spPr>
        <p:txBody>
          <a:bodyPr>
            <a:normAutofit fontScale="62500" lnSpcReduction="20000"/>
          </a:bodyPr>
          <a:lstStyle/>
          <a:p>
            <a:pPr marL="401638" indent="-401638">
              <a:lnSpc>
                <a:spcPct val="169000"/>
              </a:lnSpc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If the distance to the Moon were doubled, then the force of attraction between Earth and the Moon would be:</a:t>
            </a: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5402263" y="950913"/>
            <a:ext cx="340518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 one quarter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 one half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 the same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 two times</a:t>
            </a:r>
          </a:p>
          <a:p>
            <a:pPr marL="401638" indent="-401638"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 four times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AutoShape 2"/>
          <p:cNvSpPr>
            <a:spLocks noChangeArrowheads="1"/>
          </p:cNvSpPr>
          <p:nvPr/>
        </p:nvSpPr>
        <p:spPr bwMode="auto">
          <a:xfrm>
            <a:off x="0" y="0"/>
            <a:ext cx="9144000" cy="361791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0" y="812800"/>
            <a:ext cx="5329238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	You weigh yourself on a scale inside an airplane that is flying with constant speed at an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altitude of 20,000 feet</a:t>
            </a:r>
            <a:r>
              <a:rPr lang="en-US" sz="2000" b="1">
                <a:latin typeface="Arial" charset="0"/>
              </a:rPr>
              <a:t>.  How does your measured weight in the airplane compare with your weight as measured on the surface of the Earth?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5964238" y="1384300"/>
            <a:ext cx="2655887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1)  greater than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2)  less than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	3)  same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title"/>
          </p:nvPr>
        </p:nvSpPr>
        <p:spPr>
          <a:xfrm>
            <a:off x="890588" y="0"/>
            <a:ext cx="7294562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Fly </a:t>
            </a:r>
            <a:r>
              <a:rPr lang="en-US" sz="2800" dirty="0">
                <a:solidFill>
                  <a:schemeClr val="accent2"/>
                </a:solidFill>
              </a:rPr>
              <a:t>Me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AutoShape 2"/>
          <p:cNvSpPr>
            <a:spLocks noChangeArrowheads="1"/>
          </p:cNvSpPr>
          <p:nvPr/>
        </p:nvSpPr>
        <p:spPr bwMode="auto">
          <a:xfrm>
            <a:off x="0" y="0"/>
            <a:ext cx="9144000" cy="3378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Two </a:t>
            </a:r>
            <a:r>
              <a:rPr lang="en-US" sz="2800" dirty="0">
                <a:solidFill>
                  <a:schemeClr val="accent2"/>
                </a:solidFill>
              </a:rPr>
              <a:t>Satellites</a:t>
            </a:r>
          </a:p>
        </p:txBody>
      </p:sp>
      <p:sp>
        <p:nvSpPr>
          <p:cNvPr id="410629" name="Rectangle 5"/>
          <p:cNvSpPr>
            <a:spLocks noGrp="1" noChangeArrowheads="1"/>
          </p:cNvSpPr>
          <p:nvPr>
            <p:ph idx="1"/>
          </p:nvPr>
        </p:nvSpPr>
        <p:spPr>
          <a:xfrm>
            <a:off x="0" y="860425"/>
            <a:ext cx="5813425" cy="2395538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Two satellites A and B of the same mass are going around Earth in concentric orbits.  The distance of satellite B from Earth’s center is twice that of satellite A.  What is the</a:t>
            </a:r>
            <a:r>
              <a:rPr lang="en-US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ratio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of the centripetal force acting on B compared to that acting on A?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5995988" y="719138"/>
            <a:ext cx="29146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1/8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1/4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1/2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it’s the same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2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Averting </a:t>
            </a:r>
            <a:r>
              <a:rPr lang="en-US" sz="2800" dirty="0">
                <a:solidFill>
                  <a:schemeClr val="accent2"/>
                </a:solidFill>
              </a:rPr>
              <a:t>Disaster</a:t>
            </a:r>
          </a:p>
        </p:txBody>
      </p:sp>
      <p:sp>
        <p:nvSpPr>
          <p:cNvPr id="414726" name="Rectangle 6"/>
          <p:cNvSpPr>
            <a:spLocks noGrp="1" noChangeArrowheads="1"/>
          </p:cNvSpPr>
          <p:nvPr>
            <p:ph idx="1"/>
          </p:nvPr>
        </p:nvSpPr>
        <p:spPr>
          <a:xfrm>
            <a:off x="0" y="1211263"/>
            <a:ext cx="3201988" cy="158432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6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The Moon does not crash into Earth because: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4724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4725" name="Rectangle 5"/>
          <p:cNvSpPr>
            <a:spLocks noChangeArrowheads="1"/>
          </p:cNvSpPr>
          <p:nvPr/>
        </p:nvSpPr>
        <p:spPr bwMode="auto">
          <a:xfrm>
            <a:off x="3508375" y="727075"/>
            <a:ext cx="56356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it’s in Earth’s gravitational field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the net force on it is zero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it is beyond the main pull of Earth’s gravity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it’s being pulled by the Sun as well as by Earth</a:t>
            </a: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AutoShape 4"/>
          <p:cNvSpPr>
            <a:spLocks noChangeArrowheads="1"/>
          </p:cNvSpPr>
          <p:nvPr/>
        </p:nvSpPr>
        <p:spPr bwMode="auto">
          <a:xfrm>
            <a:off x="29308" y="0"/>
            <a:ext cx="9144000" cy="33782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Two </a:t>
            </a:r>
            <a:r>
              <a:rPr lang="en-US" sz="2800" dirty="0">
                <a:solidFill>
                  <a:schemeClr val="accent2"/>
                </a:solidFill>
              </a:rPr>
              <a:t>Satellites</a:t>
            </a:r>
          </a:p>
        </p:txBody>
      </p:sp>
      <p:sp>
        <p:nvSpPr>
          <p:cNvPr id="412681" name="Rectangle 9"/>
          <p:cNvSpPr>
            <a:spLocks noGrp="1" noChangeArrowheads="1"/>
          </p:cNvSpPr>
          <p:nvPr>
            <p:ph idx="1"/>
          </p:nvPr>
        </p:nvSpPr>
        <p:spPr>
          <a:xfrm>
            <a:off x="0" y="860425"/>
            <a:ext cx="5813425" cy="2395538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Two satellites A and B of the same mass are going around Earth in concentric orbits.  The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velocity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satellite B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twice that of satellite A.  What is the</a:t>
            </a:r>
            <a:r>
              <a:rPr lang="en-US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ratio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centripetal force acting on B compared to that acting on A?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2680" name="Rectangle 8"/>
          <p:cNvSpPr>
            <a:spLocks noChangeArrowheads="1"/>
          </p:cNvSpPr>
          <p:nvPr/>
        </p:nvSpPr>
        <p:spPr bwMode="auto">
          <a:xfrm>
            <a:off x="5995988" y="719138"/>
            <a:ext cx="29146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1/8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1/4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it’s the same</a:t>
            </a:r>
          </a:p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</a:t>
            </a:r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AutoShape 2"/>
          <p:cNvSpPr>
            <a:spLocks noChangeArrowheads="1"/>
          </p:cNvSpPr>
          <p:nvPr/>
        </p:nvSpPr>
        <p:spPr bwMode="auto">
          <a:xfrm>
            <a:off x="971550" y="4103688"/>
            <a:ext cx="6829425" cy="1992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8579" name="AutoShape 3"/>
          <p:cNvSpPr>
            <a:spLocks noChangeArrowheads="1"/>
          </p:cNvSpPr>
          <p:nvPr/>
        </p:nvSpPr>
        <p:spPr bwMode="auto">
          <a:xfrm>
            <a:off x="0" y="0"/>
            <a:ext cx="9144000" cy="3617913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0" y="812800"/>
            <a:ext cx="5329238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latin typeface="Arial" charset="0"/>
              </a:rPr>
              <a:t>	</a:t>
            </a:r>
            <a:r>
              <a:rPr lang="en-US" sz="2000" b="1" dirty="0" smtClean="0">
                <a:latin typeface="Arial" charset="0"/>
              </a:rPr>
              <a:t>What would happen to the force of  gravitational attraction between the earth and the moon, if both masses were to double in size?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4876800" y="898524"/>
            <a:ext cx="41148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The attractive force would be 4 times smaller.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The attractive force would be 4 times larger.</a:t>
            </a:r>
          </a:p>
          <a:p>
            <a:pPr marL="457200" indent="-457200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The attractive force would be two times larger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marL="457200" indent="-457200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+mj-lt"/>
              <a:buAutoNum type="arabicParenR"/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same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868363" y="4108450"/>
            <a:ext cx="6932612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	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8584" name="Rectangle 8"/>
          <p:cNvSpPr>
            <a:spLocks noGrp="1" noChangeArrowheads="1"/>
          </p:cNvSpPr>
          <p:nvPr>
            <p:ph type="title"/>
          </p:nvPr>
        </p:nvSpPr>
        <p:spPr>
          <a:xfrm>
            <a:off x="890588" y="0"/>
            <a:ext cx="7294562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Fly </a:t>
            </a:r>
            <a:r>
              <a:rPr lang="en-US" sz="2800" dirty="0">
                <a:solidFill>
                  <a:schemeClr val="accent2"/>
                </a:solidFill>
              </a:rPr>
              <a:t>Me Away</a:t>
            </a:r>
          </a:p>
        </p:txBody>
      </p:sp>
    </p:spTree>
    <p:extLst>
      <p:ext uri="{BB962C8B-B14F-4D97-AF65-F5344CB8AC3E}">
        <p14:creationId xmlns:p14="http://schemas.microsoft.com/office/powerpoint/2010/main" val="14517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ChangeArrowheads="1"/>
          </p:cNvSpPr>
          <p:nvPr/>
        </p:nvSpPr>
        <p:spPr bwMode="auto">
          <a:xfrm>
            <a:off x="0" y="0"/>
            <a:ext cx="9144000" cy="35877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Earth </a:t>
            </a:r>
            <a:r>
              <a:rPr lang="en-US" sz="2800" dirty="0">
                <a:solidFill>
                  <a:schemeClr val="accent2"/>
                </a:solidFill>
              </a:rPr>
              <a:t>and Moon I</a:t>
            </a:r>
          </a:p>
        </p:txBody>
      </p:sp>
      <p:sp>
        <p:nvSpPr>
          <p:cNvPr id="398354" name="Rectangle 18"/>
          <p:cNvSpPr>
            <a:spLocks noGrp="1" noChangeArrowheads="1"/>
          </p:cNvSpPr>
          <p:nvPr>
            <p:ph idx="1"/>
          </p:nvPr>
        </p:nvSpPr>
        <p:spPr>
          <a:xfrm>
            <a:off x="168275" y="849313"/>
            <a:ext cx="3055938" cy="2420937"/>
          </a:xfrm>
          <a:noFill/>
          <a:ln/>
        </p:spPr>
        <p:txBody>
          <a:bodyPr>
            <a:normAutofit fontScale="55000" lnSpcReduction="20000"/>
          </a:bodyPr>
          <a:lstStyle/>
          <a:p>
            <a:pPr marL="401638" indent="-401638">
              <a:lnSpc>
                <a:spcPct val="149000"/>
              </a:lnSpc>
              <a:buFont typeface="Monotype Sorts" pitchFamily="2" charset="2"/>
              <a:buNone/>
            </a:pPr>
            <a:r>
              <a:rPr lang="en-US" b="1" dirty="0"/>
              <a:t>	</a:t>
            </a:r>
            <a:r>
              <a:rPr lang="en-US" b="1" dirty="0" smtClean="0"/>
              <a:t>Using </a:t>
            </a:r>
            <a:r>
              <a:rPr lang="en-US" b="1" dirty="0" err="1" smtClean="0"/>
              <a:t>Newtons</a:t>
            </a:r>
            <a:r>
              <a:rPr lang="en-US" b="1" dirty="0" smtClean="0"/>
              <a:t>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Law, what is the centripetal force equal to for a satellite orbiting the earth?</a:t>
            </a:r>
            <a:r>
              <a:rPr lang="en-US" sz="2200" b="1" dirty="0" smtClean="0"/>
              <a:t> </a:t>
            </a:r>
            <a:endParaRPr lang="en-US" sz="2200" b="1" dirty="0"/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3679825" y="779463"/>
            <a:ext cx="5464175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equal to the force of gravity on the satellite.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zero in this case.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equal to the centrifugal force in this case.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01638" indent="-401638"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centripetal force is tangent to the path of the satellite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9" name="Picture 18" descr="http://www.grc.nasa.gov/WWW/k-12/rocket/TRCRocket/IMAGES/orbita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0"/>
            <a:ext cx="41910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</TotalTime>
  <Words>401</Words>
  <Application>Microsoft Office PowerPoint</Application>
  <PresentationFormat>On-screen Show (4:3)</PresentationFormat>
  <Paragraphs>77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Quiz on Gravity and Circular Motion</vt:lpstr>
      <vt:lpstr>Earth and Moon I</vt:lpstr>
      <vt:lpstr>Earth and Moon II</vt:lpstr>
      <vt:lpstr>Fly Me Away</vt:lpstr>
      <vt:lpstr>Two Satellites</vt:lpstr>
      <vt:lpstr>Averting Disaster</vt:lpstr>
      <vt:lpstr>Two Satellites</vt:lpstr>
      <vt:lpstr>Fly Me Away</vt:lpstr>
      <vt:lpstr>Earth and Moon I</vt:lpstr>
      <vt:lpstr>Circular Motion</vt:lpstr>
      <vt:lpstr>Satellites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ConcepTest 5.8a   Earth and Moon I</dc:title>
  <dc:creator>Jaime</dc:creator>
  <cp:lastModifiedBy>Caleb</cp:lastModifiedBy>
  <cp:revision>17</cp:revision>
  <dcterms:created xsi:type="dcterms:W3CDTF">2011-08-02T05:38:37Z</dcterms:created>
  <dcterms:modified xsi:type="dcterms:W3CDTF">2014-10-14T22:06:33Z</dcterms:modified>
</cp:coreProperties>
</file>