
<file path=[Content_Types].xml><?xml version="1.0" encoding="utf-8"?>
<Types xmlns="http://schemas.openxmlformats.org/package/2006/content-types">
  <Default Extension="bin" ContentType="application/vnd.openxmlformats-officedocument.oleObject"/>
  <Default Extension="tmp" ContentType="image/png"/>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57" r:id="rId2"/>
    <p:sldId id="259" r:id="rId3"/>
    <p:sldId id="261" r:id="rId4"/>
    <p:sldId id="262" r:id="rId5"/>
    <p:sldId id="263" r:id="rId6"/>
    <p:sldId id="264" r:id="rId7"/>
    <p:sldId id="265" r:id="rId8"/>
    <p:sldId id="266" r:id="rId9"/>
    <p:sldId id="267" r:id="rId10"/>
    <p:sldId id="268" r:id="rId11"/>
    <p:sldId id="271" r:id="rId12"/>
    <p:sldId id="270" r:id="rId13"/>
    <p:sldId id="272" r:id="rId14"/>
    <p:sldId id="274" r:id="rId15"/>
    <p:sldId id="276" r:id="rId16"/>
    <p:sldId id="278" r:id="rId17"/>
    <p:sldId id="280" r:id="rId18"/>
    <p:sldId id="281" r:id="rId19"/>
    <p:sldId id="283" r:id="rId20"/>
    <p:sldId id="284"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774"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3FE0C-CB35-4342-AE85-FC396E317EFA}" type="datetimeFigureOut">
              <a:rPr lang="en-US" smtClean="0"/>
              <a:t>10/14/2014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63DD0-8540-4240-8227-B1538C052A39}" type="slidenum">
              <a:rPr lang="en-US" smtClean="0"/>
              <a:t>‹#›</a:t>
            </a:fld>
            <a:endParaRPr lang="en-US"/>
          </a:p>
        </p:txBody>
      </p:sp>
    </p:spTree>
    <p:extLst>
      <p:ext uri="{BB962C8B-B14F-4D97-AF65-F5344CB8AC3E}">
        <p14:creationId xmlns:p14="http://schemas.microsoft.com/office/powerpoint/2010/main" val="1552210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1816D5-57BD-4996-BACD-F8A26CE2B66C}" type="slidenum">
              <a:rPr lang="en-US"/>
              <a:pPr/>
              <a:t>1</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1293DC2-D7B1-49AF-B6E7-DE12C2C82D0A}" type="slidenum">
              <a:rPr lang="en-US"/>
              <a:pPr/>
              <a:t>10</a:t>
            </a:fld>
            <a:endParaRPr lang="en-US"/>
          </a:p>
        </p:txBody>
      </p:sp>
      <p:sp>
        <p:nvSpPr>
          <p:cNvPr id="417794" name="Rectangle 2"/>
          <p:cNvSpPr>
            <a:spLocks noGrp="1" noRot="1" noChangeAspect="1" noChangeArrowheads="1" noTextEdit="1"/>
          </p:cNvSpPr>
          <p:nvPr>
            <p:ph type="sldImg"/>
          </p:nvPr>
        </p:nvSpPr>
        <p:spPr>
          <a:xfrm>
            <a:off x="1150938" y="692150"/>
            <a:ext cx="4556125" cy="3416300"/>
          </a:xfrm>
          <a:ln/>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6327C3A-C255-41E6-B352-5E886803D562}" type="slidenum">
              <a:rPr lang="en-US"/>
              <a:pPr/>
              <a:t>11</a:t>
            </a:fld>
            <a:endParaRPr lang="en-US"/>
          </a:p>
        </p:txBody>
      </p:sp>
      <p:sp>
        <p:nvSpPr>
          <p:cNvPr id="413698" name="Rectangle 2"/>
          <p:cNvSpPr>
            <a:spLocks noGrp="1" noRot="1" noChangeAspect="1" noChangeArrowheads="1" noTextEdit="1"/>
          </p:cNvSpPr>
          <p:nvPr>
            <p:ph type="sldImg"/>
          </p:nvPr>
        </p:nvSpPr>
        <p:spPr>
          <a:xfrm>
            <a:off x="1150938" y="692150"/>
            <a:ext cx="4556125" cy="3416300"/>
          </a:xfrm>
          <a:ln/>
        </p:spPr>
      </p:sp>
      <p:sp>
        <p:nvSpPr>
          <p:cNvPr id="41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6327C3A-C255-41E6-B352-5E886803D562}" type="slidenum">
              <a:rPr lang="en-US"/>
              <a:pPr/>
              <a:t>12</a:t>
            </a:fld>
            <a:endParaRPr lang="en-US"/>
          </a:p>
        </p:txBody>
      </p:sp>
      <p:sp>
        <p:nvSpPr>
          <p:cNvPr id="413698" name="Rectangle 2"/>
          <p:cNvSpPr>
            <a:spLocks noGrp="1" noRot="1" noChangeAspect="1" noChangeArrowheads="1" noTextEdit="1"/>
          </p:cNvSpPr>
          <p:nvPr>
            <p:ph type="sldImg"/>
          </p:nvPr>
        </p:nvSpPr>
        <p:spPr>
          <a:xfrm>
            <a:off x="1150938" y="692150"/>
            <a:ext cx="4556125" cy="3416300"/>
          </a:xfrm>
          <a:ln/>
        </p:spPr>
      </p:sp>
      <p:sp>
        <p:nvSpPr>
          <p:cNvPr id="41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EA9C921-5BAE-4FEA-B973-D273CBF03759}" type="slidenum">
              <a:rPr lang="en-US"/>
              <a:pPr/>
              <a:t>13</a:t>
            </a:fld>
            <a:endParaRPr lang="en-US"/>
          </a:p>
        </p:txBody>
      </p:sp>
      <p:sp>
        <p:nvSpPr>
          <p:cNvPr id="409602" name="Rectangle 2"/>
          <p:cNvSpPr>
            <a:spLocks noGrp="1" noRot="1" noChangeAspect="1" noChangeArrowheads="1" noTextEdit="1"/>
          </p:cNvSpPr>
          <p:nvPr>
            <p:ph type="sldImg"/>
          </p:nvPr>
        </p:nvSpPr>
        <p:spPr>
          <a:xfrm>
            <a:off x="1150938" y="692150"/>
            <a:ext cx="4556125" cy="3416300"/>
          </a:xfrm>
          <a:ln/>
        </p:spPr>
      </p:sp>
      <p:sp>
        <p:nvSpPr>
          <p:cNvPr id="409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EA9C921-5BAE-4FEA-B973-D273CBF03759}" type="slidenum">
              <a:rPr lang="en-US"/>
              <a:pPr/>
              <a:t>14</a:t>
            </a:fld>
            <a:endParaRPr lang="en-US"/>
          </a:p>
        </p:txBody>
      </p:sp>
      <p:sp>
        <p:nvSpPr>
          <p:cNvPr id="409602" name="Rectangle 2"/>
          <p:cNvSpPr>
            <a:spLocks noGrp="1" noRot="1" noChangeAspect="1" noChangeArrowheads="1" noTextEdit="1"/>
          </p:cNvSpPr>
          <p:nvPr>
            <p:ph type="sldImg"/>
          </p:nvPr>
        </p:nvSpPr>
        <p:spPr>
          <a:xfrm>
            <a:off x="1150938" y="692150"/>
            <a:ext cx="4556125" cy="3416300"/>
          </a:xfrm>
          <a:ln/>
        </p:spPr>
      </p:sp>
      <p:sp>
        <p:nvSpPr>
          <p:cNvPr id="409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1816D5-57BD-4996-BACD-F8A26CE2B66C}" type="slidenum">
              <a:rPr lang="en-US"/>
              <a:pPr/>
              <a:t>15</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1816D5-57BD-4996-BACD-F8A26CE2B66C}" type="slidenum">
              <a:rPr lang="en-US"/>
              <a:pPr/>
              <a:t>16</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1816D5-57BD-4996-BACD-F8A26CE2B66C}" type="slidenum">
              <a:rPr lang="en-US"/>
              <a:pPr/>
              <a:t>17</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1816D5-57BD-4996-BACD-F8A26CE2B66C}" type="slidenum">
              <a:rPr lang="en-US"/>
              <a:pPr/>
              <a:t>18</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1816D5-57BD-4996-BACD-F8A26CE2B66C}" type="slidenum">
              <a:rPr lang="en-US"/>
              <a:pPr/>
              <a:t>19</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A7FC045-2734-476F-B367-B52DC610FFAC}" type="slidenum">
              <a:rPr lang="en-US"/>
              <a:pPr/>
              <a:t>2</a:t>
            </a:fld>
            <a:endParaRPr lang="en-US"/>
          </a:p>
        </p:txBody>
      </p:sp>
      <p:sp>
        <p:nvSpPr>
          <p:cNvPr id="401410" name="Rectangle 2"/>
          <p:cNvSpPr>
            <a:spLocks noGrp="1" noRot="1" noChangeAspect="1" noChangeArrowheads="1" noTextEdit="1"/>
          </p:cNvSpPr>
          <p:nvPr>
            <p:ph type="sldImg"/>
          </p:nvPr>
        </p:nvSpPr>
        <p:spPr>
          <a:xfrm>
            <a:off x="1150938" y="692150"/>
            <a:ext cx="4556125" cy="3416300"/>
          </a:xfrm>
          <a:ln/>
        </p:spPr>
      </p:sp>
      <p:sp>
        <p:nvSpPr>
          <p:cNvPr id="401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81816D5-57BD-4996-BACD-F8A26CE2B66C}" type="slidenum">
              <a:rPr lang="en-US"/>
              <a:pPr/>
              <a:t>20</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5E45B29-30F2-4C92-82A9-AC8124A55975}" type="slidenum">
              <a:rPr lang="en-US"/>
              <a:pPr/>
              <a:t>3</a:t>
            </a:fld>
            <a:endParaRPr lang="en-US"/>
          </a:p>
        </p:txBody>
      </p:sp>
      <p:sp>
        <p:nvSpPr>
          <p:cNvPr id="403458" name="Rectangle 2"/>
          <p:cNvSpPr>
            <a:spLocks noGrp="1" noRot="1" noChangeAspect="1" noChangeArrowheads="1" noTextEdit="1"/>
          </p:cNvSpPr>
          <p:nvPr>
            <p:ph type="sldImg"/>
          </p:nvPr>
        </p:nvSpPr>
        <p:spPr>
          <a:xfrm>
            <a:off x="1150938" y="692150"/>
            <a:ext cx="4556125" cy="3416300"/>
          </a:xfrm>
          <a:ln/>
        </p:spPr>
      </p:sp>
      <p:sp>
        <p:nvSpPr>
          <p:cNvPr id="403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D170FF2-863C-472F-B615-46198FDC51AA}" type="slidenum">
              <a:rPr lang="en-US"/>
              <a:pPr/>
              <a:t>4</a:t>
            </a:fld>
            <a:endParaRPr lang="en-US"/>
          </a:p>
        </p:txBody>
      </p:sp>
      <p:sp>
        <p:nvSpPr>
          <p:cNvPr id="405506" name="Rectangle 2"/>
          <p:cNvSpPr>
            <a:spLocks noGrp="1" noRot="1" noChangeAspect="1" noChangeArrowheads="1" noTextEdit="1"/>
          </p:cNvSpPr>
          <p:nvPr>
            <p:ph type="sldImg"/>
          </p:nvPr>
        </p:nvSpPr>
        <p:spPr>
          <a:xfrm>
            <a:off x="1150938" y="692150"/>
            <a:ext cx="4556125" cy="3416300"/>
          </a:xfrm>
          <a:ln/>
        </p:spPr>
      </p:sp>
      <p:sp>
        <p:nvSpPr>
          <p:cNvPr id="40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0FC025D-611B-4327-AD70-44AF8CD7DA0B}" type="slidenum">
              <a:rPr lang="en-US"/>
              <a:pPr/>
              <a:t>5</a:t>
            </a:fld>
            <a:endParaRPr lang="en-US"/>
          </a:p>
        </p:txBody>
      </p:sp>
      <p:sp>
        <p:nvSpPr>
          <p:cNvPr id="407554" name="Rectangle 2"/>
          <p:cNvSpPr>
            <a:spLocks noGrp="1" noRot="1" noChangeAspect="1" noChangeArrowheads="1" noTextEdit="1"/>
          </p:cNvSpPr>
          <p:nvPr>
            <p:ph type="sldImg"/>
          </p:nvPr>
        </p:nvSpPr>
        <p:spPr>
          <a:xfrm>
            <a:off x="1150938" y="692150"/>
            <a:ext cx="4556125" cy="3416300"/>
          </a:xfrm>
          <a:ln/>
        </p:spPr>
      </p:sp>
      <p:sp>
        <p:nvSpPr>
          <p:cNvPr id="407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EA9C921-5BAE-4FEA-B973-D273CBF03759}" type="slidenum">
              <a:rPr lang="en-US"/>
              <a:pPr/>
              <a:t>6</a:t>
            </a:fld>
            <a:endParaRPr lang="en-US"/>
          </a:p>
        </p:txBody>
      </p:sp>
      <p:sp>
        <p:nvSpPr>
          <p:cNvPr id="409602" name="Rectangle 2"/>
          <p:cNvSpPr>
            <a:spLocks noGrp="1" noRot="1" noChangeAspect="1" noChangeArrowheads="1" noTextEdit="1"/>
          </p:cNvSpPr>
          <p:nvPr>
            <p:ph type="sldImg"/>
          </p:nvPr>
        </p:nvSpPr>
        <p:spPr>
          <a:xfrm>
            <a:off x="1150938" y="692150"/>
            <a:ext cx="4556125" cy="3416300"/>
          </a:xfrm>
          <a:ln/>
        </p:spPr>
      </p:sp>
      <p:sp>
        <p:nvSpPr>
          <p:cNvPr id="409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421146D-A82B-4770-A373-DFD9A25D2056}" type="slidenum">
              <a:rPr lang="en-US"/>
              <a:pPr/>
              <a:t>7</a:t>
            </a:fld>
            <a:endParaRPr lang="en-US"/>
          </a:p>
        </p:txBody>
      </p:sp>
      <p:sp>
        <p:nvSpPr>
          <p:cNvPr id="411650" name="Rectangle 2"/>
          <p:cNvSpPr>
            <a:spLocks noGrp="1" noRot="1" noChangeAspect="1" noChangeArrowheads="1" noTextEdit="1"/>
          </p:cNvSpPr>
          <p:nvPr>
            <p:ph type="sldImg"/>
          </p:nvPr>
        </p:nvSpPr>
        <p:spPr>
          <a:xfrm>
            <a:off x="1150938" y="692150"/>
            <a:ext cx="4556125" cy="3416300"/>
          </a:xfrm>
          <a:ln/>
        </p:spPr>
      </p:sp>
      <p:sp>
        <p:nvSpPr>
          <p:cNvPr id="411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6327C3A-C255-41E6-B352-5E886803D562}" type="slidenum">
              <a:rPr lang="en-US"/>
              <a:pPr/>
              <a:t>8</a:t>
            </a:fld>
            <a:endParaRPr lang="en-US"/>
          </a:p>
        </p:txBody>
      </p:sp>
      <p:sp>
        <p:nvSpPr>
          <p:cNvPr id="413698" name="Rectangle 2"/>
          <p:cNvSpPr>
            <a:spLocks noGrp="1" noRot="1" noChangeAspect="1" noChangeArrowheads="1" noTextEdit="1"/>
          </p:cNvSpPr>
          <p:nvPr>
            <p:ph type="sldImg"/>
          </p:nvPr>
        </p:nvSpPr>
        <p:spPr>
          <a:xfrm>
            <a:off x="1150938" y="692150"/>
            <a:ext cx="4556125" cy="3416300"/>
          </a:xfrm>
          <a:ln/>
        </p:spPr>
      </p:sp>
      <p:sp>
        <p:nvSpPr>
          <p:cNvPr id="41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91B35B8-F620-4907-9DA9-048FF72B8B51}" type="slidenum">
              <a:rPr lang="en-US"/>
              <a:pPr/>
              <a:t>9</a:t>
            </a:fld>
            <a:endParaRPr lang="en-US"/>
          </a:p>
        </p:txBody>
      </p:sp>
      <p:sp>
        <p:nvSpPr>
          <p:cNvPr id="415746" name="Rectangle 2"/>
          <p:cNvSpPr>
            <a:spLocks noGrp="1" noRot="1" noChangeAspect="1" noChangeArrowheads="1" noTextEdit="1"/>
          </p:cNvSpPr>
          <p:nvPr>
            <p:ph type="sldImg"/>
          </p:nvPr>
        </p:nvSpPr>
        <p:spPr>
          <a:xfrm>
            <a:off x="1150938" y="692150"/>
            <a:ext cx="4556125" cy="3416300"/>
          </a:xfrm>
          <a:ln/>
        </p:spPr>
      </p:sp>
      <p:sp>
        <p:nvSpPr>
          <p:cNvPr id="415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F6F805B-CC9F-4752-AD99-2F73603B3BF6}" type="datetimeFigureOut">
              <a:rPr lang="en-US" smtClean="0"/>
              <a:t>10/14/2014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D23C2F9-0E37-41F9-8601-C400D2F11967}"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6F805B-CC9F-4752-AD99-2F73603B3BF6}"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23C2F9-0E37-41F9-8601-C400D2F119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6F805B-CC9F-4752-AD99-2F73603B3BF6}"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23C2F9-0E37-41F9-8601-C400D2F119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6F805B-CC9F-4752-AD99-2F73603B3BF6}"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23C2F9-0E37-41F9-8601-C400D2F119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F6F805B-CC9F-4752-AD99-2F73603B3BF6}" type="datetimeFigureOut">
              <a:rPr lang="en-US" smtClean="0"/>
              <a:t>10/14/2014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D23C2F9-0E37-41F9-8601-C400D2F11967}"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6F805B-CC9F-4752-AD99-2F73603B3BF6}" type="datetimeFigureOut">
              <a:rPr lang="en-US" smtClean="0"/>
              <a:t>10/14/2014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D23C2F9-0E37-41F9-8601-C400D2F11967}"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6F805B-CC9F-4752-AD99-2F73603B3BF6}" type="datetimeFigureOut">
              <a:rPr lang="en-US" smtClean="0"/>
              <a:t>10/14/2014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D23C2F9-0E37-41F9-8601-C400D2F119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6F805B-CC9F-4752-AD99-2F73603B3BF6}" type="datetimeFigureOut">
              <a:rPr lang="en-US" smtClean="0"/>
              <a:t>10/14/2014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D23C2F9-0E37-41F9-8601-C400D2F11967}"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6F805B-CC9F-4752-AD99-2F73603B3BF6}" type="datetimeFigureOut">
              <a:rPr lang="en-US" smtClean="0"/>
              <a:t>10/14/2014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D23C2F9-0E37-41F9-8601-C400D2F119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F6F805B-CC9F-4752-AD99-2F73603B3BF6}" type="datetimeFigureOut">
              <a:rPr lang="en-US" smtClean="0"/>
              <a:t>10/14/2014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D23C2F9-0E37-41F9-8601-C400D2F11967}"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F6F805B-CC9F-4752-AD99-2F73603B3BF6}" type="datetimeFigureOut">
              <a:rPr lang="en-US" smtClean="0"/>
              <a:t>10/14/2014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D23C2F9-0E37-41F9-8601-C400D2F11967}"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F6F805B-CC9F-4752-AD99-2F73603B3BF6}" type="datetimeFigureOut">
              <a:rPr lang="en-US" smtClean="0"/>
              <a:t>10/14/2014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D23C2F9-0E37-41F9-8601-C400D2F11967}"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98339" name="Rectangle 3"/>
          <p:cNvSpPr>
            <a:spLocks noGrp="1" noChangeArrowheads="1"/>
          </p:cNvSpPr>
          <p:nvPr>
            <p:ph type="title"/>
          </p:nvPr>
        </p:nvSpPr>
        <p:spPr>
          <a:xfrm>
            <a:off x="933450" y="0"/>
            <a:ext cx="7294563" cy="838200"/>
          </a:xfrm>
          <a:noFill/>
          <a:ln/>
        </p:spPr>
        <p:txBody>
          <a:bodyPr>
            <a:normAutofit/>
          </a:bodyPr>
          <a:lstStyle/>
          <a:p>
            <a:pPr>
              <a:lnSpc>
                <a:spcPct val="90000"/>
              </a:lnSpc>
            </a:pPr>
            <a:r>
              <a:rPr lang="en-US" sz="2800" dirty="0" smtClean="0">
                <a:solidFill>
                  <a:schemeClr val="accent2"/>
                </a:solidFill>
              </a:rPr>
              <a:t>Earth </a:t>
            </a:r>
            <a:r>
              <a:rPr lang="en-US" sz="2800" dirty="0">
                <a:solidFill>
                  <a:schemeClr val="accent2"/>
                </a:solidFill>
              </a:rPr>
              <a:t>and Moon I</a:t>
            </a:r>
          </a:p>
        </p:txBody>
      </p:sp>
      <p:sp>
        <p:nvSpPr>
          <p:cNvPr id="398354" name="Rectangle 18"/>
          <p:cNvSpPr>
            <a:spLocks noGrp="1" noChangeArrowheads="1"/>
          </p:cNvSpPr>
          <p:nvPr>
            <p:ph idx="1"/>
          </p:nvPr>
        </p:nvSpPr>
        <p:spPr>
          <a:xfrm>
            <a:off x="168275" y="849313"/>
            <a:ext cx="3055938" cy="2420937"/>
          </a:xfrm>
          <a:noFill/>
          <a:ln/>
        </p:spPr>
        <p:txBody>
          <a:bodyPr>
            <a:normAutofit fontScale="70000" lnSpcReduction="20000"/>
          </a:bodyPr>
          <a:lstStyle/>
          <a:p>
            <a:pPr marL="401638" indent="-401638">
              <a:lnSpc>
                <a:spcPct val="149000"/>
              </a:lnSpc>
              <a:buFont typeface="Monotype Sorts" pitchFamily="2" charset="2"/>
              <a:buNone/>
            </a:pPr>
            <a:r>
              <a:rPr lang="en-US" b="1" dirty="0"/>
              <a:t>	Which is stronger, Earth’s pull on the Moon, or the Moon’s pull on Earth?</a:t>
            </a:r>
            <a:r>
              <a:rPr lang="en-US" sz="2200" b="1" dirty="0"/>
              <a:t> </a:t>
            </a:r>
          </a:p>
        </p:txBody>
      </p:sp>
      <p:sp>
        <p:nvSpPr>
          <p:cNvPr id="398340" name="Rectangle 4"/>
          <p:cNvSpPr>
            <a:spLocks noChangeArrowheads="1"/>
          </p:cNvSpPr>
          <p:nvPr/>
        </p:nvSpPr>
        <p:spPr bwMode="auto">
          <a:xfrm>
            <a:off x="3679825" y="779463"/>
            <a:ext cx="5464175" cy="279558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the Earth pulls harder on the Moon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the Moon pulls harder on the Earth</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they pull on each other equally</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there is no force between the Earth and the Moon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it depends upon where the Moon is in its orbit at that time</a:t>
            </a:r>
            <a:endParaRPr lang="en-US" sz="2200" b="1">
              <a:effectLst>
                <a:outerShdw blurRad="38100" dist="38100" dir="2700000" algn="tl">
                  <a:srgbClr val="000000"/>
                </a:outerShdw>
              </a:effectLst>
              <a:latin typeface="Arial" charset="0"/>
            </a:endParaRPr>
          </a:p>
        </p:txBody>
      </p:sp>
      <p:grpSp>
        <p:nvGrpSpPr>
          <p:cNvPr id="2" name="Group 5"/>
          <p:cNvGrpSpPr>
            <a:grpSpLocks/>
          </p:cNvGrpSpPr>
          <p:nvPr/>
        </p:nvGrpSpPr>
        <p:grpSpPr bwMode="auto">
          <a:xfrm>
            <a:off x="4949825" y="4005263"/>
            <a:ext cx="4194175" cy="2371725"/>
            <a:chOff x="3336" y="2523"/>
            <a:chExt cx="2424" cy="1397"/>
          </a:xfrm>
        </p:grpSpPr>
        <p:sp>
          <p:nvSpPr>
            <p:cNvPr id="398342" name="Rectangle 6" descr="90%"/>
            <p:cNvSpPr>
              <a:spLocks noChangeArrowheads="1"/>
            </p:cNvSpPr>
            <p:nvPr/>
          </p:nvSpPr>
          <p:spPr bwMode="auto">
            <a:xfrm>
              <a:off x="3336" y="2523"/>
              <a:ext cx="2424" cy="1397"/>
            </a:xfrm>
            <a:prstGeom prst="rect">
              <a:avLst/>
            </a:prstGeom>
            <a:pattFill prst="pct90">
              <a:fgClr>
                <a:schemeClr val="bg2"/>
              </a:fgClr>
              <a:bgClr>
                <a:srgbClr val="FFFFFF"/>
              </a:bgClr>
            </a:pattFill>
            <a:ln w="9525">
              <a:noFill/>
              <a:miter lim="800000"/>
              <a:headEnd type="none" w="sm" len="sm"/>
              <a:tailEnd type="none" w="sm" len="sm"/>
            </a:ln>
            <a:effectLst/>
          </p:spPr>
          <p:txBody>
            <a:bodyPr wrap="none" anchor="ctr"/>
            <a:lstStyle/>
            <a:p>
              <a:endParaRPr lang="en-US"/>
            </a:p>
          </p:txBody>
        </p:sp>
        <p:grpSp>
          <p:nvGrpSpPr>
            <p:cNvPr id="3" name="Group 7"/>
            <p:cNvGrpSpPr>
              <a:grpSpLocks/>
            </p:cNvGrpSpPr>
            <p:nvPr/>
          </p:nvGrpSpPr>
          <p:grpSpPr bwMode="auto">
            <a:xfrm>
              <a:off x="3782" y="2805"/>
              <a:ext cx="722" cy="722"/>
              <a:chOff x="4902" y="2609"/>
              <a:chExt cx="422" cy="422"/>
            </a:xfrm>
          </p:grpSpPr>
          <p:sp>
            <p:nvSpPr>
              <p:cNvPr id="398344" name="Oval 8"/>
              <p:cNvSpPr>
                <a:spLocks noChangeArrowheads="1"/>
              </p:cNvSpPr>
              <p:nvPr/>
            </p:nvSpPr>
            <p:spPr bwMode="auto">
              <a:xfrm>
                <a:off x="4902" y="2609"/>
                <a:ext cx="422" cy="422"/>
              </a:xfrm>
              <a:prstGeom prst="ellipse">
                <a:avLst/>
              </a:prstGeom>
              <a:solidFill>
                <a:schemeClr val="accent2"/>
              </a:solidFill>
              <a:ln w="9525">
                <a:noFill/>
                <a:round/>
                <a:headEnd type="none" w="sm" len="sm"/>
                <a:tailEnd type="none" w="sm" len="sm"/>
              </a:ln>
              <a:effectLst/>
            </p:spPr>
            <p:txBody>
              <a:bodyPr wrap="none" anchor="ctr"/>
              <a:lstStyle/>
              <a:p>
                <a:endParaRPr lang="en-US"/>
              </a:p>
            </p:txBody>
          </p:sp>
          <p:sp>
            <p:nvSpPr>
              <p:cNvPr id="398345" name="Freeform 9"/>
              <p:cNvSpPr>
                <a:spLocks/>
              </p:cNvSpPr>
              <p:nvPr/>
            </p:nvSpPr>
            <p:spPr bwMode="auto">
              <a:xfrm>
                <a:off x="4931" y="2664"/>
                <a:ext cx="380" cy="331"/>
              </a:xfrm>
              <a:custGeom>
                <a:avLst/>
                <a:gdLst/>
                <a:ahLst/>
                <a:cxnLst>
                  <a:cxn ang="0">
                    <a:pos x="42" y="57"/>
                  </a:cxn>
                  <a:cxn ang="0">
                    <a:pos x="57" y="89"/>
                  </a:cxn>
                  <a:cxn ang="0">
                    <a:pos x="108" y="99"/>
                  </a:cxn>
                  <a:cxn ang="0">
                    <a:pos x="179" y="90"/>
                  </a:cxn>
                  <a:cxn ang="0">
                    <a:pos x="143" y="86"/>
                  </a:cxn>
                  <a:cxn ang="0">
                    <a:pos x="165" y="63"/>
                  </a:cxn>
                  <a:cxn ang="0">
                    <a:pos x="194" y="70"/>
                  </a:cxn>
                  <a:cxn ang="0">
                    <a:pos x="209" y="107"/>
                  </a:cxn>
                  <a:cxn ang="0">
                    <a:pos x="245" y="130"/>
                  </a:cxn>
                  <a:cxn ang="0">
                    <a:pos x="242" y="99"/>
                  </a:cxn>
                  <a:cxn ang="0">
                    <a:pos x="254" y="68"/>
                  </a:cxn>
                  <a:cxn ang="0">
                    <a:pos x="218" y="45"/>
                  </a:cxn>
                  <a:cxn ang="0">
                    <a:pos x="226" y="32"/>
                  </a:cxn>
                  <a:cxn ang="0">
                    <a:pos x="270" y="67"/>
                  </a:cxn>
                  <a:cxn ang="0">
                    <a:pos x="289" y="76"/>
                  </a:cxn>
                  <a:cxn ang="0">
                    <a:pos x="343" y="80"/>
                  </a:cxn>
                  <a:cxn ang="0">
                    <a:pos x="326" y="98"/>
                  </a:cxn>
                  <a:cxn ang="0">
                    <a:pos x="350" y="121"/>
                  </a:cxn>
                  <a:cxn ang="0">
                    <a:pos x="330" y="160"/>
                  </a:cxn>
                  <a:cxn ang="0">
                    <a:pos x="348" y="200"/>
                  </a:cxn>
                  <a:cxn ang="0">
                    <a:pos x="348" y="251"/>
                  </a:cxn>
                  <a:cxn ang="0">
                    <a:pos x="345" y="270"/>
                  </a:cxn>
                  <a:cxn ang="0">
                    <a:pos x="303" y="260"/>
                  </a:cxn>
                  <a:cxn ang="0">
                    <a:pos x="278" y="291"/>
                  </a:cxn>
                  <a:cxn ang="0">
                    <a:pos x="317" y="318"/>
                  </a:cxn>
                  <a:cxn ang="0">
                    <a:pos x="341" y="328"/>
                  </a:cxn>
                  <a:cxn ang="0">
                    <a:pos x="387" y="339"/>
                  </a:cxn>
                  <a:cxn ang="0">
                    <a:pos x="427" y="309"/>
                  </a:cxn>
                  <a:cxn ang="0">
                    <a:pos x="474" y="290"/>
                  </a:cxn>
                  <a:cxn ang="0">
                    <a:pos x="516" y="273"/>
                  </a:cxn>
                  <a:cxn ang="0">
                    <a:pos x="546" y="265"/>
                  </a:cxn>
                  <a:cxn ang="0">
                    <a:pos x="600" y="248"/>
                  </a:cxn>
                  <a:cxn ang="0">
                    <a:pos x="626" y="293"/>
                  </a:cxn>
                  <a:cxn ang="0">
                    <a:pos x="620" y="372"/>
                  </a:cxn>
                  <a:cxn ang="0">
                    <a:pos x="582" y="446"/>
                  </a:cxn>
                  <a:cxn ang="0">
                    <a:pos x="532" y="523"/>
                  </a:cxn>
                  <a:cxn ang="0">
                    <a:pos x="505" y="517"/>
                  </a:cxn>
                  <a:cxn ang="0">
                    <a:pos x="484" y="445"/>
                  </a:cxn>
                  <a:cxn ang="0">
                    <a:pos x="430" y="432"/>
                  </a:cxn>
                  <a:cxn ang="0">
                    <a:pos x="405" y="359"/>
                  </a:cxn>
                  <a:cxn ang="0">
                    <a:pos x="355" y="365"/>
                  </a:cxn>
                  <a:cxn ang="0">
                    <a:pos x="316" y="353"/>
                  </a:cxn>
                  <a:cxn ang="0">
                    <a:pos x="262" y="374"/>
                  </a:cxn>
                  <a:cxn ang="0">
                    <a:pos x="223" y="342"/>
                  </a:cxn>
                  <a:cxn ang="0">
                    <a:pos x="166" y="318"/>
                  </a:cxn>
                  <a:cxn ang="0">
                    <a:pos x="192" y="347"/>
                  </a:cxn>
                  <a:cxn ang="0">
                    <a:pos x="180" y="354"/>
                  </a:cxn>
                  <a:cxn ang="0">
                    <a:pos x="146" y="328"/>
                  </a:cxn>
                  <a:cxn ang="0">
                    <a:pos x="116" y="278"/>
                  </a:cxn>
                  <a:cxn ang="0">
                    <a:pos x="101" y="218"/>
                  </a:cxn>
                  <a:cxn ang="0">
                    <a:pos x="93" y="189"/>
                  </a:cxn>
                  <a:cxn ang="0">
                    <a:pos x="91" y="162"/>
                  </a:cxn>
                  <a:cxn ang="0">
                    <a:pos x="58" y="153"/>
                  </a:cxn>
                  <a:cxn ang="0">
                    <a:pos x="18" y="154"/>
                  </a:cxn>
                  <a:cxn ang="0">
                    <a:pos x="41" y="105"/>
                  </a:cxn>
                  <a:cxn ang="0">
                    <a:pos x="1" y="105"/>
                  </a:cxn>
                  <a:cxn ang="0">
                    <a:pos x="59" y="17"/>
                  </a:cxn>
                </a:cxnLst>
                <a:rect l="0" t="0" r="r" b="b"/>
                <a:pathLst>
                  <a:path w="630" h="553">
                    <a:moveTo>
                      <a:pt x="80" y="0"/>
                    </a:moveTo>
                    <a:lnTo>
                      <a:pt x="76" y="7"/>
                    </a:lnTo>
                    <a:lnTo>
                      <a:pt x="70" y="14"/>
                    </a:lnTo>
                    <a:lnTo>
                      <a:pt x="63" y="21"/>
                    </a:lnTo>
                    <a:lnTo>
                      <a:pt x="56" y="29"/>
                    </a:lnTo>
                    <a:lnTo>
                      <a:pt x="50" y="38"/>
                    </a:lnTo>
                    <a:lnTo>
                      <a:pt x="45" y="46"/>
                    </a:lnTo>
                    <a:lnTo>
                      <a:pt x="42" y="57"/>
                    </a:lnTo>
                    <a:lnTo>
                      <a:pt x="42" y="67"/>
                    </a:lnTo>
                    <a:lnTo>
                      <a:pt x="42" y="81"/>
                    </a:lnTo>
                    <a:lnTo>
                      <a:pt x="39" y="90"/>
                    </a:lnTo>
                    <a:lnTo>
                      <a:pt x="38" y="95"/>
                    </a:lnTo>
                    <a:lnTo>
                      <a:pt x="42" y="96"/>
                    </a:lnTo>
                    <a:lnTo>
                      <a:pt x="49" y="95"/>
                    </a:lnTo>
                    <a:lnTo>
                      <a:pt x="53" y="92"/>
                    </a:lnTo>
                    <a:lnTo>
                      <a:pt x="57" y="89"/>
                    </a:lnTo>
                    <a:lnTo>
                      <a:pt x="66" y="85"/>
                    </a:lnTo>
                    <a:lnTo>
                      <a:pt x="74" y="84"/>
                    </a:lnTo>
                    <a:lnTo>
                      <a:pt x="78" y="85"/>
                    </a:lnTo>
                    <a:lnTo>
                      <a:pt x="80" y="89"/>
                    </a:lnTo>
                    <a:lnTo>
                      <a:pt x="86" y="93"/>
                    </a:lnTo>
                    <a:lnTo>
                      <a:pt x="93" y="98"/>
                    </a:lnTo>
                    <a:lnTo>
                      <a:pt x="100" y="99"/>
                    </a:lnTo>
                    <a:lnTo>
                      <a:pt x="108" y="99"/>
                    </a:lnTo>
                    <a:lnTo>
                      <a:pt x="119" y="97"/>
                    </a:lnTo>
                    <a:lnTo>
                      <a:pt x="128" y="95"/>
                    </a:lnTo>
                    <a:lnTo>
                      <a:pt x="133" y="95"/>
                    </a:lnTo>
                    <a:lnTo>
                      <a:pt x="139" y="96"/>
                    </a:lnTo>
                    <a:lnTo>
                      <a:pt x="149" y="95"/>
                    </a:lnTo>
                    <a:lnTo>
                      <a:pt x="163" y="93"/>
                    </a:lnTo>
                    <a:lnTo>
                      <a:pt x="173" y="92"/>
                    </a:lnTo>
                    <a:lnTo>
                      <a:pt x="179" y="90"/>
                    </a:lnTo>
                    <a:lnTo>
                      <a:pt x="179" y="84"/>
                    </a:lnTo>
                    <a:lnTo>
                      <a:pt x="178" y="78"/>
                    </a:lnTo>
                    <a:lnTo>
                      <a:pt x="176" y="77"/>
                    </a:lnTo>
                    <a:lnTo>
                      <a:pt x="173" y="78"/>
                    </a:lnTo>
                    <a:lnTo>
                      <a:pt x="165" y="81"/>
                    </a:lnTo>
                    <a:lnTo>
                      <a:pt x="156" y="83"/>
                    </a:lnTo>
                    <a:lnTo>
                      <a:pt x="149" y="86"/>
                    </a:lnTo>
                    <a:lnTo>
                      <a:pt x="143" y="86"/>
                    </a:lnTo>
                    <a:lnTo>
                      <a:pt x="136" y="82"/>
                    </a:lnTo>
                    <a:lnTo>
                      <a:pt x="130" y="76"/>
                    </a:lnTo>
                    <a:lnTo>
                      <a:pt x="126" y="73"/>
                    </a:lnTo>
                    <a:lnTo>
                      <a:pt x="127" y="70"/>
                    </a:lnTo>
                    <a:lnTo>
                      <a:pt x="138" y="69"/>
                    </a:lnTo>
                    <a:lnTo>
                      <a:pt x="150" y="68"/>
                    </a:lnTo>
                    <a:lnTo>
                      <a:pt x="159" y="67"/>
                    </a:lnTo>
                    <a:lnTo>
                      <a:pt x="165" y="63"/>
                    </a:lnTo>
                    <a:lnTo>
                      <a:pt x="169" y="58"/>
                    </a:lnTo>
                    <a:lnTo>
                      <a:pt x="169" y="51"/>
                    </a:lnTo>
                    <a:lnTo>
                      <a:pt x="170" y="48"/>
                    </a:lnTo>
                    <a:lnTo>
                      <a:pt x="173" y="50"/>
                    </a:lnTo>
                    <a:lnTo>
                      <a:pt x="181" y="53"/>
                    </a:lnTo>
                    <a:lnTo>
                      <a:pt x="189" y="59"/>
                    </a:lnTo>
                    <a:lnTo>
                      <a:pt x="192" y="65"/>
                    </a:lnTo>
                    <a:lnTo>
                      <a:pt x="194" y="70"/>
                    </a:lnTo>
                    <a:lnTo>
                      <a:pt x="201" y="75"/>
                    </a:lnTo>
                    <a:lnTo>
                      <a:pt x="212" y="78"/>
                    </a:lnTo>
                    <a:lnTo>
                      <a:pt x="220" y="82"/>
                    </a:lnTo>
                    <a:lnTo>
                      <a:pt x="225" y="88"/>
                    </a:lnTo>
                    <a:lnTo>
                      <a:pt x="222" y="96"/>
                    </a:lnTo>
                    <a:lnTo>
                      <a:pt x="215" y="101"/>
                    </a:lnTo>
                    <a:lnTo>
                      <a:pt x="210" y="104"/>
                    </a:lnTo>
                    <a:lnTo>
                      <a:pt x="209" y="107"/>
                    </a:lnTo>
                    <a:lnTo>
                      <a:pt x="212" y="116"/>
                    </a:lnTo>
                    <a:lnTo>
                      <a:pt x="216" y="121"/>
                    </a:lnTo>
                    <a:lnTo>
                      <a:pt x="219" y="124"/>
                    </a:lnTo>
                    <a:lnTo>
                      <a:pt x="224" y="126"/>
                    </a:lnTo>
                    <a:lnTo>
                      <a:pt x="230" y="127"/>
                    </a:lnTo>
                    <a:lnTo>
                      <a:pt x="234" y="128"/>
                    </a:lnTo>
                    <a:lnTo>
                      <a:pt x="239" y="128"/>
                    </a:lnTo>
                    <a:lnTo>
                      <a:pt x="245" y="130"/>
                    </a:lnTo>
                    <a:lnTo>
                      <a:pt x="249" y="133"/>
                    </a:lnTo>
                    <a:lnTo>
                      <a:pt x="259" y="137"/>
                    </a:lnTo>
                    <a:lnTo>
                      <a:pt x="268" y="136"/>
                    </a:lnTo>
                    <a:lnTo>
                      <a:pt x="270" y="130"/>
                    </a:lnTo>
                    <a:lnTo>
                      <a:pt x="265" y="119"/>
                    </a:lnTo>
                    <a:lnTo>
                      <a:pt x="256" y="108"/>
                    </a:lnTo>
                    <a:lnTo>
                      <a:pt x="248" y="103"/>
                    </a:lnTo>
                    <a:lnTo>
                      <a:pt x="242" y="99"/>
                    </a:lnTo>
                    <a:lnTo>
                      <a:pt x="241" y="92"/>
                    </a:lnTo>
                    <a:lnTo>
                      <a:pt x="242" y="88"/>
                    </a:lnTo>
                    <a:lnTo>
                      <a:pt x="245" y="85"/>
                    </a:lnTo>
                    <a:lnTo>
                      <a:pt x="247" y="83"/>
                    </a:lnTo>
                    <a:lnTo>
                      <a:pt x="251" y="77"/>
                    </a:lnTo>
                    <a:lnTo>
                      <a:pt x="256" y="72"/>
                    </a:lnTo>
                    <a:lnTo>
                      <a:pt x="257" y="68"/>
                    </a:lnTo>
                    <a:lnTo>
                      <a:pt x="254" y="68"/>
                    </a:lnTo>
                    <a:lnTo>
                      <a:pt x="242" y="69"/>
                    </a:lnTo>
                    <a:lnTo>
                      <a:pt x="232" y="68"/>
                    </a:lnTo>
                    <a:lnTo>
                      <a:pt x="231" y="66"/>
                    </a:lnTo>
                    <a:lnTo>
                      <a:pt x="232" y="61"/>
                    </a:lnTo>
                    <a:lnTo>
                      <a:pt x="232" y="53"/>
                    </a:lnTo>
                    <a:lnTo>
                      <a:pt x="228" y="46"/>
                    </a:lnTo>
                    <a:lnTo>
                      <a:pt x="224" y="45"/>
                    </a:lnTo>
                    <a:lnTo>
                      <a:pt x="218" y="45"/>
                    </a:lnTo>
                    <a:lnTo>
                      <a:pt x="211" y="46"/>
                    </a:lnTo>
                    <a:lnTo>
                      <a:pt x="205" y="45"/>
                    </a:lnTo>
                    <a:lnTo>
                      <a:pt x="203" y="42"/>
                    </a:lnTo>
                    <a:lnTo>
                      <a:pt x="204" y="38"/>
                    </a:lnTo>
                    <a:lnTo>
                      <a:pt x="210" y="34"/>
                    </a:lnTo>
                    <a:lnTo>
                      <a:pt x="217" y="30"/>
                    </a:lnTo>
                    <a:lnTo>
                      <a:pt x="222" y="30"/>
                    </a:lnTo>
                    <a:lnTo>
                      <a:pt x="226" y="32"/>
                    </a:lnTo>
                    <a:lnTo>
                      <a:pt x="236" y="38"/>
                    </a:lnTo>
                    <a:lnTo>
                      <a:pt x="248" y="44"/>
                    </a:lnTo>
                    <a:lnTo>
                      <a:pt x="256" y="47"/>
                    </a:lnTo>
                    <a:lnTo>
                      <a:pt x="262" y="51"/>
                    </a:lnTo>
                    <a:lnTo>
                      <a:pt x="269" y="55"/>
                    </a:lnTo>
                    <a:lnTo>
                      <a:pt x="272" y="60"/>
                    </a:lnTo>
                    <a:lnTo>
                      <a:pt x="272" y="63"/>
                    </a:lnTo>
                    <a:lnTo>
                      <a:pt x="270" y="67"/>
                    </a:lnTo>
                    <a:lnTo>
                      <a:pt x="270" y="73"/>
                    </a:lnTo>
                    <a:lnTo>
                      <a:pt x="272" y="78"/>
                    </a:lnTo>
                    <a:lnTo>
                      <a:pt x="274" y="83"/>
                    </a:lnTo>
                    <a:lnTo>
                      <a:pt x="277" y="85"/>
                    </a:lnTo>
                    <a:lnTo>
                      <a:pt x="278" y="86"/>
                    </a:lnTo>
                    <a:lnTo>
                      <a:pt x="279" y="85"/>
                    </a:lnTo>
                    <a:lnTo>
                      <a:pt x="284" y="81"/>
                    </a:lnTo>
                    <a:lnTo>
                      <a:pt x="289" y="76"/>
                    </a:lnTo>
                    <a:lnTo>
                      <a:pt x="296" y="72"/>
                    </a:lnTo>
                    <a:lnTo>
                      <a:pt x="302" y="69"/>
                    </a:lnTo>
                    <a:lnTo>
                      <a:pt x="307" y="68"/>
                    </a:lnTo>
                    <a:lnTo>
                      <a:pt x="311" y="69"/>
                    </a:lnTo>
                    <a:lnTo>
                      <a:pt x="318" y="73"/>
                    </a:lnTo>
                    <a:lnTo>
                      <a:pt x="327" y="76"/>
                    </a:lnTo>
                    <a:lnTo>
                      <a:pt x="335" y="78"/>
                    </a:lnTo>
                    <a:lnTo>
                      <a:pt x="343" y="80"/>
                    </a:lnTo>
                    <a:lnTo>
                      <a:pt x="349" y="82"/>
                    </a:lnTo>
                    <a:lnTo>
                      <a:pt x="353" y="86"/>
                    </a:lnTo>
                    <a:lnTo>
                      <a:pt x="353" y="90"/>
                    </a:lnTo>
                    <a:lnTo>
                      <a:pt x="350" y="95"/>
                    </a:lnTo>
                    <a:lnTo>
                      <a:pt x="349" y="96"/>
                    </a:lnTo>
                    <a:lnTo>
                      <a:pt x="334" y="98"/>
                    </a:lnTo>
                    <a:lnTo>
                      <a:pt x="332" y="98"/>
                    </a:lnTo>
                    <a:lnTo>
                      <a:pt x="326" y="98"/>
                    </a:lnTo>
                    <a:lnTo>
                      <a:pt x="322" y="100"/>
                    </a:lnTo>
                    <a:lnTo>
                      <a:pt x="323" y="106"/>
                    </a:lnTo>
                    <a:lnTo>
                      <a:pt x="325" y="114"/>
                    </a:lnTo>
                    <a:lnTo>
                      <a:pt x="326" y="119"/>
                    </a:lnTo>
                    <a:lnTo>
                      <a:pt x="328" y="121"/>
                    </a:lnTo>
                    <a:lnTo>
                      <a:pt x="335" y="121"/>
                    </a:lnTo>
                    <a:lnTo>
                      <a:pt x="346" y="121"/>
                    </a:lnTo>
                    <a:lnTo>
                      <a:pt x="350" y="121"/>
                    </a:lnTo>
                    <a:lnTo>
                      <a:pt x="353" y="124"/>
                    </a:lnTo>
                    <a:lnTo>
                      <a:pt x="351" y="131"/>
                    </a:lnTo>
                    <a:lnTo>
                      <a:pt x="347" y="138"/>
                    </a:lnTo>
                    <a:lnTo>
                      <a:pt x="341" y="142"/>
                    </a:lnTo>
                    <a:lnTo>
                      <a:pt x="334" y="145"/>
                    </a:lnTo>
                    <a:lnTo>
                      <a:pt x="331" y="152"/>
                    </a:lnTo>
                    <a:lnTo>
                      <a:pt x="330" y="158"/>
                    </a:lnTo>
                    <a:lnTo>
                      <a:pt x="330" y="160"/>
                    </a:lnTo>
                    <a:lnTo>
                      <a:pt x="330" y="162"/>
                    </a:lnTo>
                    <a:lnTo>
                      <a:pt x="333" y="166"/>
                    </a:lnTo>
                    <a:lnTo>
                      <a:pt x="335" y="169"/>
                    </a:lnTo>
                    <a:lnTo>
                      <a:pt x="335" y="172"/>
                    </a:lnTo>
                    <a:lnTo>
                      <a:pt x="335" y="175"/>
                    </a:lnTo>
                    <a:lnTo>
                      <a:pt x="340" y="184"/>
                    </a:lnTo>
                    <a:lnTo>
                      <a:pt x="346" y="195"/>
                    </a:lnTo>
                    <a:lnTo>
                      <a:pt x="348" y="200"/>
                    </a:lnTo>
                    <a:lnTo>
                      <a:pt x="347" y="206"/>
                    </a:lnTo>
                    <a:lnTo>
                      <a:pt x="345" y="213"/>
                    </a:lnTo>
                    <a:lnTo>
                      <a:pt x="343" y="221"/>
                    </a:lnTo>
                    <a:lnTo>
                      <a:pt x="341" y="229"/>
                    </a:lnTo>
                    <a:lnTo>
                      <a:pt x="341" y="236"/>
                    </a:lnTo>
                    <a:lnTo>
                      <a:pt x="345" y="242"/>
                    </a:lnTo>
                    <a:lnTo>
                      <a:pt x="347" y="247"/>
                    </a:lnTo>
                    <a:lnTo>
                      <a:pt x="348" y="251"/>
                    </a:lnTo>
                    <a:lnTo>
                      <a:pt x="348" y="256"/>
                    </a:lnTo>
                    <a:lnTo>
                      <a:pt x="349" y="260"/>
                    </a:lnTo>
                    <a:lnTo>
                      <a:pt x="350" y="265"/>
                    </a:lnTo>
                    <a:lnTo>
                      <a:pt x="349" y="268"/>
                    </a:lnTo>
                    <a:lnTo>
                      <a:pt x="348" y="271"/>
                    </a:lnTo>
                    <a:lnTo>
                      <a:pt x="347" y="272"/>
                    </a:lnTo>
                    <a:lnTo>
                      <a:pt x="347" y="272"/>
                    </a:lnTo>
                    <a:lnTo>
                      <a:pt x="345" y="270"/>
                    </a:lnTo>
                    <a:lnTo>
                      <a:pt x="340" y="266"/>
                    </a:lnTo>
                    <a:lnTo>
                      <a:pt x="332" y="262"/>
                    </a:lnTo>
                    <a:lnTo>
                      <a:pt x="326" y="259"/>
                    </a:lnTo>
                    <a:lnTo>
                      <a:pt x="320" y="258"/>
                    </a:lnTo>
                    <a:lnTo>
                      <a:pt x="316" y="258"/>
                    </a:lnTo>
                    <a:lnTo>
                      <a:pt x="311" y="258"/>
                    </a:lnTo>
                    <a:lnTo>
                      <a:pt x="307" y="259"/>
                    </a:lnTo>
                    <a:lnTo>
                      <a:pt x="303" y="260"/>
                    </a:lnTo>
                    <a:lnTo>
                      <a:pt x="300" y="262"/>
                    </a:lnTo>
                    <a:lnTo>
                      <a:pt x="297" y="264"/>
                    </a:lnTo>
                    <a:lnTo>
                      <a:pt x="294" y="266"/>
                    </a:lnTo>
                    <a:lnTo>
                      <a:pt x="292" y="266"/>
                    </a:lnTo>
                    <a:lnTo>
                      <a:pt x="288" y="268"/>
                    </a:lnTo>
                    <a:lnTo>
                      <a:pt x="284" y="277"/>
                    </a:lnTo>
                    <a:lnTo>
                      <a:pt x="280" y="283"/>
                    </a:lnTo>
                    <a:lnTo>
                      <a:pt x="278" y="291"/>
                    </a:lnTo>
                    <a:lnTo>
                      <a:pt x="276" y="298"/>
                    </a:lnTo>
                    <a:lnTo>
                      <a:pt x="274" y="306"/>
                    </a:lnTo>
                    <a:lnTo>
                      <a:pt x="277" y="315"/>
                    </a:lnTo>
                    <a:lnTo>
                      <a:pt x="281" y="321"/>
                    </a:lnTo>
                    <a:lnTo>
                      <a:pt x="290" y="328"/>
                    </a:lnTo>
                    <a:lnTo>
                      <a:pt x="305" y="333"/>
                    </a:lnTo>
                    <a:lnTo>
                      <a:pt x="311" y="325"/>
                    </a:lnTo>
                    <a:lnTo>
                      <a:pt x="317" y="318"/>
                    </a:lnTo>
                    <a:lnTo>
                      <a:pt x="324" y="315"/>
                    </a:lnTo>
                    <a:lnTo>
                      <a:pt x="331" y="315"/>
                    </a:lnTo>
                    <a:lnTo>
                      <a:pt x="335" y="318"/>
                    </a:lnTo>
                    <a:lnTo>
                      <a:pt x="336" y="321"/>
                    </a:lnTo>
                    <a:lnTo>
                      <a:pt x="335" y="326"/>
                    </a:lnTo>
                    <a:lnTo>
                      <a:pt x="334" y="327"/>
                    </a:lnTo>
                    <a:lnTo>
                      <a:pt x="336" y="327"/>
                    </a:lnTo>
                    <a:lnTo>
                      <a:pt x="341" y="328"/>
                    </a:lnTo>
                    <a:lnTo>
                      <a:pt x="349" y="327"/>
                    </a:lnTo>
                    <a:lnTo>
                      <a:pt x="358" y="323"/>
                    </a:lnTo>
                    <a:lnTo>
                      <a:pt x="366" y="321"/>
                    </a:lnTo>
                    <a:lnTo>
                      <a:pt x="370" y="325"/>
                    </a:lnTo>
                    <a:lnTo>
                      <a:pt x="373" y="331"/>
                    </a:lnTo>
                    <a:lnTo>
                      <a:pt x="378" y="336"/>
                    </a:lnTo>
                    <a:lnTo>
                      <a:pt x="384" y="339"/>
                    </a:lnTo>
                    <a:lnTo>
                      <a:pt x="387" y="339"/>
                    </a:lnTo>
                    <a:lnTo>
                      <a:pt x="392" y="338"/>
                    </a:lnTo>
                    <a:lnTo>
                      <a:pt x="399" y="335"/>
                    </a:lnTo>
                    <a:lnTo>
                      <a:pt x="405" y="335"/>
                    </a:lnTo>
                    <a:lnTo>
                      <a:pt x="410" y="336"/>
                    </a:lnTo>
                    <a:lnTo>
                      <a:pt x="413" y="334"/>
                    </a:lnTo>
                    <a:lnTo>
                      <a:pt x="420" y="327"/>
                    </a:lnTo>
                    <a:lnTo>
                      <a:pt x="426" y="317"/>
                    </a:lnTo>
                    <a:lnTo>
                      <a:pt x="427" y="309"/>
                    </a:lnTo>
                    <a:lnTo>
                      <a:pt x="431" y="302"/>
                    </a:lnTo>
                    <a:lnTo>
                      <a:pt x="440" y="298"/>
                    </a:lnTo>
                    <a:lnTo>
                      <a:pt x="447" y="298"/>
                    </a:lnTo>
                    <a:lnTo>
                      <a:pt x="453" y="297"/>
                    </a:lnTo>
                    <a:lnTo>
                      <a:pt x="458" y="297"/>
                    </a:lnTo>
                    <a:lnTo>
                      <a:pt x="464" y="295"/>
                    </a:lnTo>
                    <a:lnTo>
                      <a:pt x="469" y="294"/>
                    </a:lnTo>
                    <a:lnTo>
                      <a:pt x="474" y="290"/>
                    </a:lnTo>
                    <a:lnTo>
                      <a:pt x="478" y="287"/>
                    </a:lnTo>
                    <a:lnTo>
                      <a:pt x="482" y="281"/>
                    </a:lnTo>
                    <a:lnTo>
                      <a:pt x="489" y="274"/>
                    </a:lnTo>
                    <a:lnTo>
                      <a:pt x="494" y="272"/>
                    </a:lnTo>
                    <a:lnTo>
                      <a:pt x="499" y="274"/>
                    </a:lnTo>
                    <a:lnTo>
                      <a:pt x="505" y="274"/>
                    </a:lnTo>
                    <a:lnTo>
                      <a:pt x="510" y="274"/>
                    </a:lnTo>
                    <a:lnTo>
                      <a:pt x="516" y="273"/>
                    </a:lnTo>
                    <a:lnTo>
                      <a:pt x="522" y="271"/>
                    </a:lnTo>
                    <a:lnTo>
                      <a:pt x="527" y="268"/>
                    </a:lnTo>
                    <a:lnTo>
                      <a:pt x="533" y="267"/>
                    </a:lnTo>
                    <a:lnTo>
                      <a:pt x="536" y="265"/>
                    </a:lnTo>
                    <a:lnTo>
                      <a:pt x="540" y="264"/>
                    </a:lnTo>
                    <a:lnTo>
                      <a:pt x="541" y="264"/>
                    </a:lnTo>
                    <a:lnTo>
                      <a:pt x="542" y="264"/>
                    </a:lnTo>
                    <a:lnTo>
                      <a:pt x="546" y="265"/>
                    </a:lnTo>
                    <a:lnTo>
                      <a:pt x="553" y="267"/>
                    </a:lnTo>
                    <a:lnTo>
                      <a:pt x="562" y="268"/>
                    </a:lnTo>
                    <a:lnTo>
                      <a:pt x="567" y="268"/>
                    </a:lnTo>
                    <a:lnTo>
                      <a:pt x="573" y="265"/>
                    </a:lnTo>
                    <a:lnTo>
                      <a:pt x="580" y="262"/>
                    </a:lnTo>
                    <a:lnTo>
                      <a:pt x="586" y="257"/>
                    </a:lnTo>
                    <a:lnTo>
                      <a:pt x="593" y="252"/>
                    </a:lnTo>
                    <a:lnTo>
                      <a:pt x="600" y="248"/>
                    </a:lnTo>
                    <a:lnTo>
                      <a:pt x="605" y="245"/>
                    </a:lnTo>
                    <a:lnTo>
                      <a:pt x="612" y="244"/>
                    </a:lnTo>
                    <a:lnTo>
                      <a:pt x="622" y="248"/>
                    </a:lnTo>
                    <a:lnTo>
                      <a:pt x="625" y="256"/>
                    </a:lnTo>
                    <a:lnTo>
                      <a:pt x="627" y="265"/>
                    </a:lnTo>
                    <a:lnTo>
                      <a:pt x="627" y="273"/>
                    </a:lnTo>
                    <a:lnTo>
                      <a:pt x="626" y="282"/>
                    </a:lnTo>
                    <a:lnTo>
                      <a:pt x="626" y="293"/>
                    </a:lnTo>
                    <a:lnTo>
                      <a:pt x="625" y="302"/>
                    </a:lnTo>
                    <a:lnTo>
                      <a:pt x="627" y="310"/>
                    </a:lnTo>
                    <a:lnTo>
                      <a:pt x="630" y="316"/>
                    </a:lnTo>
                    <a:lnTo>
                      <a:pt x="628" y="320"/>
                    </a:lnTo>
                    <a:lnTo>
                      <a:pt x="627" y="328"/>
                    </a:lnTo>
                    <a:lnTo>
                      <a:pt x="625" y="340"/>
                    </a:lnTo>
                    <a:lnTo>
                      <a:pt x="623" y="355"/>
                    </a:lnTo>
                    <a:lnTo>
                      <a:pt x="620" y="372"/>
                    </a:lnTo>
                    <a:lnTo>
                      <a:pt x="616" y="388"/>
                    </a:lnTo>
                    <a:lnTo>
                      <a:pt x="607" y="404"/>
                    </a:lnTo>
                    <a:lnTo>
                      <a:pt x="602" y="411"/>
                    </a:lnTo>
                    <a:lnTo>
                      <a:pt x="597" y="418"/>
                    </a:lnTo>
                    <a:lnTo>
                      <a:pt x="594" y="425"/>
                    </a:lnTo>
                    <a:lnTo>
                      <a:pt x="590" y="432"/>
                    </a:lnTo>
                    <a:lnTo>
                      <a:pt x="586" y="439"/>
                    </a:lnTo>
                    <a:lnTo>
                      <a:pt x="582" y="446"/>
                    </a:lnTo>
                    <a:lnTo>
                      <a:pt x="577" y="455"/>
                    </a:lnTo>
                    <a:lnTo>
                      <a:pt x="571" y="464"/>
                    </a:lnTo>
                    <a:lnTo>
                      <a:pt x="561" y="481"/>
                    </a:lnTo>
                    <a:lnTo>
                      <a:pt x="555" y="493"/>
                    </a:lnTo>
                    <a:lnTo>
                      <a:pt x="549" y="501"/>
                    </a:lnTo>
                    <a:lnTo>
                      <a:pt x="541" y="509"/>
                    </a:lnTo>
                    <a:lnTo>
                      <a:pt x="534" y="517"/>
                    </a:lnTo>
                    <a:lnTo>
                      <a:pt x="532" y="523"/>
                    </a:lnTo>
                    <a:lnTo>
                      <a:pt x="528" y="529"/>
                    </a:lnTo>
                    <a:lnTo>
                      <a:pt x="523" y="534"/>
                    </a:lnTo>
                    <a:lnTo>
                      <a:pt x="515" y="540"/>
                    </a:lnTo>
                    <a:lnTo>
                      <a:pt x="508" y="547"/>
                    </a:lnTo>
                    <a:lnTo>
                      <a:pt x="503" y="551"/>
                    </a:lnTo>
                    <a:lnTo>
                      <a:pt x="501" y="553"/>
                    </a:lnTo>
                    <a:lnTo>
                      <a:pt x="503" y="533"/>
                    </a:lnTo>
                    <a:lnTo>
                      <a:pt x="505" y="517"/>
                    </a:lnTo>
                    <a:lnTo>
                      <a:pt x="508" y="502"/>
                    </a:lnTo>
                    <a:lnTo>
                      <a:pt x="509" y="486"/>
                    </a:lnTo>
                    <a:lnTo>
                      <a:pt x="511" y="471"/>
                    </a:lnTo>
                    <a:lnTo>
                      <a:pt x="512" y="458"/>
                    </a:lnTo>
                    <a:lnTo>
                      <a:pt x="510" y="450"/>
                    </a:lnTo>
                    <a:lnTo>
                      <a:pt x="499" y="446"/>
                    </a:lnTo>
                    <a:lnTo>
                      <a:pt x="490" y="445"/>
                    </a:lnTo>
                    <a:lnTo>
                      <a:pt x="484" y="445"/>
                    </a:lnTo>
                    <a:lnTo>
                      <a:pt x="477" y="445"/>
                    </a:lnTo>
                    <a:lnTo>
                      <a:pt x="471" y="443"/>
                    </a:lnTo>
                    <a:lnTo>
                      <a:pt x="465" y="443"/>
                    </a:lnTo>
                    <a:lnTo>
                      <a:pt x="458" y="442"/>
                    </a:lnTo>
                    <a:lnTo>
                      <a:pt x="451" y="440"/>
                    </a:lnTo>
                    <a:lnTo>
                      <a:pt x="445" y="438"/>
                    </a:lnTo>
                    <a:lnTo>
                      <a:pt x="433" y="433"/>
                    </a:lnTo>
                    <a:lnTo>
                      <a:pt x="430" y="432"/>
                    </a:lnTo>
                    <a:lnTo>
                      <a:pt x="428" y="426"/>
                    </a:lnTo>
                    <a:lnTo>
                      <a:pt x="427" y="410"/>
                    </a:lnTo>
                    <a:lnTo>
                      <a:pt x="427" y="389"/>
                    </a:lnTo>
                    <a:lnTo>
                      <a:pt x="428" y="376"/>
                    </a:lnTo>
                    <a:lnTo>
                      <a:pt x="427" y="365"/>
                    </a:lnTo>
                    <a:lnTo>
                      <a:pt x="419" y="359"/>
                    </a:lnTo>
                    <a:lnTo>
                      <a:pt x="410" y="357"/>
                    </a:lnTo>
                    <a:lnTo>
                      <a:pt x="405" y="359"/>
                    </a:lnTo>
                    <a:lnTo>
                      <a:pt x="399" y="362"/>
                    </a:lnTo>
                    <a:lnTo>
                      <a:pt x="387" y="363"/>
                    </a:lnTo>
                    <a:lnTo>
                      <a:pt x="380" y="363"/>
                    </a:lnTo>
                    <a:lnTo>
                      <a:pt x="373" y="364"/>
                    </a:lnTo>
                    <a:lnTo>
                      <a:pt x="369" y="364"/>
                    </a:lnTo>
                    <a:lnTo>
                      <a:pt x="364" y="365"/>
                    </a:lnTo>
                    <a:lnTo>
                      <a:pt x="359" y="365"/>
                    </a:lnTo>
                    <a:lnTo>
                      <a:pt x="355" y="365"/>
                    </a:lnTo>
                    <a:lnTo>
                      <a:pt x="348" y="364"/>
                    </a:lnTo>
                    <a:lnTo>
                      <a:pt x="341" y="361"/>
                    </a:lnTo>
                    <a:lnTo>
                      <a:pt x="334" y="357"/>
                    </a:lnTo>
                    <a:lnTo>
                      <a:pt x="330" y="354"/>
                    </a:lnTo>
                    <a:lnTo>
                      <a:pt x="326" y="353"/>
                    </a:lnTo>
                    <a:lnTo>
                      <a:pt x="323" y="351"/>
                    </a:lnTo>
                    <a:lnTo>
                      <a:pt x="319" y="351"/>
                    </a:lnTo>
                    <a:lnTo>
                      <a:pt x="316" y="353"/>
                    </a:lnTo>
                    <a:lnTo>
                      <a:pt x="312" y="355"/>
                    </a:lnTo>
                    <a:lnTo>
                      <a:pt x="307" y="358"/>
                    </a:lnTo>
                    <a:lnTo>
                      <a:pt x="297" y="366"/>
                    </a:lnTo>
                    <a:lnTo>
                      <a:pt x="292" y="373"/>
                    </a:lnTo>
                    <a:lnTo>
                      <a:pt x="286" y="377"/>
                    </a:lnTo>
                    <a:lnTo>
                      <a:pt x="274" y="376"/>
                    </a:lnTo>
                    <a:lnTo>
                      <a:pt x="268" y="374"/>
                    </a:lnTo>
                    <a:lnTo>
                      <a:pt x="262" y="374"/>
                    </a:lnTo>
                    <a:lnTo>
                      <a:pt x="257" y="374"/>
                    </a:lnTo>
                    <a:lnTo>
                      <a:pt x="251" y="376"/>
                    </a:lnTo>
                    <a:lnTo>
                      <a:pt x="247" y="376"/>
                    </a:lnTo>
                    <a:lnTo>
                      <a:pt x="242" y="373"/>
                    </a:lnTo>
                    <a:lnTo>
                      <a:pt x="239" y="370"/>
                    </a:lnTo>
                    <a:lnTo>
                      <a:pt x="234" y="363"/>
                    </a:lnTo>
                    <a:lnTo>
                      <a:pt x="227" y="350"/>
                    </a:lnTo>
                    <a:lnTo>
                      <a:pt x="223" y="342"/>
                    </a:lnTo>
                    <a:lnTo>
                      <a:pt x="218" y="338"/>
                    </a:lnTo>
                    <a:lnTo>
                      <a:pt x="210" y="332"/>
                    </a:lnTo>
                    <a:lnTo>
                      <a:pt x="202" y="325"/>
                    </a:lnTo>
                    <a:lnTo>
                      <a:pt x="196" y="323"/>
                    </a:lnTo>
                    <a:lnTo>
                      <a:pt x="192" y="321"/>
                    </a:lnTo>
                    <a:lnTo>
                      <a:pt x="182" y="319"/>
                    </a:lnTo>
                    <a:lnTo>
                      <a:pt x="173" y="318"/>
                    </a:lnTo>
                    <a:lnTo>
                      <a:pt x="166" y="318"/>
                    </a:lnTo>
                    <a:lnTo>
                      <a:pt x="163" y="320"/>
                    </a:lnTo>
                    <a:lnTo>
                      <a:pt x="164" y="324"/>
                    </a:lnTo>
                    <a:lnTo>
                      <a:pt x="170" y="329"/>
                    </a:lnTo>
                    <a:lnTo>
                      <a:pt x="174" y="335"/>
                    </a:lnTo>
                    <a:lnTo>
                      <a:pt x="179" y="340"/>
                    </a:lnTo>
                    <a:lnTo>
                      <a:pt x="184" y="342"/>
                    </a:lnTo>
                    <a:lnTo>
                      <a:pt x="187" y="346"/>
                    </a:lnTo>
                    <a:lnTo>
                      <a:pt x="192" y="347"/>
                    </a:lnTo>
                    <a:lnTo>
                      <a:pt x="195" y="349"/>
                    </a:lnTo>
                    <a:lnTo>
                      <a:pt x="199" y="350"/>
                    </a:lnTo>
                    <a:lnTo>
                      <a:pt x="202" y="353"/>
                    </a:lnTo>
                    <a:lnTo>
                      <a:pt x="201" y="356"/>
                    </a:lnTo>
                    <a:lnTo>
                      <a:pt x="199" y="358"/>
                    </a:lnTo>
                    <a:lnTo>
                      <a:pt x="196" y="359"/>
                    </a:lnTo>
                    <a:lnTo>
                      <a:pt x="187" y="357"/>
                    </a:lnTo>
                    <a:lnTo>
                      <a:pt x="180" y="354"/>
                    </a:lnTo>
                    <a:lnTo>
                      <a:pt x="174" y="351"/>
                    </a:lnTo>
                    <a:lnTo>
                      <a:pt x="170" y="349"/>
                    </a:lnTo>
                    <a:lnTo>
                      <a:pt x="165" y="348"/>
                    </a:lnTo>
                    <a:lnTo>
                      <a:pt x="162" y="346"/>
                    </a:lnTo>
                    <a:lnTo>
                      <a:pt x="158" y="342"/>
                    </a:lnTo>
                    <a:lnTo>
                      <a:pt x="155" y="340"/>
                    </a:lnTo>
                    <a:lnTo>
                      <a:pt x="149" y="334"/>
                    </a:lnTo>
                    <a:lnTo>
                      <a:pt x="146" y="328"/>
                    </a:lnTo>
                    <a:lnTo>
                      <a:pt x="145" y="320"/>
                    </a:lnTo>
                    <a:lnTo>
                      <a:pt x="145" y="311"/>
                    </a:lnTo>
                    <a:lnTo>
                      <a:pt x="145" y="303"/>
                    </a:lnTo>
                    <a:lnTo>
                      <a:pt x="143" y="298"/>
                    </a:lnTo>
                    <a:lnTo>
                      <a:pt x="139" y="295"/>
                    </a:lnTo>
                    <a:lnTo>
                      <a:pt x="131" y="289"/>
                    </a:lnTo>
                    <a:lnTo>
                      <a:pt x="122" y="282"/>
                    </a:lnTo>
                    <a:lnTo>
                      <a:pt x="116" y="278"/>
                    </a:lnTo>
                    <a:lnTo>
                      <a:pt x="112" y="274"/>
                    </a:lnTo>
                    <a:lnTo>
                      <a:pt x="110" y="270"/>
                    </a:lnTo>
                    <a:lnTo>
                      <a:pt x="110" y="263"/>
                    </a:lnTo>
                    <a:lnTo>
                      <a:pt x="111" y="256"/>
                    </a:lnTo>
                    <a:lnTo>
                      <a:pt x="111" y="247"/>
                    </a:lnTo>
                    <a:lnTo>
                      <a:pt x="110" y="235"/>
                    </a:lnTo>
                    <a:lnTo>
                      <a:pt x="107" y="225"/>
                    </a:lnTo>
                    <a:lnTo>
                      <a:pt x="101" y="218"/>
                    </a:lnTo>
                    <a:lnTo>
                      <a:pt x="95" y="211"/>
                    </a:lnTo>
                    <a:lnTo>
                      <a:pt x="91" y="203"/>
                    </a:lnTo>
                    <a:lnTo>
                      <a:pt x="86" y="195"/>
                    </a:lnTo>
                    <a:lnTo>
                      <a:pt x="80" y="189"/>
                    </a:lnTo>
                    <a:lnTo>
                      <a:pt x="78" y="186"/>
                    </a:lnTo>
                    <a:lnTo>
                      <a:pt x="81" y="184"/>
                    </a:lnTo>
                    <a:lnTo>
                      <a:pt x="88" y="186"/>
                    </a:lnTo>
                    <a:lnTo>
                      <a:pt x="93" y="189"/>
                    </a:lnTo>
                    <a:lnTo>
                      <a:pt x="96" y="190"/>
                    </a:lnTo>
                    <a:lnTo>
                      <a:pt x="100" y="186"/>
                    </a:lnTo>
                    <a:lnTo>
                      <a:pt x="103" y="177"/>
                    </a:lnTo>
                    <a:lnTo>
                      <a:pt x="104" y="171"/>
                    </a:lnTo>
                    <a:lnTo>
                      <a:pt x="103" y="165"/>
                    </a:lnTo>
                    <a:lnTo>
                      <a:pt x="99" y="162"/>
                    </a:lnTo>
                    <a:lnTo>
                      <a:pt x="94" y="162"/>
                    </a:lnTo>
                    <a:lnTo>
                      <a:pt x="91" y="162"/>
                    </a:lnTo>
                    <a:lnTo>
                      <a:pt x="86" y="164"/>
                    </a:lnTo>
                    <a:lnTo>
                      <a:pt x="81" y="164"/>
                    </a:lnTo>
                    <a:lnTo>
                      <a:pt x="77" y="164"/>
                    </a:lnTo>
                    <a:lnTo>
                      <a:pt x="74" y="165"/>
                    </a:lnTo>
                    <a:lnTo>
                      <a:pt x="73" y="164"/>
                    </a:lnTo>
                    <a:lnTo>
                      <a:pt x="68" y="158"/>
                    </a:lnTo>
                    <a:lnTo>
                      <a:pt x="63" y="154"/>
                    </a:lnTo>
                    <a:lnTo>
                      <a:pt x="58" y="153"/>
                    </a:lnTo>
                    <a:lnTo>
                      <a:pt x="54" y="152"/>
                    </a:lnTo>
                    <a:lnTo>
                      <a:pt x="48" y="152"/>
                    </a:lnTo>
                    <a:lnTo>
                      <a:pt x="42" y="153"/>
                    </a:lnTo>
                    <a:lnTo>
                      <a:pt x="38" y="153"/>
                    </a:lnTo>
                    <a:lnTo>
                      <a:pt x="33" y="154"/>
                    </a:lnTo>
                    <a:lnTo>
                      <a:pt x="28" y="154"/>
                    </a:lnTo>
                    <a:lnTo>
                      <a:pt x="22" y="156"/>
                    </a:lnTo>
                    <a:lnTo>
                      <a:pt x="18" y="154"/>
                    </a:lnTo>
                    <a:lnTo>
                      <a:pt x="17" y="152"/>
                    </a:lnTo>
                    <a:lnTo>
                      <a:pt x="20" y="144"/>
                    </a:lnTo>
                    <a:lnTo>
                      <a:pt x="26" y="136"/>
                    </a:lnTo>
                    <a:lnTo>
                      <a:pt x="32" y="130"/>
                    </a:lnTo>
                    <a:lnTo>
                      <a:pt x="36" y="126"/>
                    </a:lnTo>
                    <a:lnTo>
                      <a:pt x="39" y="119"/>
                    </a:lnTo>
                    <a:lnTo>
                      <a:pt x="40" y="111"/>
                    </a:lnTo>
                    <a:lnTo>
                      <a:pt x="41" y="105"/>
                    </a:lnTo>
                    <a:lnTo>
                      <a:pt x="39" y="103"/>
                    </a:lnTo>
                    <a:lnTo>
                      <a:pt x="32" y="101"/>
                    </a:lnTo>
                    <a:lnTo>
                      <a:pt x="24" y="103"/>
                    </a:lnTo>
                    <a:lnTo>
                      <a:pt x="18" y="105"/>
                    </a:lnTo>
                    <a:lnTo>
                      <a:pt x="14" y="107"/>
                    </a:lnTo>
                    <a:lnTo>
                      <a:pt x="7" y="107"/>
                    </a:lnTo>
                    <a:lnTo>
                      <a:pt x="3" y="106"/>
                    </a:lnTo>
                    <a:lnTo>
                      <a:pt x="1" y="105"/>
                    </a:lnTo>
                    <a:lnTo>
                      <a:pt x="0" y="106"/>
                    </a:lnTo>
                    <a:lnTo>
                      <a:pt x="0" y="106"/>
                    </a:lnTo>
                    <a:lnTo>
                      <a:pt x="4" y="95"/>
                    </a:lnTo>
                    <a:lnTo>
                      <a:pt x="11" y="81"/>
                    </a:lnTo>
                    <a:lnTo>
                      <a:pt x="22" y="65"/>
                    </a:lnTo>
                    <a:lnTo>
                      <a:pt x="34" y="47"/>
                    </a:lnTo>
                    <a:lnTo>
                      <a:pt x="47" y="32"/>
                    </a:lnTo>
                    <a:lnTo>
                      <a:pt x="59" y="17"/>
                    </a:lnTo>
                    <a:lnTo>
                      <a:pt x="71" y="7"/>
                    </a:lnTo>
                    <a:lnTo>
                      <a:pt x="80" y="0"/>
                    </a:lnTo>
                    <a:close/>
                  </a:path>
                </a:pathLst>
              </a:custGeom>
              <a:solidFill>
                <a:srgbClr val="000000"/>
              </a:solidFill>
              <a:ln w="9525">
                <a:noFill/>
                <a:round/>
                <a:headEnd/>
                <a:tailEnd/>
              </a:ln>
            </p:spPr>
            <p:txBody>
              <a:bodyPr/>
              <a:lstStyle/>
              <a:p>
                <a:endParaRPr lang="en-US"/>
              </a:p>
            </p:txBody>
          </p:sp>
        </p:grpSp>
        <p:grpSp>
          <p:nvGrpSpPr>
            <p:cNvPr id="4" name="Group 10"/>
            <p:cNvGrpSpPr>
              <a:grpSpLocks/>
            </p:cNvGrpSpPr>
            <p:nvPr/>
          </p:nvGrpSpPr>
          <p:grpSpPr bwMode="auto">
            <a:xfrm>
              <a:off x="5205" y="2992"/>
              <a:ext cx="331" cy="331"/>
              <a:chOff x="443" y="2538"/>
              <a:chExt cx="432" cy="432"/>
            </a:xfrm>
          </p:grpSpPr>
          <p:sp>
            <p:nvSpPr>
              <p:cNvPr id="398347" name="Oval 11"/>
              <p:cNvSpPr>
                <a:spLocks noChangeArrowheads="1"/>
              </p:cNvSpPr>
              <p:nvPr/>
            </p:nvSpPr>
            <p:spPr bwMode="auto">
              <a:xfrm>
                <a:off x="443" y="2538"/>
                <a:ext cx="432" cy="432"/>
              </a:xfrm>
              <a:prstGeom prst="ellipse">
                <a:avLst/>
              </a:prstGeom>
              <a:solidFill>
                <a:srgbClr val="C0C0C0"/>
              </a:solidFill>
              <a:ln w="9525">
                <a:solidFill>
                  <a:srgbClr val="969696"/>
                </a:solidFill>
                <a:round/>
                <a:headEnd/>
                <a:tailEnd/>
              </a:ln>
              <a:effectLst/>
            </p:spPr>
            <p:txBody>
              <a:bodyPr wrap="none" anchor="ctr"/>
              <a:lstStyle/>
              <a:p>
                <a:endParaRPr lang="en-US"/>
              </a:p>
            </p:txBody>
          </p:sp>
          <p:sp>
            <p:nvSpPr>
              <p:cNvPr id="398348" name="Oval 12"/>
              <p:cNvSpPr>
                <a:spLocks noChangeArrowheads="1"/>
              </p:cNvSpPr>
              <p:nvPr/>
            </p:nvSpPr>
            <p:spPr bwMode="auto">
              <a:xfrm>
                <a:off x="728" y="2715"/>
                <a:ext cx="78" cy="78"/>
              </a:xfrm>
              <a:prstGeom prst="ellipse">
                <a:avLst/>
              </a:prstGeom>
              <a:solidFill>
                <a:srgbClr val="DDDDDD"/>
              </a:solidFill>
              <a:ln w="9525">
                <a:solidFill>
                  <a:schemeClr val="tx1"/>
                </a:solidFill>
                <a:round/>
                <a:headEnd/>
                <a:tailEnd/>
              </a:ln>
              <a:effectLst/>
            </p:spPr>
            <p:txBody>
              <a:bodyPr wrap="none" anchor="ctr"/>
              <a:lstStyle/>
              <a:p>
                <a:endParaRPr lang="en-US"/>
              </a:p>
            </p:txBody>
          </p:sp>
          <p:sp>
            <p:nvSpPr>
              <p:cNvPr id="398349" name="Oval 13"/>
              <p:cNvSpPr>
                <a:spLocks noChangeArrowheads="1"/>
              </p:cNvSpPr>
              <p:nvPr/>
            </p:nvSpPr>
            <p:spPr bwMode="auto">
              <a:xfrm>
                <a:off x="561" y="2656"/>
                <a:ext cx="118" cy="118"/>
              </a:xfrm>
              <a:prstGeom prst="ellipse">
                <a:avLst/>
              </a:prstGeom>
              <a:solidFill>
                <a:srgbClr val="DDDDDD"/>
              </a:solidFill>
              <a:ln w="9525">
                <a:solidFill>
                  <a:schemeClr val="tx1"/>
                </a:solidFill>
                <a:round/>
                <a:headEnd/>
                <a:tailEnd/>
              </a:ln>
              <a:effectLst/>
            </p:spPr>
            <p:txBody>
              <a:bodyPr wrap="none" anchor="ctr"/>
              <a:lstStyle/>
              <a:p>
                <a:endParaRPr lang="en-US"/>
              </a:p>
            </p:txBody>
          </p:sp>
          <p:sp>
            <p:nvSpPr>
              <p:cNvPr id="398350" name="Oval 14"/>
              <p:cNvSpPr>
                <a:spLocks noChangeArrowheads="1"/>
              </p:cNvSpPr>
              <p:nvPr/>
            </p:nvSpPr>
            <p:spPr bwMode="auto">
              <a:xfrm rot="-1497543">
                <a:off x="522" y="2577"/>
                <a:ext cx="117" cy="4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98351" name="Oval 15"/>
              <p:cNvSpPr>
                <a:spLocks noChangeArrowheads="1"/>
              </p:cNvSpPr>
              <p:nvPr/>
            </p:nvSpPr>
            <p:spPr bwMode="auto">
              <a:xfrm rot="-1740508">
                <a:off x="502" y="2783"/>
                <a:ext cx="39" cy="118"/>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398352" name="Oval 16"/>
              <p:cNvSpPr>
                <a:spLocks noChangeArrowheads="1"/>
              </p:cNvSpPr>
              <p:nvPr/>
            </p:nvSpPr>
            <p:spPr bwMode="auto">
              <a:xfrm>
                <a:off x="610" y="2754"/>
                <a:ext cx="157" cy="157"/>
              </a:xfrm>
              <a:prstGeom prst="ellipse">
                <a:avLst/>
              </a:prstGeom>
              <a:solidFill>
                <a:srgbClr val="777777"/>
              </a:solidFill>
              <a:ln w="9525">
                <a:solidFill>
                  <a:schemeClr val="tx1"/>
                </a:solidFill>
                <a:round/>
                <a:headEnd/>
                <a:tailEnd/>
              </a:ln>
              <a:effectLst/>
            </p:spPr>
            <p:txBody>
              <a:bodyPr wrap="none" anchor="ctr"/>
              <a:lstStyle/>
              <a:p>
                <a:endParaRPr lang="en-US"/>
              </a:p>
            </p:txBody>
          </p:sp>
          <p:sp>
            <p:nvSpPr>
              <p:cNvPr id="398353" name="Oval 17"/>
              <p:cNvSpPr>
                <a:spLocks noChangeArrowheads="1"/>
              </p:cNvSpPr>
              <p:nvPr/>
            </p:nvSpPr>
            <p:spPr bwMode="auto">
              <a:xfrm>
                <a:off x="718" y="2617"/>
                <a:ext cx="78" cy="78"/>
              </a:xfrm>
              <a:prstGeom prst="ellipse">
                <a:avLst/>
              </a:prstGeom>
              <a:solidFill>
                <a:srgbClr val="969696"/>
              </a:solidFill>
              <a:ln w="9525">
                <a:solidFill>
                  <a:schemeClr val="tx1"/>
                </a:solidFill>
                <a:round/>
                <a:headEnd/>
                <a:tailEnd/>
              </a:ln>
              <a:effectLst/>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AutoShape 2"/>
          <p:cNvSpPr>
            <a:spLocks noChangeArrowheads="1"/>
          </p:cNvSpPr>
          <p:nvPr/>
        </p:nvSpPr>
        <p:spPr bwMode="auto">
          <a:xfrm>
            <a:off x="638175" y="3744913"/>
            <a:ext cx="7369175" cy="264160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16771" name="Rectangle 3"/>
          <p:cNvSpPr>
            <a:spLocks noChangeArrowheads="1"/>
          </p:cNvSpPr>
          <p:nvPr/>
        </p:nvSpPr>
        <p:spPr bwMode="auto">
          <a:xfrm>
            <a:off x="600075" y="3760788"/>
            <a:ext cx="7318375" cy="1838325"/>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2" charset="2"/>
              <a:buNone/>
            </a:pPr>
            <a:r>
              <a:rPr lang="en-US" sz="2000" b="1">
                <a:solidFill>
                  <a:srgbClr val="000000"/>
                </a:solidFill>
                <a:latin typeface="Arial" charset="0"/>
              </a:rPr>
              <a:t>	The Moon does not crash into Earth because of its high speed.   If it stopped moving, it would, of course, fall directly into Earth.  With its high speed, the Moon would fly off into space if it weren’t for gravity providing the centripetal force.</a:t>
            </a:r>
            <a:r>
              <a:rPr lang="en-US" sz="2200" b="1">
                <a:solidFill>
                  <a:srgbClr val="000000"/>
                </a:solidFill>
                <a:latin typeface="Arial" charset="0"/>
              </a:rPr>
              <a:t> </a:t>
            </a:r>
          </a:p>
        </p:txBody>
      </p:sp>
      <p:sp>
        <p:nvSpPr>
          <p:cNvPr id="416772" name="AutoShape 4"/>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16773" name="Rectangle 5"/>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Averting </a:t>
            </a:r>
            <a:r>
              <a:rPr lang="en-US" sz="2800" dirty="0">
                <a:solidFill>
                  <a:schemeClr val="accent2"/>
                </a:solidFill>
              </a:rPr>
              <a:t>Disaster</a:t>
            </a:r>
          </a:p>
        </p:txBody>
      </p:sp>
      <p:sp>
        <p:nvSpPr>
          <p:cNvPr id="416777" name="Rectangle 9"/>
          <p:cNvSpPr>
            <a:spLocks noGrp="1" noChangeArrowheads="1"/>
          </p:cNvSpPr>
          <p:nvPr>
            <p:ph idx="1"/>
          </p:nvPr>
        </p:nvSpPr>
        <p:spPr>
          <a:xfrm>
            <a:off x="0" y="1211263"/>
            <a:ext cx="3201988" cy="1584325"/>
          </a:xfrm>
          <a:noFill/>
          <a:ln/>
        </p:spPr>
        <p:txBody>
          <a:bodyPr>
            <a:normAutofit fontScale="70000" lnSpcReduction="20000"/>
          </a:bodyPr>
          <a:lstStyle/>
          <a:p>
            <a:pPr marL="401638" indent="-401638">
              <a:lnSpc>
                <a:spcPct val="160000"/>
              </a:lnSpc>
              <a:spcBef>
                <a:spcPct val="50000"/>
              </a:spcBef>
              <a:buFont typeface="Monotype Sorts" pitchFamily="2" charset="2"/>
              <a:buNone/>
            </a:pPr>
            <a:r>
              <a:rPr lang="en-US" b="1">
                <a:effectLst>
                  <a:outerShdw blurRad="38100" dist="38100" dir="2700000" algn="tl">
                    <a:srgbClr val="000000"/>
                  </a:outerShdw>
                </a:effectLst>
              </a:rPr>
              <a:t>	The Moon does not crash into Earth because:</a:t>
            </a:r>
            <a:endParaRPr lang="en-US" b="1">
              <a:solidFill>
                <a:schemeClr val="accent2"/>
              </a:solidFill>
              <a:effectLst>
                <a:outerShdw blurRad="38100" dist="38100" dir="2700000" algn="tl">
                  <a:srgbClr val="000000"/>
                </a:outerShdw>
              </a:effectLst>
            </a:endParaRPr>
          </a:p>
        </p:txBody>
      </p:sp>
      <p:sp>
        <p:nvSpPr>
          <p:cNvPr id="416774" name="Rectangle 6"/>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16775" name="Rectangle 7"/>
          <p:cNvSpPr>
            <a:spLocks noChangeArrowheads="1"/>
          </p:cNvSpPr>
          <p:nvPr/>
        </p:nvSpPr>
        <p:spPr bwMode="auto">
          <a:xfrm>
            <a:off x="3508375" y="727075"/>
            <a:ext cx="5635625" cy="24955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1) it’s in Earth’s gravitational field</a:t>
            </a:r>
          </a:p>
          <a:p>
            <a:pPr marL="401638" indent="-401638">
              <a:lnSpc>
                <a:spcPct val="11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2) the net force on it is zero</a:t>
            </a:r>
          </a:p>
          <a:p>
            <a:pPr marL="401638" indent="-401638">
              <a:lnSpc>
                <a:spcPct val="11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3) it is beyond the main pull of Earth’s gravity</a:t>
            </a:r>
          </a:p>
          <a:p>
            <a:pPr marL="401638" indent="-401638">
              <a:lnSpc>
                <a:spcPct val="11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4) it’s being pulled by the Sun as well as by Earth</a:t>
            </a:r>
          </a:p>
          <a:p>
            <a:pPr marL="401638" indent="-401638">
              <a:lnSpc>
                <a:spcPct val="11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5) none of the above</a:t>
            </a:r>
          </a:p>
        </p:txBody>
      </p:sp>
      <p:sp>
        <p:nvSpPr>
          <p:cNvPr id="416776" name="Oval 8"/>
          <p:cNvSpPr>
            <a:spLocks noChangeArrowheads="1"/>
          </p:cNvSpPr>
          <p:nvPr/>
        </p:nvSpPr>
        <p:spPr bwMode="auto">
          <a:xfrm flipV="1">
            <a:off x="3271418" y="2909888"/>
            <a:ext cx="3127375" cy="677862"/>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416778" name="Text Box 10"/>
          <p:cNvSpPr txBox="1">
            <a:spLocks noChangeArrowheads="1"/>
          </p:cNvSpPr>
          <p:nvPr/>
        </p:nvSpPr>
        <p:spPr bwMode="auto">
          <a:xfrm>
            <a:off x="201613" y="6451600"/>
            <a:ext cx="8631237"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happens to a satellite orbiting Earth as it slows?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6" name="AutoShape 4"/>
          <p:cNvSpPr>
            <a:spLocks noChangeArrowheads="1"/>
          </p:cNvSpPr>
          <p:nvPr/>
        </p:nvSpPr>
        <p:spPr bwMode="auto">
          <a:xfrm>
            <a:off x="29308"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12677" name="Rectangle 5"/>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Two </a:t>
            </a:r>
            <a:r>
              <a:rPr lang="en-US" sz="2800" dirty="0">
                <a:solidFill>
                  <a:schemeClr val="accent2"/>
                </a:solidFill>
              </a:rPr>
              <a:t>Satellites</a:t>
            </a:r>
          </a:p>
        </p:txBody>
      </p:sp>
      <p:sp>
        <p:nvSpPr>
          <p:cNvPr id="412681" name="Rectangle 9"/>
          <p:cNvSpPr>
            <a:spLocks noGrp="1" noChangeArrowheads="1"/>
          </p:cNvSpPr>
          <p:nvPr>
            <p:ph idx="1"/>
          </p:nvPr>
        </p:nvSpPr>
        <p:spPr>
          <a:xfrm>
            <a:off x="0" y="860425"/>
            <a:ext cx="5813425" cy="2395538"/>
          </a:xfrm>
          <a:noFill/>
          <a:ln/>
        </p:spPr>
        <p:txBody>
          <a:bodyPr>
            <a:normAutofit fontScale="70000" lnSpcReduction="20000"/>
          </a:bodyPr>
          <a:lstStyle/>
          <a:p>
            <a:pPr marL="401638" indent="-401638">
              <a:lnSpc>
                <a:spcPct val="110000"/>
              </a:lnSpc>
              <a:spcBef>
                <a:spcPct val="50000"/>
              </a:spcBef>
              <a:buFont typeface="Monotype Sorts" pitchFamily="2" charset="2"/>
              <a:buNone/>
            </a:pPr>
            <a:r>
              <a:rPr lang="en-US" b="1" dirty="0">
                <a:effectLst>
                  <a:outerShdw blurRad="38100" dist="38100" dir="2700000" algn="tl">
                    <a:srgbClr val="000000"/>
                  </a:outerShdw>
                </a:effectLst>
              </a:rPr>
              <a:t>	Two satellites A and B of the same mass are going around Earth in concentric orbits.  The </a:t>
            </a:r>
            <a:r>
              <a:rPr lang="en-US" b="1" dirty="0" smtClean="0">
                <a:effectLst>
                  <a:outerShdw blurRad="38100" dist="38100" dir="2700000" algn="tl">
                    <a:srgbClr val="000000"/>
                  </a:outerShdw>
                </a:effectLst>
              </a:rPr>
              <a:t>velocity </a:t>
            </a:r>
            <a:r>
              <a:rPr lang="en-US" b="1" dirty="0">
                <a:effectLst>
                  <a:outerShdw blurRad="38100" dist="38100" dir="2700000" algn="tl">
                    <a:srgbClr val="000000"/>
                  </a:outerShdw>
                </a:effectLst>
              </a:rPr>
              <a:t>of satellite B </a:t>
            </a:r>
            <a:r>
              <a:rPr lang="en-US" b="1" dirty="0" smtClean="0">
                <a:effectLst>
                  <a:outerShdw blurRad="38100" dist="38100" dir="2700000" algn="tl">
                    <a:srgbClr val="000000"/>
                  </a:outerShdw>
                </a:effectLst>
              </a:rPr>
              <a:t>is </a:t>
            </a:r>
            <a:r>
              <a:rPr lang="en-US" b="1" dirty="0">
                <a:effectLst>
                  <a:outerShdw blurRad="38100" dist="38100" dir="2700000" algn="tl">
                    <a:srgbClr val="000000"/>
                  </a:outerShdw>
                </a:effectLst>
              </a:rPr>
              <a:t>twice that of satellite A.  What is the</a:t>
            </a:r>
            <a:r>
              <a:rPr lang="en-US" b="1" i="1" dirty="0">
                <a:solidFill>
                  <a:schemeClr val="accent2"/>
                </a:solidFill>
                <a:effectLst>
                  <a:outerShdw blurRad="38100" dist="38100" dir="2700000" algn="tl">
                    <a:srgbClr val="000000"/>
                  </a:outerShdw>
                </a:effectLst>
              </a:rPr>
              <a:t> ratio </a:t>
            </a:r>
            <a:r>
              <a:rPr lang="en-US" b="1" dirty="0">
                <a:effectLst>
                  <a:outerShdw blurRad="38100" dist="38100" dir="2700000" algn="tl">
                    <a:srgbClr val="000000"/>
                  </a:outerShdw>
                </a:effectLst>
              </a:rPr>
              <a:t>of the centripetal force acting on B compared to that acting on A?</a:t>
            </a:r>
            <a:endParaRPr lang="en-US" b="1" dirty="0">
              <a:solidFill>
                <a:schemeClr val="accent2"/>
              </a:solidFill>
              <a:effectLst>
                <a:outerShdw blurRad="38100" dist="38100" dir="2700000" algn="tl">
                  <a:srgbClr val="000000"/>
                </a:outerShdw>
              </a:effectLst>
            </a:endParaRPr>
          </a:p>
        </p:txBody>
      </p:sp>
      <p:sp>
        <p:nvSpPr>
          <p:cNvPr id="412680" name="Rectangle 8"/>
          <p:cNvSpPr>
            <a:spLocks noChangeArrowheads="1"/>
          </p:cNvSpPr>
          <p:nvPr/>
        </p:nvSpPr>
        <p:spPr bwMode="auto">
          <a:xfrm>
            <a:off x="5995988" y="719138"/>
            <a:ext cx="2914650"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1)  1/8</a:t>
            </a: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2)  1/4</a:t>
            </a: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3)  </a:t>
            </a:r>
            <a:r>
              <a:rPr lang="en-US" sz="2000" b="1" dirty="0" smtClean="0">
                <a:solidFill>
                  <a:schemeClr val="tx2"/>
                </a:solidFill>
                <a:effectLst>
                  <a:outerShdw blurRad="38100" dist="38100" dir="2700000" algn="tl">
                    <a:srgbClr val="000000"/>
                  </a:outerShdw>
                </a:effectLst>
                <a:latin typeface="Arial" charset="0"/>
              </a:rPr>
              <a:t>2</a:t>
            </a:r>
            <a:endParaRPr lang="en-US" sz="2000" b="1" dirty="0">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4)  it’s the same</a:t>
            </a: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5)  </a:t>
            </a:r>
            <a:r>
              <a:rPr lang="en-US" sz="2000" b="1" dirty="0" smtClean="0">
                <a:solidFill>
                  <a:schemeClr val="tx2"/>
                </a:solidFill>
                <a:effectLst>
                  <a:outerShdw blurRad="38100" dist="38100" dir="2700000" algn="tl">
                    <a:srgbClr val="000000"/>
                  </a:outerShdw>
                </a:effectLst>
                <a:latin typeface="Arial" charset="0"/>
              </a:rPr>
              <a:t>4</a:t>
            </a:r>
            <a:endParaRPr lang="en-US" b="1" dirty="0">
              <a:solidFill>
                <a:schemeClr val="tx2"/>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3115153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AutoShape 2"/>
          <p:cNvSpPr>
            <a:spLocks noChangeArrowheads="1"/>
          </p:cNvSpPr>
          <p:nvPr/>
        </p:nvSpPr>
        <p:spPr bwMode="auto">
          <a:xfrm>
            <a:off x="1658938" y="3673475"/>
            <a:ext cx="4860925" cy="262413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12675" name="Rectangle 3"/>
          <p:cNvSpPr>
            <a:spLocks noChangeArrowheads="1"/>
          </p:cNvSpPr>
          <p:nvPr/>
        </p:nvSpPr>
        <p:spPr bwMode="auto">
          <a:xfrm>
            <a:off x="1892300" y="3770313"/>
            <a:ext cx="4443413" cy="20891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dirty="0">
                <a:solidFill>
                  <a:srgbClr val="000000"/>
                </a:solidFill>
                <a:latin typeface="Arial" charset="0"/>
              </a:rPr>
              <a:t>	Using the </a:t>
            </a:r>
            <a:r>
              <a:rPr lang="en-US" sz="2000" b="1" dirty="0" smtClean="0">
                <a:solidFill>
                  <a:srgbClr val="000000"/>
                </a:solidFill>
                <a:latin typeface="Arial" charset="0"/>
              </a:rPr>
              <a:t>Centripetal Force:  </a:t>
            </a:r>
            <a:endParaRPr lang="en-US" sz="2000" b="1" dirty="0">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Char char="l"/>
            </a:pPr>
            <a:endParaRPr lang="en-US" sz="2000" b="1" dirty="0">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Char char="l"/>
            </a:pPr>
            <a:endParaRPr lang="en-US" sz="2000" b="1" dirty="0">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Char char="l"/>
            </a:pPr>
            <a:endParaRPr lang="en-US" sz="2000" b="1" dirty="0">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bg1"/>
                </a:solidFill>
                <a:latin typeface="Arial" charset="0"/>
              </a:rPr>
              <a:t>	 </a:t>
            </a:r>
            <a:r>
              <a:rPr lang="en-US" sz="2000" b="1" dirty="0">
                <a:solidFill>
                  <a:srgbClr val="FC0128"/>
                </a:solidFill>
                <a:effectLst>
                  <a:outerShdw blurRad="38100" dist="38100" dir="2700000" algn="tl">
                    <a:srgbClr val="000000"/>
                  </a:outerShdw>
                </a:effectLst>
                <a:latin typeface="Arial" charset="0"/>
              </a:rPr>
              <a:t>we find that the ratio is </a:t>
            </a:r>
            <a:r>
              <a:rPr lang="en-US" sz="2000" b="1" dirty="0" smtClean="0">
                <a:solidFill>
                  <a:srgbClr val="FC0128"/>
                </a:solidFill>
                <a:effectLst>
                  <a:outerShdw blurRad="38100" dist="38100" dir="2700000" algn="tl">
                    <a:srgbClr val="000000"/>
                  </a:outerShdw>
                </a:effectLst>
                <a:latin typeface="Arial" charset="0"/>
              </a:rPr>
              <a:t>4/1.</a:t>
            </a:r>
            <a:endParaRPr lang="en-US" b="1" dirty="0">
              <a:solidFill>
                <a:srgbClr val="FC0128"/>
              </a:solidFill>
              <a:latin typeface="Arial" charset="0"/>
            </a:endParaRPr>
          </a:p>
        </p:txBody>
      </p:sp>
      <p:sp>
        <p:nvSpPr>
          <p:cNvPr id="412676" name="AutoShape 4"/>
          <p:cNvSpPr>
            <a:spLocks noChangeArrowheads="1"/>
          </p:cNvSpPr>
          <p:nvPr/>
        </p:nvSpPr>
        <p:spPr bwMode="auto">
          <a:xfrm>
            <a:off x="29308"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12677" name="Rectangle 5"/>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Two </a:t>
            </a:r>
            <a:r>
              <a:rPr lang="en-US" sz="2800" dirty="0">
                <a:solidFill>
                  <a:schemeClr val="accent2"/>
                </a:solidFill>
              </a:rPr>
              <a:t>Satellites</a:t>
            </a:r>
          </a:p>
        </p:txBody>
      </p:sp>
      <p:sp>
        <p:nvSpPr>
          <p:cNvPr id="412681" name="Rectangle 9"/>
          <p:cNvSpPr>
            <a:spLocks noGrp="1" noChangeArrowheads="1"/>
          </p:cNvSpPr>
          <p:nvPr>
            <p:ph idx="1"/>
          </p:nvPr>
        </p:nvSpPr>
        <p:spPr>
          <a:xfrm>
            <a:off x="0" y="860425"/>
            <a:ext cx="5813425" cy="2395538"/>
          </a:xfrm>
          <a:noFill/>
          <a:ln/>
        </p:spPr>
        <p:txBody>
          <a:bodyPr>
            <a:normAutofit fontScale="70000" lnSpcReduction="20000"/>
          </a:bodyPr>
          <a:lstStyle/>
          <a:p>
            <a:pPr marL="401638" indent="-401638">
              <a:lnSpc>
                <a:spcPct val="110000"/>
              </a:lnSpc>
              <a:spcBef>
                <a:spcPct val="50000"/>
              </a:spcBef>
              <a:buFont typeface="Monotype Sorts" pitchFamily="2" charset="2"/>
              <a:buNone/>
            </a:pPr>
            <a:r>
              <a:rPr lang="en-US" b="1" dirty="0">
                <a:effectLst>
                  <a:outerShdw blurRad="38100" dist="38100" dir="2700000" algn="tl">
                    <a:srgbClr val="000000"/>
                  </a:outerShdw>
                </a:effectLst>
              </a:rPr>
              <a:t>	Two satellites A and B of the same mass are going around Earth in concentric orbits.  The </a:t>
            </a:r>
            <a:r>
              <a:rPr lang="en-US" b="1" dirty="0" smtClean="0">
                <a:effectLst>
                  <a:outerShdw blurRad="38100" dist="38100" dir="2700000" algn="tl">
                    <a:srgbClr val="000000"/>
                  </a:outerShdw>
                </a:effectLst>
              </a:rPr>
              <a:t>velocity </a:t>
            </a:r>
            <a:r>
              <a:rPr lang="en-US" b="1" dirty="0">
                <a:effectLst>
                  <a:outerShdw blurRad="38100" dist="38100" dir="2700000" algn="tl">
                    <a:srgbClr val="000000"/>
                  </a:outerShdw>
                </a:effectLst>
              </a:rPr>
              <a:t>of satellite B </a:t>
            </a:r>
            <a:r>
              <a:rPr lang="en-US" b="1" dirty="0" smtClean="0">
                <a:effectLst>
                  <a:outerShdw blurRad="38100" dist="38100" dir="2700000" algn="tl">
                    <a:srgbClr val="000000"/>
                  </a:outerShdw>
                </a:effectLst>
              </a:rPr>
              <a:t>is </a:t>
            </a:r>
            <a:r>
              <a:rPr lang="en-US" b="1" dirty="0">
                <a:effectLst>
                  <a:outerShdw blurRad="38100" dist="38100" dir="2700000" algn="tl">
                    <a:srgbClr val="000000"/>
                  </a:outerShdw>
                </a:effectLst>
              </a:rPr>
              <a:t>twice that of satellite A.  What is the</a:t>
            </a:r>
            <a:r>
              <a:rPr lang="en-US" b="1" i="1" dirty="0">
                <a:solidFill>
                  <a:schemeClr val="accent2"/>
                </a:solidFill>
                <a:effectLst>
                  <a:outerShdw blurRad="38100" dist="38100" dir="2700000" algn="tl">
                    <a:srgbClr val="000000"/>
                  </a:outerShdw>
                </a:effectLst>
              </a:rPr>
              <a:t> ratio </a:t>
            </a:r>
            <a:r>
              <a:rPr lang="en-US" b="1" dirty="0">
                <a:effectLst>
                  <a:outerShdw blurRad="38100" dist="38100" dir="2700000" algn="tl">
                    <a:srgbClr val="000000"/>
                  </a:outerShdw>
                </a:effectLst>
              </a:rPr>
              <a:t>of the centripetal force acting on B compared to that acting on A?</a:t>
            </a:r>
            <a:endParaRPr lang="en-US" b="1" dirty="0">
              <a:solidFill>
                <a:schemeClr val="accent2"/>
              </a:solidFill>
              <a:effectLst>
                <a:outerShdw blurRad="38100" dist="38100" dir="2700000" algn="tl">
                  <a:srgbClr val="000000"/>
                </a:outerShdw>
              </a:effectLst>
            </a:endParaRPr>
          </a:p>
        </p:txBody>
      </p:sp>
      <p:sp>
        <p:nvSpPr>
          <p:cNvPr id="412678" name="Oval 6"/>
          <p:cNvSpPr>
            <a:spLocks noChangeArrowheads="1"/>
          </p:cNvSpPr>
          <p:nvPr/>
        </p:nvSpPr>
        <p:spPr bwMode="auto">
          <a:xfrm>
            <a:off x="5724525" y="2627313"/>
            <a:ext cx="1779588" cy="587375"/>
          </a:xfrm>
          <a:prstGeom prst="ellipse">
            <a:avLst/>
          </a:prstGeom>
          <a:noFill/>
          <a:ln w="50800">
            <a:solidFill>
              <a:schemeClr val="accent1"/>
            </a:solidFill>
            <a:round/>
            <a:headEnd/>
            <a:tailEnd/>
          </a:ln>
          <a:effectLst/>
        </p:spPr>
        <p:txBody>
          <a:bodyPr wrap="none" anchor="ctr"/>
          <a:lstStyle/>
          <a:p>
            <a:endParaRPr lang="en-US"/>
          </a:p>
        </p:txBody>
      </p:sp>
      <p:graphicFrame>
        <p:nvGraphicFramePr>
          <p:cNvPr id="412679" name="Object 7"/>
          <p:cNvGraphicFramePr>
            <a:graphicFrameLocks noChangeAspect="1"/>
          </p:cNvGraphicFramePr>
          <p:nvPr>
            <p:extLst>
              <p:ext uri="{D42A27DB-BD31-4B8C-83A1-F6EECF244321}">
                <p14:modId xmlns:p14="http://schemas.microsoft.com/office/powerpoint/2010/main" val="1468134277"/>
              </p:ext>
            </p:extLst>
          </p:nvPr>
        </p:nvGraphicFramePr>
        <p:xfrm>
          <a:off x="3482975" y="4613275"/>
          <a:ext cx="1111250" cy="714375"/>
        </p:xfrm>
        <a:graphic>
          <a:graphicData uri="http://schemas.openxmlformats.org/presentationml/2006/ole">
            <mc:AlternateContent xmlns:mc="http://schemas.openxmlformats.org/markup-compatibility/2006">
              <mc:Choice xmlns:v="urn:schemas-microsoft-com:vml" Requires="v">
                <p:oleObj spid="_x0000_s3081" name="Equation" r:id="rId4" imgW="850680" imgH="545760" progId="Equation.3">
                  <p:embed/>
                </p:oleObj>
              </mc:Choice>
              <mc:Fallback>
                <p:oleObj name="Equation" r:id="rId4" imgW="850680" imgH="545760" progId="Equation.3">
                  <p:embed/>
                  <p:pic>
                    <p:nvPicPr>
                      <p:cNvPr id="0" name=""/>
                      <p:cNvPicPr>
                        <a:picLocks noChangeAspect="1" noChangeArrowheads="1"/>
                      </p:cNvPicPr>
                      <p:nvPr/>
                    </p:nvPicPr>
                    <p:blipFill>
                      <a:blip r:embed="rId5"/>
                      <a:srcRect/>
                      <a:stretch>
                        <a:fillRect/>
                      </a:stretch>
                    </p:blipFill>
                    <p:spPr bwMode="auto">
                      <a:xfrm>
                        <a:off x="3482975" y="4613275"/>
                        <a:ext cx="1111250" cy="714375"/>
                      </a:xfrm>
                      <a:prstGeom prst="rect">
                        <a:avLst/>
                      </a:prstGeom>
                      <a:solidFill>
                        <a:schemeClr val="accent1"/>
                      </a:solidFill>
                      <a:effectLst/>
                      <a:extLs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412680" name="Rectangle 8"/>
          <p:cNvSpPr>
            <a:spLocks noChangeArrowheads="1"/>
          </p:cNvSpPr>
          <p:nvPr/>
        </p:nvSpPr>
        <p:spPr bwMode="auto">
          <a:xfrm>
            <a:off x="5995988" y="719138"/>
            <a:ext cx="2914650"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1)  1/8</a:t>
            </a: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2)  1/4</a:t>
            </a: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3)  </a:t>
            </a:r>
            <a:r>
              <a:rPr lang="en-US" sz="2000" b="1" dirty="0" smtClean="0">
                <a:solidFill>
                  <a:schemeClr val="tx2"/>
                </a:solidFill>
                <a:effectLst>
                  <a:outerShdw blurRad="38100" dist="38100" dir="2700000" algn="tl">
                    <a:srgbClr val="000000"/>
                  </a:outerShdw>
                </a:effectLst>
                <a:latin typeface="Arial" charset="0"/>
              </a:rPr>
              <a:t>2</a:t>
            </a:r>
            <a:endParaRPr lang="en-US" sz="2000" b="1" dirty="0">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4)  it’s the same</a:t>
            </a: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tx2"/>
                </a:solidFill>
                <a:effectLst>
                  <a:outerShdw blurRad="38100" dist="38100" dir="2700000" algn="tl">
                    <a:srgbClr val="000000"/>
                  </a:outerShdw>
                </a:effectLst>
                <a:latin typeface="Arial" charset="0"/>
              </a:rPr>
              <a:t>5)  </a:t>
            </a:r>
            <a:r>
              <a:rPr lang="en-US" sz="2000" b="1" dirty="0" smtClean="0">
                <a:solidFill>
                  <a:schemeClr val="tx2"/>
                </a:solidFill>
                <a:effectLst>
                  <a:outerShdw blurRad="38100" dist="38100" dir="2700000" algn="tl">
                    <a:srgbClr val="000000"/>
                  </a:outerShdw>
                </a:effectLst>
                <a:latin typeface="Arial" charset="0"/>
              </a:rPr>
              <a:t>4</a:t>
            </a:r>
            <a:endParaRPr lang="en-US" b="1" dirty="0">
              <a:solidFill>
                <a:schemeClr val="tx2"/>
              </a:solidFill>
              <a:effectLst>
                <a:outerShdw blurRad="38100" dist="38100" dir="2700000" algn="tl">
                  <a:srgbClr val="000000"/>
                </a:outerShdw>
              </a:effectLst>
              <a:latin typeface="Arial" charset="0"/>
            </a:endParaRPr>
          </a:p>
        </p:txBody>
      </p:sp>
      <mc:AlternateContent xmlns:mc="http://schemas.openxmlformats.org/markup-compatibility/2006" xmlns:a14="http://schemas.microsoft.com/office/drawing/2010/main">
        <mc:Choice Requires="a14">
          <p:sp>
            <p:nvSpPr>
              <p:cNvPr id="412682" name="Text Box 10"/>
              <p:cNvSpPr txBox="1">
                <a:spLocks noChangeArrowheads="1"/>
              </p:cNvSpPr>
              <p:nvPr/>
            </p:nvSpPr>
            <p:spPr bwMode="auto">
              <a:xfrm>
                <a:off x="6416999" y="3770313"/>
                <a:ext cx="1172116" cy="708592"/>
              </a:xfrm>
              <a:prstGeom prst="rect">
                <a:avLst/>
              </a:prstGeom>
              <a:solidFill>
                <a:schemeClr val="tx1"/>
              </a:solidFill>
              <a:ln w="9525">
                <a:noFill/>
                <a:miter lim="800000"/>
                <a:headEnd type="none" w="sm" len="sm"/>
                <a:tailEnd type="none" w="sm" len="sm"/>
              </a:ln>
              <a:effectLst/>
            </p:spPr>
            <p:txBody>
              <a:bodyPr wrap="none">
                <a:spAutoFit/>
              </a:bodyPr>
              <a:lstStyle/>
              <a:p>
                <a:pPr algn="ctr">
                  <a:lnSpc>
                    <a:spcPct val="110000"/>
                  </a:lnSpc>
                </a:pPr>
                <a:r>
                  <a:rPr lang="en-US" b="1" dirty="0" smtClean="0">
                    <a:solidFill>
                      <a:srgbClr val="0066FF"/>
                    </a:solidFill>
                    <a:latin typeface="Arial" charset="0"/>
                  </a:rPr>
                  <a:t>Note the </a:t>
                </a:r>
              </a:p>
              <a:p>
                <a:pPr algn="ctr">
                  <a:lnSpc>
                    <a:spcPct val="110000"/>
                  </a:lnSpc>
                </a:pPr>
                <a14:m>
                  <m:oMath xmlns:m="http://schemas.openxmlformats.org/officeDocument/2006/math">
                    <m:sSup>
                      <m:sSupPr>
                        <m:ctrlPr>
                          <a:rPr lang="en-US" b="1" i="1" dirty="0" smtClean="0">
                            <a:solidFill>
                              <a:srgbClr val="0066FF"/>
                            </a:solidFill>
                            <a:latin typeface="Cambria Math"/>
                          </a:rPr>
                        </m:ctrlPr>
                      </m:sSupPr>
                      <m:e>
                        <m:r>
                          <a:rPr lang="en-US" b="1" i="1" dirty="0" smtClean="0">
                            <a:solidFill>
                              <a:srgbClr val="0066FF"/>
                            </a:solidFill>
                            <a:latin typeface="Cambria Math"/>
                          </a:rPr>
                          <m:t>𝒗</m:t>
                        </m:r>
                      </m:e>
                      <m:sup>
                        <m:r>
                          <a:rPr lang="en-US" b="1" i="1" dirty="0" smtClean="0">
                            <a:solidFill>
                              <a:srgbClr val="0066FF"/>
                            </a:solidFill>
                            <a:latin typeface="Cambria Math"/>
                          </a:rPr>
                          <m:t>𝟐</m:t>
                        </m:r>
                      </m:sup>
                    </m:sSup>
                  </m:oMath>
                </a14:m>
                <a:r>
                  <a:rPr lang="en-US" b="1" dirty="0" smtClean="0">
                    <a:solidFill>
                      <a:srgbClr val="0066FF"/>
                    </a:solidFill>
                    <a:latin typeface="Arial" charset="0"/>
                  </a:rPr>
                  <a:t> </a:t>
                </a:r>
                <a:r>
                  <a:rPr lang="en-US" b="1" dirty="0">
                    <a:solidFill>
                      <a:srgbClr val="0066FF"/>
                    </a:solidFill>
                    <a:latin typeface="Arial" charset="0"/>
                  </a:rPr>
                  <a:t>factor</a:t>
                </a:r>
                <a:endParaRPr lang="en-US" dirty="0">
                  <a:solidFill>
                    <a:srgbClr val="0066FF"/>
                  </a:solidFill>
                  <a:latin typeface="Arial" charset="0"/>
                </a:endParaRPr>
              </a:p>
            </p:txBody>
          </p:sp>
        </mc:Choice>
        <mc:Fallback xmlns="">
          <p:sp>
            <p:nvSpPr>
              <p:cNvPr id="412682" name="Text Box 10"/>
              <p:cNvSpPr txBox="1">
                <a:spLocks noRot="1" noChangeAspect="1" noMove="1" noResize="1" noEditPoints="1" noAdjustHandles="1" noChangeArrowheads="1" noChangeShapeType="1" noTextEdit="1"/>
              </p:cNvSpPr>
              <p:nvPr/>
            </p:nvSpPr>
            <p:spPr bwMode="auto">
              <a:xfrm>
                <a:off x="6416999" y="3770313"/>
                <a:ext cx="1172116" cy="708592"/>
              </a:xfrm>
              <a:prstGeom prst="rect">
                <a:avLst/>
              </a:prstGeom>
              <a:blipFill rotWithShape="1">
                <a:blip r:embed="rId6"/>
                <a:stretch>
                  <a:fillRect l="-4167" t="-3419" r="-3646" b="-8547"/>
                </a:stretch>
              </a:blipFill>
              <a:ln w="9525">
                <a:noFill/>
                <a:miter lim="800000"/>
                <a:headEnd type="none" w="sm" len="sm"/>
                <a:tailEnd type="none" w="sm" len="sm"/>
              </a:ln>
              <a:effectLst/>
            </p:spPr>
            <p:txBody>
              <a:bodyPr/>
              <a:lstStyle/>
              <a:p>
                <a:r>
                  <a:rPr lang="en-US">
                    <a:noFill/>
                  </a:rPr>
                  <a:t> </a:t>
                </a:r>
              </a:p>
            </p:txBody>
          </p:sp>
        </mc:Fallback>
      </mc:AlternateContent>
      <p:sp>
        <p:nvSpPr>
          <p:cNvPr id="412683" name="Line 11"/>
          <p:cNvSpPr>
            <a:spLocks noChangeShapeType="1"/>
          </p:cNvSpPr>
          <p:nvPr/>
        </p:nvSpPr>
        <p:spPr bwMode="auto">
          <a:xfrm flipH="1">
            <a:off x="4601308" y="4015582"/>
            <a:ext cx="1641475" cy="741362"/>
          </a:xfrm>
          <a:prstGeom prst="line">
            <a:avLst/>
          </a:prstGeom>
          <a:noFill/>
          <a:ln w="76200">
            <a:solidFill>
              <a:schemeClr val="tx1"/>
            </a:solidFill>
            <a:round/>
            <a:headEnd type="none" w="sm" len="sm"/>
            <a:tailEnd type="stealth" w="lg" len="lg"/>
          </a:ln>
          <a:effectLst/>
        </p:spPr>
        <p:txBody>
          <a:bodyPr wrap="none" anchor="ctr"/>
          <a:lstStyle/>
          <a:p>
            <a:endParaRPr lang="en-US"/>
          </a:p>
        </p:txBody>
      </p:sp>
    </p:spTree>
    <p:extLst>
      <p:ext uri="{BB962C8B-B14F-4D97-AF65-F5344CB8AC3E}">
        <p14:creationId xmlns:p14="http://schemas.microsoft.com/office/powerpoint/2010/main" val="105116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AutoShape 2"/>
          <p:cNvSpPr>
            <a:spLocks noChangeArrowheads="1"/>
          </p:cNvSpPr>
          <p:nvPr/>
        </p:nvSpPr>
        <p:spPr bwMode="auto">
          <a:xfrm>
            <a:off x="971550" y="4103688"/>
            <a:ext cx="6829425" cy="199231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08579" name="AutoShape 3"/>
          <p:cNvSpPr>
            <a:spLocks noChangeArrowheads="1"/>
          </p:cNvSpPr>
          <p:nvPr/>
        </p:nvSpPr>
        <p:spPr bwMode="auto">
          <a:xfrm>
            <a:off x="0" y="0"/>
            <a:ext cx="9144000" cy="36179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08580" name="Rectangle 4"/>
          <p:cNvSpPr>
            <a:spLocks noChangeArrowheads="1"/>
          </p:cNvSpPr>
          <p:nvPr/>
        </p:nvSpPr>
        <p:spPr bwMode="auto">
          <a:xfrm>
            <a:off x="0" y="812800"/>
            <a:ext cx="5329238" cy="2551113"/>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2" charset="2"/>
              <a:buNone/>
            </a:pPr>
            <a:r>
              <a:rPr lang="en-US" sz="2000" b="1" dirty="0">
                <a:latin typeface="Arial" charset="0"/>
              </a:rPr>
              <a:t>	</a:t>
            </a:r>
            <a:r>
              <a:rPr lang="en-US" sz="2000" b="1" dirty="0" smtClean="0">
                <a:latin typeface="Arial" charset="0"/>
              </a:rPr>
              <a:t>What would happen to the force of  gravitational attraction between the earth and the moon, if both masses were to double in size?</a:t>
            </a:r>
            <a:r>
              <a:rPr lang="en-US" sz="2000" b="1" dirty="0" smtClean="0">
                <a:solidFill>
                  <a:srgbClr val="000000"/>
                </a:solidFill>
                <a:latin typeface="Arial" charset="0"/>
              </a:rPr>
              <a:t>  </a:t>
            </a:r>
            <a:endParaRPr lang="en-US" sz="2000" dirty="0">
              <a:effectLst>
                <a:outerShdw blurRad="38100" dist="38100" dir="2700000" algn="tl">
                  <a:srgbClr val="000000"/>
                </a:outerShdw>
              </a:effectLst>
              <a:latin typeface="Arial" charset="0"/>
            </a:endParaRPr>
          </a:p>
        </p:txBody>
      </p:sp>
      <p:sp>
        <p:nvSpPr>
          <p:cNvPr id="408581" name="Rectangle 5"/>
          <p:cNvSpPr>
            <a:spLocks noChangeArrowheads="1"/>
          </p:cNvSpPr>
          <p:nvPr/>
        </p:nvSpPr>
        <p:spPr bwMode="auto">
          <a:xfrm>
            <a:off x="4876800" y="898524"/>
            <a:ext cx="4114800" cy="3063875"/>
          </a:xfrm>
          <a:prstGeom prst="rect">
            <a:avLst/>
          </a:prstGeom>
          <a:noFill/>
          <a:ln w="9525">
            <a:noFill/>
            <a:miter lim="800000"/>
            <a:headEnd/>
            <a:tailEnd/>
          </a:ln>
          <a:effectLst/>
        </p:spPr>
        <p:txBody>
          <a:bodyPr lIns="90488" tIns="44450" rIns="90488" bIns="44450"/>
          <a:lstStyle/>
          <a:p>
            <a:pPr marL="457200" indent="-457200">
              <a:lnSpc>
                <a:spcPct val="110000"/>
              </a:lnSpc>
              <a:spcBef>
                <a:spcPct val="30000"/>
              </a:spcBef>
              <a:buClr>
                <a:schemeClr val="accent1"/>
              </a:buClr>
              <a:buSzPct val="75000"/>
              <a:buFont typeface="+mj-lt"/>
              <a:buAutoNum type="arabicParenR"/>
            </a:pPr>
            <a:r>
              <a:rPr lang="en-US" b="1" dirty="0" smtClean="0">
                <a:solidFill>
                  <a:schemeClr val="tx2"/>
                </a:solidFill>
                <a:latin typeface="Arial" charset="0"/>
              </a:rPr>
              <a:t>The attractive force would be 4 times smaller.</a:t>
            </a:r>
            <a:endParaRPr lang="en-US" b="1" dirty="0">
              <a:solidFill>
                <a:schemeClr val="tx2"/>
              </a:solidFill>
              <a:latin typeface="Arial" charset="0"/>
            </a:endParaRPr>
          </a:p>
          <a:p>
            <a:pPr marL="457200" indent="-457200">
              <a:lnSpc>
                <a:spcPct val="110000"/>
              </a:lnSpc>
              <a:spcBef>
                <a:spcPct val="30000"/>
              </a:spcBef>
              <a:buClr>
                <a:schemeClr val="accent1"/>
              </a:buClr>
              <a:buSzPct val="75000"/>
              <a:buFont typeface="+mj-lt"/>
              <a:buAutoNum type="arabicParenR"/>
            </a:pPr>
            <a:r>
              <a:rPr lang="en-US" b="1" dirty="0" smtClean="0">
                <a:solidFill>
                  <a:schemeClr val="tx2"/>
                </a:solidFill>
                <a:latin typeface="Arial" charset="0"/>
              </a:rPr>
              <a:t>The attractive force would be 4 times larger.</a:t>
            </a:r>
          </a:p>
          <a:p>
            <a:pPr marL="457200" indent="-457200">
              <a:lnSpc>
                <a:spcPct val="110000"/>
              </a:lnSpc>
              <a:spcBef>
                <a:spcPct val="30000"/>
              </a:spcBef>
              <a:buClr>
                <a:schemeClr val="accent1"/>
              </a:buClr>
              <a:buSzPct val="75000"/>
              <a:buFont typeface="+mj-lt"/>
              <a:buAutoNum type="arabicParenR"/>
            </a:pPr>
            <a:r>
              <a:rPr lang="en-US" b="1" dirty="0" smtClean="0">
                <a:solidFill>
                  <a:schemeClr val="tx2"/>
                </a:solidFill>
                <a:latin typeface="Arial" charset="0"/>
              </a:rPr>
              <a:t>The attractive force would be two times larger</a:t>
            </a:r>
            <a:endParaRPr lang="en-US" b="1" dirty="0">
              <a:solidFill>
                <a:schemeClr val="tx2"/>
              </a:solidFill>
              <a:latin typeface="Arial" charset="0"/>
            </a:endParaRPr>
          </a:p>
          <a:p>
            <a:pPr marL="457200" indent="-457200">
              <a:lnSpc>
                <a:spcPct val="110000"/>
              </a:lnSpc>
              <a:spcBef>
                <a:spcPct val="30000"/>
              </a:spcBef>
              <a:buClr>
                <a:schemeClr val="accent1"/>
              </a:buClr>
              <a:buSzPct val="75000"/>
              <a:buFont typeface="+mj-lt"/>
              <a:buAutoNum type="arabicParenR"/>
            </a:pPr>
            <a:r>
              <a:rPr lang="en-US" b="1" dirty="0" smtClean="0">
                <a:solidFill>
                  <a:schemeClr val="tx2"/>
                </a:solidFill>
                <a:latin typeface="Arial" charset="0"/>
              </a:rPr>
              <a:t>same</a:t>
            </a:r>
            <a:endParaRPr lang="en-US" dirty="0">
              <a:effectLst>
                <a:outerShdw blurRad="38100" dist="38100" dir="2700000" algn="tl">
                  <a:srgbClr val="000000"/>
                </a:outerShdw>
              </a:effectLst>
              <a:latin typeface="Arial" charset="0"/>
            </a:endParaRPr>
          </a:p>
        </p:txBody>
      </p:sp>
      <p:sp>
        <p:nvSpPr>
          <p:cNvPr id="408582" name="Rectangle 6"/>
          <p:cNvSpPr>
            <a:spLocks noChangeArrowheads="1"/>
          </p:cNvSpPr>
          <p:nvPr/>
        </p:nvSpPr>
        <p:spPr bwMode="auto">
          <a:xfrm>
            <a:off x="868363" y="4108450"/>
            <a:ext cx="6932612" cy="1870075"/>
          </a:xfrm>
          <a:prstGeom prst="rect">
            <a:avLst/>
          </a:prstGeom>
          <a:noFill/>
          <a:ln w="9525">
            <a:noFill/>
            <a:miter lim="800000"/>
            <a:headEnd/>
            <a:tailEnd/>
          </a:ln>
          <a:effectLst/>
        </p:spPr>
        <p:txBody>
          <a:bodyPr lIns="90488" tIns="44450" rIns="90488" bIns="44450"/>
          <a:lstStyle/>
          <a:p>
            <a:pPr marL="401638" indent="-401638">
              <a:lnSpc>
                <a:spcPct val="145000"/>
              </a:lnSpc>
              <a:spcBef>
                <a:spcPct val="30000"/>
              </a:spcBef>
              <a:buClr>
                <a:schemeClr val="accent1"/>
              </a:buClr>
              <a:buSzPct val="75000"/>
              <a:buFont typeface="Wingdings" pitchFamily="2" charset="2"/>
              <a:buNone/>
            </a:pPr>
            <a:r>
              <a:rPr lang="en-US" sz="2000" b="1" dirty="0">
                <a:solidFill>
                  <a:schemeClr val="bg2"/>
                </a:solidFill>
                <a:latin typeface="Arial" charset="0"/>
              </a:rPr>
              <a:t>	</a:t>
            </a:r>
            <a:endParaRPr lang="en-US" sz="2000" dirty="0">
              <a:effectLst>
                <a:outerShdw blurRad="38100" dist="38100" dir="2700000" algn="tl">
                  <a:srgbClr val="000000"/>
                </a:outerShdw>
              </a:effectLst>
              <a:latin typeface="Arial" charset="0"/>
            </a:endParaRPr>
          </a:p>
        </p:txBody>
      </p:sp>
      <p:sp>
        <p:nvSpPr>
          <p:cNvPr id="408584" name="Rectangle 8"/>
          <p:cNvSpPr>
            <a:spLocks noGrp="1" noChangeArrowheads="1"/>
          </p:cNvSpPr>
          <p:nvPr>
            <p:ph type="title"/>
          </p:nvPr>
        </p:nvSpPr>
        <p:spPr>
          <a:xfrm>
            <a:off x="890588" y="0"/>
            <a:ext cx="7294562" cy="838200"/>
          </a:xfrm>
          <a:noFill/>
          <a:ln/>
        </p:spPr>
        <p:txBody>
          <a:bodyPr/>
          <a:lstStyle/>
          <a:p>
            <a:pPr>
              <a:lnSpc>
                <a:spcPct val="90000"/>
              </a:lnSpc>
            </a:pPr>
            <a:r>
              <a:rPr lang="en-US" sz="2800" dirty="0" smtClean="0">
                <a:solidFill>
                  <a:schemeClr val="accent2"/>
                </a:solidFill>
              </a:rPr>
              <a:t>Fly </a:t>
            </a:r>
            <a:r>
              <a:rPr lang="en-US" sz="2800" dirty="0">
                <a:solidFill>
                  <a:schemeClr val="accent2"/>
                </a:solidFill>
              </a:rPr>
              <a:t>Me Away</a:t>
            </a:r>
          </a:p>
        </p:txBody>
      </p:sp>
    </p:spTree>
    <p:extLst>
      <p:ext uri="{BB962C8B-B14F-4D97-AF65-F5344CB8AC3E}">
        <p14:creationId xmlns:p14="http://schemas.microsoft.com/office/powerpoint/2010/main" val="1451744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AutoShape 2"/>
          <p:cNvSpPr>
            <a:spLocks noChangeArrowheads="1"/>
          </p:cNvSpPr>
          <p:nvPr/>
        </p:nvSpPr>
        <p:spPr bwMode="auto">
          <a:xfrm>
            <a:off x="1157287" y="3748087"/>
            <a:ext cx="6829425" cy="259080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dirty="0"/>
          </a:p>
        </p:txBody>
      </p:sp>
      <p:sp>
        <p:nvSpPr>
          <p:cNvPr id="408579" name="AutoShape 3"/>
          <p:cNvSpPr>
            <a:spLocks noChangeArrowheads="1"/>
          </p:cNvSpPr>
          <p:nvPr/>
        </p:nvSpPr>
        <p:spPr bwMode="auto">
          <a:xfrm>
            <a:off x="0" y="-28576"/>
            <a:ext cx="9144000" cy="36179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08580" name="Rectangle 4"/>
          <p:cNvSpPr>
            <a:spLocks noChangeArrowheads="1"/>
          </p:cNvSpPr>
          <p:nvPr/>
        </p:nvSpPr>
        <p:spPr bwMode="auto">
          <a:xfrm>
            <a:off x="0" y="812800"/>
            <a:ext cx="5329238" cy="2551113"/>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2" charset="2"/>
              <a:buNone/>
            </a:pPr>
            <a:r>
              <a:rPr lang="en-US" sz="2000" b="1" dirty="0">
                <a:latin typeface="Arial" charset="0"/>
              </a:rPr>
              <a:t>	</a:t>
            </a:r>
            <a:r>
              <a:rPr lang="en-US" sz="2000" b="1" dirty="0" smtClean="0">
                <a:latin typeface="Arial" charset="0"/>
              </a:rPr>
              <a:t>What would happen to the force of  gravitational attraction between the earth and the moon, if both masses were to double in size?</a:t>
            </a:r>
            <a:r>
              <a:rPr lang="en-US" sz="2000" b="1" dirty="0" smtClean="0">
                <a:solidFill>
                  <a:srgbClr val="000000"/>
                </a:solidFill>
                <a:latin typeface="Arial" charset="0"/>
              </a:rPr>
              <a:t>  </a:t>
            </a:r>
            <a:endParaRPr lang="en-US" sz="2000" dirty="0">
              <a:effectLst>
                <a:outerShdw blurRad="38100" dist="38100" dir="2700000" algn="tl">
                  <a:srgbClr val="000000"/>
                </a:outerShdw>
              </a:effectLst>
              <a:latin typeface="Arial" charset="0"/>
            </a:endParaRPr>
          </a:p>
        </p:txBody>
      </p:sp>
      <p:sp>
        <p:nvSpPr>
          <p:cNvPr id="408581" name="Rectangle 5"/>
          <p:cNvSpPr>
            <a:spLocks noChangeArrowheads="1"/>
          </p:cNvSpPr>
          <p:nvPr/>
        </p:nvSpPr>
        <p:spPr bwMode="auto">
          <a:xfrm>
            <a:off x="4876800" y="898524"/>
            <a:ext cx="4114800" cy="3063875"/>
          </a:xfrm>
          <a:prstGeom prst="rect">
            <a:avLst/>
          </a:prstGeom>
          <a:noFill/>
          <a:ln w="9525">
            <a:noFill/>
            <a:miter lim="800000"/>
            <a:headEnd/>
            <a:tailEnd/>
          </a:ln>
          <a:effectLst/>
        </p:spPr>
        <p:txBody>
          <a:bodyPr lIns="90488" tIns="44450" rIns="90488" bIns="44450"/>
          <a:lstStyle/>
          <a:p>
            <a:pPr marL="457200" indent="-457200">
              <a:lnSpc>
                <a:spcPct val="110000"/>
              </a:lnSpc>
              <a:spcBef>
                <a:spcPct val="30000"/>
              </a:spcBef>
              <a:buClr>
                <a:schemeClr val="accent1"/>
              </a:buClr>
              <a:buSzPct val="75000"/>
              <a:buFont typeface="+mj-lt"/>
              <a:buAutoNum type="arabicParenR"/>
            </a:pPr>
            <a:r>
              <a:rPr lang="en-US" b="1" dirty="0" smtClean="0">
                <a:solidFill>
                  <a:schemeClr val="tx2"/>
                </a:solidFill>
                <a:latin typeface="Arial" charset="0"/>
              </a:rPr>
              <a:t>The attractive force would be 4 times smaller.</a:t>
            </a:r>
            <a:endParaRPr lang="en-US" b="1" dirty="0">
              <a:solidFill>
                <a:schemeClr val="tx2"/>
              </a:solidFill>
              <a:latin typeface="Arial" charset="0"/>
            </a:endParaRPr>
          </a:p>
          <a:p>
            <a:pPr marL="457200" indent="-457200">
              <a:lnSpc>
                <a:spcPct val="110000"/>
              </a:lnSpc>
              <a:spcBef>
                <a:spcPct val="30000"/>
              </a:spcBef>
              <a:buClr>
                <a:schemeClr val="accent1"/>
              </a:buClr>
              <a:buSzPct val="75000"/>
              <a:buFont typeface="+mj-lt"/>
              <a:buAutoNum type="arabicParenR"/>
            </a:pPr>
            <a:r>
              <a:rPr lang="en-US" b="1" dirty="0" smtClean="0">
                <a:solidFill>
                  <a:schemeClr val="tx2"/>
                </a:solidFill>
                <a:latin typeface="Arial" charset="0"/>
              </a:rPr>
              <a:t>The attractive force would be 4 times larger.</a:t>
            </a:r>
          </a:p>
          <a:p>
            <a:pPr marL="457200" indent="-457200">
              <a:lnSpc>
                <a:spcPct val="110000"/>
              </a:lnSpc>
              <a:spcBef>
                <a:spcPct val="30000"/>
              </a:spcBef>
              <a:buClr>
                <a:schemeClr val="accent1"/>
              </a:buClr>
              <a:buSzPct val="75000"/>
              <a:buFont typeface="+mj-lt"/>
              <a:buAutoNum type="arabicParenR"/>
            </a:pPr>
            <a:r>
              <a:rPr lang="en-US" b="1" dirty="0" smtClean="0">
                <a:solidFill>
                  <a:schemeClr val="tx2"/>
                </a:solidFill>
                <a:latin typeface="Arial" charset="0"/>
              </a:rPr>
              <a:t>The attractive force would be two times larger</a:t>
            </a:r>
            <a:endParaRPr lang="en-US" b="1" dirty="0">
              <a:solidFill>
                <a:schemeClr val="tx2"/>
              </a:solidFill>
              <a:latin typeface="Arial" charset="0"/>
            </a:endParaRPr>
          </a:p>
          <a:p>
            <a:pPr marL="457200" indent="-457200">
              <a:lnSpc>
                <a:spcPct val="110000"/>
              </a:lnSpc>
              <a:spcBef>
                <a:spcPct val="30000"/>
              </a:spcBef>
              <a:buClr>
                <a:schemeClr val="accent1"/>
              </a:buClr>
              <a:buSzPct val="75000"/>
              <a:buFont typeface="+mj-lt"/>
              <a:buAutoNum type="arabicParenR"/>
            </a:pPr>
            <a:r>
              <a:rPr lang="en-US" b="1" dirty="0" smtClean="0">
                <a:solidFill>
                  <a:schemeClr val="tx2"/>
                </a:solidFill>
                <a:latin typeface="Arial" charset="0"/>
              </a:rPr>
              <a:t>same</a:t>
            </a:r>
            <a:endParaRPr lang="en-US" dirty="0">
              <a:effectLst>
                <a:outerShdw blurRad="38100" dist="38100" dir="2700000" algn="tl">
                  <a:srgbClr val="000000"/>
                </a:outerShdw>
              </a:effectLst>
              <a:latin typeface="Arial" charset="0"/>
            </a:endParaRPr>
          </a:p>
        </p:txBody>
      </p:sp>
      <p:sp>
        <p:nvSpPr>
          <p:cNvPr id="408582" name="Rectangle 6"/>
          <p:cNvSpPr>
            <a:spLocks noChangeArrowheads="1"/>
          </p:cNvSpPr>
          <p:nvPr/>
        </p:nvSpPr>
        <p:spPr bwMode="auto">
          <a:xfrm>
            <a:off x="868363" y="4108450"/>
            <a:ext cx="6932612" cy="1870075"/>
          </a:xfrm>
          <a:prstGeom prst="rect">
            <a:avLst/>
          </a:prstGeom>
          <a:noFill/>
          <a:ln w="9525">
            <a:noFill/>
            <a:miter lim="800000"/>
            <a:headEnd/>
            <a:tailEnd/>
          </a:ln>
          <a:effectLst/>
        </p:spPr>
        <p:txBody>
          <a:bodyPr lIns="90488" tIns="44450" rIns="90488" bIns="44450"/>
          <a:lstStyle/>
          <a:p>
            <a:pPr marL="401638" indent="-401638">
              <a:lnSpc>
                <a:spcPct val="145000"/>
              </a:lnSpc>
              <a:spcBef>
                <a:spcPct val="30000"/>
              </a:spcBef>
              <a:buClr>
                <a:schemeClr val="accent1"/>
              </a:buClr>
              <a:buSzPct val="75000"/>
              <a:buFont typeface="Wingdings" pitchFamily="2" charset="2"/>
              <a:buNone/>
            </a:pPr>
            <a:endParaRPr lang="en-US" sz="2000" dirty="0">
              <a:effectLst>
                <a:outerShdw blurRad="38100" dist="38100" dir="2700000" algn="tl">
                  <a:srgbClr val="000000"/>
                </a:outerShdw>
              </a:effectLst>
              <a:latin typeface="Arial" charset="0"/>
            </a:endParaRPr>
          </a:p>
        </p:txBody>
      </p:sp>
      <p:sp>
        <p:nvSpPr>
          <p:cNvPr id="408583" name="Oval 7"/>
          <p:cNvSpPr>
            <a:spLocks noChangeArrowheads="1"/>
          </p:cNvSpPr>
          <p:nvPr/>
        </p:nvSpPr>
        <p:spPr bwMode="auto">
          <a:xfrm>
            <a:off x="4838700" y="1335881"/>
            <a:ext cx="4268390" cy="1151730"/>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408584" name="Rectangle 8"/>
          <p:cNvSpPr>
            <a:spLocks noGrp="1" noChangeArrowheads="1"/>
          </p:cNvSpPr>
          <p:nvPr>
            <p:ph type="title"/>
          </p:nvPr>
        </p:nvSpPr>
        <p:spPr>
          <a:xfrm>
            <a:off x="890588" y="0"/>
            <a:ext cx="7294562" cy="838200"/>
          </a:xfrm>
          <a:noFill/>
          <a:ln/>
        </p:spPr>
        <p:txBody>
          <a:bodyPr/>
          <a:lstStyle/>
          <a:p>
            <a:pPr>
              <a:lnSpc>
                <a:spcPct val="90000"/>
              </a:lnSpc>
            </a:pPr>
            <a:r>
              <a:rPr lang="en-US" sz="2800" dirty="0" smtClean="0">
                <a:solidFill>
                  <a:schemeClr val="accent2"/>
                </a:solidFill>
              </a:rPr>
              <a:t>Fly </a:t>
            </a:r>
            <a:r>
              <a:rPr lang="en-US" sz="2800" dirty="0">
                <a:solidFill>
                  <a:schemeClr val="accent2"/>
                </a:solidFill>
              </a:rPr>
              <a:t>Me Away</a:t>
            </a:r>
          </a:p>
        </p:txBody>
      </p:sp>
      <p:graphicFrame>
        <p:nvGraphicFramePr>
          <p:cNvPr id="2" name="Object 1"/>
          <p:cNvGraphicFramePr>
            <a:graphicFrameLocks noChangeAspect="1"/>
          </p:cNvGraphicFramePr>
          <p:nvPr>
            <p:extLst>
              <p:ext uri="{D42A27DB-BD31-4B8C-83A1-F6EECF244321}">
                <p14:modId xmlns:p14="http://schemas.microsoft.com/office/powerpoint/2010/main" val="534655065"/>
              </p:ext>
            </p:extLst>
          </p:nvPr>
        </p:nvGraphicFramePr>
        <p:xfrm>
          <a:off x="3501230" y="4724400"/>
          <a:ext cx="2141538" cy="1095375"/>
        </p:xfrm>
        <a:graphic>
          <a:graphicData uri="http://schemas.openxmlformats.org/presentationml/2006/ole">
            <mc:AlternateContent xmlns:mc="http://schemas.openxmlformats.org/markup-compatibility/2006">
              <mc:Choice xmlns:v="urn:schemas-microsoft-com:vml" Requires="v">
                <p:oleObj spid="_x0000_s4105" name="Equation" r:id="rId4" imgW="1638300" imgH="838200" progId="Equation.3">
                  <p:embed/>
                </p:oleObj>
              </mc:Choice>
              <mc:Fallback>
                <p:oleObj name="Equation" r:id="rId4" imgW="1638300" imgH="8382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1230" y="4724400"/>
                        <a:ext cx="2141538" cy="1095375"/>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4" name="Rectangle 3"/>
          <p:cNvSpPr/>
          <p:nvPr/>
        </p:nvSpPr>
        <p:spPr>
          <a:xfrm>
            <a:off x="2665869" y="3927276"/>
            <a:ext cx="3812262" cy="400110"/>
          </a:xfrm>
          <a:prstGeom prst="rect">
            <a:avLst/>
          </a:prstGeom>
        </p:spPr>
        <p:txBody>
          <a:bodyPr wrap="none">
            <a:spAutoFit/>
          </a:bodyPr>
          <a:lstStyle/>
          <a:p>
            <a:r>
              <a:rPr lang="en-US" sz="2000" b="1" dirty="0">
                <a:solidFill>
                  <a:srgbClr val="000000"/>
                </a:solidFill>
                <a:latin typeface="Arial" charset="0"/>
              </a:rPr>
              <a:t>Using the Law of Gravitation: </a:t>
            </a:r>
            <a:endParaRPr lang="en-US" sz="2000" dirty="0"/>
          </a:p>
        </p:txBody>
      </p:sp>
    </p:spTree>
    <p:extLst>
      <p:ext uri="{BB962C8B-B14F-4D97-AF65-F5344CB8AC3E}">
        <p14:creationId xmlns:p14="http://schemas.microsoft.com/office/powerpoint/2010/main" val="641170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98339" name="Rectangle 3"/>
          <p:cNvSpPr>
            <a:spLocks noGrp="1" noChangeArrowheads="1"/>
          </p:cNvSpPr>
          <p:nvPr>
            <p:ph type="title"/>
          </p:nvPr>
        </p:nvSpPr>
        <p:spPr>
          <a:xfrm>
            <a:off x="933450" y="0"/>
            <a:ext cx="7294563" cy="838200"/>
          </a:xfrm>
          <a:noFill/>
          <a:ln/>
        </p:spPr>
        <p:txBody>
          <a:bodyPr>
            <a:normAutofit/>
          </a:bodyPr>
          <a:lstStyle/>
          <a:p>
            <a:pPr>
              <a:lnSpc>
                <a:spcPct val="90000"/>
              </a:lnSpc>
            </a:pPr>
            <a:r>
              <a:rPr lang="en-US" sz="2800" dirty="0" smtClean="0">
                <a:solidFill>
                  <a:schemeClr val="accent2"/>
                </a:solidFill>
              </a:rPr>
              <a:t>Earth </a:t>
            </a:r>
            <a:r>
              <a:rPr lang="en-US" sz="2800" dirty="0">
                <a:solidFill>
                  <a:schemeClr val="accent2"/>
                </a:solidFill>
              </a:rPr>
              <a:t>and Moon I</a:t>
            </a:r>
          </a:p>
        </p:txBody>
      </p:sp>
      <p:sp>
        <p:nvSpPr>
          <p:cNvPr id="398354" name="Rectangle 18"/>
          <p:cNvSpPr>
            <a:spLocks noGrp="1" noChangeArrowheads="1"/>
          </p:cNvSpPr>
          <p:nvPr>
            <p:ph idx="1"/>
          </p:nvPr>
        </p:nvSpPr>
        <p:spPr>
          <a:xfrm>
            <a:off x="168275" y="849313"/>
            <a:ext cx="3055938" cy="2420937"/>
          </a:xfrm>
          <a:noFill/>
          <a:ln/>
        </p:spPr>
        <p:txBody>
          <a:bodyPr>
            <a:normAutofit fontScale="55000" lnSpcReduction="20000"/>
          </a:bodyPr>
          <a:lstStyle/>
          <a:p>
            <a:pPr marL="401638" indent="-401638">
              <a:lnSpc>
                <a:spcPct val="149000"/>
              </a:lnSpc>
              <a:buFont typeface="Monotype Sorts" pitchFamily="2" charset="2"/>
              <a:buNone/>
            </a:pPr>
            <a:r>
              <a:rPr lang="en-US" b="1" dirty="0"/>
              <a:t>	</a:t>
            </a:r>
            <a:r>
              <a:rPr lang="en-US" b="1" dirty="0" smtClean="0"/>
              <a:t>Using </a:t>
            </a:r>
            <a:r>
              <a:rPr lang="en-US" b="1" dirty="0" err="1" smtClean="0"/>
              <a:t>Newtons</a:t>
            </a:r>
            <a:r>
              <a:rPr lang="en-US" b="1" dirty="0" smtClean="0"/>
              <a:t> 2</a:t>
            </a:r>
            <a:r>
              <a:rPr lang="en-US" b="1" baseline="30000" dirty="0" smtClean="0"/>
              <a:t>nd</a:t>
            </a:r>
            <a:r>
              <a:rPr lang="en-US" b="1" dirty="0" smtClean="0"/>
              <a:t> Law, what is the centripetal force equal to for a satellite orbiting the earth?</a:t>
            </a:r>
            <a:r>
              <a:rPr lang="en-US" sz="2200" b="1" dirty="0" smtClean="0"/>
              <a:t> </a:t>
            </a:r>
            <a:endParaRPr lang="en-US" sz="2200" b="1" dirty="0"/>
          </a:p>
        </p:txBody>
      </p:sp>
      <p:sp>
        <p:nvSpPr>
          <p:cNvPr id="398340" name="Rectangle 4"/>
          <p:cNvSpPr>
            <a:spLocks noChangeArrowheads="1"/>
          </p:cNvSpPr>
          <p:nvPr/>
        </p:nvSpPr>
        <p:spPr bwMode="auto">
          <a:xfrm>
            <a:off x="3679825" y="779463"/>
            <a:ext cx="5464175" cy="264953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1)   </a:t>
            </a:r>
            <a:r>
              <a:rPr lang="en-US" b="1" dirty="0" smtClean="0">
                <a:solidFill>
                  <a:schemeClr val="tx2"/>
                </a:solidFill>
                <a:effectLst>
                  <a:outerShdw blurRad="38100" dist="38100" dir="2700000" algn="tl">
                    <a:srgbClr val="000000"/>
                  </a:outerShdw>
                </a:effectLst>
                <a:latin typeface="Arial" charset="0"/>
              </a:rPr>
              <a:t>The centripetal force is equal to the force of gravity on the satellite.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2)   </a:t>
            </a:r>
            <a:r>
              <a:rPr lang="en-US" b="1" dirty="0" smtClean="0">
                <a:solidFill>
                  <a:schemeClr val="tx2"/>
                </a:solidFill>
                <a:effectLst>
                  <a:outerShdw blurRad="38100" dist="38100" dir="2700000" algn="tl">
                    <a:srgbClr val="000000"/>
                  </a:outerShdw>
                </a:effectLst>
                <a:latin typeface="Arial" charset="0"/>
              </a:rPr>
              <a:t>The centripetal force is zero in this case.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3)   </a:t>
            </a:r>
            <a:r>
              <a:rPr lang="en-US" b="1" dirty="0" smtClean="0">
                <a:solidFill>
                  <a:schemeClr val="tx2"/>
                </a:solidFill>
                <a:effectLst>
                  <a:outerShdw blurRad="38100" dist="38100" dir="2700000" algn="tl">
                    <a:srgbClr val="000000"/>
                  </a:outerShdw>
                </a:effectLst>
                <a:latin typeface="Arial" charset="0"/>
              </a:rPr>
              <a:t>The centripetal force is equal to the centrifugal force in this case.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4)   </a:t>
            </a:r>
            <a:r>
              <a:rPr lang="en-US" b="1" dirty="0" smtClean="0">
                <a:solidFill>
                  <a:schemeClr val="tx2"/>
                </a:solidFill>
                <a:effectLst>
                  <a:outerShdw blurRad="38100" dist="38100" dir="2700000" algn="tl">
                    <a:srgbClr val="000000"/>
                  </a:outerShdw>
                </a:effectLst>
                <a:latin typeface="Arial" charset="0"/>
              </a:rPr>
              <a:t>The centripetal force is tangent to the path of the satellite</a:t>
            </a:r>
            <a:endParaRPr lang="en-US" b="1" dirty="0">
              <a:solidFill>
                <a:schemeClr val="tx2"/>
              </a:solidFill>
              <a:effectLst>
                <a:outerShdw blurRad="38100" dist="38100" dir="2700000" algn="tl">
                  <a:srgbClr val="000000"/>
                </a:outerShdw>
              </a:effectLst>
              <a:latin typeface="Arial" charset="0"/>
            </a:endParaRPr>
          </a:p>
        </p:txBody>
      </p:sp>
      <p:pic>
        <p:nvPicPr>
          <p:cNvPr id="19" name="Picture 18" descr="http://www.grc.nasa.gov/WWW/k-12/rocket/TRCRocket/IMAGES/orbital.gif"/>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810000"/>
            <a:ext cx="4191000" cy="2667000"/>
          </a:xfrm>
          <a:prstGeom prst="rect">
            <a:avLst/>
          </a:prstGeom>
          <a:noFill/>
          <a:ln>
            <a:noFill/>
          </a:ln>
        </p:spPr>
      </p:pic>
    </p:spTree>
    <p:extLst>
      <p:ext uri="{BB962C8B-B14F-4D97-AF65-F5344CB8AC3E}">
        <p14:creationId xmlns:p14="http://schemas.microsoft.com/office/powerpoint/2010/main" val="300288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98339" name="Rectangle 3"/>
          <p:cNvSpPr>
            <a:spLocks noGrp="1" noChangeArrowheads="1"/>
          </p:cNvSpPr>
          <p:nvPr>
            <p:ph type="title"/>
          </p:nvPr>
        </p:nvSpPr>
        <p:spPr>
          <a:xfrm>
            <a:off x="933450" y="0"/>
            <a:ext cx="7294563" cy="838200"/>
          </a:xfrm>
          <a:noFill/>
          <a:ln/>
        </p:spPr>
        <p:txBody>
          <a:bodyPr>
            <a:normAutofit/>
          </a:bodyPr>
          <a:lstStyle/>
          <a:p>
            <a:pPr>
              <a:lnSpc>
                <a:spcPct val="90000"/>
              </a:lnSpc>
            </a:pPr>
            <a:r>
              <a:rPr lang="en-US" sz="2800" dirty="0" smtClean="0">
                <a:solidFill>
                  <a:schemeClr val="accent2"/>
                </a:solidFill>
              </a:rPr>
              <a:t>Earth </a:t>
            </a:r>
            <a:r>
              <a:rPr lang="en-US" sz="2800" dirty="0">
                <a:solidFill>
                  <a:schemeClr val="accent2"/>
                </a:solidFill>
              </a:rPr>
              <a:t>and Moon I</a:t>
            </a:r>
          </a:p>
        </p:txBody>
      </p:sp>
      <p:sp>
        <p:nvSpPr>
          <p:cNvPr id="398354" name="Rectangle 18"/>
          <p:cNvSpPr>
            <a:spLocks noGrp="1" noChangeArrowheads="1"/>
          </p:cNvSpPr>
          <p:nvPr>
            <p:ph idx="1"/>
          </p:nvPr>
        </p:nvSpPr>
        <p:spPr>
          <a:xfrm>
            <a:off x="168275" y="849313"/>
            <a:ext cx="3055938" cy="2420937"/>
          </a:xfrm>
          <a:noFill/>
          <a:ln/>
        </p:spPr>
        <p:txBody>
          <a:bodyPr>
            <a:normAutofit fontScale="55000" lnSpcReduction="20000"/>
          </a:bodyPr>
          <a:lstStyle/>
          <a:p>
            <a:pPr marL="401638" indent="-401638">
              <a:lnSpc>
                <a:spcPct val="149000"/>
              </a:lnSpc>
              <a:buFont typeface="Monotype Sorts" pitchFamily="2" charset="2"/>
              <a:buNone/>
            </a:pPr>
            <a:r>
              <a:rPr lang="en-US" b="1" dirty="0"/>
              <a:t>	</a:t>
            </a:r>
            <a:r>
              <a:rPr lang="en-US" b="1" dirty="0" smtClean="0"/>
              <a:t>Using </a:t>
            </a:r>
            <a:r>
              <a:rPr lang="en-US" b="1" dirty="0" err="1" smtClean="0"/>
              <a:t>Newtons</a:t>
            </a:r>
            <a:r>
              <a:rPr lang="en-US" b="1" dirty="0" smtClean="0"/>
              <a:t> 2</a:t>
            </a:r>
            <a:r>
              <a:rPr lang="en-US" b="1" baseline="30000" dirty="0" smtClean="0"/>
              <a:t>nd</a:t>
            </a:r>
            <a:r>
              <a:rPr lang="en-US" b="1" dirty="0" smtClean="0"/>
              <a:t> Law, what is the centripetal force equal to for a satellite orbiting the earth?</a:t>
            </a:r>
            <a:r>
              <a:rPr lang="en-US" sz="2200" b="1" dirty="0" smtClean="0"/>
              <a:t> </a:t>
            </a:r>
            <a:endParaRPr lang="en-US" sz="2200" b="1" dirty="0"/>
          </a:p>
        </p:txBody>
      </p:sp>
      <p:sp>
        <p:nvSpPr>
          <p:cNvPr id="398340" name="Rectangle 4"/>
          <p:cNvSpPr>
            <a:spLocks noChangeArrowheads="1"/>
          </p:cNvSpPr>
          <p:nvPr/>
        </p:nvSpPr>
        <p:spPr bwMode="auto">
          <a:xfrm>
            <a:off x="3679825" y="779463"/>
            <a:ext cx="5464175" cy="264953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1)   </a:t>
            </a:r>
            <a:r>
              <a:rPr lang="en-US" b="1" dirty="0" smtClean="0">
                <a:solidFill>
                  <a:schemeClr val="tx2"/>
                </a:solidFill>
                <a:effectLst>
                  <a:outerShdw blurRad="38100" dist="38100" dir="2700000" algn="tl">
                    <a:srgbClr val="000000"/>
                  </a:outerShdw>
                </a:effectLst>
                <a:latin typeface="Arial" charset="0"/>
              </a:rPr>
              <a:t>The centripetal force is equal to the force of gravity on the satellite.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2)   </a:t>
            </a:r>
            <a:r>
              <a:rPr lang="en-US" b="1" dirty="0" smtClean="0">
                <a:solidFill>
                  <a:schemeClr val="tx2"/>
                </a:solidFill>
                <a:effectLst>
                  <a:outerShdw blurRad="38100" dist="38100" dir="2700000" algn="tl">
                    <a:srgbClr val="000000"/>
                  </a:outerShdw>
                </a:effectLst>
                <a:latin typeface="Arial" charset="0"/>
              </a:rPr>
              <a:t>The centripetal force is zero in this case.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3)   </a:t>
            </a:r>
            <a:r>
              <a:rPr lang="en-US" b="1" dirty="0" smtClean="0">
                <a:solidFill>
                  <a:schemeClr val="tx2"/>
                </a:solidFill>
                <a:effectLst>
                  <a:outerShdw blurRad="38100" dist="38100" dir="2700000" algn="tl">
                    <a:srgbClr val="000000"/>
                  </a:outerShdw>
                </a:effectLst>
                <a:latin typeface="Arial" charset="0"/>
              </a:rPr>
              <a:t>The centripetal force is equal to the centrifugal force in this case.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4)   </a:t>
            </a:r>
            <a:r>
              <a:rPr lang="en-US" b="1" dirty="0" smtClean="0">
                <a:solidFill>
                  <a:schemeClr val="tx2"/>
                </a:solidFill>
                <a:effectLst>
                  <a:outerShdw blurRad="38100" dist="38100" dir="2700000" algn="tl">
                    <a:srgbClr val="000000"/>
                  </a:outerShdw>
                </a:effectLst>
                <a:latin typeface="Arial" charset="0"/>
              </a:rPr>
              <a:t>The centripetal force is tangent to the path of the satellite</a:t>
            </a:r>
            <a:endParaRPr lang="en-US" b="1" dirty="0">
              <a:solidFill>
                <a:schemeClr val="tx2"/>
              </a:solidFill>
              <a:effectLst>
                <a:outerShdw blurRad="38100" dist="38100" dir="2700000" algn="tl">
                  <a:srgbClr val="000000"/>
                </a:outerShdw>
              </a:effectLst>
              <a:latin typeface="Arial" charset="0"/>
            </a:endParaRPr>
          </a:p>
        </p:txBody>
      </p:sp>
      <p:pic>
        <p:nvPicPr>
          <p:cNvPr id="19" name="Picture 18" descr="http://www.grc.nasa.gov/WWW/k-12/rocket/TRCRocket/IMAGES/orbital.gif"/>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715314"/>
            <a:ext cx="3276599" cy="2380686"/>
          </a:xfrm>
          <a:prstGeom prst="rect">
            <a:avLst/>
          </a:prstGeom>
          <a:noFill/>
          <a:ln>
            <a:noFill/>
          </a:ln>
        </p:spPr>
      </p:pic>
      <p:sp>
        <p:nvSpPr>
          <p:cNvPr id="7" name="Oval 7"/>
          <p:cNvSpPr>
            <a:spLocks noChangeArrowheads="1"/>
          </p:cNvSpPr>
          <p:nvPr/>
        </p:nvSpPr>
        <p:spPr bwMode="auto">
          <a:xfrm>
            <a:off x="3465910" y="533400"/>
            <a:ext cx="5678090" cy="1143000"/>
          </a:xfrm>
          <a:prstGeom prst="ellipse">
            <a:avLst/>
          </a:prstGeom>
          <a:noFill/>
          <a:ln w="38100">
            <a:solidFill>
              <a:schemeClr val="accent1"/>
            </a:solidFill>
            <a:round/>
            <a:headEnd type="none" w="sm" len="sm"/>
            <a:tailEnd type="none" w="sm" len="sm"/>
          </a:ln>
          <a:effectLst/>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381000" y="3810000"/>
                <a:ext cx="5486400" cy="2591928"/>
              </a:xfrm>
              <a:prstGeom prst="rect">
                <a:avLst/>
              </a:prstGeom>
              <a:noFill/>
            </p:spPr>
            <p:txBody>
              <a:bodyPr wrap="square" rtlCol="0">
                <a:spAutoFit/>
              </a:bodyPr>
              <a:lstStyle/>
              <a:p>
                <a14:m>
                  <m:oMath xmlns:m="http://schemas.openxmlformats.org/officeDocument/2006/math">
                    <m:nary>
                      <m:naryPr>
                        <m:chr m:val="∑"/>
                        <m:limLoc m:val="undOvr"/>
                        <m:subHide m:val="on"/>
                        <m:supHide m:val="on"/>
                        <m:ctrlPr>
                          <a:rPr lang="en-US" sz="2000" i="1">
                            <a:latin typeface="Cambria Math"/>
                          </a:rPr>
                        </m:ctrlPr>
                      </m:naryPr>
                      <m:sub/>
                      <m:sup/>
                      <m:e>
                        <m:acc>
                          <m:accPr>
                            <m:chr m:val="⃗"/>
                            <m:ctrlPr>
                              <a:rPr lang="en-US" sz="2000" i="1">
                                <a:latin typeface="Cambria Math"/>
                              </a:rPr>
                            </m:ctrlPr>
                          </m:accPr>
                          <m:e>
                            <m:r>
                              <a:rPr lang="en-US" sz="2000" i="1">
                                <a:latin typeface="Cambria Math"/>
                              </a:rPr>
                              <m:t>𝐹</m:t>
                            </m:r>
                          </m:e>
                        </m:acc>
                      </m:e>
                    </m:nary>
                    <m:r>
                      <a:rPr lang="en-US" sz="2000" i="1">
                        <a:latin typeface="Cambria Math"/>
                      </a:rPr>
                      <m:t>=</m:t>
                    </m:r>
                    <m:r>
                      <a:rPr lang="en-US" sz="2000" i="1">
                        <a:latin typeface="Cambria Math"/>
                      </a:rPr>
                      <m:t>𝑚</m:t>
                    </m:r>
                    <m:acc>
                      <m:accPr>
                        <m:chr m:val="⃗"/>
                        <m:ctrlPr>
                          <a:rPr lang="en-US" sz="2000" i="1">
                            <a:latin typeface="Cambria Math"/>
                          </a:rPr>
                        </m:ctrlPr>
                      </m:accPr>
                      <m:e>
                        <m:r>
                          <a:rPr lang="en-US" sz="2000" i="1">
                            <a:latin typeface="Cambria Math"/>
                          </a:rPr>
                          <m:t>𝑎</m:t>
                        </m:r>
                      </m:e>
                    </m:acc>
                  </m:oMath>
                </a14:m>
                <a:r>
                  <a:rPr lang="en-US" sz="2000" dirty="0"/>
                  <a:t>	</a:t>
                </a:r>
                <a:r>
                  <a:rPr lang="en-US" sz="2000" dirty="0" smtClean="0"/>
                  <a:t>Using </a:t>
                </a:r>
                <a:r>
                  <a:rPr lang="en-US" sz="2000" dirty="0"/>
                  <a:t>Newton’s 2</a:t>
                </a:r>
                <a:r>
                  <a:rPr lang="en-US" sz="2000" baseline="30000" dirty="0"/>
                  <a:t>nd</a:t>
                </a:r>
                <a:r>
                  <a:rPr lang="en-US" sz="2000" dirty="0"/>
                  <a:t> Law 	</a:t>
                </a:r>
              </a:p>
              <a:p>
                <a:r>
                  <a:rPr lang="en-US" sz="2000" dirty="0"/>
                  <a:t>In this case the only force on the body is the force of gravity and the acceleration of the body is centripetal.</a:t>
                </a:r>
              </a:p>
              <a:p>
                <a14:m>
                  <m:oMath xmlns:m="http://schemas.openxmlformats.org/officeDocument/2006/math">
                    <m:sSub>
                      <m:sSubPr>
                        <m:ctrlPr>
                          <a:rPr lang="en-US" sz="2000" i="1">
                            <a:latin typeface="Cambria Math"/>
                          </a:rPr>
                        </m:ctrlPr>
                      </m:sSubPr>
                      <m:e>
                        <m:r>
                          <a:rPr lang="en-US" sz="2000" i="1">
                            <a:latin typeface="Cambria Math"/>
                          </a:rPr>
                          <m:t>𝐹</m:t>
                        </m:r>
                      </m:e>
                      <m:sub>
                        <m:r>
                          <a:rPr lang="en-US" sz="2000" i="1">
                            <a:latin typeface="Cambria Math"/>
                          </a:rPr>
                          <m:t>𝐺</m:t>
                        </m:r>
                      </m:sub>
                    </m:sSub>
                    <m:r>
                      <a:rPr lang="en-US" sz="2000" i="1">
                        <a:latin typeface="Cambria Math"/>
                      </a:rPr>
                      <m:t>=</m:t>
                    </m:r>
                    <m:sSub>
                      <m:sSubPr>
                        <m:ctrlPr>
                          <a:rPr lang="en-US" sz="2000" i="1">
                            <a:latin typeface="Cambria Math"/>
                          </a:rPr>
                        </m:ctrlPr>
                      </m:sSubPr>
                      <m:e>
                        <m:r>
                          <a:rPr lang="en-US" sz="2000" i="1">
                            <a:latin typeface="Cambria Math"/>
                          </a:rPr>
                          <m:t>𝐹</m:t>
                        </m:r>
                      </m:e>
                      <m:sub>
                        <m:r>
                          <a:rPr lang="en-US" sz="2000" i="1">
                            <a:latin typeface="Cambria Math"/>
                          </a:rPr>
                          <m:t>𝐶</m:t>
                        </m:r>
                      </m:sub>
                    </m:sSub>
                  </m:oMath>
                </a14:m>
                <a:r>
                  <a:rPr lang="en-US" sz="2000" dirty="0"/>
                  <a:t>		</a:t>
                </a:r>
                <a:endParaRPr lang="en-US" sz="2000" dirty="0" smtClean="0"/>
              </a:p>
              <a:p>
                <a:r>
                  <a:rPr lang="en-US" sz="2000" dirty="0" smtClean="0"/>
                  <a:t>Where </a:t>
                </a:r>
                <a14:m>
                  <m:oMath xmlns:m="http://schemas.openxmlformats.org/officeDocument/2006/math">
                    <m:sSub>
                      <m:sSubPr>
                        <m:ctrlPr>
                          <a:rPr lang="en-US" sz="2000" i="1">
                            <a:latin typeface="Cambria Math"/>
                          </a:rPr>
                        </m:ctrlPr>
                      </m:sSubPr>
                      <m:e>
                        <m:r>
                          <a:rPr lang="en-US" sz="2000" i="1">
                            <a:latin typeface="Cambria Math"/>
                          </a:rPr>
                          <m:t>𝐹</m:t>
                        </m:r>
                      </m:e>
                      <m:sub>
                        <m:r>
                          <a:rPr lang="en-US" sz="2000" i="1">
                            <a:latin typeface="Cambria Math"/>
                          </a:rPr>
                          <m:t>𝐺</m:t>
                        </m:r>
                      </m:sub>
                    </m:sSub>
                  </m:oMath>
                </a14:m>
                <a:r>
                  <a:rPr lang="en-US" sz="2000" dirty="0"/>
                  <a:t> is the force of gravity on the satellite and </a:t>
                </a:r>
                <a14:m>
                  <m:oMath xmlns:m="http://schemas.openxmlformats.org/officeDocument/2006/math">
                    <m:sSub>
                      <m:sSubPr>
                        <m:ctrlPr>
                          <a:rPr lang="en-US" sz="2000" i="1">
                            <a:latin typeface="Cambria Math"/>
                          </a:rPr>
                        </m:ctrlPr>
                      </m:sSubPr>
                      <m:e>
                        <m:r>
                          <a:rPr lang="en-US" sz="2000" i="1">
                            <a:latin typeface="Cambria Math"/>
                          </a:rPr>
                          <m:t>𝐹</m:t>
                        </m:r>
                      </m:e>
                      <m:sub>
                        <m:r>
                          <a:rPr lang="en-US" sz="2000" i="1">
                            <a:latin typeface="Cambria Math"/>
                          </a:rPr>
                          <m:t>𝐶</m:t>
                        </m:r>
                      </m:sub>
                    </m:sSub>
                  </m:oMath>
                </a14:m>
                <a:r>
                  <a:rPr lang="en-US" sz="2000" dirty="0"/>
                  <a:t> is the centripetal force.</a:t>
                </a:r>
              </a:p>
            </p:txBody>
          </p:sp>
        </mc:Choice>
        <mc:Fallback xmlns="">
          <p:sp>
            <p:nvSpPr>
              <p:cNvPr id="2" name="TextBox 1"/>
              <p:cNvSpPr txBox="1">
                <a:spLocks noRot="1" noChangeAspect="1" noMove="1" noResize="1" noEditPoints="1" noAdjustHandles="1" noChangeArrowheads="1" noChangeShapeType="1" noTextEdit="1"/>
              </p:cNvSpPr>
              <p:nvPr/>
            </p:nvSpPr>
            <p:spPr>
              <a:xfrm>
                <a:off x="381000" y="3810000"/>
                <a:ext cx="5486400" cy="2591928"/>
              </a:xfrm>
              <a:prstGeom prst="rect">
                <a:avLst/>
              </a:prstGeom>
              <a:blipFill rotWithShape="1">
                <a:blip r:embed="rId4"/>
                <a:stretch>
                  <a:fillRect l="-6889" t="-17412" b="-3294"/>
                </a:stretch>
              </a:blipFill>
            </p:spPr>
            <p:txBody>
              <a:bodyPr/>
              <a:lstStyle/>
              <a:p>
                <a:r>
                  <a:rPr lang="en-US">
                    <a:noFill/>
                  </a:rPr>
                  <a:t> </a:t>
                </a:r>
              </a:p>
            </p:txBody>
          </p:sp>
        </mc:Fallback>
      </mc:AlternateContent>
    </p:spTree>
    <p:extLst>
      <p:ext uri="{BB962C8B-B14F-4D97-AF65-F5344CB8AC3E}">
        <p14:creationId xmlns:p14="http://schemas.microsoft.com/office/powerpoint/2010/main" val="4052882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98339" name="Rectangle 3"/>
          <p:cNvSpPr>
            <a:spLocks noGrp="1" noChangeArrowheads="1"/>
          </p:cNvSpPr>
          <p:nvPr>
            <p:ph type="title"/>
          </p:nvPr>
        </p:nvSpPr>
        <p:spPr>
          <a:xfrm>
            <a:off x="933450" y="0"/>
            <a:ext cx="7294563" cy="838200"/>
          </a:xfrm>
          <a:noFill/>
          <a:ln/>
        </p:spPr>
        <p:txBody>
          <a:bodyPr>
            <a:normAutofit/>
          </a:bodyPr>
          <a:lstStyle/>
          <a:p>
            <a:pPr>
              <a:lnSpc>
                <a:spcPct val="90000"/>
              </a:lnSpc>
            </a:pPr>
            <a:r>
              <a:rPr lang="en-US" sz="2800" dirty="0" smtClean="0">
                <a:solidFill>
                  <a:schemeClr val="accent2"/>
                </a:solidFill>
              </a:rPr>
              <a:t>Circular Motion</a:t>
            </a:r>
            <a:endParaRPr lang="en-US" sz="2800" dirty="0">
              <a:solidFill>
                <a:schemeClr val="accent2"/>
              </a:solidFill>
            </a:endParaRPr>
          </a:p>
        </p:txBody>
      </p:sp>
      <p:sp>
        <p:nvSpPr>
          <p:cNvPr id="398354" name="Rectangle 18"/>
          <p:cNvSpPr>
            <a:spLocks noGrp="1" noChangeArrowheads="1"/>
          </p:cNvSpPr>
          <p:nvPr>
            <p:ph idx="1"/>
          </p:nvPr>
        </p:nvSpPr>
        <p:spPr>
          <a:xfrm>
            <a:off x="168275" y="849313"/>
            <a:ext cx="3055938" cy="2420937"/>
          </a:xfrm>
          <a:noFill/>
          <a:ln/>
        </p:spPr>
        <p:txBody>
          <a:bodyPr>
            <a:normAutofit fontScale="55000" lnSpcReduction="20000"/>
          </a:bodyPr>
          <a:lstStyle/>
          <a:p>
            <a:pPr marL="401638" indent="-401638">
              <a:lnSpc>
                <a:spcPct val="149000"/>
              </a:lnSpc>
              <a:buFont typeface="Monotype Sorts" pitchFamily="2" charset="2"/>
              <a:buNone/>
            </a:pPr>
            <a:r>
              <a:rPr lang="en-US" b="1" dirty="0"/>
              <a:t>	</a:t>
            </a:r>
            <a:r>
              <a:rPr lang="en-US" b="1" dirty="0" smtClean="0"/>
              <a:t>Using </a:t>
            </a:r>
            <a:r>
              <a:rPr lang="en-US" b="1" dirty="0" err="1" smtClean="0"/>
              <a:t>Newtons</a:t>
            </a:r>
            <a:r>
              <a:rPr lang="en-US" b="1" dirty="0" smtClean="0"/>
              <a:t> 2</a:t>
            </a:r>
            <a:r>
              <a:rPr lang="en-US" b="1" baseline="30000" dirty="0" smtClean="0"/>
              <a:t>nd</a:t>
            </a:r>
            <a:r>
              <a:rPr lang="en-US" b="1" dirty="0" smtClean="0"/>
              <a:t> Law, what is the centripetal force equal to for a mass on a string rotating in a circular cone?</a:t>
            </a:r>
            <a:r>
              <a:rPr lang="en-US" sz="2200" b="1" dirty="0" smtClean="0"/>
              <a:t> </a:t>
            </a:r>
            <a:endParaRPr lang="en-US" sz="2200" b="1" dirty="0"/>
          </a:p>
        </p:txBody>
      </p:sp>
      <p:sp>
        <p:nvSpPr>
          <p:cNvPr id="398340" name="Rectangle 4"/>
          <p:cNvSpPr>
            <a:spLocks noChangeArrowheads="1"/>
          </p:cNvSpPr>
          <p:nvPr/>
        </p:nvSpPr>
        <p:spPr bwMode="auto">
          <a:xfrm>
            <a:off x="3679825" y="779463"/>
            <a:ext cx="5464175" cy="264953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AutoNum type="arabicParenR"/>
            </a:pPr>
            <a:r>
              <a:rPr lang="en-US" b="1" dirty="0" smtClean="0">
                <a:solidFill>
                  <a:schemeClr val="tx2"/>
                </a:solidFill>
                <a:effectLst>
                  <a:outerShdw blurRad="38100" dist="38100" dir="2700000" algn="tl">
                    <a:srgbClr val="000000"/>
                  </a:outerShdw>
                </a:effectLst>
                <a:latin typeface="Arial" charset="0"/>
              </a:rPr>
              <a:t>The centripetal force is equal to the force of tension in the string.</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AutoNum type="arabicParenR"/>
            </a:pPr>
            <a:r>
              <a:rPr lang="en-US" b="1" dirty="0" smtClean="0">
                <a:solidFill>
                  <a:schemeClr val="tx2"/>
                </a:solidFill>
                <a:effectLst>
                  <a:outerShdw blurRad="38100" dist="38100" dir="2700000" algn="tl">
                    <a:srgbClr val="000000"/>
                  </a:outerShdw>
                </a:effectLst>
                <a:latin typeface="Arial" charset="0"/>
              </a:rPr>
              <a:t>The centripetal force is zero in this case.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AutoNum type="arabicParenR" startAt="3"/>
            </a:pPr>
            <a:r>
              <a:rPr lang="en-US" b="1" dirty="0" smtClean="0">
                <a:solidFill>
                  <a:schemeClr val="tx2"/>
                </a:solidFill>
                <a:effectLst>
                  <a:outerShdw blurRad="38100" dist="38100" dir="2700000" algn="tl">
                    <a:srgbClr val="000000"/>
                  </a:outerShdw>
                </a:effectLst>
                <a:latin typeface="Arial" charset="0"/>
              </a:rPr>
              <a:t>The centripetal force is equal to the vertical component of the tension in the string.</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AutoNum type="arabicParenR" startAt="3"/>
            </a:pPr>
            <a:r>
              <a:rPr lang="en-US" b="1" dirty="0" smtClean="0">
                <a:solidFill>
                  <a:schemeClr val="tx2"/>
                </a:solidFill>
                <a:effectLst>
                  <a:outerShdw blurRad="38100" dist="38100" dir="2700000" algn="tl">
                    <a:srgbClr val="000000"/>
                  </a:outerShdw>
                </a:effectLst>
                <a:latin typeface="Arial" charset="0"/>
              </a:rPr>
              <a:t>The </a:t>
            </a:r>
            <a:r>
              <a:rPr lang="en-US" b="1" dirty="0">
                <a:solidFill>
                  <a:schemeClr val="tx2"/>
                </a:solidFill>
                <a:effectLst>
                  <a:outerShdw blurRad="38100" dist="38100" dir="2700000" algn="tl">
                    <a:srgbClr val="000000"/>
                  </a:outerShdw>
                </a:effectLst>
                <a:latin typeface="Arial" charset="0"/>
              </a:rPr>
              <a:t>centripetal force is equal to the </a:t>
            </a:r>
            <a:r>
              <a:rPr lang="en-US" b="1" dirty="0" smtClean="0">
                <a:solidFill>
                  <a:schemeClr val="tx2"/>
                </a:solidFill>
                <a:effectLst>
                  <a:outerShdw blurRad="38100" dist="38100" dir="2700000" algn="tl">
                    <a:srgbClr val="000000"/>
                  </a:outerShdw>
                </a:effectLst>
                <a:latin typeface="Arial" charset="0"/>
              </a:rPr>
              <a:t>horizontal </a:t>
            </a:r>
            <a:r>
              <a:rPr lang="en-US" b="1" dirty="0">
                <a:solidFill>
                  <a:schemeClr val="tx2"/>
                </a:solidFill>
                <a:effectLst>
                  <a:outerShdw blurRad="38100" dist="38100" dir="2700000" algn="tl">
                    <a:srgbClr val="000000"/>
                  </a:outerShdw>
                </a:effectLst>
                <a:latin typeface="Arial" charset="0"/>
              </a:rPr>
              <a:t>component of the tension in the string.</a:t>
            </a: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5105400" y="3587750"/>
            <a:ext cx="2819400" cy="3041650"/>
          </a:xfrm>
          <a:prstGeom prst="rect">
            <a:avLst/>
          </a:prstGeom>
        </p:spPr>
      </p:pic>
    </p:spTree>
    <p:extLst>
      <p:ext uri="{BB962C8B-B14F-4D97-AF65-F5344CB8AC3E}">
        <p14:creationId xmlns:p14="http://schemas.microsoft.com/office/powerpoint/2010/main" val="3909264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98339" name="Rectangle 3"/>
          <p:cNvSpPr>
            <a:spLocks noGrp="1" noChangeArrowheads="1"/>
          </p:cNvSpPr>
          <p:nvPr>
            <p:ph type="title"/>
          </p:nvPr>
        </p:nvSpPr>
        <p:spPr>
          <a:xfrm>
            <a:off x="933450" y="0"/>
            <a:ext cx="7294563" cy="838200"/>
          </a:xfrm>
          <a:noFill/>
          <a:ln/>
        </p:spPr>
        <p:txBody>
          <a:bodyPr>
            <a:normAutofit/>
          </a:bodyPr>
          <a:lstStyle/>
          <a:p>
            <a:pPr>
              <a:lnSpc>
                <a:spcPct val="90000"/>
              </a:lnSpc>
            </a:pPr>
            <a:r>
              <a:rPr lang="en-US" sz="2800" dirty="0" smtClean="0">
                <a:solidFill>
                  <a:schemeClr val="accent2"/>
                </a:solidFill>
              </a:rPr>
              <a:t>Circular motion</a:t>
            </a:r>
            <a:endParaRPr lang="en-US" sz="2800" dirty="0">
              <a:solidFill>
                <a:schemeClr val="accent2"/>
              </a:solidFill>
            </a:endParaRPr>
          </a:p>
        </p:txBody>
      </p:sp>
      <p:sp>
        <p:nvSpPr>
          <p:cNvPr id="398354" name="Rectangle 18"/>
          <p:cNvSpPr>
            <a:spLocks noGrp="1" noChangeArrowheads="1"/>
          </p:cNvSpPr>
          <p:nvPr>
            <p:ph idx="1"/>
          </p:nvPr>
        </p:nvSpPr>
        <p:spPr>
          <a:xfrm>
            <a:off x="168275" y="849313"/>
            <a:ext cx="3055938" cy="2420937"/>
          </a:xfrm>
          <a:noFill/>
          <a:ln/>
        </p:spPr>
        <p:txBody>
          <a:bodyPr>
            <a:normAutofit fontScale="55000" lnSpcReduction="20000"/>
          </a:bodyPr>
          <a:lstStyle/>
          <a:p>
            <a:pPr marL="401638" indent="-401638">
              <a:lnSpc>
                <a:spcPct val="149000"/>
              </a:lnSpc>
              <a:buFont typeface="Monotype Sorts" pitchFamily="2" charset="2"/>
              <a:buNone/>
            </a:pPr>
            <a:r>
              <a:rPr lang="en-US" b="1" dirty="0"/>
              <a:t>	</a:t>
            </a:r>
            <a:r>
              <a:rPr lang="en-US" b="1" dirty="0" smtClean="0"/>
              <a:t>Using </a:t>
            </a:r>
            <a:r>
              <a:rPr lang="en-US" b="1" dirty="0" err="1" smtClean="0"/>
              <a:t>Newtons</a:t>
            </a:r>
            <a:r>
              <a:rPr lang="en-US" b="1" dirty="0" smtClean="0"/>
              <a:t> 2</a:t>
            </a:r>
            <a:r>
              <a:rPr lang="en-US" b="1" baseline="30000" dirty="0" smtClean="0"/>
              <a:t>nd</a:t>
            </a:r>
            <a:r>
              <a:rPr lang="en-US" b="1" dirty="0" smtClean="0"/>
              <a:t> Law, what is the centripetal force equal to for a mass on a string rotating in a circular cone?</a:t>
            </a:r>
            <a:r>
              <a:rPr lang="en-US" sz="2200" b="1" dirty="0" smtClean="0"/>
              <a:t> </a:t>
            </a:r>
            <a:endParaRPr lang="en-US" sz="2200" b="1" dirty="0"/>
          </a:p>
        </p:txBody>
      </p:sp>
      <p:sp>
        <p:nvSpPr>
          <p:cNvPr id="398340" name="Rectangle 4"/>
          <p:cNvSpPr>
            <a:spLocks noChangeArrowheads="1"/>
          </p:cNvSpPr>
          <p:nvPr/>
        </p:nvSpPr>
        <p:spPr bwMode="auto">
          <a:xfrm>
            <a:off x="3679825" y="779463"/>
            <a:ext cx="5464175" cy="264953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AutoNum type="arabicParenR"/>
            </a:pPr>
            <a:r>
              <a:rPr lang="en-US" b="1" dirty="0" smtClean="0">
                <a:solidFill>
                  <a:schemeClr val="tx2"/>
                </a:solidFill>
                <a:effectLst>
                  <a:outerShdw blurRad="38100" dist="38100" dir="2700000" algn="tl">
                    <a:srgbClr val="000000"/>
                  </a:outerShdw>
                </a:effectLst>
                <a:latin typeface="Arial" charset="0"/>
              </a:rPr>
              <a:t>The centripetal force is equal to the force of tension in the string.</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AutoNum type="arabicParenR"/>
            </a:pPr>
            <a:r>
              <a:rPr lang="en-US" b="1" dirty="0" smtClean="0">
                <a:solidFill>
                  <a:schemeClr val="tx2"/>
                </a:solidFill>
                <a:effectLst>
                  <a:outerShdw blurRad="38100" dist="38100" dir="2700000" algn="tl">
                    <a:srgbClr val="000000"/>
                  </a:outerShdw>
                </a:effectLst>
                <a:latin typeface="Arial" charset="0"/>
              </a:rPr>
              <a:t>The centripetal force is zero in this case.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AutoNum type="arabicParenR" startAt="3"/>
            </a:pPr>
            <a:r>
              <a:rPr lang="en-US" b="1" dirty="0" smtClean="0">
                <a:solidFill>
                  <a:schemeClr val="tx2"/>
                </a:solidFill>
                <a:effectLst>
                  <a:outerShdw blurRad="38100" dist="38100" dir="2700000" algn="tl">
                    <a:srgbClr val="000000"/>
                  </a:outerShdw>
                </a:effectLst>
                <a:latin typeface="Arial" charset="0"/>
              </a:rPr>
              <a:t>The centripetal force is equal to the vertical component of the tension in the string.</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AutoNum type="arabicParenR" startAt="3"/>
            </a:pPr>
            <a:r>
              <a:rPr lang="en-US" b="1" dirty="0" smtClean="0">
                <a:solidFill>
                  <a:schemeClr val="tx2"/>
                </a:solidFill>
                <a:effectLst>
                  <a:outerShdw blurRad="38100" dist="38100" dir="2700000" algn="tl">
                    <a:srgbClr val="000000"/>
                  </a:outerShdw>
                </a:effectLst>
                <a:latin typeface="Arial" charset="0"/>
              </a:rPr>
              <a:t>The </a:t>
            </a:r>
            <a:r>
              <a:rPr lang="en-US" b="1" dirty="0">
                <a:solidFill>
                  <a:schemeClr val="tx2"/>
                </a:solidFill>
                <a:effectLst>
                  <a:outerShdw blurRad="38100" dist="38100" dir="2700000" algn="tl">
                    <a:srgbClr val="000000"/>
                  </a:outerShdw>
                </a:effectLst>
                <a:latin typeface="Arial" charset="0"/>
              </a:rPr>
              <a:t>centripetal force is equal to the </a:t>
            </a:r>
            <a:r>
              <a:rPr lang="en-US" b="1" dirty="0" smtClean="0">
                <a:solidFill>
                  <a:schemeClr val="tx2"/>
                </a:solidFill>
                <a:effectLst>
                  <a:outerShdw blurRad="38100" dist="38100" dir="2700000" algn="tl">
                    <a:srgbClr val="000000"/>
                  </a:outerShdw>
                </a:effectLst>
                <a:latin typeface="Arial" charset="0"/>
              </a:rPr>
              <a:t>horizontal </a:t>
            </a:r>
            <a:r>
              <a:rPr lang="en-US" b="1" dirty="0">
                <a:solidFill>
                  <a:schemeClr val="tx2"/>
                </a:solidFill>
                <a:effectLst>
                  <a:outerShdw blurRad="38100" dist="38100" dir="2700000" algn="tl">
                    <a:srgbClr val="000000"/>
                  </a:outerShdw>
                </a:effectLst>
                <a:latin typeface="Arial" charset="0"/>
              </a:rPr>
              <a:t>component of the tension in the string.</a:t>
            </a: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5105400" y="3587750"/>
            <a:ext cx="2819400" cy="3041650"/>
          </a:xfrm>
          <a:prstGeom prst="rect">
            <a:avLst/>
          </a:prstGeom>
        </p:spPr>
      </p:pic>
      <p:sp>
        <p:nvSpPr>
          <p:cNvPr id="8" name="Oval 7"/>
          <p:cNvSpPr>
            <a:spLocks noChangeArrowheads="1"/>
          </p:cNvSpPr>
          <p:nvPr/>
        </p:nvSpPr>
        <p:spPr bwMode="auto">
          <a:xfrm>
            <a:off x="3427810" y="2482850"/>
            <a:ext cx="5678090" cy="1143000"/>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2" name="TextBox 1"/>
          <p:cNvSpPr txBox="1"/>
          <p:nvPr/>
        </p:nvSpPr>
        <p:spPr>
          <a:xfrm>
            <a:off x="609600" y="4038600"/>
            <a:ext cx="4267200" cy="1569660"/>
          </a:xfrm>
          <a:prstGeom prst="rect">
            <a:avLst/>
          </a:prstGeom>
          <a:noFill/>
        </p:spPr>
        <p:txBody>
          <a:bodyPr wrap="square" rtlCol="0">
            <a:spAutoFit/>
          </a:bodyPr>
          <a:lstStyle/>
          <a:p>
            <a:r>
              <a:rPr lang="en-US" sz="2400" dirty="0" smtClean="0"/>
              <a:t>Which way is the centripetal force class?....................................Towards the center!!!!</a:t>
            </a:r>
            <a:endParaRPr lang="en-US" sz="2400" dirty="0"/>
          </a:p>
        </p:txBody>
      </p:sp>
    </p:spTree>
    <p:extLst>
      <p:ext uri="{BB962C8B-B14F-4D97-AF65-F5344CB8AC3E}">
        <p14:creationId xmlns:p14="http://schemas.microsoft.com/office/powerpoint/2010/main" val="2912635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98339" name="Rectangle 3"/>
          <p:cNvSpPr>
            <a:spLocks noGrp="1" noChangeArrowheads="1"/>
          </p:cNvSpPr>
          <p:nvPr>
            <p:ph type="title"/>
          </p:nvPr>
        </p:nvSpPr>
        <p:spPr>
          <a:xfrm>
            <a:off x="1033496" y="0"/>
            <a:ext cx="7294563" cy="609600"/>
          </a:xfrm>
          <a:noFill/>
          <a:ln/>
        </p:spPr>
        <p:txBody>
          <a:bodyPr>
            <a:normAutofit/>
          </a:bodyPr>
          <a:lstStyle/>
          <a:p>
            <a:pPr>
              <a:lnSpc>
                <a:spcPct val="90000"/>
              </a:lnSpc>
            </a:pPr>
            <a:r>
              <a:rPr lang="en-US" sz="2800" dirty="0" smtClean="0">
                <a:solidFill>
                  <a:schemeClr val="accent2"/>
                </a:solidFill>
              </a:rPr>
              <a:t>Satellites</a:t>
            </a:r>
            <a:endParaRPr lang="en-US" sz="2800" dirty="0">
              <a:solidFill>
                <a:schemeClr val="accent2"/>
              </a:solidFill>
            </a:endParaRPr>
          </a:p>
        </p:txBody>
      </p:sp>
      <mc:AlternateContent xmlns:mc="http://schemas.openxmlformats.org/markup-compatibility/2006" xmlns:a14="http://schemas.microsoft.com/office/drawing/2010/main">
        <mc:Choice Requires="a14">
          <p:sp>
            <p:nvSpPr>
              <p:cNvPr id="398354" name="Rectangle 18"/>
              <p:cNvSpPr>
                <a:spLocks noGrp="1" noChangeArrowheads="1"/>
              </p:cNvSpPr>
              <p:nvPr>
                <p:ph idx="1"/>
              </p:nvPr>
            </p:nvSpPr>
            <p:spPr>
              <a:xfrm>
                <a:off x="168275" y="849313"/>
                <a:ext cx="3055938" cy="2420937"/>
              </a:xfrm>
              <a:noFill/>
              <a:ln/>
            </p:spPr>
            <p:txBody>
              <a:bodyPr>
                <a:normAutofit fontScale="55000" lnSpcReduction="20000"/>
              </a:bodyPr>
              <a:lstStyle/>
              <a:p>
                <a:pPr marL="401638" indent="-401638">
                  <a:lnSpc>
                    <a:spcPct val="149000"/>
                  </a:lnSpc>
                  <a:buFont typeface="Monotype Sorts" pitchFamily="2" charset="2"/>
                  <a:buNone/>
                </a:pPr>
                <a:r>
                  <a:rPr lang="en-US" b="1" dirty="0" smtClean="0"/>
                  <a:t>	If </a:t>
                </a:r>
                <a14:m>
                  <m:oMath xmlns:m="http://schemas.openxmlformats.org/officeDocument/2006/math">
                    <m:sSub>
                      <m:sSubPr>
                        <m:ctrlPr>
                          <a:rPr lang="en-US" b="1" i="1" smtClean="0">
                            <a:latin typeface="Cambria Math"/>
                          </a:rPr>
                        </m:ctrlPr>
                      </m:sSubPr>
                      <m:e>
                        <m:r>
                          <a:rPr lang="en-US" b="1" i="1" smtClean="0">
                            <a:latin typeface="Cambria Math"/>
                          </a:rPr>
                          <m:t>𝒎</m:t>
                        </m:r>
                      </m:e>
                      <m:sub>
                        <m:r>
                          <a:rPr lang="en-US" b="1" i="1" smtClean="0">
                            <a:latin typeface="Cambria Math"/>
                          </a:rPr>
                          <m:t>𝟐</m:t>
                        </m:r>
                      </m:sub>
                    </m:sSub>
                  </m:oMath>
                </a14:m>
                <a:r>
                  <a:rPr lang="en-US" b="1" dirty="0" smtClean="0"/>
                  <a:t> were a satellite orbiting </a:t>
                </a:r>
                <a14:m>
                  <m:oMath xmlns:m="http://schemas.openxmlformats.org/officeDocument/2006/math">
                    <m:sSub>
                      <m:sSubPr>
                        <m:ctrlPr>
                          <a:rPr lang="en-US" b="1" i="1" smtClean="0">
                            <a:latin typeface="Cambria Math"/>
                          </a:rPr>
                        </m:ctrlPr>
                      </m:sSubPr>
                      <m:e>
                        <m:r>
                          <a:rPr lang="en-US" b="1" i="1">
                            <a:latin typeface="Cambria Math"/>
                          </a:rPr>
                          <m:t>𝒎</m:t>
                        </m:r>
                      </m:e>
                      <m:sub>
                        <m:r>
                          <a:rPr lang="en-US" b="1" i="1" smtClean="0">
                            <a:latin typeface="Cambria Math"/>
                          </a:rPr>
                          <m:t>𝟏</m:t>
                        </m:r>
                      </m:sub>
                    </m:sSub>
                  </m:oMath>
                </a14:m>
                <a:r>
                  <a:rPr lang="en-US" b="1" dirty="0" smtClean="0"/>
                  <a:t> and both </a:t>
                </a:r>
                <a14:m>
                  <m:oMath xmlns:m="http://schemas.openxmlformats.org/officeDocument/2006/math">
                    <m:sSub>
                      <m:sSubPr>
                        <m:ctrlPr>
                          <a:rPr lang="en-US" b="1" i="1">
                            <a:latin typeface="Cambria Math"/>
                          </a:rPr>
                        </m:ctrlPr>
                      </m:sSubPr>
                      <m:e>
                        <m:r>
                          <a:rPr lang="en-US" b="1" i="1">
                            <a:latin typeface="Cambria Math"/>
                          </a:rPr>
                          <m:t>𝒎</m:t>
                        </m:r>
                      </m:e>
                      <m:sub>
                        <m:r>
                          <a:rPr lang="en-US" b="1" i="1">
                            <a:latin typeface="Cambria Math"/>
                          </a:rPr>
                          <m:t>𝟐</m:t>
                        </m:r>
                      </m:sub>
                    </m:sSub>
                  </m:oMath>
                </a14:m>
                <a:r>
                  <a:rPr lang="en-US" b="1" dirty="0" smtClean="0"/>
                  <a:t> and r were doubled, how would the force of gravity be changed?</a:t>
                </a:r>
                <a:r>
                  <a:rPr lang="en-US" sz="2200" b="1" dirty="0" smtClean="0"/>
                  <a:t> </a:t>
                </a:r>
                <a:endParaRPr lang="en-US" sz="2200" b="1" dirty="0"/>
              </a:p>
            </p:txBody>
          </p:sp>
        </mc:Choice>
        <mc:Fallback xmlns="">
          <p:sp>
            <p:nvSpPr>
              <p:cNvPr id="398354" name="Rectangle 18"/>
              <p:cNvSpPr>
                <a:spLocks noGrp="1" noRot="1" noChangeAspect="1" noMove="1" noResize="1" noEditPoints="1" noAdjustHandles="1" noChangeArrowheads="1" noChangeShapeType="1" noTextEdit="1"/>
              </p:cNvSpPr>
              <p:nvPr>
                <p:ph idx="1"/>
              </p:nvPr>
            </p:nvSpPr>
            <p:spPr>
              <a:xfrm>
                <a:off x="168275" y="849313"/>
                <a:ext cx="3055938" cy="2420937"/>
              </a:xfrm>
              <a:blipFill rotWithShape="1">
                <a:blip r:embed="rId3"/>
                <a:stretch>
                  <a:fillRect r="-2794"/>
                </a:stretch>
              </a:blipFill>
              <a:ln/>
            </p:spPr>
            <p:txBody>
              <a:bodyPr/>
              <a:lstStyle/>
              <a:p>
                <a:r>
                  <a:rPr lang="en-US">
                    <a:noFill/>
                  </a:rPr>
                  <a:t> </a:t>
                </a:r>
              </a:p>
            </p:txBody>
          </p:sp>
        </mc:Fallback>
      </mc:AlternateContent>
      <p:sp>
        <p:nvSpPr>
          <p:cNvPr id="398340" name="Rectangle 4"/>
          <p:cNvSpPr>
            <a:spLocks noChangeArrowheads="1"/>
          </p:cNvSpPr>
          <p:nvPr/>
        </p:nvSpPr>
        <p:spPr bwMode="auto">
          <a:xfrm>
            <a:off x="3679825" y="739776"/>
            <a:ext cx="5464175" cy="264953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1)   </a:t>
            </a:r>
            <a:r>
              <a:rPr lang="en-US" b="1" dirty="0" smtClean="0">
                <a:solidFill>
                  <a:schemeClr val="tx2"/>
                </a:solidFill>
                <a:effectLst>
                  <a:outerShdw blurRad="38100" dist="38100" dir="2700000" algn="tl">
                    <a:srgbClr val="000000"/>
                  </a:outerShdw>
                </a:effectLst>
                <a:latin typeface="Arial" charset="0"/>
              </a:rPr>
              <a:t>The force of gravity would be four times as great as before.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2) The force of gravity would be </a:t>
            </a:r>
            <a:r>
              <a:rPr lang="en-US" b="1" dirty="0" smtClean="0">
                <a:solidFill>
                  <a:schemeClr val="tx2"/>
                </a:solidFill>
                <a:effectLst>
                  <a:outerShdw blurRad="38100" dist="38100" dir="2700000" algn="tl">
                    <a:srgbClr val="000000"/>
                  </a:outerShdw>
                </a:effectLst>
                <a:latin typeface="Arial" charset="0"/>
              </a:rPr>
              <a:t>two </a:t>
            </a:r>
            <a:r>
              <a:rPr lang="en-US" b="1" dirty="0">
                <a:solidFill>
                  <a:schemeClr val="tx2"/>
                </a:solidFill>
                <a:effectLst>
                  <a:outerShdw blurRad="38100" dist="38100" dir="2700000" algn="tl">
                    <a:srgbClr val="000000"/>
                  </a:outerShdw>
                </a:effectLst>
                <a:latin typeface="Arial" charset="0"/>
              </a:rPr>
              <a:t>times as great as before.</a:t>
            </a:r>
          </a:p>
          <a:p>
            <a:pPr marL="401638" indent="-401638">
              <a:lnSpc>
                <a:spcPct val="110000"/>
              </a:lnSpc>
              <a:spcBef>
                <a:spcPct val="30000"/>
              </a:spcBef>
              <a:buClr>
                <a:schemeClr val="accent1"/>
              </a:buClr>
              <a:buSzPct val="75000"/>
              <a:buFont typeface="Monotype Sorts" pitchFamily="2" charset="2"/>
              <a:buNone/>
            </a:pPr>
            <a:r>
              <a:rPr lang="en-US" b="1" dirty="0" smtClean="0">
                <a:solidFill>
                  <a:schemeClr val="tx2"/>
                </a:solidFill>
                <a:effectLst>
                  <a:outerShdw blurRad="38100" dist="38100" dir="2700000" algn="tl">
                    <a:srgbClr val="000000"/>
                  </a:outerShdw>
                </a:effectLst>
                <a:latin typeface="Arial" charset="0"/>
              </a:rPr>
              <a:t>3</a:t>
            </a:r>
            <a:r>
              <a:rPr lang="en-US" b="1" dirty="0">
                <a:solidFill>
                  <a:schemeClr val="tx2"/>
                </a:solidFill>
                <a:effectLst>
                  <a:outerShdw blurRad="38100" dist="38100" dir="2700000" algn="tl">
                    <a:srgbClr val="000000"/>
                  </a:outerShdw>
                </a:effectLst>
                <a:latin typeface="Arial" charset="0"/>
              </a:rPr>
              <a:t>) The force of gravity would be </a:t>
            </a:r>
            <a:r>
              <a:rPr lang="en-US" b="1" dirty="0" smtClean="0">
                <a:solidFill>
                  <a:schemeClr val="tx2"/>
                </a:solidFill>
                <a:effectLst>
                  <a:outerShdw blurRad="38100" dist="38100" dir="2700000" algn="tl">
                    <a:srgbClr val="000000"/>
                  </a:outerShdw>
                </a:effectLst>
                <a:latin typeface="Arial" charset="0"/>
              </a:rPr>
              <a:t>one half </a:t>
            </a:r>
            <a:r>
              <a:rPr lang="en-US" b="1" dirty="0">
                <a:solidFill>
                  <a:schemeClr val="tx2"/>
                </a:solidFill>
                <a:effectLst>
                  <a:outerShdw blurRad="38100" dist="38100" dir="2700000" algn="tl">
                    <a:srgbClr val="000000"/>
                  </a:outerShdw>
                </a:effectLst>
                <a:latin typeface="Arial" charset="0"/>
              </a:rPr>
              <a:t>times as great as before.</a:t>
            </a:r>
          </a:p>
          <a:p>
            <a:pPr marL="401638" indent="-401638">
              <a:lnSpc>
                <a:spcPct val="110000"/>
              </a:lnSpc>
              <a:spcBef>
                <a:spcPct val="30000"/>
              </a:spcBef>
              <a:buClr>
                <a:schemeClr val="accent1"/>
              </a:buClr>
              <a:buSzPct val="75000"/>
            </a:pPr>
            <a:r>
              <a:rPr lang="en-US" b="1" dirty="0" smtClean="0">
                <a:solidFill>
                  <a:schemeClr val="tx2"/>
                </a:solidFill>
                <a:effectLst>
                  <a:outerShdw blurRad="38100" dist="38100" dir="2700000" algn="tl">
                    <a:srgbClr val="000000"/>
                  </a:outerShdw>
                </a:effectLst>
                <a:latin typeface="Arial" charset="0"/>
              </a:rPr>
              <a:t>4</a:t>
            </a:r>
            <a:r>
              <a:rPr lang="en-US" b="1" dirty="0">
                <a:solidFill>
                  <a:schemeClr val="tx2"/>
                </a:solidFill>
                <a:effectLst>
                  <a:outerShdw blurRad="38100" dist="38100" dir="2700000" algn="tl">
                    <a:srgbClr val="000000"/>
                  </a:outerShdw>
                </a:effectLst>
                <a:latin typeface="Arial" charset="0"/>
              </a:rPr>
              <a:t>) The force of gravity would be </a:t>
            </a:r>
            <a:r>
              <a:rPr lang="en-US" b="1" dirty="0" smtClean="0">
                <a:solidFill>
                  <a:schemeClr val="tx2"/>
                </a:solidFill>
                <a:effectLst>
                  <a:outerShdw blurRad="38100" dist="38100" dir="2700000" algn="tl">
                    <a:srgbClr val="000000"/>
                  </a:outerShdw>
                </a:effectLst>
                <a:latin typeface="Arial" charset="0"/>
              </a:rPr>
              <a:t>one fourth </a:t>
            </a:r>
            <a:r>
              <a:rPr lang="en-US" b="1" dirty="0">
                <a:solidFill>
                  <a:schemeClr val="tx2"/>
                </a:solidFill>
                <a:effectLst>
                  <a:outerShdw blurRad="38100" dist="38100" dir="2700000" algn="tl">
                    <a:srgbClr val="000000"/>
                  </a:outerShdw>
                </a:effectLst>
                <a:latin typeface="Arial" charset="0"/>
              </a:rPr>
              <a:t>times as great as before</a:t>
            </a:r>
            <a:r>
              <a:rPr lang="en-US" b="1" dirty="0" smtClean="0">
                <a:solidFill>
                  <a:schemeClr val="tx2"/>
                </a:solidFill>
                <a:effectLst>
                  <a:outerShdw blurRad="38100" dist="38100" dir="2700000" algn="tl">
                    <a:srgbClr val="000000"/>
                  </a:outerShdw>
                </a:effectLst>
                <a:latin typeface="Arial" charset="0"/>
              </a:rPr>
              <a:t>.</a:t>
            </a:r>
            <a:endParaRPr lang="en-US" b="1" dirty="0">
              <a:solidFill>
                <a:schemeClr val="tx2"/>
              </a:solidFill>
              <a:effectLst>
                <a:outerShdw blurRad="38100" dist="38100" dir="2700000" algn="tl">
                  <a:srgbClr val="000000"/>
                </a:outerShdw>
              </a:effectLst>
              <a:latin typeface="Arial" charset="0"/>
            </a:endParaRPr>
          </a:p>
        </p:txBody>
      </p:sp>
      <p:pic>
        <p:nvPicPr>
          <p:cNvPr id="512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 b="34988"/>
          <a:stretch/>
        </p:blipFill>
        <p:spPr bwMode="auto">
          <a:xfrm>
            <a:off x="2566953" y="3733800"/>
            <a:ext cx="4010093"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2014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AutoShape 2"/>
          <p:cNvSpPr>
            <a:spLocks noChangeArrowheads="1"/>
          </p:cNvSpPr>
          <p:nvPr/>
        </p:nvSpPr>
        <p:spPr bwMode="auto">
          <a:xfrm>
            <a:off x="0" y="4225925"/>
            <a:ext cx="4878388" cy="1433513"/>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00387" name="Rectangle 3"/>
          <p:cNvSpPr>
            <a:spLocks noChangeArrowheads="1"/>
          </p:cNvSpPr>
          <p:nvPr/>
        </p:nvSpPr>
        <p:spPr bwMode="auto">
          <a:xfrm>
            <a:off x="-76200" y="4351338"/>
            <a:ext cx="4929188" cy="1092200"/>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2" charset="2"/>
              <a:buNone/>
            </a:pPr>
            <a:r>
              <a:rPr lang="en-US" sz="2000" b="1">
                <a:solidFill>
                  <a:srgbClr val="000000"/>
                </a:solidFill>
                <a:latin typeface="Arial" charset="0"/>
              </a:rPr>
              <a:t>	By Newton’s 3</a:t>
            </a:r>
            <a:r>
              <a:rPr lang="en-US" sz="2000" b="1" baseline="30000">
                <a:solidFill>
                  <a:srgbClr val="000000"/>
                </a:solidFill>
                <a:latin typeface="Arial" charset="0"/>
              </a:rPr>
              <a:t>rd</a:t>
            </a:r>
            <a:r>
              <a:rPr lang="en-US" sz="2000" b="1">
                <a:solidFill>
                  <a:srgbClr val="000000"/>
                </a:solidFill>
                <a:latin typeface="Arial" charset="0"/>
              </a:rPr>
              <a:t> Law, the forces are equal and opposite.</a:t>
            </a:r>
            <a:endParaRPr lang="en-US" sz="2200" b="1">
              <a:solidFill>
                <a:srgbClr val="000000"/>
              </a:solidFill>
              <a:latin typeface="Arial" charset="0"/>
            </a:endParaRPr>
          </a:p>
        </p:txBody>
      </p:sp>
      <p:sp>
        <p:nvSpPr>
          <p:cNvPr id="400389" name="Rectangle 5"/>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Earth </a:t>
            </a:r>
            <a:r>
              <a:rPr lang="en-US" sz="2800" dirty="0">
                <a:solidFill>
                  <a:schemeClr val="accent2"/>
                </a:solidFill>
              </a:rPr>
              <a:t>and Moon I</a:t>
            </a:r>
          </a:p>
        </p:txBody>
      </p:sp>
      <p:sp>
        <p:nvSpPr>
          <p:cNvPr id="400405" name="Rectangle 21"/>
          <p:cNvSpPr>
            <a:spLocks noGrp="1" noChangeArrowheads="1"/>
          </p:cNvSpPr>
          <p:nvPr>
            <p:ph idx="1"/>
          </p:nvPr>
        </p:nvSpPr>
        <p:spPr>
          <a:xfrm>
            <a:off x="168275" y="849313"/>
            <a:ext cx="3055938" cy="2420937"/>
          </a:xfrm>
          <a:noFill/>
          <a:ln/>
        </p:spPr>
        <p:txBody>
          <a:bodyPr>
            <a:normAutofit fontScale="70000" lnSpcReduction="20000"/>
          </a:bodyPr>
          <a:lstStyle/>
          <a:p>
            <a:pPr marL="401638" indent="-401638">
              <a:lnSpc>
                <a:spcPct val="149000"/>
              </a:lnSpc>
              <a:buFont typeface="Monotype Sorts" pitchFamily="2" charset="2"/>
              <a:buNone/>
            </a:pPr>
            <a:r>
              <a:rPr lang="en-US" b="1" dirty="0"/>
              <a:t>	Which is stronger, Earth’s pull on the Moon, or the Moon’s pull on Earth?</a:t>
            </a:r>
            <a:r>
              <a:rPr lang="en-US" sz="2200" b="1" dirty="0"/>
              <a:t> </a:t>
            </a:r>
          </a:p>
        </p:txBody>
      </p:sp>
      <p:sp>
        <p:nvSpPr>
          <p:cNvPr id="400390" name="Rectangle 6"/>
          <p:cNvSpPr>
            <a:spLocks noChangeArrowheads="1"/>
          </p:cNvSpPr>
          <p:nvPr/>
        </p:nvSpPr>
        <p:spPr bwMode="auto">
          <a:xfrm>
            <a:off x="3679825" y="779463"/>
            <a:ext cx="5464175" cy="279558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the Earth pulls harder on the Moon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the Moon pulls harder on the Earth</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they pull on each other equally</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there is no force between the Earth and the Moon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it depends upon where the Moon is in its orbit at that time</a:t>
            </a:r>
            <a:endParaRPr lang="en-US" sz="2200" b="1">
              <a:effectLst>
                <a:outerShdw blurRad="38100" dist="38100" dir="2700000" algn="tl">
                  <a:srgbClr val="000000"/>
                </a:outerShdw>
              </a:effectLst>
              <a:latin typeface="Arial" charset="0"/>
            </a:endParaRPr>
          </a:p>
        </p:txBody>
      </p:sp>
      <p:sp>
        <p:nvSpPr>
          <p:cNvPr id="400391" name="Oval 7"/>
          <p:cNvSpPr>
            <a:spLocks noChangeArrowheads="1"/>
          </p:cNvSpPr>
          <p:nvPr/>
        </p:nvSpPr>
        <p:spPr bwMode="auto">
          <a:xfrm>
            <a:off x="3381375" y="1589088"/>
            <a:ext cx="5762625" cy="569912"/>
          </a:xfrm>
          <a:prstGeom prst="ellipse">
            <a:avLst/>
          </a:prstGeom>
          <a:noFill/>
          <a:ln w="38100">
            <a:solidFill>
              <a:schemeClr val="accent1"/>
            </a:solidFill>
            <a:round/>
            <a:headEnd type="none" w="sm" len="sm"/>
            <a:tailEnd type="none" w="sm" len="sm"/>
          </a:ln>
          <a:effectLst/>
        </p:spPr>
        <p:txBody>
          <a:bodyPr wrap="none" anchor="ctr"/>
          <a:lstStyle/>
          <a:p>
            <a:endParaRPr lang="en-US"/>
          </a:p>
        </p:txBody>
      </p:sp>
      <p:grpSp>
        <p:nvGrpSpPr>
          <p:cNvPr id="2" name="Group 8"/>
          <p:cNvGrpSpPr>
            <a:grpSpLocks/>
          </p:cNvGrpSpPr>
          <p:nvPr/>
        </p:nvGrpSpPr>
        <p:grpSpPr bwMode="auto">
          <a:xfrm>
            <a:off x="4949825" y="4005263"/>
            <a:ext cx="4194175" cy="2371725"/>
            <a:chOff x="3336" y="2523"/>
            <a:chExt cx="2424" cy="1397"/>
          </a:xfrm>
        </p:grpSpPr>
        <p:sp>
          <p:nvSpPr>
            <p:cNvPr id="400393" name="Rectangle 9" descr="90%"/>
            <p:cNvSpPr>
              <a:spLocks noChangeArrowheads="1"/>
            </p:cNvSpPr>
            <p:nvPr/>
          </p:nvSpPr>
          <p:spPr bwMode="auto">
            <a:xfrm>
              <a:off x="3336" y="2523"/>
              <a:ext cx="2424" cy="1397"/>
            </a:xfrm>
            <a:prstGeom prst="rect">
              <a:avLst/>
            </a:prstGeom>
            <a:pattFill prst="pct90">
              <a:fgClr>
                <a:schemeClr val="bg2"/>
              </a:fgClr>
              <a:bgClr>
                <a:srgbClr val="FFFFFF"/>
              </a:bgClr>
            </a:pattFill>
            <a:ln w="9525">
              <a:noFill/>
              <a:miter lim="800000"/>
              <a:headEnd type="none" w="sm" len="sm"/>
              <a:tailEnd type="none" w="sm" len="sm"/>
            </a:ln>
            <a:effectLst/>
          </p:spPr>
          <p:txBody>
            <a:bodyPr wrap="none" anchor="ctr"/>
            <a:lstStyle/>
            <a:p>
              <a:endParaRPr lang="en-US"/>
            </a:p>
          </p:txBody>
        </p:sp>
        <p:grpSp>
          <p:nvGrpSpPr>
            <p:cNvPr id="3" name="Group 10"/>
            <p:cNvGrpSpPr>
              <a:grpSpLocks/>
            </p:cNvGrpSpPr>
            <p:nvPr/>
          </p:nvGrpSpPr>
          <p:grpSpPr bwMode="auto">
            <a:xfrm>
              <a:off x="3782" y="2805"/>
              <a:ext cx="722" cy="722"/>
              <a:chOff x="4902" y="2609"/>
              <a:chExt cx="422" cy="422"/>
            </a:xfrm>
          </p:grpSpPr>
          <p:sp>
            <p:nvSpPr>
              <p:cNvPr id="400395" name="Oval 11"/>
              <p:cNvSpPr>
                <a:spLocks noChangeArrowheads="1"/>
              </p:cNvSpPr>
              <p:nvPr/>
            </p:nvSpPr>
            <p:spPr bwMode="auto">
              <a:xfrm>
                <a:off x="4902" y="2609"/>
                <a:ext cx="422" cy="422"/>
              </a:xfrm>
              <a:prstGeom prst="ellipse">
                <a:avLst/>
              </a:prstGeom>
              <a:solidFill>
                <a:schemeClr val="accent2"/>
              </a:solidFill>
              <a:ln w="9525">
                <a:noFill/>
                <a:round/>
                <a:headEnd type="none" w="sm" len="sm"/>
                <a:tailEnd type="none" w="sm" len="sm"/>
              </a:ln>
              <a:effectLst/>
            </p:spPr>
            <p:txBody>
              <a:bodyPr wrap="none" anchor="ctr"/>
              <a:lstStyle/>
              <a:p>
                <a:endParaRPr lang="en-US"/>
              </a:p>
            </p:txBody>
          </p:sp>
          <p:sp>
            <p:nvSpPr>
              <p:cNvPr id="400396" name="Freeform 12"/>
              <p:cNvSpPr>
                <a:spLocks/>
              </p:cNvSpPr>
              <p:nvPr/>
            </p:nvSpPr>
            <p:spPr bwMode="auto">
              <a:xfrm>
                <a:off x="4931" y="2664"/>
                <a:ext cx="380" cy="331"/>
              </a:xfrm>
              <a:custGeom>
                <a:avLst/>
                <a:gdLst/>
                <a:ahLst/>
                <a:cxnLst>
                  <a:cxn ang="0">
                    <a:pos x="42" y="57"/>
                  </a:cxn>
                  <a:cxn ang="0">
                    <a:pos x="57" y="89"/>
                  </a:cxn>
                  <a:cxn ang="0">
                    <a:pos x="108" y="99"/>
                  </a:cxn>
                  <a:cxn ang="0">
                    <a:pos x="179" y="90"/>
                  </a:cxn>
                  <a:cxn ang="0">
                    <a:pos x="143" y="86"/>
                  </a:cxn>
                  <a:cxn ang="0">
                    <a:pos x="165" y="63"/>
                  </a:cxn>
                  <a:cxn ang="0">
                    <a:pos x="194" y="70"/>
                  </a:cxn>
                  <a:cxn ang="0">
                    <a:pos x="209" y="107"/>
                  </a:cxn>
                  <a:cxn ang="0">
                    <a:pos x="245" y="130"/>
                  </a:cxn>
                  <a:cxn ang="0">
                    <a:pos x="242" y="99"/>
                  </a:cxn>
                  <a:cxn ang="0">
                    <a:pos x="254" y="68"/>
                  </a:cxn>
                  <a:cxn ang="0">
                    <a:pos x="218" y="45"/>
                  </a:cxn>
                  <a:cxn ang="0">
                    <a:pos x="226" y="32"/>
                  </a:cxn>
                  <a:cxn ang="0">
                    <a:pos x="270" y="67"/>
                  </a:cxn>
                  <a:cxn ang="0">
                    <a:pos x="289" y="76"/>
                  </a:cxn>
                  <a:cxn ang="0">
                    <a:pos x="343" y="80"/>
                  </a:cxn>
                  <a:cxn ang="0">
                    <a:pos x="326" y="98"/>
                  </a:cxn>
                  <a:cxn ang="0">
                    <a:pos x="350" y="121"/>
                  </a:cxn>
                  <a:cxn ang="0">
                    <a:pos x="330" y="160"/>
                  </a:cxn>
                  <a:cxn ang="0">
                    <a:pos x="348" y="200"/>
                  </a:cxn>
                  <a:cxn ang="0">
                    <a:pos x="348" y="251"/>
                  </a:cxn>
                  <a:cxn ang="0">
                    <a:pos x="345" y="270"/>
                  </a:cxn>
                  <a:cxn ang="0">
                    <a:pos x="303" y="260"/>
                  </a:cxn>
                  <a:cxn ang="0">
                    <a:pos x="278" y="291"/>
                  </a:cxn>
                  <a:cxn ang="0">
                    <a:pos x="317" y="318"/>
                  </a:cxn>
                  <a:cxn ang="0">
                    <a:pos x="341" y="328"/>
                  </a:cxn>
                  <a:cxn ang="0">
                    <a:pos x="387" y="339"/>
                  </a:cxn>
                  <a:cxn ang="0">
                    <a:pos x="427" y="309"/>
                  </a:cxn>
                  <a:cxn ang="0">
                    <a:pos x="474" y="290"/>
                  </a:cxn>
                  <a:cxn ang="0">
                    <a:pos x="516" y="273"/>
                  </a:cxn>
                  <a:cxn ang="0">
                    <a:pos x="546" y="265"/>
                  </a:cxn>
                  <a:cxn ang="0">
                    <a:pos x="600" y="248"/>
                  </a:cxn>
                  <a:cxn ang="0">
                    <a:pos x="626" y="293"/>
                  </a:cxn>
                  <a:cxn ang="0">
                    <a:pos x="620" y="372"/>
                  </a:cxn>
                  <a:cxn ang="0">
                    <a:pos x="582" y="446"/>
                  </a:cxn>
                  <a:cxn ang="0">
                    <a:pos x="532" y="523"/>
                  </a:cxn>
                  <a:cxn ang="0">
                    <a:pos x="505" y="517"/>
                  </a:cxn>
                  <a:cxn ang="0">
                    <a:pos x="484" y="445"/>
                  </a:cxn>
                  <a:cxn ang="0">
                    <a:pos x="430" y="432"/>
                  </a:cxn>
                  <a:cxn ang="0">
                    <a:pos x="405" y="359"/>
                  </a:cxn>
                  <a:cxn ang="0">
                    <a:pos x="355" y="365"/>
                  </a:cxn>
                  <a:cxn ang="0">
                    <a:pos x="316" y="353"/>
                  </a:cxn>
                  <a:cxn ang="0">
                    <a:pos x="262" y="374"/>
                  </a:cxn>
                  <a:cxn ang="0">
                    <a:pos x="223" y="342"/>
                  </a:cxn>
                  <a:cxn ang="0">
                    <a:pos x="166" y="318"/>
                  </a:cxn>
                  <a:cxn ang="0">
                    <a:pos x="192" y="347"/>
                  </a:cxn>
                  <a:cxn ang="0">
                    <a:pos x="180" y="354"/>
                  </a:cxn>
                  <a:cxn ang="0">
                    <a:pos x="146" y="328"/>
                  </a:cxn>
                  <a:cxn ang="0">
                    <a:pos x="116" y="278"/>
                  </a:cxn>
                  <a:cxn ang="0">
                    <a:pos x="101" y="218"/>
                  </a:cxn>
                  <a:cxn ang="0">
                    <a:pos x="93" y="189"/>
                  </a:cxn>
                  <a:cxn ang="0">
                    <a:pos x="91" y="162"/>
                  </a:cxn>
                  <a:cxn ang="0">
                    <a:pos x="58" y="153"/>
                  </a:cxn>
                  <a:cxn ang="0">
                    <a:pos x="18" y="154"/>
                  </a:cxn>
                  <a:cxn ang="0">
                    <a:pos x="41" y="105"/>
                  </a:cxn>
                  <a:cxn ang="0">
                    <a:pos x="1" y="105"/>
                  </a:cxn>
                  <a:cxn ang="0">
                    <a:pos x="59" y="17"/>
                  </a:cxn>
                </a:cxnLst>
                <a:rect l="0" t="0" r="r" b="b"/>
                <a:pathLst>
                  <a:path w="630" h="553">
                    <a:moveTo>
                      <a:pt x="80" y="0"/>
                    </a:moveTo>
                    <a:lnTo>
                      <a:pt x="76" y="7"/>
                    </a:lnTo>
                    <a:lnTo>
                      <a:pt x="70" y="14"/>
                    </a:lnTo>
                    <a:lnTo>
                      <a:pt x="63" y="21"/>
                    </a:lnTo>
                    <a:lnTo>
                      <a:pt x="56" y="29"/>
                    </a:lnTo>
                    <a:lnTo>
                      <a:pt x="50" y="38"/>
                    </a:lnTo>
                    <a:lnTo>
                      <a:pt x="45" y="46"/>
                    </a:lnTo>
                    <a:lnTo>
                      <a:pt x="42" y="57"/>
                    </a:lnTo>
                    <a:lnTo>
                      <a:pt x="42" y="67"/>
                    </a:lnTo>
                    <a:lnTo>
                      <a:pt x="42" y="81"/>
                    </a:lnTo>
                    <a:lnTo>
                      <a:pt x="39" y="90"/>
                    </a:lnTo>
                    <a:lnTo>
                      <a:pt x="38" y="95"/>
                    </a:lnTo>
                    <a:lnTo>
                      <a:pt x="42" y="96"/>
                    </a:lnTo>
                    <a:lnTo>
                      <a:pt x="49" y="95"/>
                    </a:lnTo>
                    <a:lnTo>
                      <a:pt x="53" y="92"/>
                    </a:lnTo>
                    <a:lnTo>
                      <a:pt x="57" y="89"/>
                    </a:lnTo>
                    <a:lnTo>
                      <a:pt x="66" y="85"/>
                    </a:lnTo>
                    <a:lnTo>
                      <a:pt x="74" y="84"/>
                    </a:lnTo>
                    <a:lnTo>
                      <a:pt x="78" y="85"/>
                    </a:lnTo>
                    <a:lnTo>
                      <a:pt x="80" y="89"/>
                    </a:lnTo>
                    <a:lnTo>
                      <a:pt x="86" y="93"/>
                    </a:lnTo>
                    <a:lnTo>
                      <a:pt x="93" y="98"/>
                    </a:lnTo>
                    <a:lnTo>
                      <a:pt x="100" y="99"/>
                    </a:lnTo>
                    <a:lnTo>
                      <a:pt x="108" y="99"/>
                    </a:lnTo>
                    <a:lnTo>
                      <a:pt x="119" y="97"/>
                    </a:lnTo>
                    <a:lnTo>
                      <a:pt x="128" y="95"/>
                    </a:lnTo>
                    <a:lnTo>
                      <a:pt x="133" y="95"/>
                    </a:lnTo>
                    <a:lnTo>
                      <a:pt x="139" y="96"/>
                    </a:lnTo>
                    <a:lnTo>
                      <a:pt x="149" y="95"/>
                    </a:lnTo>
                    <a:lnTo>
                      <a:pt x="163" y="93"/>
                    </a:lnTo>
                    <a:lnTo>
                      <a:pt x="173" y="92"/>
                    </a:lnTo>
                    <a:lnTo>
                      <a:pt x="179" y="90"/>
                    </a:lnTo>
                    <a:lnTo>
                      <a:pt x="179" y="84"/>
                    </a:lnTo>
                    <a:lnTo>
                      <a:pt x="178" y="78"/>
                    </a:lnTo>
                    <a:lnTo>
                      <a:pt x="176" y="77"/>
                    </a:lnTo>
                    <a:lnTo>
                      <a:pt x="173" y="78"/>
                    </a:lnTo>
                    <a:lnTo>
                      <a:pt x="165" y="81"/>
                    </a:lnTo>
                    <a:lnTo>
                      <a:pt x="156" y="83"/>
                    </a:lnTo>
                    <a:lnTo>
                      <a:pt x="149" y="86"/>
                    </a:lnTo>
                    <a:lnTo>
                      <a:pt x="143" y="86"/>
                    </a:lnTo>
                    <a:lnTo>
                      <a:pt x="136" y="82"/>
                    </a:lnTo>
                    <a:lnTo>
                      <a:pt x="130" y="76"/>
                    </a:lnTo>
                    <a:lnTo>
                      <a:pt x="126" y="73"/>
                    </a:lnTo>
                    <a:lnTo>
                      <a:pt x="127" y="70"/>
                    </a:lnTo>
                    <a:lnTo>
                      <a:pt x="138" y="69"/>
                    </a:lnTo>
                    <a:lnTo>
                      <a:pt x="150" y="68"/>
                    </a:lnTo>
                    <a:lnTo>
                      <a:pt x="159" y="67"/>
                    </a:lnTo>
                    <a:lnTo>
                      <a:pt x="165" y="63"/>
                    </a:lnTo>
                    <a:lnTo>
                      <a:pt x="169" y="58"/>
                    </a:lnTo>
                    <a:lnTo>
                      <a:pt x="169" y="51"/>
                    </a:lnTo>
                    <a:lnTo>
                      <a:pt x="170" y="48"/>
                    </a:lnTo>
                    <a:lnTo>
                      <a:pt x="173" y="50"/>
                    </a:lnTo>
                    <a:lnTo>
                      <a:pt x="181" y="53"/>
                    </a:lnTo>
                    <a:lnTo>
                      <a:pt x="189" y="59"/>
                    </a:lnTo>
                    <a:lnTo>
                      <a:pt x="192" y="65"/>
                    </a:lnTo>
                    <a:lnTo>
                      <a:pt x="194" y="70"/>
                    </a:lnTo>
                    <a:lnTo>
                      <a:pt x="201" y="75"/>
                    </a:lnTo>
                    <a:lnTo>
                      <a:pt x="212" y="78"/>
                    </a:lnTo>
                    <a:lnTo>
                      <a:pt x="220" y="82"/>
                    </a:lnTo>
                    <a:lnTo>
                      <a:pt x="225" y="88"/>
                    </a:lnTo>
                    <a:lnTo>
                      <a:pt x="222" y="96"/>
                    </a:lnTo>
                    <a:lnTo>
                      <a:pt x="215" y="101"/>
                    </a:lnTo>
                    <a:lnTo>
                      <a:pt x="210" y="104"/>
                    </a:lnTo>
                    <a:lnTo>
                      <a:pt x="209" y="107"/>
                    </a:lnTo>
                    <a:lnTo>
                      <a:pt x="212" y="116"/>
                    </a:lnTo>
                    <a:lnTo>
                      <a:pt x="216" y="121"/>
                    </a:lnTo>
                    <a:lnTo>
                      <a:pt x="219" y="124"/>
                    </a:lnTo>
                    <a:lnTo>
                      <a:pt x="224" y="126"/>
                    </a:lnTo>
                    <a:lnTo>
                      <a:pt x="230" y="127"/>
                    </a:lnTo>
                    <a:lnTo>
                      <a:pt x="234" y="128"/>
                    </a:lnTo>
                    <a:lnTo>
                      <a:pt x="239" y="128"/>
                    </a:lnTo>
                    <a:lnTo>
                      <a:pt x="245" y="130"/>
                    </a:lnTo>
                    <a:lnTo>
                      <a:pt x="249" y="133"/>
                    </a:lnTo>
                    <a:lnTo>
                      <a:pt x="259" y="137"/>
                    </a:lnTo>
                    <a:lnTo>
                      <a:pt x="268" y="136"/>
                    </a:lnTo>
                    <a:lnTo>
                      <a:pt x="270" y="130"/>
                    </a:lnTo>
                    <a:lnTo>
                      <a:pt x="265" y="119"/>
                    </a:lnTo>
                    <a:lnTo>
                      <a:pt x="256" y="108"/>
                    </a:lnTo>
                    <a:lnTo>
                      <a:pt x="248" y="103"/>
                    </a:lnTo>
                    <a:lnTo>
                      <a:pt x="242" y="99"/>
                    </a:lnTo>
                    <a:lnTo>
                      <a:pt x="241" y="92"/>
                    </a:lnTo>
                    <a:lnTo>
                      <a:pt x="242" y="88"/>
                    </a:lnTo>
                    <a:lnTo>
                      <a:pt x="245" y="85"/>
                    </a:lnTo>
                    <a:lnTo>
                      <a:pt x="247" y="83"/>
                    </a:lnTo>
                    <a:lnTo>
                      <a:pt x="251" y="77"/>
                    </a:lnTo>
                    <a:lnTo>
                      <a:pt x="256" y="72"/>
                    </a:lnTo>
                    <a:lnTo>
                      <a:pt x="257" y="68"/>
                    </a:lnTo>
                    <a:lnTo>
                      <a:pt x="254" y="68"/>
                    </a:lnTo>
                    <a:lnTo>
                      <a:pt x="242" y="69"/>
                    </a:lnTo>
                    <a:lnTo>
                      <a:pt x="232" y="68"/>
                    </a:lnTo>
                    <a:lnTo>
                      <a:pt x="231" y="66"/>
                    </a:lnTo>
                    <a:lnTo>
                      <a:pt x="232" y="61"/>
                    </a:lnTo>
                    <a:lnTo>
                      <a:pt x="232" y="53"/>
                    </a:lnTo>
                    <a:lnTo>
                      <a:pt x="228" y="46"/>
                    </a:lnTo>
                    <a:lnTo>
                      <a:pt x="224" y="45"/>
                    </a:lnTo>
                    <a:lnTo>
                      <a:pt x="218" y="45"/>
                    </a:lnTo>
                    <a:lnTo>
                      <a:pt x="211" y="46"/>
                    </a:lnTo>
                    <a:lnTo>
                      <a:pt x="205" y="45"/>
                    </a:lnTo>
                    <a:lnTo>
                      <a:pt x="203" y="42"/>
                    </a:lnTo>
                    <a:lnTo>
                      <a:pt x="204" y="38"/>
                    </a:lnTo>
                    <a:lnTo>
                      <a:pt x="210" y="34"/>
                    </a:lnTo>
                    <a:lnTo>
                      <a:pt x="217" y="30"/>
                    </a:lnTo>
                    <a:lnTo>
                      <a:pt x="222" y="30"/>
                    </a:lnTo>
                    <a:lnTo>
                      <a:pt x="226" y="32"/>
                    </a:lnTo>
                    <a:lnTo>
                      <a:pt x="236" y="38"/>
                    </a:lnTo>
                    <a:lnTo>
                      <a:pt x="248" y="44"/>
                    </a:lnTo>
                    <a:lnTo>
                      <a:pt x="256" y="47"/>
                    </a:lnTo>
                    <a:lnTo>
                      <a:pt x="262" y="51"/>
                    </a:lnTo>
                    <a:lnTo>
                      <a:pt x="269" y="55"/>
                    </a:lnTo>
                    <a:lnTo>
                      <a:pt x="272" y="60"/>
                    </a:lnTo>
                    <a:lnTo>
                      <a:pt x="272" y="63"/>
                    </a:lnTo>
                    <a:lnTo>
                      <a:pt x="270" y="67"/>
                    </a:lnTo>
                    <a:lnTo>
                      <a:pt x="270" y="73"/>
                    </a:lnTo>
                    <a:lnTo>
                      <a:pt x="272" y="78"/>
                    </a:lnTo>
                    <a:lnTo>
                      <a:pt x="274" y="83"/>
                    </a:lnTo>
                    <a:lnTo>
                      <a:pt x="277" y="85"/>
                    </a:lnTo>
                    <a:lnTo>
                      <a:pt x="278" y="86"/>
                    </a:lnTo>
                    <a:lnTo>
                      <a:pt x="279" y="85"/>
                    </a:lnTo>
                    <a:lnTo>
                      <a:pt x="284" y="81"/>
                    </a:lnTo>
                    <a:lnTo>
                      <a:pt x="289" y="76"/>
                    </a:lnTo>
                    <a:lnTo>
                      <a:pt x="296" y="72"/>
                    </a:lnTo>
                    <a:lnTo>
                      <a:pt x="302" y="69"/>
                    </a:lnTo>
                    <a:lnTo>
                      <a:pt x="307" y="68"/>
                    </a:lnTo>
                    <a:lnTo>
                      <a:pt x="311" y="69"/>
                    </a:lnTo>
                    <a:lnTo>
                      <a:pt x="318" y="73"/>
                    </a:lnTo>
                    <a:lnTo>
                      <a:pt x="327" y="76"/>
                    </a:lnTo>
                    <a:lnTo>
                      <a:pt x="335" y="78"/>
                    </a:lnTo>
                    <a:lnTo>
                      <a:pt x="343" y="80"/>
                    </a:lnTo>
                    <a:lnTo>
                      <a:pt x="349" y="82"/>
                    </a:lnTo>
                    <a:lnTo>
                      <a:pt x="353" y="86"/>
                    </a:lnTo>
                    <a:lnTo>
                      <a:pt x="353" y="90"/>
                    </a:lnTo>
                    <a:lnTo>
                      <a:pt x="350" y="95"/>
                    </a:lnTo>
                    <a:lnTo>
                      <a:pt x="349" y="96"/>
                    </a:lnTo>
                    <a:lnTo>
                      <a:pt x="334" y="98"/>
                    </a:lnTo>
                    <a:lnTo>
                      <a:pt x="332" y="98"/>
                    </a:lnTo>
                    <a:lnTo>
                      <a:pt x="326" y="98"/>
                    </a:lnTo>
                    <a:lnTo>
                      <a:pt x="322" y="100"/>
                    </a:lnTo>
                    <a:lnTo>
                      <a:pt x="323" y="106"/>
                    </a:lnTo>
                    <a:lnTo>
                      <a:pt x="325" y="114"/>
                    </a:lnTo>
                    <a:lnTo>
                      <a:pt x="326" y="119"/>
                    </a:lnTo>
                    <a:lnTo>
                      <a:pt x="328" y="121"/>
                    </a:lnTo>
                    <a:lnTo>
                      <a:pt x="335" y="121"/>
                    </a:lnTo>
                    <a:lnTo>
                      <a:pt x="346" y="121"/>
                    </a:lnTo>
                    <a:lnTo>
                      <a:pt x="350" y="121"/>
                    </a:lnTo>
                    <a:lnTo>
                      <a:pt x="353" y="124"/>
                    </a:lnTo>
                    <a:lnTo>
                      <a:pt x="351" y="131"/>
                    </a:lnTo>
                    <a:lnTo>
                      <a:pt x="347" y="138"/>
                    </a:lnTo>
                    <a:lnTo>
                      <a:pt x="341" y="142"/>
                    </a:lnTo>
                    <a:lnTo>
                      <a:pt x="334" y="145"/>
                    </a:lnTo>
                    <a:lnTo>
                      <a:pt x="331" y="152"/>
                    </a:lnTo>
                    <a:lnTo>
                      <a:pt x="330" y="158"/>
                    </a:lnTo>
                    <a:lnTo>
                      <a:pt x="330" y="160"/>
                    </a:lnTo>
                    <a:lnTo>
                      <a:pt x="330" y="162"/>
                    </a:lnTo>
                    <a:lnTo>
                      <a:pt x="333" y="166"/>
                    </a:lnTo>
                    <a:lnTo>
                      <a:pt x="335" y="169"/>
                    </a:lnTo>
                    <a:lnTo>
                      <a:pt x="335" y="172"/>
                    </a:lnTo>
                    <a:lnTo>
                      <a:pt x="335" y="175"/>
                    </a:lnTo>
                    <a:lnTo>
                      <a:pt x="340" y="184"/>
                    </a:lnTo>
                    <a:lnTo>
                      <a:pt x="346" y="195"/>
                    </a:lnTo>
                    <a:lnTo>
                      <a:pt x="348" y="200"/>
                    </a:lnTo>
                    <a:lnTo>
                      <a:pt x="347" y="206"/>
                    </a:lnTo>
                    <a:lnTo>
                      <a:pt x="345" y="213"/>
                    </a:lnTo>
                    <a:lnTo>
                      <a:pt x="343" y="221"/>
                    </a:lnTo>
                    <a:lnTo>
                      <a:pt x="341" y="229"/>
                    </a:lnTo>
                    <a:lnTo>
                      <a:pt x="341" y="236"/>
                    </a:lnTo>
                    <a:lnTo>
                      <a:pt x="345" y="242"/>
                    </a:lnTo>
                    <a:lnTo>
                      <a:pt x="347" y="247"/>
                    </a:lnTo>
                    <a:lnTo>
                      <a:pt x="348" y="251"/>
                    </a:lnTo>
                    <a:lnTo>
                      <a:pt x="348" y="256"/>
                    </a:lnTo>
                    <a:lnTo>
                      <a:pt x="349" y="260"/>
                    </a:lnTo>
                    <a:lnTo>
                      <a:pt x="350" y="265"/>
                    </a:lnTo>
                    <a:lnTo>
                      <a:pt x="349" y="268"/>
                    </a:lnTo>
                    <a:lnTo>
                      <a:pt x="348" y="271"/>
                    </a:lnTo>
                    <a:lnTo>
                      <a:pt x="347" y="272"/>
                    </a:lnTo>
                    <a:lnTo>
                      <a:pt x="347" y="272"/>
                    </a:lnTo>
                    <a:lnTo>
                      <a:pt x="345" y="270"/>
                    </a:lnTo>
                    <a:lnTo>
                      <a:pt x="340" y="266"/>
                    </a:lnTo>
                    <a:lnTo>
                      <a:pt x="332" y="262"/>
                    </a:lnTo>
                    <a:lnTo>
                      <a:pt x="326" y="259"/>
                    </a:lnTo>
                    <a:lnTo>
                      <a:pt x="320" y="258"/>
                    </a:lnTo>
                    <a:lnTo>
                      <a:pt x="316" y="258"/>
                    </a:lnTo>
                    <a:lnTo>
                      <a:pt x="311" y="258"/>
                    </a:lnTo>
                    <a:lnTo>
                      <a:pt x="307" y="259"/>
                    </a:lnTo>
                    <a:lnTo>
                      <a:pt x="303" y="260"/>
                    </a:lnTo>
                    <a:lnTo>
                      <a:pt x="300" y="262"/>
                    </a:lnTo>
                    <a:lnTo>
                      <a:pt x="297" y="264"/>
                    </a:lnTo>
                    <a:lnTo>
                      <a:pt x="294" y="266"/>
                    </a:lnTo>
                    <a:lnTo>
                      <a:pt x="292" y="266"/>
                    </a:lnTo>
                    <a:lnTo>
                      <a:pt x="288" y="268"/>
                    </a:lnTo>
                    <a:lnTo>
                      <a:pt x="284" y="277"/>
                    </a:lnTo>
                    <a:lnTo>
                      <a:pt x="280" y="283"/>
                    </a:lnTo>
                    <a:lnTo>
                      <a:pt x="278" y="291"/>
                    </a:lnTo>
                    <a:lnTo>
                      <a:pt x="276" y="298"/>
                    </a:lnTo>
                    <a:lnTo>
                      <a:pt x="274" y="306"/>
                    </a:lnTo>
                    <a:lnTo>
                      <a:pt x="277" y="315"/>
                    </a:lnTo>
                    <a:lnTo>
                      <a:pt x="281" y="321"/>
                    </a:lnTo>
                    <a:lnTo>
                      <a:pt x="290" y="328"/>
                    </a:lnTo>
                    <a:lnTo>
                      <a:pt x="305" y="333"/>
                    </a:lnTo>
                    <a:lnTo>
                      <a:pt x="311" y="325"/>
                    </a:lnTo>
                    <a:lnTo>
                      <a:pt x="317" y="318"/>
                    </a:lnTo>
                    <a:lnTo>
                      <a:pt x="324" y="315"/>
                    </a:lnTo>
                    <a:lnTo>
                      <a:pt x="331" y="315"/>
                    </a:lnTo>
                    <a:lnTo>
                      <a:pt x="335" y="318"/>
                    </a:lnTo>
                    <a:lnTo>
                      <a:pt x="336" y="321"/>
                    </a:lnTo>
                    <a:lnTo>
                      <a:pt x="335" y="326"/>
                    </a:lnTo>
                    <a:lnTo>
                      <a:pt x="334" y="327"/>
                    </a:lnTo>
                    <a:lnTo>
                      <a:pt x="336" y="327"/>
                    </a:lnTo>
                    <a:lnTo>
                      <a:pt x="341" y="328"/>
                    </a:lnTo>
                    <a:lnTo>
                      <a:pt x="349" y="327"/>
                    </a:lnTo>
                    <a:lnTo>
                      <a:pt x="358" y="323"/>
                    </a:lnTo>
                    <a:lnTo>
                      <a:pt x="366" y="321"/>
                    </a:lnTo>
                    <a:lnTo>
                      <a:pt x="370" y="325"/>
                    </a:lnTo>
                    <a:lnTo>
                      <a:pt x="373" y="331"/>
                    </a:lnTo>
                    <a:lnTo>
                      <a:pt x="378" y="336"/>
                    </a:lnTo>
                    <a:lnTo>
                      <a:pt x="384" y="339"/>
                    </a:lnTo>
                    <a:lnTo>
                      <a:pt x="387" y="339"/>
                    </a:lnTo>
                    <a:lnTo>
                      <a:pt x="392" y="338"/>
                    </a:lnTo>
                    <a:lnTo>
                      <a:pt x="399" y="335"/>
                    </a:lnTo>
                    <a:lnTo>
                      <a:pt x="405" y="335"/>
                    </a:lnTo>
                    <a:lnTo>
                      <a:pt x="410" y="336"/>
                    </a:lnTo>
                    <a:lnTo>
                      <a:pt x="413" y="334"/>
                    </a:lnTo>
                    <a:lnTo>
                      <a:pt x="420" y="327"/>
                    </a:lnTo>
                    <a:lnTo>
                      <a:pt x="426" y="317"/>
                    </a:lnTo>
                    <a:lnTo>
                      <a:pt x="427" y="309"/>
                    </a:lnTo>
                    <a:lnTo>
                      <a:pt x="431" y="302"/>
                    </a:lnTo>
                    <a:lnTo>
                      <a:pt x="440" y="298"/>
                    </a:lnTo>
                    <a:lnTo>
                      <a:pt x="447" y="298"/>
                    </a:lnTo>
                    <a:lnTo>
                      <a:pt x="453" y="297"/>
                    </a:lnTo>
                    <a:lnTo>
                      <a:pt x="458" y="297"/>
                    </a:lnTo>
                    <a:lnTo>
                      <a:pt x="464" y="295"/>
                    </a:lnTo>
                    <a:lnTo>
                      <a:pt x="469" y="294"/>
                    </a:lnTo>
                    <a:lnTo>
                      <a:pt x="474" y="290"/>
                    </a:lnTo>
                    <a:lnTo>
                      <a:pt x="478" y="287"/>
                    </a:lnTo>
                    <a:lnTo>
                      <a:pt x="482" y="281"/>
                    </a:lnTo>
                    <a:lnTo>
                      <a:pt x="489" y="274"/>
                    </a:lnTo>
                    <a:lnTo>
                      <a:pt x="494" y="272"/>
                    </a:lnTo>
                    <a:lnTo>
                      <a:pt x="499" y="274"/>
                    </a:lnTo>
                    <a:lnTo>
                      <a:pt x="505" y="274"/>
                    </a:lnTo>
                    <a:lnTo>
                      <a:pt x="510" y="274"/>
                    </a:lnTo>
                    <a:lnTo>
                      <a:pt x="516" y="273"/>
                    </a:lnTo>
                    <a:lnTo>
                      <a:pt x="522" y="271"/>
                    </a:lnTo>
                    <a:lnTo>
                      <a:pt x="527" y="268"/>
                    </a:lnTo>
                    <a:lnTo>
                      <a:pt x="533" y="267"/>
                    </a:lnTo>
                    <a:lnTo>
                      <a:pt x="536" y="265"/>
                    </a:lnTo>
                    <a:lnTo>
                      <a:pt x="540" y="264"/>
                    </a:lnTo>
                    <a:lnTo>
                      <a:pt x="541" y="264"/>
                    </a:lnTo>
                    <a:lnTo>
                      <a:pt x="542" y="264"/>
                    </a:lnTo>
                    <a:lnTo>
                      <a:pt x="546" y="265"/>
                    </a:lnTo>
                    <a:lnTo>
                      <a:pt x="553" y="267"/>
                    </a:lnTo>
                    <a:lnTo>
                      <a:pt x="562" y="268"/>
                    </a:lnTo>
                    <a:lnTo>
                      <a:pt x="567" y="268"/>
                    </a:lnTo>
                    <a:lnTo>
                      <a:pt x="573" y="265"/>
                    </a:lnTo>
                    <a:lnTo>
                      <a:pt x="580" y="262"/>
                    </a:lnTo>
                    <a:lnTo>
                      <a:pt x="586" y="257"/>
                    </a:lnTo>
                    <a:lnTo>
                      <a:pt x="593" y="252"/>
                    </a:lnTo>
                    <a:lnTo>
                      <a:pt x="600" y="248"/>
                    </a:lnTo>
                    <a:lnTo>
                      <a:pt x="605" y="245"/>
                    </a:lnTo>
                    <a:lnTo>
                      <a:pt x="612" y="244"/>
                    </a:lnTo>
                    <a:lnTo>
                      <a:pt x="622" y="248"/>
                    </a:lnTo>
                    <a:lnTo>
                      <a:pt x="625" y="256"/>
                    </a:lnTo>
                    <a:lnTo>
                      <a:pt x="627" y="265"/>
                    </a:lnTo>
                    <a:lnTo>
                      <a:pt x="627" y="273"/>
                    </a:lnTo>
                    <a:lnTo>
                      <a:pt x="626" y="282"/>
                    </a:lnTo>
                    <a:lnTo>
                      <a:pt x="626" y="293"/>
                    </a:lnTo>
                    <a:lnTo>
                      <a:pt x="625" y="302"/>
                    </a:lnTo>
                    <a:lnTo>
                      <a:pt x="627" y="310"/>
                    </a:lnTo>
                    <a:lnTo>
                      <a:pt x="630" y="316"/>
                    </a:lnTo>
                    <a:lnTo>
                      <a:pt x="628" y="320"/>
                    </a:lnTo>
                    <a:lnTo>
                      <a:pt x="627" y="328"/>
                    </a:lnTo>
                    <a:lnTo>
                      <a:pt x="625" y="340"/>
                    </a:lnTo>
                    <a:lnTo>
                      <a:pt x="623" y="355"/>
                    </a:lnTo>
                    <a:lnTo>
                      <a:pt x="620" y="372"/>
                    </a:lnTo>
                    <a:lnTo>
                      <a:pt x="616" y="388"/>
                    </a:lnTo>
                    <a:lnTo>
                      <a:pt x="607" y="404"/>
                    </a:lnTo>
                    <a:lnTo>
                      <a:pt x="602" y="411"/>
                    </a:lnTo>
                    <a:lnTo>
                      <a:pt x="597" y="418"/>
                    </a:lnTo>
                    <a:lnTo>
                      <a:pt x="594" y="425"/>
                    </a:lnTo>
                    <a:lnTo>
                      <a:pt x="590" y="432"/>
                    </a:lnTo>
                    <a:lnTo>
                      <a:pt x="586" y="439"/>
                    </a:lnTo>
                    <a:lnTo>
                      <a:pt x="582" y="446"/>
                    </a:lnTo>
                    <a:lnTo>
                      <a:pt x="577" y="455"/>
                    </a:lnTo>
                    <a:lnTo>
                      <a:pt x="571" y="464"/>
                    </a:lnTo>
                    <a:lnTo>
                      <a:pt x="561" y="481"/>
                    </a:lnTo>
                    <a:lnTo>
                      <a:pt x="555" y="493"/>
                    </a:lnTo>
                    <a:lnTo>
                      <a:pt x="549" y="501"/>
                    </a:lnTo>
                    <a:lnTo>
                      <a:pt x="541" y="509"/>
                    </a:lnTo>
                    <a:lnTo>
                      <a:pt x="534" y="517"/>
                    </a:lnTo>
                    <a:lnTo>
                      <a:pt x="532" y="523"/>
                    </a:lnTo>
                    <a:lnTo>
                      <a:pt x="528" y="529"/>
                    </a:lnTo>
                    <a:lnTo>
                      <a:pt x="523" y="534"/>
                    </a:lnTo>
                    <a:lnTo>
                      <a:pt x="515" y="540"/>
                    </a:lnTo>
                    <a:lnTo>
                      <a:pt x="508" y="547"/>
                    </a:lnTo>
                    <a:lnTo>
                      <a:pt x="503" y="551"/>
                    </a:lnTo>
                    <a:lnTo>
                      <a:pt x="501" y="553"/>
                    </a:lnTo>
                    <a:lnTo>
                      <a:pt x="503" y="533"/>
                    </a:lnTo>
                    <a:lnTo>
                      <a:pt x="505" y="517"/>
                    </a:lnTo>
                    <a:lnTo>
                      <a:pt x="508" y="502"/>
                    </a:lnTo>
                    <a:lnTo>
                      <a:pt x="509" y="486"/>
                    </a:lnTo>
                    <a:lnTo>
                      <a:pt x="511" y="471"/>
                    </a:lnTo>
                    <a:lnTo>
                      <a:pt x="512" y="458"/>
                    </a:lnTo>
                    <a:lnTo>
                      <a:pt x="510" y="450"/>
                    </a:lnTo>
                    <a:lnTo>
                      <a:pt x="499" y="446"/>
                    </a:lnTo>
                    <a:lnTo>
                      <a:pt x="490" y="445"/>
                    </a:lnTo>
                    <a:lnTo>
                      <a:pt x="484" y="445"/>
                    </a:lnTo>
                    <a:lnTo>
                      <a:pt x="477" y="445"/>
                    </a:lnTo>
                    <a:lnTo>
                      <a:pt x="471" y="443"/>
                    </a:lnTo>
                    <a:lnTo>
                      <a:pt x="465" y="443"/>
                    </a:lnTo>
                    <a:lnTo>
                      <a:pt x="458" y="442"/>
                    </a:lnTo>
                    <a:lnTo>
                      <a:pt x="451" y="440"/>
                    </a:lnTo>
                    <a:lnTo>
                      <a:pt x="445" y="438"/>
                    </a:lnTo>
                    <a:lnTo>
                      <a:pt x="433" y="433"/>
                    </a:lnTo>
                    <a:lnTo>
                      <a:pt x="430" y="432"/>
                    </a:lnTo>
                    <a:lnTo>
                      <a:pt x="428" y="426"/>
                    </a:lnTo>
                    <a:lnTo>
                      <a:pt x="427" y="410"/>
                    </a:lnTo>
                    <a:lnTo>
                      <a:pt x="427" y="389"/>
                    </a:lnTo>
                    <a:lnTo>
                      <a:pt x="428" y="376"/>
                    </a:lnTo>
                    <a:lnTo>
                      <a:pt x="427" y="365"/>
                    </a:lnTo>
                    <a:lnTo>
                      <a:pt x="419" y="359"/>
                    </a:lnTo>
                    <a:lnTo>
                      <a:pt x="410" y="357"/>
                    </a:lnTo>
                    <a:lnTo>
                      <a:pt x="405" y="359"/>
                    </a:lnTo>
                    <a:lnTo>
                      <a:pt x="399" y="362"/>
                    </a:lnTo>
                    <a:lnTo>
                      <a:pt x="387" y="363"/>
                    </a:lnTo>
                    <a:lnTo>
                      <a:pt x="380" y="363"/>
                    </a:lnTo>
                    <a:lnTo>
                      <a:pt x="373" y="364"/>
                    </a:lnTo>
                    <a:lnTo>
                      <a:pt x="369" y="364"/>
                    </a:lnTo>
                    <a:lnTo>
                      <a:pt x="364" y="365"/>
                    </a:lnTo>
                    <a:lnTo>
                      <a:pt x="359" y="365"/>
                    </a:lnTo>
                    <a:lnTo>
                      <a:pt x="355" y="365"/>
                    </a:lnTo>
                    <a:lnTo>
                      <a:pt x="348" y="364"/>
                    </a:lnTo>
                    <a:lnTo>
                      <a:pt x="341" y="361"/>
                    </a:lnTo>
                    <a:lnTo>
                      <a:pt x="334" y="357"/>
                    </a:lnTo>
                    <a:lnTo>
                      <a:pt x="330" y="354"/>
                    </a:lnTo>
                    <a:lnTo>
                      <a:pt x="326" y="353"/>
                    </a:lnTo>
                    <a:lnTo>
                      <a:pt x="323" y="351"/>
                    </a:lnTo>
                    <a:lnTo>
                      <a:pt x="319" y="351"/>
                    </a:lnTo>
                    <a:lnTo>
                      <a:pt x="316" y="353"/>
                    </a:lnTo>
                    <a:lnTo>
                      <a:pt x="312" y="355"/>
                    </a:lnTo>
                    <a:lnTo>
                      <a:pt x="307" y="358"/>
                    </a:lnTo>
                    <a:lnTo>
                      <a:pt x="297" y="366"/>
                    </a:lnTo>
                    <a:lnTo>
                      <a:pt x="292" y="373"/>
                    </a:lnTo>
                    <a:lnTo>
                      <a:pt x="286" y="377"/>
                    </a:lnTo>
                    <a:lnTo>
                      <a:pt x="274" y="376"/>
                    </a:lnTo>
                    <a:lnTo>
                      <a:pt x="268" y="374"/>
                    </a:lnTo>
                    <a:lnTo>
                      <a:pt x="262" y="374"/>
                    </a:lnTo>
                    <a:lnTo>
                      <a:pt x="257" y="374"/>
                    </a:lnTo>
                    <a:lnTo>
                      <a:pt x="251" y="376"/>
                    </a:lnTo>
                    <a:lnTo>
                      <a:pt x="247" y="376"/>
                    </a:lnTo>
                    <a:lnTo>
                      <a:pt x="242" y="373"/>
                    </a:lnTo>
                    <a:lnTo>
                      <a:pt x="239" y="370"/>
                    </a:lnTo>
                    <a:lnTo>
                      <a:pt x="234" y="363"/>
                    </a:lnTo>
                    <a:lnTo>
                      <a:pt x="227" y="350"/>
                    </a:lnTo>
                    <a:lnTo>
                      <a:pt x="223" y="342"/>
                    </a:lnTo>
                    <a:lnTo>
                      <a:pt x="218" y="338"/>
                    </a:lnTo>
                    <a:lnTo>
                      <a:pt x="210" y="332"/>
                    </a:lnTo>
                    <a:lnTo>
                      <a:pt x="202" y="325"/>
                    </a:lnTo>
                    <a:lnTo>
                      <a:pt x="196" y="323"/>
                    </a:lnTo>
                    <a:lnTo>
                      <a:pt x="192" y="321"/>
                    </a:lnTo>
                    <a:lnTo>
                      <a:pt x="182" y="319"/>
                    </a:lnTo>
                    <a:lnTo>
                      <a:pt x="173" y="318"/>
                    </a:lnTo>
                    <a:lnTo>
                      <a:pt x="166" y="318"/>
                    </a:lnTo>
                    <a:lnTo>
                      <a:pt x="163" y="320"/>
                    </a:lnTo>
                    <a:lnTo>
                      <a:pt x="164" y="324"/>
                    </a:lnTo>
                    <a:lnTo>
                      <a:pt x="170" y="329"/>
                    </a:lnTo>
                    <a:lnTo>
                      <a:pt x="174" y="335"/>
                    </a:lnTo>
                    <a:lnTo>
                      <a:pt x="179" y="340"/>
                    </a:lnTo>
                    <a:lnTo>
                      <a:pt x="184" y="342"/>
                    </a:lnTo>
                    <a:lnTo>
                      <a:pt x="187" y="346"/>
                    </a:lnTo>
                    <a:lnTo>
                      <a:pt x="192" y="347"/>
                    </a:lnTo>
                    <a:lnTo>
                      <a:pt x="195" y="349"/>
                    </a:lnTo>
                    <a:lnTo>
                      <a:pt x="199" y="350"/>
                    </a:lnTo>
                    <a:lnTo>
                      <a:pt x="202" y="353"/>
                    </a:lnTo>
                    <a:lnTo>
                      <a:pt x="201" y="356"/>
                    </a:lnTo>
                    <a:lnTo>
                      <a:pt x="199" y="358"/>
                    </a:lnTo>
                    <a:lnTo>
                      <a:pt x="196" y="359"/>
                    </a:lnTo>
                    <a:lnTo>
                      <a:pt x="187" y="357"/>
                    </a:lnTo>
                    <a:lnTo>
                      <a:pt x="180" y="354"/>
                    </a:lnTo>
                    <a:lnTo>
                      <a:pt x="174" y="351"/>
                    </a:lnTo>
                    <a:lnTo>
                      <a:pt x="170" y="349"/>
                    </a:lnTo>
                    <a:lnTo>
                      <a:pt x="165" y="348"/>
                    </a:lnTo>
                    <a:lnTo>
                      <a:pt x="162" y="346"/>
                    </a:lnTo>
                    <a:lnTo>
                      <a:pt x="158" y="342"/>
                    </a:lnTo>
                    <a:lnTo>
                      <a:pt x="155" y="340"/>
                    </a:lnTo>
                    <a:lnTo>
                      <a:pt x="149" y="334"/>
                    </a:lnTo>
                    <a:lnTo>
                      <a:pt x="146" y="328"/>
                    </a:lnTo>
                    <a:lnTo>
                      <a:pt x="145" y="320"/>
                    </a:lnTo>
                    <a:lnTo>
                      <a:pt x="145" y="311"/>
                    </a:lnTo>
                    <a:lnTo>
                      <a:pt x="145" y="303"/>
                    </a:lnTo>
                    <a:lnTo>
                      <a:pt x="143" y="298"/>
                    </a:lnTo>
                    <a:lnTo>
                      <a:pt x="139" y="295"/>
                    </a:lnTo>
                    <a:lnTo>
                      <a:pt x="131" y="289"/>
                    </a:lnTo>
                    <a:lnTo>
                      <a:pt x="122" y="282"/>
                    </a:lnTo>
                    <a:lnTo>
                      <a:pt x="116" y="278"/>
                    </a:lnTo>
                    <a:lnTo>
                      <a:pt x="112" y="274"/>
                    </a:lnTo>
                    <a:lnTo>
                      <a:pt x="110" y="270"/>
                    </a:lnTo>
                    <a:lnTo>
                      <a:pt x="110" y="263"/>
                    </a:lnTo>
                    <a:lnTo>
                      <a:pt x="111" y="256"/>
                    </a:lnTo>
                    <a:lnTo>
                      <a:pt x="111" y="247"/>
                    </a:lnTo>
                    <a:lnTo>
                      <a:pt x="110" y="235"/>
                    </a:lnTo>
                    <a:lnTo>
                      <a:pt x="107" y="225"/>
                    </a:lnTo>
                    <a:lnTo>
                      <a:pt x="101" y="218"/>
                    </a:lnTo>
                    <a:lnTo>
                      <a:pt x="95" y="211"/>
                    </a:lnTo>
                    <a:lnTo>
                      <a:pt x="91" y="203"/>
                    </a:lnTo>
                    <a:lnTo>
                      <a:pt x="86" y="195"/>
                    </a:lnTo>
                    <a:lnTo>
                      <a:pt x="80" y="189"/>
                    </a:lnTo>
                    <a:lnTo>
                      <a:pt x="78" y="186"/>
                    </a:lnTo>
                    <a:lnTo>
                      <a:pt x="81" y="184"/>
                    </a:lnTo>
                    <a:lnTo>
                      <a:pt x="88" y="186"/>
                    </a:lnTo>
                    <a:lnTo>
                      <a:pt x="93" y="189"/>
                    </a:lnTo>
                    <a:lnTo>
                      <a:pt x="96" y="190"/>
                    </a:lnTo>
                    <a:lnTo>
                      <a:pt x="100" y="186"/>
                    </a:lnTo>
                    <a:lnTo>
                      <a:pt x="103" y="177"/>
                    </a:lnTo>
                    <a:lnTo>
                      <a:pt x="104" y="171"/>
                    </a:lnTo>
                    <a:lnTo>
                      <a:pt x="103" y="165"/>
                    </a:lnTo>
                    <a:lnTo>
                      <a:pt x="99" y="162"/>
                    </a:lnTo>
                    <a:lnTo>
                      <a:pt x="94" y="162"/>
                    </a:lnTo>
                    <a:lnTo>
                      <a:pt x="91" y="162"/>
                    </a:lnTo>
                    <a:lnTo>
                      <a:pt x="86" y="164"/>
                    </a:lnTo>
                    <a:lnTo>
                      <a:pt x="81" y="164"/>
                    </a:lnTo>
                    <a:lnTo>
                      <a:pt x="77" y="164"/>
                    </a:lnTo>
                    <a:lnTo>
                      <a:pt x="74" y="165"/>
                    </a:lnTo>
                    <a:lnTo>
                      <a:pt x="73" y="164"/>
                    </a:lnTo>
                    <a:lnTo>
                      <a:pt x="68" y="158"/>
                    </a:lnTo>
                    <a:lnTo>
                      <a:pt x="63" y="154"/>
                    </a:lnTo>
                    <a:lnTo>
                      <a:pt x="58" y="153"/>
                    </a:lnTo>
                    <a:lnTo>
                      <a:pt x="54" y="152"/>
                    </a:lnTo>
                    <a:lnTo>
                      <a:pt x="48" y="152"/>
                    </a:lnTo>
                    <a:lnTo>
                      <a:pt x="42" y="153"/>
                    </a:lnTo>
                    <a:lnTo>
                      <a:pt x="38" y="153"/>
                    </a:lnTo>
                    <a:lnTo>
                      <a:pt x="33" y="154"/>
                    </a:lnTo>
                    <a:lnTo>
                      <a:pt x="28" y="154"/>
                    </a:lnTo>
                    <a:lnTo>
                      <a:pt x="22" y="156"/>
                    </a:lnTo>
                    <a:lnTo>
                      <a:pt x="18" y="154"/>
                    </a:lnTo>
                    <a:lnTo>
                      <a:pt x="17" y="152"/>
                    </a:lnTo>
                    <a:lnTo>
                      <a:pt x="20" y="144"/>
                    </a:lnTo>
                    <a:lnTo>
                      <a:pt x="26" y="136"/>
                    </a:lnTo>
                    <a:lnTo>
                      <a:pt x="32" y="130"/>
                    </a:lnTo>
                    <a:lnTo>
                      <a:pt x="36" y="126"/>
                    </a:lnTo>
                    <a:lnTo>
                      <a:pt x="39" y="119"/>
                    </a:lnTo>
                    <a:lnTo>
                      <a:pt x="40" y="111"/>
                    </a:lnTo>
                    <a:lnTo>
                      <a:pt x="41" y="105"/>
                    </a:lnTo>
                    <a:lnTo>
                      <a:pt x="39" y="103"/>
                    </a:lnTo>
                    <a:lnTo>
                      <a:pt x="32" y="101"/>
                    </a:lnTo>
                    <a:lnTo>
                      <a:pt x="24" y="103"/>
                    </a:lnTo>
                    <a:lnTo>
                      <a:pt x="18" y="105"/>
                    </a:lnTo>
                    <a:lnTo>
                      <a:pt x="14" y="107"/>
                    </a:lnTo>
                    <a:lnTo>
                      <a:pt x="7" y="107"/>
                    </a:lnTo>
                    <a:lnTo>
                      <a:pt x="3" y="106"/>
                    </a:lnTo>
                    <a:lnTo>
                      <a:pt x="1" y="105"/>
                    </a:lnTo>
                    <a:lnTo>
                      <a:pt x="0" y="106"/>
                    </a:lnTo>
                    <a:lnTo>
                      <a:pt x="0" y="106"/>
                    </a:lnTo>
                    <a:lnTo>
                      <a:pt x="4" y="95"/>
                    </a:lnTo>
                    <a:lnTo>
                      <a:pt x="11" y="81"/>
                    </a:lnTo>
                    <a:lnTo>
                      <a:pt x="22" y="65"/>
                    </a:lnTo>
                    <a:lnTo>
                      <a:pt x="34" y="47"/>
                    </a:lnTo>
                    <a:lnTo>
                      <a:pt x="47" y="32"/>
                    </a:lnTo>
                    <a:lnTo>
                      <a:pt x="59" y="17"/>
                    </a:lnTo>
                    <a:lnTo>
                      <a:pt x="71" y="7"/>
                    </a:lnTo>
                    <a:lnTo>
                      <a:pt x="80" y="0"/>
                    </a:lnTo>
                    <a:close/>
                  </a:path>
                </a:pathLst>
              </a:custGeom>
              <a:solidFill>
                <a:srgbClr val="000000"/>
              </a:solidFill>
              <a:ln w="9525">
                <a:noFill/>
                <a:round/>
                <a:headEnd/>
                <a:tailEnd/>
              </a:ln>
            </p:spPr>
            <p:txBody>
              <a:bodyPr/>
              <a:lstStyle/>
              <a:p>
                <a:endParaRPr lang="en-US"/>
              </a:p>
            </p:txBody>
          </p:sp>
        </p:grpSp>
        <p:grpSp>
          <p:nvGrpSpPr>
            <p:cNvPr id="4" name="Group 13"/>
            <p:cNvGrpSpPr>
              <a:grpSpLocks/>
            </p:cNvGrpSpPr>
            <p:nvPr/>
          </p:nvGrpSpPr>
          <p:grpSpPr bwMode="auto">
            <a:xfrm>
              <a:off x="5205" y="2992"/>
              <a:ext cx="331" cy="331"/>
              <a:chOff x="443" y="2538"/>
              <a:chExt cx="432" cy="432"/>
            </a:xfrm>
          </p:grpSpPr>
          <p:sp>
            <p:nvSpPr>
              <p:cNvPr id="400398" name="Oval 14"/>
              <p:cNvSpPr>
                <a:spLocks noChangeArrowheads="1"/>
              </p:cNvSpPr>
              <p:nvPr/>
            </p:nvSpPr>
            <p:spPr bwMode="auto">
              <a:xfrm>
                <a:off x="443" y="2538"/>
                <a:ext cx="432" cy="432"/>
              </a:xfrm>
              <a:prstGeom prst="ellipse">
                <a:avLst/>
              </a:prstGeom>
              <a:solidFill>
                <a:srgbClr val="C0C0C0"/>
              </a:solidFill>
              <a:ln w="9525">
                <a:solidFill>
                  <a:srgbClr val="969696"/>
                </a:solidFill>
                <a:round/>
                <a:headEnd/>
                <a:tailEnd/>
              </a:ln>
              <a:effectLst/>
            </p:spPr>
            <p:txBody>
              <a:bodyPr wrap="none" anchor="ctr"/>
              <a:lstStyle/>
              <a:p>
                <a:endParaRPr lang="en-US"/>
              </a:p>
            </p:txBody>
          </p:sp>
          <p:sp>
            <p:nvSpPr>
              <p:cNvPr id="400399" name="Oval 15"/>
              <p:cNvSpPr>
                <a:spLocks noChangeArrowheads="1"/>
              </p:cNvSpPr>
              <p:nvPr/>
            </p:nvSpPr>
            <p:spPr bwMode="auto">
              <a:xfrm>
                <a:off x="728" y="2715"/>
                <a:ext cx="78" cy="78"/>
              </a:xfrm>
              <a:prstGeom prst="ellipse">
                <a:avLst/>
              </a:prstGeom>
              <a:solidFill>
                <a:srgbClr val="DDDDDD"/>
              </a:solidFill>
              <a:ln w="9525">
                <a:solidFill>
                  <a:schemeClr val="tx1"/>
                </a:solidFill>
                <a:round/>
                <a:headEnd/>
                <a:tailEnd/>
              </a:ln>
              <a:effectLst/>
            </p:spPr>
            <p:txBody>
              <a:bodyPr wrap="none" anchor="ctr"/>
              <a:lstStyle/>
              <a:p>
                <a:endParaRPr lang="en-US"/>
              </a:p>
            </p:txBody>
          </p:sp>
          <p:sp>
            <p:nvSpPr>
              <p:cNvPr id="400400" name="Oval 16"/>
              <p:cNvSpPr>
                <a:spLocks noChangeArrowheads="1"/>
              </p:cNvSpPr>
              <p:nvPr/>
            </p:nvSpPr>
            <p:spPr bwMode="auto">
              <a:xfrm>
                <a:off x="561" y="2656"/>
                <a:ext cx="118" cy="118"/>
              </a:xfrm>
              <a:prstGeom prst="ellipse">
                <a:avLst/>
              </a:prstGeom>
              <a:solidFill>
                <a:srgbClr val="DDDDDD"/>
              </a:solidFill>
              <a:ln w="9525">
                <a:solidFill>
                  <a:schemeClr val="tx1"/>
                </a:solidFill>
                <a:round/>
                <a:headEnd/>
                <a:tailEnd/>
              </a:ln>
              <a:effectLst/>
            </p:spPr>
            <p:txBody>
              <a:bodyPr wrap="none" anchor="ctr"/>
              <a:lstStyle/>
              <a:p>
                <a:endParaRPr lang="en-US"/>
              </a:p>
            </p:txBody>
          </p:sp>
          <p:sp>
            <p:nvSpPr>
              <p:cNvPr id="400401" name="Oval 17"/>
              <p:cNvSpPr>
                <a:spLocks noChangeArrowheads="1"/>
              </p:cNvSpPr>
              <p:nvPr/>
            </p:nvSpPr>
            <p:spPr bwMode="auto">
              <a:xfrm rot="-1497543">
                <a:off x="522" y="2577"/>
                <a:ext cx="117" cy="4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00402" name="Oval 18"/>
              <p:cNvSpPr>
                <a:spLocks noChangeArrowheads="1"/>
              </p:cNvSpPr>
              <p:nvPr/>
            </p:nvSpPr>
            <p:spPr bwMode="auto">
              <a:xfrm rot="-1740508">
                <a:off x="502" y="2783"/>
                <a:ext cx="39" cy="118"/>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400403" name="Oval 19"/>
              <p:cNvSpPr>
                <a:spLocks noChangeArrowheads="1"/>
              </p:cNvSpPr>
              <p:nvPr/>
            </p:nvSpPr>
            <p:spPr bwMode="auto">
              <a:xfrm>
                <a:off x="610" y="2754"/>
                <a:ext cx="157" cy="157"/>
              </a:xfrm>
              <a:prstGeom prst="ellipse">
                <a:avLst/>
              </a:prstGeom>
              <a:solidFill>
                <a:srgbClr val="777777"/>
              </a:solidFill>
              <a:ln w="9525">
                <a:solidFill>
                  <a:schemeClr val="tx1"/>
                </a:solidFill>
                <a:round/>
                <a:headEnd/>
                <a:tailEnd/>
              </a:ln>
              <a:effectLst/>
            </p:spPr>
            <p:txBody>
              <a:bodyPr wrap="none" anchor="ctr"/>
              <a:lstStyle/>
              <a:p>
                <a:endParaRPr lang="en-US"/>
              </a:p>
            </p:txBody>
          </p:sp>
          <p:sp>
            <p:nvSpPr>
              <p:cNvPr id="400404" name="Oval 20"/>
              <p:cNvSpPr>
                <a:spLocks noChangeArrowheads="1"/>
              </p:cNvSpPr>
              <p:nvPr/>
            </p:nvSpPr>
            <p:spPr bwMode="auto">
              <a:xfrm>
                <a:off x="718" y="2617"/>
                <a:ext cx="78" cy="78"/>
              </a:xfrm>
              <a:prstGeom prst="ellipse">
                <a:avLst/>
              </a:prstGeom>
              <a:solidFill>
                <a:srgbClr val="969696"/>
              </a:solidFill>
              <a:ln w="9525">
                <a:solidFill>
                  <a:schemeClr val="tx1"/>
                </a:solidFill>
                <a:round/>
                <a:headEnd/>
                <a:tailEnd/>
              </a:ln>
              <a:effectLst/>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398339" name="Rectangle 3"/>
          <p:cNvSpPr>
            <a:spLocks noGrp="1" noChangeArrowheads="1"/>
          </p:cNvSpPr>
          <p:nvPr>
            <p:ph type="title"/>
          </p:nvPr>
        </p:nvSpPr>
        <p:spPr>
          <a:xfrm>
            <a:off x="1033496" y="0"/>
            <a:ext cx="7294563" cy="609600"/>
          </a:xfrm>
          <a:noFill/>
          <a:ln/>
        </p:spPr>
        <p:txBody>
          <a:bodyPr>
            <a:normAutofit/>
          </a:bodyPr>
          <a:lstStyle/>
          <a:p>
            <a:pPr>
              <a:lnSpc>
                <a:spcPct val="90000"/>
              </a:lnSpc>
            </a:pPr>
            <a:r>
              <a:rPr lang="en-US" sz="2800" dirty="0" smtClean="0">
                <a:solidFill>
                  <a:schemeClr val="accent2"/>
                </a:solidFill>
              </a:rPr>
              <a:t>Satellites</a:t>
            </a:r>
            <a:endParaRPr lang="en-US" sz="2800" dirty="0">
              <a:solidFill>
                <a:schemeClr val="accent2"/>
              </a:solidFill>
            </a:endParaRPr>
          </a:p>
        </p:txBody>
      </p:sp>
      <mc:AlternateContent xmlns:mc="http://schemas.openxmlformats.org/markup-compatibility/2006" xmlns:a14="http://schemas.microsoft.com/office/drawing/2010/main">
        <mc:Choice Requires="a14">
          <p:sp>
            <p:nvSpPr>
              <p:cNvPr id="398354" name="Rectangle 18"/>
              <p:cNvSpPr>
                <a:spLocks noGrp="1" noChangeArrowheads="1"/>
              </p:cNvSpPr>
              <p:nvPr>
                <p:ph idx="1"/>
              </p:nvPr>
            </p:nvSpPr>
            <p:spPr>
              <a:xfrm>
                <a:off x="168275" y="849313"/>
                <a:ext cx="3055938" cy="2420937"/>
              </a:xfrm>
              <a:noFill/>
              <a:ln/>
            </p:spPr>
            <p:txBody>
              <a:bodyPr>
                <a:normAutofit fontScale="55000" lnSpcReduction="20000"/>
              </a:bodyPr>
              <a:lstStyle/>
              <a:p>
                <a:pPr marL="401638" indent="-401638">
                  <a:lnSpc>
                    <a:spcPct val="149000"/>
                  </a:lnSpc>
                  <a:buFont typeface="Monotype Sorts" pitchFamily="2" charset="2"/>
                  <a:buNone/>
                </a:pPr>
                <a:r>
                  <a:rPr lang="en-US" b="1" dirty="0" smtClean="0"/>
                  <a:t>	If </a:t>
                </a:r>
                <a14:m>
                  <m:oMath xmlns:m="http://schemas.openxmlformats.org/officeDocument/2006/math">
                    <m:sSub>
                      <m:sSubPr>
                        <m:ctrlPr>
                          <a:rPr lang="en-US" b="1" i="1" smtClean="0">
                            <a:latin typeface="Cambria Math"/>
                          </a:rPr>
                        </m:ctrlPr>
                      </m:sSubPr>
                      <m:e>
                        <m:r>
                          <a:rPr lang="en-US" b="1" i="1" smtClean="0">
                            <a:latin typeface="Cambria Math"/>
                          </a:rPr>
                          <m:t>𝒎</m:t>
                        </m:r>
                      </m:e>
                      <m:sub>
                        <m:r>
                          <a:rPr lang="en-US" b="1" i="1" smtClean="0">
                            <a:latin typeface="Cambria Math"/>
                          </a:rPr>
                          <m:t>𝟐</m:t>
                        </m:r>
                      </m:sub>
                    </m:sSub>
                  </m:oMath>
                </a14:m>
                <a:r>
                  <a:rPr lang="en-US" b="1" dirty="0" smtClean="0"/>
                  <a:t> were a satellite orbiting </a:t>
                </a:r>
                <a14:m>
                  <m:oMath xmlns:m="http://schemas.openxmlformats.org/officeDocument/2006/math">
                    <m:sSub>
                      <m:sSubPr>
                        <m:ctrlPr>
                          <a:rPr lang="en-US" b="1" i="1" smtClean="0">
                            <a:latin typeface="Cambria Math"/>
                          </a:rPr>
                        </m:ctrlPr>
                      </m:sSubPr>
                      <m:e>
                        <m:r>
                          <a:rPr lang="en-US" b="1" i="1">
                            <a:latin typeface="Cambria Math"/>
                          </a:rPr>
                          <m:t>𝒎</m:t>
                        </m:r>
                      </m:e>
                      <m:sub>
                        <m:r>
                          <a:rPr lang="en-US" b="1" i="1" smtClean="0">
                            <a:latin typeface="Cambria Math"/>
                          </a:rPr>
                          <m:t>𝟏</m:t>
                        </m:r>
                      </m:sub>
                    </m:sSub>
                  </m:oMath>
                </a14:m>
                <a:r>
                  <a:rPr lang="en-US" b="1" dirty="0" smtClean="0"/>
                  <a:t> and both </a:t>
                </a:r>
                <a14:m>
                  <m:oMath xmlns:m="http://schemas.openxmlformats.org/officeDocument/2006/math">
                    <m:sSub>
                      <m:sSubPr>
                        <m:ctrlPr>
                          <a:rPr lang="en-US" b="1" i="1">
                            <a:latin typeface="Cambria Math"/>
                          </a:rPr>
                        </m:ctrlPr>
                      </m:sSubPr>
                      <m:e>
                        <m:r>
                          <a:rPr lang="en-US" b="1" i="1">
                            <a:latin typeface="Cambria Math"/>
                          </a:rPr>
                          <m:t>𝒎</m:t>
                        </m:r>
                      </m:e>
                      <m:sub>
                        <m:r>
                          <a:rPr lang="en-US" b="1" i="1">
                            <a:latin typeface="Cambria Math"/>
                          </a:rPr>
                          <m:t>𝟐</m:t>
                        </m:r>
                      </m:sub>
                    </m:sSub>
                  </m:oMath>
                </a14:m>
                <a:r>
                  <a:rPr lang="en-US" b="1" dirty="0" smtClean="0"/>
                  <a:t> and r were doubled, how would the force of gravity be changed?</a:t>
                </a:r>
                <a:r>
                  <a:rPr lang="en-US" sz="2200" b="1" dirty="0" smtClean="0"/>
                  <a:t> </a:t>
                </a:r>
                <a:endParaRPr lang="en-US" sz="2200" b="1" dirty="0"/>
              </a:p>
            </p:txBody>
          </p:sp>
        </mc:Choice>
        <mc:Fallback xmlns="">
          <p:sp>
            <p:nvSpPr>
              <p:cNvPr id="398354" name="Rectangle 18"/>
              <p:cNvSpPr>
                <a:spLocks noGrp="1" noRot="1" noChangeAspect="1" noMove="1" noResize="1" noEditPoints="1" noAdjustHandles="1" noChangeArrowheads="1" noChangeShapeType="1" noTextEdit="1"/>
              </p:cNvSpPr>
              <p:nvPr>
                <p:ph idx="1"/>
              </p:nvPr>
            </p:nvSpPr>
            <p:spPr>
              <a:xfrm>
                <a:off x="168275" y="849313"/>
                <a:ext cx="3055938" cy="2420937"/>
              </a:xfrm>
              <a:blipFill rotWithShape="1">
                <a:blip r:embed="rId3"/>
                <a:stretch>
                  <a:fillRect r="-2794"/>
                </a:stretch>
              </a:blipFill>
              <a:ln/>
            </p:spPr>
            <p:txBody>
              <a:bodyPr/>
              <a:lstStyle/>
              <a:p>
                <a:r>
                  <a:rPr lang="en-US">
                    <a:noFill/>
                  </a:rPr>
                  <a:t> </a:t>
                </a:r>
              </a:p>
            </p:txBody>
          </p:sp>
        </mc:Fallback>
      </mc:AlternateContent>
      <p:sp>
        <p:nvSpPr>
          <p:cNvPr id="398340" name="Rectangle 4"/>
          <p:cNvSpPr>
            <a:spLocks noChangeArrowheads="1"/>
          </p:cNvSpPr>
          <p:nvPr/>
        </p:nvSpPr>
        <p:spPr bwMode="auto">
          <a:xfrm>
            <a:off x="3679825" y="739776"/>
            <a:ext cx="5464175" cy="264953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1)   </a:t>
            </a:r>
            <a:r>
              <a:rPr lang="en-US" b="1" dirty="0" smtClean="0">
                <a:solidFill>
                  <a:schemeClr val="tx2"/>
                </a:solidFill>
                <a:effectLst>
                  <a:outerShdw blurRad="38100" dist="38100" dir="2700000" algn="tl">
                    <a:srgbClr val="000000"/>
                  </a:outerShdw>
                </a:effectLst>
                <a:latin typeface="Arial" charset="0"/>
              </a:rPr>
              <a:t>The force of gravity would be four times as great as before.</a:t>
            </a:r>
            <a:endParaRPr lang="en-US" b="1" dirty="0">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2" charset="2"/>
              <a:buNone/>
            </a:pPr>
            <a:r>
              <a:rPr lang="en-US" b="1" dirty="0">
                <a:solidFill>
                  <a:schemeClr val="tx2"/>
                </a:solidFill>
                <a:effectLst>
                  <a:outerShdw blurRad="38100" dist="38100" dir="2700000" algn="tl">
                    <a:srgbClr val="000000"/>
                  </a:outerShdw>
                </a:effectLst>
                <a:latin typeface="Arial" charset="0"/>
              </a:rPr>
              <a:t>2) The force of gravity would be </a:t>
            </a:r>
            <a:r>
              <a:rPr lang="en-US" b="1" dirty="0" smtClean="0">
                <a:solidFill>
                  <a:schemeClr val="tx2"/>
                </a:solidFill>
                <a:effectLst>
                  <a:outerShdw blurRad="38100" dist="38100" dir="2700000" algn="tl">
                    <a:srgbClr val="000000"/>
                  </a:outerShdw>
                </a:effectLst>
                <a:latin typeface="Arial" charset="0"/>
              </a:rPr>
              <a:t>two </a:t>
            </a:r>
            <a:r>
              <a:rPr lang="en-US" b="1" dirty="0">
                <a:solidFill>
                  <a:schemeClr val="tx2"/>
                </a:solidFill>
                <a:effectLst>
                  <a:outerShdw blurRad="38100" dist="38100" dir="2700000" algn="tl">
                    <a:srgbClr val="000000"/>
                  </a:outerShdw>
                </a:effectLst>
                <a:latin typeface="Arial" charset="0"/>
              </a:rPr>
              <a:t>times as great as before.</a:t>
            </a:r>
          </a:p>
          <a:p>
            <a:pPr marL="401638" indent="-401638">
              <a:lnSpc>
                <a:spcPct val="110000"/>
              </a:lnSpc>
              <a:spcBef>
                <a:spcPct val="30000"/>
              </a:spcBef>
              <a:buClr>
                <a:schemeClr val="accent1"/>
              </a:buClr>
              <a:buSzPct val="75000"/>
              <a:buFont typeface="Monotype Sorts" pitchFamily="2" charset="2"/>
              <a:buNone/>
            </a:pPr>
            <a:r>
              <a:rPr lang="en-US" b="1" dirty="0" smtClean="0">
                <a:solidFill>
                  <a:schemeClr val="tx2"/>
                </a:solidFill>
                <a:effectLst>
                  <a:outerShdw blurRad="38100" dist="38100" dir="2700000" algn="tl">
                    <a:srgbClr val="000000"/>
                  </a:outerShdw>
                </a:effectLst>
                <a:latin typeface="Arial" charset="0"/>
              </a:rPr>
              <a:t>3</a:t>
            </a:r>
            <a:r>
              <a:rPr lang="en-US" b="1" dirty="0">
                <a:solidFill>
                  <a:schemeClr val="tx2"/>
                </a:solidFill>
                <a:effectLst>
                  <a:outerShdw blurRad="38100" dist="38100" dir="2700000" algn="tl">
                    <a:srgbClr val="000000"/>
                  </a:outerShdw>
                </a:effectLst>
                <a:latin typeface="Arial" charset="0"/>
              </a:rPr>
              <a:t>) The force of gravity would be </a:t>
            </a:r>
            <a:r>
              <a:rPr lang="en-US" b="1" dirty="0" smtClean="0">
                <a:solidFill>
                  <a:schemeClr val="tx2"/>
                </a:solidFill>
                <a:effectLst>
                  <a:outerShdw blurRad="38100" dist="38100" dir="2700000" algn="tl">
                    <a:srgbClr val="000000"/>
                  </a:outerShdw>
                </a:effectLst>
                <a:latin typeface="Arial" charset="0"/>
              </a:rPr>
              <a:t>one half </a:t>
            </a:r>
            <a:r>
              <a:rPr lang="en-US" b="1" dirty="0">
                <a:solidFill>
                  <a:schemeClr val="tx2"/>
                </a:solidFill>
                <a:effectLst>
                  <a:outerShdw blurRad="38100" dist="38100" dir="2700000" algn="tl">
                    <a:srgbClr val="000000"/>
                  </a:outerShdw>
                </a:effectLst>
                <a:latin typeface="Arial" charset="0"/>
              </a:rPr>
              <a:t>times as great as before.</a:t>
            </a:r>
          </a:p>
          <a:p>
            <a:pPr marL="401638" indent="-401638">
              <a:lnSpc>
                <a:spcPct val="110000"/>
              </a:lnSpc>
              <a:spcBef>
                <a:spcPct val="30000"/>
              </a:spcBef>
              <a:buClr>
                <a:schemeClr val="accent1"/>
              </a:buClr>
              <a:buSzPct val="75000"/>
            </a:pPr>
            <a:r>
              <a:rPr lang="en-US" b="1" dirty="0" smtClean="0">
                <a:solidFill>
                  <a:schemeClr val="tx2"/>
                </a:solidFill>
                <a:effectLst>
                  <a:outerShdw blurRad="38100" dist="38100" dir="2700000" algn="tl">
                    <a:srgbClr val="000000"/>
                  </a:outerShdw>
                </a:effectLst>
                <a:latin typeface="Arial" charset="0"/>
              </a:rPr>
              <a:t>4</a:t>
            </a:r>
            <a:r>
              <a:rPr lang="en-US" b="1" dirty="0">
                <a:solidFill>
                  <a:schemeClr val="tx2"/>
                </a:solidFill>
                <a:effectLst>
                  <a:outerShdw blurRad="38100" dist="38100" dir="2700000" algn="tl">
                    <a:srgbClr val="000000"/>
                  </a:outerShdw>
                </a:effectLst>
                <a:latin typeface="Arial" charset="0"/>
              </a:rPr>
              <a:t>) The force of gravity would be </a:t>
            </a:r>
            <a:r>
              <a:rPr lang="en-US" b="1" dirty="0" smtClean="0">
                <a:solidFill>
                  <a:schemeClr val="tx2"/>
                </a:solidFill>
                <a:effectLst>
                  <a:outerShdw blurRad="38100" dist="38100" dir="2700000" algn="tl">
                    <a:srgbClr val="000000"/>
                  </a:outerShdw>
                </a:effectLst>
                <a:latin typeface="Arial" charset="0"/>
              </a:rPr>
              <a:t>one fourth </a:t>
            </a:r>
            <a:r>
              <a:rPr lang="en-US" b="1" dirty="0">
                <a:solidFill>
                  <a:schemeClr val="tx2"/>
                </a:solidFill>
                <a:effectLst>
                  <a:outerShdw blurRad="38100" dist="38100" dir="2700000" algn="tl">
                    <a:srgbClr val="000000"/>
                  </a:outerShdw>
                </a:effectLst>
                <a:latin typeface="Arial" charset="0"/>
              </a:rPr>
              <a:t>times as great as before</a:t>
            </a:r>
            <a:r>
              <a:rPr lang="en-US" b="1" dirty="0" smtClean="0">
                <a:solidFill>
                  <a:schemeClr val="tx2"/>
                </a:solidFill>
                <a:effectLst>
                  <a:outerShdw blurRad="38100" dist="38100" dir="2700000" algn="tl">
                    <a:srgbClr val="000000"/>
                  </a:outerShdw>
                </a:effectLst>
                <a:latin typeface="Arial" charset="0"/>
              </a:rPr>
              <a:t>.</a:t>
            </a:r>
            <a:endParaRPr lang="en-US" b="1" dirty="0">
              <a:solidFill>
                <a:schemeClr val="tx2"/>
              </a:solidFill>
              <a:effectLst>
                <a:outerShdw blurRad="38100" dist="38100" dir="2700000" algn="tl">
                  <a:srgbClr val="000000"/>
                </a:outerShdw>
              </a:effectLst>
              <a:latin typeface="Arial" charset="0"/>
            </a:endParaRP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53" y="3733800"/>
            <a:ext cx="4010093" cy="281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6"/>
          <p:cNvSpPr>
            <a:spLocks noChangeArrowheads="1"/>
          </p:cNvSpPr>
          <p:nvPr/>
        </p:nvSpPr>
        <p:spPr bwMode="auto">
          <a:xfrm>
            <a:off x="3465910" y="1822450"/>
            <a:ext cx="5678090" cy="1143000"/>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4922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Answers</a:t>
            </a:r>
            <a:endParaRPr lang="en-US" dirty="0"/>
          </a:p>
        </p:txBody>
      </p:sp>
      <p:sp>
        <p:nvSpPr>
          <p:cNvPr id="3" name="Content Placeholder 2"/>
          <p:cNvSpPr>
            <a:spLocks noGrp="1"/>
          </p:cNvSpPr>
          <p:nvPr>
            <p:ph idx="1"/>
          </p:nvPr>
        </p:nvSpPr>
        <p:spPr/>
        <p:txBody>
          <a:bodyPr>
            <a:normAutofit lnSpcReduction="10000"/>
          </a:bodyPr>
          <a:lstStyle/>
          <a:p>
            <a:r>
              <a:rPr lang="en-US" dirty="0" smtClean="0"/>
              <a:t>1)	C</a:t>
            </a:r>
          </a:p>
          <a:p>
            <a:r>
              <a:rPr lang="en-US" dirty="0" smtClean="0"/>
              <a:t>2)	A</a:t>
            </a:r>
          </a:p>
          <a:p>
            <a:r>
              <a:rPr lang="en-US" dirty="0" smtClean="0"/>
              <a:t>3)	B</a:t>
            </a:r>
          </a:p>
          <a:p>
            <a:r>
              <a:rPr lang="en-US" dirty="0" smtClean="0"/>
              <a:t>4)	B</a:t>
            </a:r>
          </a:p>
          <a:p>
            <a:r>
              <a:rPr lang="en-US" dirty="0" smtClean="0"/>
              <a:t>5)	E</a:t>
            </a:r>
          </a:p>
          <a:p>
            <a:r>
              <a:rPr lang="en-US" dirty="0" smtClean="0"/>
              <a:t>6)	E</a:t>
            </a:r>
          </a:p>
          <a:p>
            <a:r>
              <a:rPr lang="en-US" dirty="0" smtClean="0"/>
              <a:t>7)	B</a:t>
            </a:r>
          </a:p>
          <a:p>
            <a:r>
              <a:rPr lang="en-US" dirty="0" smtClean="0"/>
              <a:t>8)	A</a:t>
            </a:r>
          </a:p>
          <a:p>
            <a:r>
              <a:rPr lang="en-US" dirty="0" smtClean="0"/>
              <a:t>9)	D</a:t>
            </a:r>
          </a:p>
          <a:p>
            <a:r>
              <a:rPr lang="en-US" dirty="0" smtClean="0"/>
              <a:t>10)	C</a:t>
            </a:r>
            <a:endParaRPr lang="en-US" dirty="0"/>
          </a:p>
        </p:txBody>
      </p:sp>
    </p:spTree>
    <p:extLst>
      <p:ext uri="{BB962C8B-B14F-4D97-AF65-F5344CB8AC3E}">
        <p14:creationId xmlns:p14="http://schemas.microsoft.com/office/powerpoint/2010/main" val="3832181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02435" name="Rectangle 3"/>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Earth </a:t>
            </a:r>
            <a:r>
              <a:rPr lang="en-US" sz="2800" dirty="0">
                <a:solidFill>
                  <a:schemeClr val="accent2"/>
                </a:solidFill>
              </a:rPr>
              <a:t>and Moon II</a:t>
            </a:r>
          </a:p>
        </p:txBody>
      </p:sp>
      <p:sp>
        <p:nvSpPr>
          <p:cNvPr id="402438" name="Rectangle 6"/>
          <p:cNvSpPr>
            <a:spLocks noGrp="1" noChangeArrowheads="1"/>
          </p:cNvSpPr>
          <p:nvPr>
            <p:ph idx="1"/>
          </p:nvPr>
        </p:nvSpPr>
        <p:spPr>
          <a:xfrm>
            <a:off x="304800" y="968375"/>
            <a:ext cx="4470400" cy="2374900"/>
          </a:xfrm>
          <a:noFill/>
          <a:ln/>
        </p:spPr>
        <p:txBody>
          <a:bodyPr>
            <a:normAutofit fontScale="62500" lnSpcReduction="20000"/>
          </a:bodyPr>
          <a:lstStyle/>
          <a:p>
            <a:pPr marL="401638" indent="-401638">
              <a:lnSpc>
                <a:spcPct val="169000"/>
              </a:lnSpc>
              <a:buFont typeface="Monotype Sorts" pitchFamily="2" charset="2"/>
              <a:buNone/>
            </a:pPr>
            <a:r>
              <a:rPr lang="en-US" b="1"/>
              <a:t>	</a:t>
            </a:r>
            <a:r>
              <a:rPr lang="en-US" b="1">
                <a:effectLst>
                  <a:outerShdw blurRad="38100" dist="38100" dir="2700000" algn="tl">
                    <a:srgbClr val="000000"/>
                  </a:outerShdw>
                </a:effectLst>
              </a:rPr>
              <a:t>If the distance to the Moon were doubled, then the force of attraction between Earth and the Moon would be:</a:t>
            </a:r>
            <a:endParaRPr lang="en-US" sz="1600" b="1">
              <a:effectLst>
                <a:outerShdw blurRad="38100" dist="38100" dir="2700000" algn="tl">
                  <a:srgbClr val="000000"/>
                </a:outerShdw>
              </a:effectLst>
            </a:endParaRPr>
          </a:p>
        </p:txBody>
      </p:sp>
      <p:sp>
        <p:nvSpPr>
          <p:cNvPr id="402436" name="Rectangle 4"/>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02437" name="Rectangle 5"/>
          <p:cNvSpPr>
            <a:spLocks noChangeArrowheads="1"/>
          </p:cNvSpPr>
          <p:nvPr/>
        </p:nvSpPr>
        <p:spPr bwMode="auto">
          <a:xfrm>
            <a:off x="5402263" y="950913"/>
            <a:ext cx="3405187"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one quarter</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one half</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the same</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two times</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four times</a:t>
            </a:r>
            <a:endParaRPr lang="en-US" b="1">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AutoShape 2"/>
          <p:cNvSpPr>
            <a:spLocks noChangeArrowheads="1"/>
          </p:cNvSpPr>
          <p:nvPr/>
        </p:nvSpPr>
        <p:spPr bwMode="auto">
          <a:xfrm>
            <a:off x="1006475" y="3740150"/>
            <a:ext cx="6386513" cy="188753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04483" name="Rectangle 3"/>
          <p:cNvSpPr>
            <a:spLocks noChangeArrowheads="1"/>
          </p:cNvSpPr>
          <p:nvPr/>
        </p:nvSpPr>
        <p:spPr bwMode="auto">
          <a:xfrm>
            <a:off x="909638" y="3713163"/>
            <a:ext cx="6359525" cy="1838325"/>
          </a:xfrm>
          <a:prstGeom prst="rect">
            <a:avLst/>
          </a:prstGeom>
          <a:noFill/>
          <a:ln w="9525">
            <a:noFill/>
            <a:miter lim="800000"/>
            <a:headEnd/>
            <a:tailEnd/>
          </a:ln>
          <a:effectLst/>
        </p:spPr>
        <p:txBody>
          <a:bodyPr lIns="90488" tIns="44450" rIns="90488" bIns="44450"/>
          <a:lstStyle/>
          <a:p>
            <a:pPr marL="401638" indent="-401638">
              <a:lnSpc>
                <a:spcPct val="145000"/>
              </a:lnSpc>
              <a:spcBef>
                <a:spcPct val="30000"/>
              </a:spcBef>
              <a:buClr>
                <a:schemeClr val="accent1"/>
              </a:buClr>
              <a:buSzPct val="75000"/>
              <a:buFont typeface="Monotype Sorts" pitchFamily="2" charset="2"/>
              <a:buNone/>
            </a:pPr>
            <a:r>
              <a:rPr lang="en-US" sz="2000" b="1">
                <a:solidFill>
                  <a:srgbClr val="000000"/>
                </a:solidFill>
                <a:latin typeface="Arial" charset="0"/>
              </a:rPr>
              <a:t>	The gravitational force depends inversely on the distance squared.   So if you </a:t>
            </a:r>
            <a:r>
              <a:rPr lang="en-US" sz="2000" b="1">
                <a:solidFill>
                  <a:srgbClr val="FC0128"/>
                </a:solidFill>
                <a:effectLst>
                  <a:outerShdw blurRad="38100" dist="38100" dir="2700000" algn="tl">
                    <a:srgbClr val="000000"/>
                  </a:outerShdw>
                </a:effectLst>
                <a:latin typeface="Arial" charset="0"/>
              </a:rPr>
              <a:t>increase</a:t>
            </a:r>
            <a:r>
              <a:rPr lang="en-US" sz="2000" b="1">
                <a:solidFill>
                  <a:srgbClr val="000000"/>
                </a:solidFill>
                <a:latin typeface="Arial" charset="0"/>
              </a:rPr>
              <a:t> the </a:t>
            </a:r>
            <a:r>
              <a:rPr lang="en-US" sz="2000" b="1">
                <a:solidFill>
                  <a:srgbClr val="FC0128"/>
                </a:solidFill>
                <a:effectLst>
                  <a:outerShdw blurRad="38100" dist="38100" dir="2700000" algn="tl">
                    <a:srgbClr val="000000"/>
                  </a:outerShdw>
                </a:effectLst>
                <a:latin typeface="Arial" charset="0"/>
              </a:rPr>
              <a:t>distance</a:t>
            </a:r>
            <a:r>
              <a:rPr lang="en-US" sz="2000" b="1">
                <a:solidFill>
                  <a:srgbClr val="000000"/>
                </a:solidFill>
                <a:latin typeface="Arial" charset="0"/>
              </a:rPr>
              <a:t> by a factor of </a:t>
            </a:r>
            <a:r>
              <a:rPr lang="en-US" sz="2000" b="1">
                <a:solidFill>
                  <a:srgbClr val="FC0128"/>
                </a:solidFill>
                <a:effectLst>
                  <a:outerShdw blurRad="38100" dist="38100" dir="2700000" algn="tl">
                    <a:srgbClr val="000000"/>
                  </a:outerShdw>
                </a:effectLst>
                <a:latin typeface="Arial" charset="0"/>
              </a:rPr>
              <a:t>2</a:t>
            </a:r>
            <a:r>
              <a:rPr lang="en-US" sz="2000" b="1">
                <a:solidFill>
                  <a:srgbClr val="000000"/>
                </a:solidFill>
                <a:latin typeface="Arial" charset="0"/>
              </a:rPr>
              <a:t>, the </a:t>
            </a:r>
            <a:r>
              <a:rPr lang="en-US" sz="2000" b="1">
                <a:solidFill>
                  <a:srgbClr val="0066FF"/>
                </a:solidFill>
                <a:effectLst>
                  <a:outerShdw blurRad="38100" dist="38100" dir="2700000" algn="tl">
                    <a:srgbClr val="000000"/>
                  </a:outerShdw>
                </a:effectLst>
                <a:latin typeface="Arial" charset="0"/>
              </a:rPr>
              <a:t>force</a:t>
            </a:r>
            <a:r>
              <a:rPr lang="en-US" sz="2000" b="1">
                <a:solidFill>
                  <a:srgbClr val="000000"/>
                </a:solidFill>
                <a:latin typeface="Arial" charset="0"/>
              </a:rPr>
              <a:t> will </a:t>
            </a:r>
            <a:r>
              <a:rPr lang="en-US" sz="2000" b="1">
                <a:solidFill>
                  <a:srgbClr val="0066FF"/>
                </a:solidFill>
                <a:effectLst>
                  <a:outerShdw blurRad="38100" dist="38100" dir="2700000" algn="tl">
                    <a:srgbClr val="000000"/>
                  </a:outerShdw>
                </a:effectLst>
                <a:latin typeface="Arial" charset="0"/>
              </a:rPr>
              <a:t>decrease</a:t>
            </a:r>
            <a:r>
              <a:rPr lang="en-US" sz="2000" b="1">
                <a:solidFill>
                  <a:srgbClr val="000000"/>
                </a:solidFill>
                <a:latin typeface="Arial" charset="0"/>
              </a:rPr>
              <a:t> by a factor of </a:t>
            </a:r>
            <a:r>
              <a:rPr lang="en-US" sz="2000" b="1">
                <a:solidFill>
                  <a:srgbClr val="0066FF"/>
                </a:solidFill>
                <a:effectLst>
                  <a:outerShdw blurRad="38100" dist="38100" dir="2700000" algn="tl">
                    <a:srgbClr val="000000"/>
                  </a:outerShdw>
                </a:effectLst>
                <a:latin typeface="Arial" charset="0"/>
              </a:rPr>
              <a:t>4</a:t>
            </a:r>
            <a:r>
              <a:rPr lang="en-US" sz="2000" b="1">
                <a:solidFill>
                  <a:srgbClr val="000000"/>
                </a:solidFill>
                <a:latin typeface="Arial" charset="0"/>
              </a:rPr>
              <a:t>.</a:t>
            </a:r>
            <a:endParaRPr lang="en-US" sz="2200" b="1">
              <a:solidFill>
                <a:srgbClr val="000000"/>
              </a:solidFill>
              <a:latin typeface="Arial" charset="0"/>
            </a:endParaRPr>
          </a:p>
        </p:txBody>
      </p:sp>
      <p:sp>
        <p:nvSpPr>
          <p:cNvPr id="404484" name="AutoShape 4"/>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04485" name="Rectangle 5"/>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Earth </a:t>
            </a:r>
            <a:r>
              <a:rPr lang="en-US" sz="2800" dirty="0">
                <a:solidFill>
                  <a:schemeClr val="accent2"/>
                </a:solidFill>
              </a:rPr>
              <a:t>and Moon II</a:t>
            </a:r>
          </a:p>
        </p:txBody>
      </p:sp>
      <p:sp>
        <p:nvSpPr>
          <p:cNvPr id="404489" name="Rectangle 9"/>
          <p:cNvSpPr>
            <a:spLocks noGrp="1" noChangeArrowheads="1"/>
          </p:cNvSpPr>
          <p:nvPr>
            <p:ph idx="1"/>
          </p:nvPr>
        </p:nvSpPr>
        <p:spPr>
          <a:xfrm>
            <a:off x="304800" y="968375"/>
            <a:ext cx="4470400" cy="2374900"/>
          </a:xfrm>
          <a:noFill/>
          <a:ln/>
        </p:spPr>
        <p:txBody>
          <a:bodyPr>
            <a:normAutofit fontScale="62500" lnSpcReduction="20000"/>
          </a:bodyPr>
          <a:lstStyle/>
          <a:p>
            <a:pPr marL="401638" indent="-401638">
              <a:lnSpc>
                <a:spcPct val="169000"/>
              </a:lnSpc>
              <a:buFont typeface="Monotype Sorts" pitchFamily="2" charset="2"/>
              <a:buNone/>
            </a:pPr>
            <a:r>
              <a:rPr lang="en-US" b="1"/>
              <a:t>	</a:t>
            </a:r>
            <a:r>
              <a:rPr lang="en-US" b="1">
                <a:effectLst>
                  <a:outerShdw blurRad="38100" dist="38100" dir="2700000" algn="tl">
                    <a:srgbClr val="000000"/>
                  </a:outerShdw>
                </a:effectLst>
              </a:rPr>
              <a:t>If the distance to the Moon were doubled, then the force of attraction between Earth and the Moon would be:</a:t>
            </a:r>
            <a:endParaRPr lang="en-US" sz="1600" b="1">
              <a:effectLst>
                <a:outerShdw blurRad="38100" dist="38100" dir="2700000" algn="tl">
                  <a:srgbClr val="000000"/>
                </a:outerShdw>
              </a:effectLst>
            </a:endParaRPr>
          </a:p>
        </p:txBody>
      </p:sp>
      <p:sp>
        <p:nvSpPr>
          <p:cNvPr id="404486" name="Rectangle 6"/>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04487" name="Oval 7"/>
          <p:cNvSpPr>
            <a:spLocks noChangeArrowheads="1"/>
          </p:cNvSpPr>
          <p:nvPr/>
        </p:nvSpPr>
        <p:spPr bwMode="auto">
          <a:xfrm>
            <a:off x="5086350" y="906463"/>
            <a:ext cx="2900363" cy="622300"/>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404488" name="Rectangle 8"/>
          <p:cNvSpPr>
            <a:spLocks noChangeArrowheads="1"/>
          </p:cNvSpPr>
          <p:nvPr/>
        </p:nvSpPr>
        <p:spPr bwMode="auto">
          <a:xfrm>
            <a:off x="5402263" y="950913"/>
            <a:ext cx="3405187" cy="249555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one quarter</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one half</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the same</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two times</a:t>
            </a:r>
          </a:p>
          <a:p>
            <a:pPr marL="401638" indent="-401638">
              <a:lnSpc>
                <a:spcPct val="12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four times</a:t>
            </a:r>
            <a:endParaRPr lang="en-US" b="1">
              <a:effectLst>
                <a:outerShdw blurRad="38100" dist="38100" dir="2700000" algn="tl">
                  <a:srgbClr val="000000"/>
                </a:outerShdw>
              </a:effectLst>
              <a:latin typeface="Arial" charset="0"/>
            </a:endParaRPr>
          </a:p>
        </p:txBody>
      </p:sp>
      <p:graphicFrame>
        <p:nvGraphicFramePr>
          <p:cNvPr id="404490" name="Object 10"/>
          <p:cNvGraphicFramePr>
            <a:graphicFrameLocks noChangeAspect="1"/>
          </p:cNvGraphicFramePr>
          <p:nvPr/>
        </p:nvGraphicFramePr>
        <p:xfrm>
          <a:off x="4525963" y="5135563"/>
          <a:ext cx="2141537" cy="1095375"/>
        </p:xfrm>
        <a:graphic>
          <a:graphicData uri="http://schemas.openxmlformats.org/presentationml/2006/ole">
            <mc:AlternateContent xmlns:mc="http://schemas.openxmlformats.org/markup-compatibility/2006">
              <mc:Choice xmlns:v="urn:schemas-microsoft-com:vml" Requires="v">
                <p:oleObj spid="_x0000_s1035" name="Equation" r:id="rId4" imgW="1638000" imgH="838080" progId="Equation.3">
                  <p:embed/>
                </p:oleObj>
              </mc:Choice>
              <mc:Fallback>
                <p:oleObj name="Equation" r:id="rId4" imgW="1638000" imgH="8380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5963" y="5135563"/>
                        <a:ext cx="2141537" cy="1095375"/>
                      </a:xfrm>
                      <a:prstGeom prst="rect">
                        <a:avLst/>
                      </a:prstGeom>
                      <a:solidFill>
                        <a:schemeClr val="accent1"/>
                      </a:solidFill>
                      <a:ln w="19050">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404491" name="Text Box 11"/>
          <p:cNvSpPr txBox="1">
            <a:spLocks noChangeArrowheads="1"/>
          </p:cNvSpPr>
          <p:nvPr/>
        </p:nvSpPr>
        <p:spPr bwMode="auto">
          <a:xfrm>
            <a:off x="390525" y="6451600"/>
            <a:ext cx="8451850" cy="406400"/>
          </a:xfrm>
          <a:prstGeom prst="rect">
            <a:avLst/>
          </a:prstGeom>
          <a:solidFill>
            <a:srgbClr val="3366FF"/>
          </a:solidFill>
          <a:ln w="9525">
            <a:solidFill>
              <a:schemeClr val="tx2"/>
            </a:solidFill>
            <a:miter lim="800000"/>
            <a:headEnd type="none" w="sm" len="sm"/>
            <a:tailEnd type="none" w="sm" len="sm"/>
          </a:ln>
          <a:effectLst/>
        </p:spPr>
        <p:txBody>
          <a:bodyPr>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distance would </a:t>
            </a:r>
            <a:r>
              <a:rPr lang="en-US" sz="2000" b="1">
                <a:solidFill>
                  <a:srgbClr val="FC0128"/>
                </a:solidFill>
                <a:effectLst>
                  <a:outerShdw blurRad="38100" dist="38100" dir="2700000" algn="tl">
                    <a:srgbClr val="000000"/>
                  </a:outerShdw>
                </a:effectLst>
                <a:latin typeface="Arial" charset="0"/>
              </a:rPr>
              <a:t>increase</a:t>
            </a:r>
            <a:r>
              <a:rPr lang="en-US" sz="2000" b="1">
                <a:effectLst>
                  <a:outerShdw blurRad="38100" dist="38100" dir="2700000" algn="tl">
                    <a:srgbClr val="000000"/>
                  </a:outerShdw>
                </a:effectLst>
                <a:latin typeface="Arial" charset="0"/>
              </a:rPr>
              <a:t> the force by a factor of </a:t>
            </a:r>
            <a:r>
              <a:rPr lang="en-US" sz="2000" b="1">
                <a:solidFill>
                  <a:srgbClr val="FC0128"/>
                </a:solidFill>
                <a:effectLst>
                  <a:outerShdw blurRad="38100" dist="38100" dir="2700000" algn="tl">
                    <a:srgbClr val="000000"/>
                  </a:outerShdw>
                </a:effectLst>
                <a:latin typeface="Arial" charset="0"/>
              </a:rPr>
              <a:t>2</a:t>
            </a:r>
            <a:r>
              <a:rPr lang="en-US" sz="2000" b="1">
                <a:effectLst>
                  <a:outerShdw blurRad="38100" dist="38100" dir="2700000" algn="tl">
                    <a:srgbClr val="000000"/>
                  </a:outerShdw>
                </a:effectLst>
                <a:latin typeface="Arial"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AutoShape 2"/>
          <p:cNvSpPr>
            <a:spLocks noChangeArrowheads="1"/>
          </p:cNvSpPr>
          <p:nvPr/>
        </p:nvSpPr>
        <p:spPr bwMode="auto">
          <a:xfrm>
            <a:off x="0" y="0"/>
            <a:ext cx="9144000" cy="36179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06531" name="Rectangle 3"/>
          <p:cNvSpPr>
            <a:spLocks noChangeArrowheads="1"/>
          </p:cNvSpPr>
          <p:nvPr/>
        </p:nvSpPr>
        <p:spPr bwMode="auto">
          <a:xfrm>
            <a:off x="0" y="812800"/>
            <a:ext cx="5329238" cy="2551113"/>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2" charset="2"/>
              <a:buNone/>
            </a:pPr>
            <a:r>
              <a:rPr lang="en-US" sz="2000" b="1">
                <a:latin typeface="Arial" charset="0"/>
              </a:rPr>
              <a:t>	You weigh yourself on a scale inside an airplane that is flying with constant speed at an </a:t>
            </a:r>
            <a:r>
              <a:rPr lang="en-US" sz="2000" b="1">
                <a:solidFill>
                  <a:schemeClr val="accent2"/>
                </a:solidFill>
                <a:latin typeface="Arial" charset="0"/>
              </a:rPr>
              <a:t>altitude of 20,000 feet</a:t>
            </a:r>
            <a:r>
              <a:rPr lang="en-US" sz="2000" b="1">
                <a:latin typeface="Arial" charset="0"/>
              </a:rPr>
              <a:t>.  How does your measured weight in the airplane compare with your weight as measured on the surface of the Earth?</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406532" name="Rectangle 4"/>
          <p:cNvSpPr>
            <a:spLocks noChangeArrowheads="1"/>
          </p:cNvSpPr>
          <p:nvPr/>
        </p:nvSpPr>
        <p:spPr bwMode="auto">
          <a:xfrm>
            <a:off x="5964238" y="1384300"/>
            <a:ext cx="2655887" cy="1497013"/>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2" charset="2"/>
              <a:buNone/>
            </a:pPr>
            <a:r>
              <a:rPr lang="en-US" sz="2000" b="1">
                <a:solidFill>
                  <a:schemeClr val="tx2"/>
                </a:solidFill>
                <a:latin typeface="Arial" charset="0"/>
              </a:rPr>
              <a:t>	1)  greater than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	2)  less than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	3)  same</a:t>
            </a:r>
            <a:endParaRPr lang="en-US" sz="2000">
              <a:effectLst>
                <a:outerShdw blurRad="38100" dist="38100" dir="2700000" algn="tl">
                  <a:srgbClr val="000000"/>
                </a:outerShdw>
              </a:effectLst>
              <a:latin typeface="Arial" charset="0"/>
            </a:endParaRPr>
          </a:p>
        </p:txBody>
      </p:sp>
      <p:sp>
        <p:nvSpPr>
          <p:cNvPr id="406533" name="Rectangle 5"/>
          <p:cNvSpPr>
            <a:spLocks noGrp="1" noChangeArrowheads="1"/>
          </p:cNvSpPr>
          <p:nvPr>
            <p:ph type="title"/>
          </p:nvPr>
        </p:nvSpPr>
        <p:spPr>
          <a:xfrm>
            <a:off x="890588" y="0"/>
            <a:ext cx="7294562" cy="838200"/>
          </a:xfrm>
          <a:noFill/>
          <a:ln/>
        </p:spPr>
        <p:txBody>
          <a:bodyPr/>
          <a:lstStyle/>
          <a:p>
            <a:pPr>
              <a:lnSpc>
                <a:spcPct val="90000"/>
              </a:lnSpc>
            </a:pPr>
            <a:r>
              <a:rPr lang="en-US" sz="2800" dirty="0" smtClean="0">
                <a:solidFill>
                  <a:schemeClr val="accent2"/>
                </a:solidFill>
              </a:rPr>
              <a:t>Fly </a:t>
            </a:r>
            <a:r>
              <a:rPr lang="en-US" sz="2800" dirty="0">
                <a:solidFill>
                  <a:schemeClr val="accent2"/>
                </a:solidFill>
              </a:rPr>
              <a:t>Me Away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AutoShape 2"/>
          <p:cNvSpPr>
            <a:spLocks noChangeArrowheads="1"/>
          </p:cNvSpPr>
          <p:nvPr/>
        </p:nvSpPr>
        <p:spPr bwMode="auto">
          <a:xfrm>
            <a:off x="971550" y="4103688"/>
            <a:ext cx="6829425" cy="199231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08579" name="AutoShape 3"/>
          <p:cNvSpPr>
            <a:spLocks noChangeArrowheads="1"/>
          </p:cNvSpPr>
          <p:nvPr/>
        </p:nvSpPr>
        <p:spPr bwMode="auto">
          <a:xfrm>
            <a:off x="0" y="0"/>
            <a:ext cx="9144000" cy="36179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08580" name="Rectangle 4"/>
          <p:cNvSpPr>
            <a:spLocks noChangeArrowheads="1"/>
          </p:cNvSpPr>
          <p:nvPr/>
        </p:nvSpPr>
        <p:spPr bwMode="auto">
          <a:xfrm>
            <a:off x="0" y="812800"/>
            <a:ext cx="5329238" cy="2551113"/>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2" charset="2"/>
              <a:buNone/>
            </a:pPr>
            <a:r>
              <a:rPr lang="en-US" sz="2000" b="1">
                <a:latin typeface="Arial" charset="0"/>
              </a:rPr>
              <a:t>	You weigh yourself on a scale inside an airplane that is flying with constant speed at an </a:t>
            </a:r>
            <a:r>
              <a:rPr lang="en-US" sz="2000" b="1">
                <a:solidFill>
                  <a:schemeClr val="accent2"/>
                </a:solidFill>
                <a:latin typeface="Arial" charset="0"/>
              </a:rPr>
              <a:t>altitude of 20,000 feet</a:t>
            </a:r>
            <a:r>
              <a:rPr lang="en-US" sz="2000" b="1">
                <a:latin typeface="Arial" charset="0"/>
              </a:rPr>
              <a:t>.  How does your measured weight in the airplane compare with your weight as measured on the surface of the Earth?</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408581" name="Rectangle 5"/>
          <p:cNvSpPr>
            <a:spLocks noChangeArrowheads="1"/>
          </p:cNvSpPr>
          <p:nvPr/>
        </p:nvSpPr>
        <p:spPr bwMode="auto">
          <a:xfrm>
            <a:off x="5964238" y="1384300"/>
            <a:ext cx="2655887" cy="1497013"/>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2" charset="2"/>
              <a:buNone/>
            </a:pPr>
            <a:r>
              <a:rPr lang="en-US" sz="2000" b="1">
                <a:solidFill>
                  <a:schemeClr val="tx2"/>
                </a:solidFill>
                <a:latin typeface="Arial" charset="0"/>
              </a:rPr>
              <a:t>	1)  greater than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	2)  less than</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latin typeface="Arial" charset="0"/>
              </a:rPr>
              <a:t>	3)  same</a:t>
            </a:r>
            <a:endParaRPr lang="en-US" sz="2000">
              <a:effectLst>
                <a:outerShdw blurRad="38100" dist="38100" dir="2700000" algn="tl">
                  <a:srgbClr val="000000"/>
                </a:outerShdw>
              </a:effectLst>
              <a:latin typeface="Arial" charset="0"/>
            </a:endParaRPr>
          </a:p>
        </p:txBody>
      </p:sp>
      <p:sp>
        <p:nvSpPr>
          <p:cNvPr id="408582" name="Rectangle 6"/>
          <p:cNvSpPr>
            <a:spLocks noChangeArrowheads="1"/>
          </p:cNvSpPr>
          <p:nvPr/>
        </p:nvSpPr>
        <p:spPr bwMode="auto">
          <a:xfrm>
            <a:off x="868363" y="4108450"/>
            <a:ext cx="6932612" cy="1870075"/>
          </a:xfrm>
          <a:prstGeom prst="rect">
            <a:avLst/>
          </a:prstGeom>
          <a:noFill/>
          <a:ln w="9525">
            <a:noFill/>
            <a:miter lim="800000"/>
            <a:headEnd/>
            <a:tailEnd/>
          </a:ln>
          <a:effectLst/>
        </p:spPr>
        <p:txBody>
          <a:bodyPr lIns="90488" tIns="44450" rIns="90488" bIns="44450"/>
          <a:lstStyle/>
          <a:p>
            <a:pPr marL="401638" indent="-401638">
              <a:lnSpc>
                <a:spcPct val="145000"/>
              </a:lnSpc>
              <a:spcBef>
                <a:spcPct val="30000"/>
              </a:spcBef>
              <a:buClr>
                <a:schemeClr val="accent1"/>
              </a:buClr>
              <a:buSzPct val="75000"/>
              <a:buFont typeface="Wingdings" pitchFamily="2" charset="2"/>
              <a:buNone/>
            </a:pPr>
            <a:r>
              <a:rPr lang="en-US" sz="2000" b="1">
                <a:solidFill>
                  <a:schemeClr val="bg2"/>
                </a:solidFill>
                <a:latin typeface="Arial" charset="0"/>
              </a:rPr>
              <a:t>	At a high altitude, you are farther away from the center of Earth.  Therefore, the gravitational force in the airplane will be less than the force that you would experience on the surface of the Earth.</a:t>
            </a:r>
            <a:r>
              <a:rPr lang="en-US" sz="2000" b="1">
                <a:latin typeface="Arial" charset="0"/>
              </a:rPr>
              <a:t>  </a:t>
            </a:r>
            <a:endParaRPr lang="en-US" sz="2000">
              <a:effectLst>
                <a:outerShdw blurRad="38100" dist="38100" dir="2700000" algn="tl">
                  <a:srgbClr val="000000"/>
                </a:outerShdw>
              </a:effectLst>
              <a:latin typeface="Arial" charset="0"/>
            </a:endParaRPr>
          </a:p>
        </p:txBody>
      </p:sp>
      <p:sp>
        <p:nvSpPr>
          <p:cNvPr id="408583" name="Oval 7"/>
          <p:cNvSpPr>
            <a:spLocks noChangeArrowheads="1"/>
          </p:cNvSpPr>
          <p:nvPr/>
        </p:nvSpPr>
        <p:spPr bwMode="auto">
          <a:xfrm>
            <a:off x="5999163" y="1792288"/>
            <a:ext cx="2528887" cy="514350"/>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408584" name="Rectangle 8"/>
          <p:cNvSpPr>
            <a:spLocks noGrp="1" noChangeArrowheads="1"/>
          </p:cNvSpPr>
          <p:nvPr>
            <p:ph type="title"/>
          </p:nvPr>
        </p:nvSpPr>
        <p:spPr>
          <a:xfrm>
            <a:off x="890588" y="0"/>
            <a:ext cx="7294562" cy="838200"/>
          </a:xfrm>
          <a:noFill/>
          <a:ln/>
        </p:spPr>
        <p:txBody>
          <a:bodyPr/>
          <a:lstStyle/>
          <a:p>
            <a:pPr>
              <a:lnSpc>
                <a:spcPct val="90000"/>
              </a:lnSpc>
            </a:pPr>
            <a:r>
              <a:rPr lang="en-US" sz="2800" dirty="0" smtClean="0">
                <a:solidFill>
                  <a:schemeClr val="accent2"/>
                </a:solidFill>
              </a:rPr>
              <a:t>Fly </a:t>
            </a:r>
            <a:r>
              <a:rPr lang="en-US" sz="2800" dirty="0">
                <a:solidFill>
                  <a:schemeClr val="accent2"/>
                </a:solidFill>
              </a:rPr>
              <a:t>Me Away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AutoShape 2"/>
          <p:cNvSpPr>
            <a:spLocks noChangeArrowheads="1"/>
          </p:cNvSpPr>
          <p:nvPr/>
        </p:nvSpPr>
        <p:spPr bwMode="auto">
          <a:xfrm>
            <a:off x="0"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10627" name="Rectangle 3"/>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Two </a:t>
            </a:r>
            <a:r>
              <a:rPr lang="en-US" sz="2800" dirty="0">
                <a:solidFill>
                  <a:schemeClr val="accent2"/>
                </a:solidFill>
              </a:rPr>
              <a:t>Satellites</a:t>
            </a:r>
          </a:p>
        </p:txBody>
      </p:sp>
      <p:sp>
        <p:nvSpPr>
          <p:cNvPr id="410629" name="Rectangle 5"/>
          <p:cNvSpPr>
            <a:spLocks noGrp="1" noChangeArrowheads="1"/>
          </p:cNvSpPr>
          <p:nvPr>
            <p:ph idx="1"/>
          </p:nvPr>
        </p:nvSpPr>
        <p:spPr>
          <a:xfrm>
            <a:off x="0" y="860425"/>
            <a:ext cx="5813425" cy="2395538"/>
          </a:xfrm>
          <a:noFill/>
          <a:ln/>
        </p:spPr>
        <p:txBody>
          <a:bodyPr>
            <a:normAutofit fontScale="70000" lnSpcReduction="20000"/>
          </a:bodyPr>
          <a:lstStyle/>
          <a:p>
            <a:pPr marL="401638" indent="-401638">
              <a:lnSpc>
                <a:spcPct val="110000"/>
              </a:lnSpc>
              <a:spcBef>
                <a:spcPct val="50000"/>
              </a:spcBef>
              <a:buFont typeface="Monotype Sorts" pitchFamily="2" charset="2"/>
              <a:buNone/>
            </a:pPr>
            <a:r>
              <a:rPr lang="en-US" b="1">
                <a:effectLst>
                  <a:outerShdw blurRad="38100" dist="38100" dir="2700000" algn="tl">
                    <a:srgbClr val="000000"/>
                  </a:outerShdw>
                </a:effectLst>
              </a:rPr>
              <a:t>	Two satellites A and B of the same mass are going around Earth in concentric orbits.  The distance of satellite B from Earth’s center is twice that of satellite A.  What is the</a:t>
            </a:r>
            <a:r>
              <a:rPr lang="en-US" b="1" i="1">
                <a:solidFill>
                  <a:schemeClr val="accent2"/>
                </a:solidFill>
                <a:effectLst>
                  <a:outerShdw blurRad="38100" dist="38100" dir="2700000" algn="tl">
                    <a:srgbClr val="000000"/>
                  </a:outerShdw>
                </a:effectLst>
              </a:rPr>
              <a:t> ratio </a:t>
            </a:r>
            <a:r>
              <a:rPr lang="en-US" b="1">
                <a:effectLst>
                  <a:outerShdw blurRad="38100" dist="38100" dir="2700000" algn="tl">
                    <a:srgbClr val="000000"/>
                  </a:outerShdw>
                </a:effectLst>
              </a:rPr>
              <a:t>of the centripetal force acting on B compared to that acting on A?</a:t>
            </a:r>
            <a:endParaRPr lang="en-US" b="1">
              <a:solidFill>
                <a:schemeClr val="accent2"/>
              </a:solidFill>
              <a:effectLst>
                <a:outerShdw blurRad="38100" dist="38100" dir="2700000" algn="tl">
                  <a:srgbClr val="000000"/>
                </a:outerShdw>
              </a:effectLst>
            </a:endParaRPr>
          </a:p>
        </p:txBody>
      </p:sp>
      <p:sp>
        <p:nvSpPr>
          <p:cNvPr id="410628" name="Rectangle 4"/>
          <p:cNvSpPr>
            <a:spLocks noChangeArrowheads="1"/>
          </p:cNvSpPr>
          <p:nvPr/>
        </p:nvSpPr>
        <p:spPr bwMode="auto">
          <a:xfrm>
            <a:off x="5995988" y="719138"/>
            <a:ext cx="2914650"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1/8</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1/4</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1/2</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it’s the same</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2</a:t>
            </a:r>
            <a:endParaRPr lang="en-US" b="1">
              <a:solidFill>
                <a:schemeClr val="tx2"/>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AutoShape 2"/>
          <p:cNvSpPr>
            <a:spLocks noChangeArrowheads="1"/>
          </p:cNvSpPr>
          <p:nvPr/>
        </p:nvSpPr>
        <p:spPr bwMode="auto">
          <a:xfrm>
            <a:off x="1658938" y="3673475"/>
            <a:ext cx="4860925" cy="262413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412675" name="Rectangle 3"/>
          <p:cNvSpPr>
            <a:spLocks noChangeArrowheads="1"/>
          </p:cNvSpPr>
          <p:nvPr/>
        </p:nvSpPr>
        <p:spPr bwMode="auto">
          <a:xfrm>
            <a:off x="1892300" y="3770313"/>
            <a:ext cx="4443413" cy="20891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dirty="0">
                <a:solidFill>
                  <a:srgbClr val="000000"/>
                </a:solidFill>
                <a:latin typeface="Arial" charset="0"/>
              </a:rPr>
              <a:t>	Using the Law of Gravitation:  </a:t>
            </a:r>
          </a:p>
          <a:p>
            <a:pPr marL="401638" indent="-401638">
              <a:lnSpc>
                <a:spcPct val="130000"/>
              </a:lnSpc>
              <a:spcBef>
                <a:spcPct val="30000"/>
              </a:spcBef>
              <a:buClr>
                <a:schemeClr val="accent1"/>
              </a:buClr>
              <a:buSzPct val="75000"/>
              <a:buFont typeface="Monotype Sorts" pitchFamily="2" charset="2"/>
              <a:buChar char="l"/>
            </a:pPr>
            <a:endParaRPr lang="en-US" sz="2000" b="1" dirty="0">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Char char="l"/>
            </a:pPr>
            <a:endParaRPr lang="en-US" sz="2000" b="1" dirty="0">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Char char="l"/>
            </a:pPr>
            <a:endParaRPr lang="en-US" sz="2000" b="1" dirty="0">
              <a:solidFill>
                <a:srgbClr val="000000"/>
              </a:solidFill>
              <a:latin typeface="Arial" charset="0"/>
            </a:endParaRPr>
          </a:p>
          <a:p>
            <a:pPr marL="401638" indent="-401638">
              <a:lnSpc>
                <a:spcPct val="130000"/>
              </a:lnSpc>
              <a:spcBef>
                <a:spcPct val="30000"/>
              </a:spcBef>
              <a:buClr>
                <a:schemeClr val="accent1"/>
              </a:buClr>
              <a:buSzPct val="75000"/>
              <a:buFont typeface="Monotype Sorts" pitchFamily="2" charset="2"/>
              <a:buNone/>
            </a:pPr>
            <a:r>
              <a:rPr lang="en-US" sz="2000" b="1" dirty="0">
                <a:solidFill>
                  <a:schemeClr val="bg1"/>
                </a:solidFill>
                <a:latin typeface="Arial" charset="0"/>
              </a:rPr>
              <a:t>	 </a:t>
            </a:r>
            <a:r>
              <a:rPr lang="en-US" sz="2000" b="1" dirty="0">
                <a:solidFill>
                  <a:srgbClr val="FC0128"/>
                </a:solidFill>
                <a:effectLst>
                  <a:outerShdw blurRad="38100" dist="38100" dir="2700000" algn="tl">
                    <a:srgbClr val="000000"/>
                  </a:outerShdw>
                </a:effectLst>
                <a:latin typeface="Arial" charset="0"/>
              </a:rPr>
              <a:t>we find that the ratio is 1/4.</a:t>
            </a:r>
            <a:endParaRPr lang="en-US" b="1" dirty="0">
              <a:solidFill>
                <a:srgbClr val="FC0128"/>
              </a:solidFill>
              <a:latin typeface="Arial" charset="0"/>
            </a:endParaRPr>
          </a:p>
        </p:txBody>
      </p:sp>
      <p:sp>
        <p:nvSpPr>
          <p:cNvPr id="412676" name="AutoShape 4"/>
          <p:cNvSpPr>
            <a:spLocks noChangeArrowheads="1"/>
          </p:cNvSpPr>
          <p:nvPr/>
        </p:nvSpPr>
        <p:spPr bwMode="auto">
          <a:xfrm>
            <a:off x="0" y="0"/>
            <a:ext cx="9144000" cy="33782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12677" name="Rectangle 5"/>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Two </a:t>
            </a:r>
            <a:r>
              <a:rPr lang="en-US" sz="2800" dirty="0">
                <a:solidFill>
                  <a:schemeClr val="accent2"/>
                </a:solidFill>
              </a:rPr>
              <a:t>Satellites</a:t>
            </a:r>
          </a:p>
        </p:txBody>
      </p:sp>
      <p:sp>
        <p:nvSpPr>
          <p:cNvPr id="412681" name="Rectangle 9"/>
          <p:cNvSpPr>
            <a:spLocks noGrp="1" noChangeArrowheads="1"/>
          </p:cNvSpPr>
          <p:nvPr>
            <p:ph idx="1"/>
          </p:nvPr>
        </p:nvSpPr>
        <p:spPr>
          <a:xfrm>
            <a:off x="0" y="860425"/>
            <a:ext cx="5813425" cy="2395538"/>
          </a:xfrm>
          <a:noFill/>
          <a:ln/>
        </p:spPr>
        <p:txBody>
          <a:bodyPr>
            <a:normAutofit fontScale="70000" lnSpcReduction="20000"/>
          </a:bodyPr>
          <a:lstStyle/>
          <a:p>
            <a:pPr marL="401638" indent="-401638">
              <a:lnSpc>
                <a:spcPct val="110000"/>
              </a:lnSpc>
              <a:spcBef>
                <a:spcPct val="50000"/>
              </a:spcBef>
              <a:buFont typeface="Monotype Sorts" pitchFamily="2" charset="2"/>
              <a:buNone/>
            </a:pPr>
            <a:r>
              <a:rPr lang="en-US" b="1">
                <a:effectLst>
                  <a:outerShdw blurRad="38100" dist="38100" dir="2700000" algn="tl">
                    <a:srgbClr val="000000"/>
                  </a:outerShdw>
                </a:effectLst>
              </a:rPr>
              <a:t>	Two satellites A and B of the same mass are going around Earth in concentric orbits.  The distance of satellite B from Earth’s center is twice that of satellite A.  What is the</a:t>
            </a:r>
            <a:r>
              <a:rPr lang="en-US" b="1" i="1">
                <a:solidFill>
                  <a:schemeClr val="accent2"/>
                </a:solidFill>
                <a:effectLst>
                  <a:outerShdw blurRad="38100" dist="38100" dir="2700000" algn="tl">
                    <a:srgbClr val="000000"/>
                  </a:outerShdw>
                </a:effectLst>
              </a:rPr>
              <a:t> ratio </a:t>
            </a:r>
            <a:r>
              <a:rPr lang="en-US" b="1">
                <a:effectLst>
                  <a:outerShdw blurRad="38100" dist="38100" dir="2700000" algn="tl">
                    <a:srgbClr val="000000"/>
                  </a:outerShdw>
                </a:effectLst>
              </a:rPr>
              <a:t>of the centripetal force acting on B compared to that acting on A?</a:t>
            </a:r>
            <a:endParaRPr lang="en-US" b="1">
              <a:solidFill>
                <a:schemeClr val="accent2"/>
              </a:solidFill>
              <a:effectLst>
                <a:outerShdw blurRad="38100" dist="38100" dir="2700000" algn="tl">
                  <a:srgbClr val="000000"/>
                </a:outerShdw>
              </a:effectLst>
            </a:endParaRPr>
          </a:p>
        </p:txBody>
      </p:sp>
      <p:sp>
        <p:nvSpPr>
          <p:cNvPr id="412678" name="Oval 6"/>
          <p:cNvSpPr>
            <a:spLocks noChangeArrowheads="1"/>
          </p:cNvSpPr>
          <p:nvPr/>
        </p:nvSpPr>
        <p:spPr bwMode="auto">
          <a:xfrm>
            <a:off x="5724525" y="1185863"/>
            <a:ext cx="1779588" cy="587375"/>
          </a:xfrm>
          <a:prstGeom prst="ellipse">
            <a:avLst/>
          </a:prstGeom>
          <a:noFill/>
          <a:ln w="50800">
            <a:solidFill>
              <a:schemeClr val="accent1"/>
            </a:solidFill>
            <a:round/>
            <a:headEnd/>
            <a:tailEnd/>
          </a:ln>
          <a:effectLst/>
        </p:spPr>
        <p:txBody>
          <a:bodyPr wrap="none" anchor="ctr"/>
          <a:lstStyle/>
          <a:p>
            <a:endParaRPr lang="en-US"/>
          </a:p>
        </p:txBody>
      </p:sp>
      <p:graphicFrame>
        <p:nvGraphicFramePr>
          <p:cNvPr id="412679" name="Object 7"/>
          <p:cNvGraphicFramePr>
            <a:graphicFrameLocks noChangeAspect="1"/>
          </p:cNvGraphicFramePr>
          <p:nvPr/>
        </p:nvGraphicFramePr>
        <p:xfrm>
          <a:off x="2968625" y="4422775"/>
          <a:ext cx="2141538" cy="1095375"/>
        </p:xfrm>
        <a:graphic>
          <a:graphicData uri="http://schemas.openxmlformats.org/presentationml/2006/ole">
            <mc:AlternateContent xmlns:mc="http://schemas.openxmlformats.org/markup-compatibility/2006">
              <mc:Choice xmlns:v="urn:schemas-microsoft-com:vml" Requires="v">
                <p:oleObj spid="_x0000_s2060" name="Equation" r:id="rId4" imgW="1638000" imgH="838080" progId="Equation.3">
                  <p:embed/>
                </p:oleObj>
              </mc:Choice>
              <mc:Fallback>
                <p:oleObj name="Equation" r:id="rId4" imgW="1638000" imgH="8380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8625" y="4422775"/>
                        <a:ext cx="2141538" cy="1095375"/>
                      </a:xfrm>
                      <a:prstGeom prst="rect">
                        <a:avLst/>
                      </a:prstGeom>
                      <a:solidFill>
                        <a:schemeClr val="accent1"/>
                      </a:solidFill>
                      <a:effectLst/>
                      <a:extLs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412680" name="Rectangle 8"/>
          <p:cNvSpPr>
            <a:spLocks noChangeArrowheads="1"/>
          </p:cNvSpPr>
          <p:nvPr/>
        </p:nvSpPr>
        <p:spPr bwMode="auto">
          <a:xfrm>
            <a:off x="5995988" y="719138"/>
            <a:ext cx="2914650" cy="24955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1/8</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1/4</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1/2</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it’s the same</a:t>
            </a:r>
          </a:p>
          <a:p>
            <a:pPr marL="401638" indent="-401638">
              <a:lnSpc>
                <a:spcPct val="13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2</a:t>
            </a:r>
            <a:endParaRPr lang="en-US" b="1">
              <a:solidFill>
                <a:schemeClr val="tx2"/>
              </a:solidFill>
              <a:effectLst>
                <a:outerShdw blurRad="38100" dist="38100" dir="2700000" algn="tl">
                  <a:srgbClr val="000000"/>
                </a:outerShdw>
              </a:effectLst>
              <a:latin typeface="Arial" charset="0"/>
            </a:endParaRPr>
          </a:p>
        </p:txBody>
      </p:sp>
      <p:sp>
        <p:nvSpPr>
          <p:cNvPr id="412682" name="Text Box 10"/>
          <p:cNvSpPr txBox="1">
            <a:spLocks noChangeArrowheads="1"/>
          </p:cNvSpPr>
          <p:nvPr/>
        </p:nvSpPr>
        <p:spPr bwMode="auto">
          <a:xfrm>
            <a:off x="6770688" y="3930650"/>
            <a:ext cx="1601787" cy="895350"/>
          </a:xfrm>
          <a:prstGeom prst="rect">
            <a:avLst/>
          </a:prstGeom>
          <a:solidFill>
            <a:schemeClr val="tx1"/>
          </a:solidFill>
          <a:ln w="9525">
            <a:noFill/>
            <a:miter lim="800000"/>
            <a:headEnd type="none" w="sm" len="sm"/>
            <a:tailEnd type="none" w="sm" len="sm"/>
          </a:ln>
          <a:effectLst/>
        </p:spPr>
        <p:txBody>
          <a:bodyPr wrap="none">
            <a:spAutoFit/>
          </a:bodyPr>
          <a:lstStyle/>
          <a:p>
            <a:pPr algn="ctr">
              <a:lnSpc>
                <a:spcPct val="110000"/>
              </a:lnSpc>
            </a:pPr>
            <a:r>
              <a:rPr lang="en-US" b="1">
                <a:solidFill>
                  <a:srgbClr val="0066FF"/>
                </a:solidFill>
                <a:latin typeface="Arial" charset="0"/>
              </a:rPr>
              <a:t>Note the </a:t>
            </a:r>
          </a:p>
          <a:p>
            <a:pPr algn="ctr">
              <a:lnSpc>
                <a:spcPct val="110000"/>
              </a:lnSpc>
            </a:pPr>
            <a:r>
              <a:rPr lang="en-US" b="1">
                <a:solidFill>
                  <a:srgbClr val="0066FF"/>
                </a:solidFill>
                <a:latin typeface="Arial" charset="0"/>
              </a:rPr>
              <a:t>1/</a:t>
            </a:r>
            <a:r>
              <a:rPr lang="en-US" b="1" i="1">
                <a:solidFill>
                  <a:srgbClr val="0066FF"/>
                </a:solidFill>
                <a:latin typeface="Arial" charset="0"/>
              </a:rPr>
              <a:t>r</a:t>
            </a:r>
            <a:r>
              <a:rPr lang="en-US" b="1" i="1" baseline="30000">
                <a:solidFill>
                  <a:srgbClr val="0066FF"/>
                </a:solidFill>
                <a:latin typeface="Arial" charset="0"/>
              </a:rPr>
              <a:t>2</a:t>
            </a:r>
            <a:r>
              <a:rPr lang="en-US" b="1">
                <a:solidFill>
                  <a:srgbClr val="0066FF"/>
                </a:solidFill>
                <a:latin typeface="Arial" charset="0"/>
              </a:rPr>
              <a:t> factor</a:t>
            </a:r>
            <a:endParaRPr lang="en-US">
              <a:solidFill>
                <a:srgbClr val="0066FF"/>
              </a:solidFill>
              <a:latin typeface="Arial" charset="0"/>
            </a:endParaRPr>
          </a:p>
        </p:txBody>
      </p:sp>
      <p:sp>
        <p:nvSpPr>
          <p:cNvPr id="412683" name="Line 11"/>
          <p:cNvSpPr>
            <a:spLocks noChangeShapeType="1"/>
          </p:cNvSpPr>
          <p:nvPr/>
        </p:nvSpPr>
        <p:spPr bwMode="auto">
          <a:xfrm flipH="1">
            <a:off x="5110163" y="4386263"/>
            <a:ext cx="1641475" cy="741362"/>
          </a:xfrm>
          <a:prstGeom prst="line">
            <a:avLst/>
          </a:prstGeom>
          <a:noFill/>
          <a:ln w="76200">
            <a:solidFill>
              <a:schemeClr val="tx1"/>
            </a:solidFill>
            <a:round/>
            <a:headEnd type="none" w="sm" len="sm"/>
            <a:tailEnd type="stealth" w="lg" len="lg"/>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AutoShape 2"/>
          <p:cNvSpPr>
            <a:spLocks noChangeArrowheads="1"/>
          </p:cNvSpPr>
          <p:nvPr/>
        </p:nvSpPr>
        <p:spPr bwMode="auto">
          <a:xfrm>
            <a:off x="0" y="0"/>
            <a:ext cx="9144000" cy="35877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14723" name="Rectangle 3"/>
          <p:cNvSpPr>
            <a:spLocks noGrp="1" noChangeArrowheads="1"/>
          </p:cNvSpPr>
          <p:nvPr>
            <p:ph type="title"/>
          </p:nvPr>
        </p:nvSpPr>
        <p:spPr>
          <a:xfrm>
            <a:off x="933450" y="0"/>
            <a:ext cx="7294563" cy="838200"/>
          </a:xfrm>
          <a:noFill/>
          <a:ln/>
        </p:spPr>
        <p:txBody>
          <a:bodyPr/>
          <a:lstStyle/>
          <a:p>
            <a:pPr>
              <a:lnSpc>
                <a:spcPct val="90000"/>
              </a:lnSpc>
            </a:pPr>
            <a:r>
              <a:rPr lang="en-US" sz="2800" dirty="0" smtClean="0">
                <a:solidFill>
                  <a:schemeClr val="accent2"/>
                </a:solidFill>
              </a:rPr>
              <a:t>Averting </a:t>
            </a:r>
            <a:r>
              <a:rPr lang="en-US" sz="2800" dirty="0">
                <a:solidFill>
                  <a:schemeClr val="accent2"/>
                </a:solidFill>
              </a:rPr>
              <a:t>Disaster</a:t>
            </a:r>
          </a:p>
        </p:txBody>
      </p:sp>
      <p:sp>
        <p:nvSpPr>
          <p:cNvPr id="414726" name="Rectangle 6"/>
          <p:cNvSpPr>
            <a:spLocks noGrp="1" noChangeArrowheads="1"/>
          </p:cNvSpPr>
          <p:nvPr>
            <p:ph idx="1"/>
          </p:nvPr>
        </p:nvSpPr>
        <p:spPr>
          <a:xfrm>
            <a:off x="0" y="1211263"/>
            <a:ext cx="3201988" cy="1584325"/>
          </a:xfrm>
          <a:noFill/>
          <a:ln/>
        </p:spPr>
        <p:txBody>
          <a:bodyPr>
            <a:normAutofit fontScale="70000" lnSpcReduction="20000"/>
          </a:bodyPr>
          <a:lstStyle/>
          <a:p>
            <a:pPr marL="401638" indent="-401638">
              <a:lnSpc>
                <a:spcPct val="160000"/>
              </a:lnSpc>
              <a:spcBef>
                <a:spcPct val="50000"/>
              </a:spcBef>
              <a:buFont typeface="Monotype Sorts" pitchFamily="2" charset="2"/>
              <a:buNone/>
            </a:pPr>
            <a:r>
              <a:rPr lang="en-US" b="1">
                <a:effectLst>
                  <a:outerShdw blurRad="38100" dist="38100" dir="2700000" algn="tl">
                    <a:srgbClr val="000000"/>
                  </a:outerShdw>
                </a:effectLst>
              </a:rPr>
              <a:t>	The Moon does not crash into Earth because:</a:t>
            </a:r>
            <a:endParaRPr lang="en-US" b="1">
              <a:solidFill>
                <a:schemeClr val="accent2"/>
              </a:solidFill>
              <a:effectLst>
                <a:outerShdw blurRad="38100" dist="38100" dir="2700000" algn="tl">
                  <a:srgbClr val="000000"/>
                </a:outerShdw>
              </a:effectLst>
            </a:endParaRPr>
          </a:p>
        </p:txBody>
      </p:sp>
      <p:sp>
        <p:nvSpPr>
          <p:cNvPr id="414724" name="Rectangle 4"/>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2" charset="2"/>
              <a:buNone/>
            </a:pPr>
            <a:endParaRPr lang="en-US" sz="2000">
              <a:effectLst>
                <a:outerShdw blurRad="38100" dist="38100" dir="2700000" algn="tl">
                  <a:srgbClr val="000000"/>
                </a:outerShdw>
              </a:effectLst>
              <a:latin typeface="Arial" charset="0"/>
            </a:endParaRPr>
          </a:p>
        </p:txBody>
      </p:sp>
      <p:sp>
        <p:nvSpPr>
          <p:cNvPr id="414725" name="Rectangle 5"/>
          <p:cNvSpPr>
            <a:spLocks noChangeArrowheads="1"/>
          </p:cNvSpPr>
          <p:nvPr/>
        </p:nvSpPr>
        <p:spPr bwMode="auto">
          <a:xfrm>
            <a:off x="3508375" y="727075"/>
            <a:ext cx="5635625" cy="24955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1) it’s in Earth’s gravitational field</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2) the net force on it is zero</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3) it is beyond the main pull of Earth’s gravity</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4) it’s being pulled by the Sun as well as by Earth</a:t>
            </a:r>
          </a:p>
          <a:p>
            <a:pPr marL="401638" indent="-401638">
              <a:lnSpc>
                <a:spcPct val="110000"/>
              </a:lnSpc>
              <a:spcBef>
                <a:spcPct val="30000"/>
              </a:spcBef>
              <a:buClr>
                <a:schemeClr val="accent1"/>
              </a:buClr>
              <a:buSzPct val="75000"/>
              <a:buFont typeface="Monotype Sorts" pitchFamily="2" charset="2"/>
              <a:buNone/>
            </a:pPr>
            <a:r>
              <a:rPr lang="en-US" sz="2000" b="1">
                <a:solidFill>
                  <a:schemeClr val="tx2"/>
                </a:solidFill>
                <a:effectLst>
                  <a:outerShdw blurRad="38100" dist="38100" dir="2700000" algn="tl">
                    <a:srgbClr val="000000"/>
                  </a:outerShdw>
                </a:effectLst>
                <a:latin typeface="Arial" charset="0"/>
              </a:rPr>
              <a:t>5) none of the above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137</TotalTime>
  <Words>846</Words>
  <Application>Microsoft Office PowerPoint</Application>
  <PresentationFormat>On-screen Show (4:3)</PresentationFormat>
  <Paragraphs>186</Paragraphs>
  <Slides>21</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Foundry</vt:lpstr>
      <vt:lpstr>Equation</vt:lpstr>
      <vt:lpstr>Earth and Moon I</vt:lpstr>
      <vt:lpstr>Earth and Moon I</vt:lpstr>
      <vt:lpstr>Earth and Moon II</vt:lpstr>
      <vt:lpstr>Earth and Moon II</vt:lpstr>
      <vt:lpstr>Fly Me Away</vt:lpstr>
      <vt:lpstr>Fly Me Away</vt:lpstr>
      <vt:lpstr>Two Satellites</vt:lpstr>
      <vt:lpstr>Two Satellites</vt:lpstr>
      <vt:lpstr>Averting Disaster</vt:lpstr>
      <vt:lpstr>Averting Disaster</vt:lpstr>
      <vt:lpstr>Two Satellites</vt:lpstr>
      <vt:lpstr>Two Satellites</vt:lpstr>
      <vt:lpstr>Fly Me Away</vt:lpstr>
      <vt:lpstr>Fly Me Away</vt:lpstr>
      <vt:lpstr>Earth and Moon I</vt:lpstr>
      <vt:lpstr>Earth and Moon I</vt:lpstr>
      <vt:lpstr>Circular Motion</vt:lpstr>
      <vt:lpstr>Circular motion</vt:lpstr>
      <vt:lpstr>Satellites</vt:lpstr>
      <vt:lpstr>Satellites</vt:lpstr>
      <vt:lpstr>The Answers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ConcepTest 5.8a   Earth and Moon I</dc:title>
  <dc:creator>Jaime</dc:creator>
  <cp:lastModifiedBy>Caleb</cp:lastModifiedBy>
  <cp:revision>16</cp:revision>
  <dcterms:created xsi:type="dcterms:W3CDTF">2011-08-02T05:38:37Z</dcterms:created>
  <dcterms:modified xsi:type="dcterms:W3CDTF">2014-10-14T22:05:33Z</dcterms:modified>
</cp:coreProperties>
</file>