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0" r:id="rId3"/>
    <p:sldId id="257" r:id="rId4"/>
    <p:sldId id="261" r:id="rId5"/>
    <p:sldId id="259" r:id="rId6"/>
    <p:sldId id="262" r:id="rId7"/>
    <p:sldId id="263" r:id="rId8"/>
    <p:sldId id="272" r:id="rId9"/>
    <p:sldId id="267" r:id="rId10"/>
    <p:sldId id="268" r:id="rId11"/>
    <p:sldId id="269" r:id="rId12"/>
    <p:sldId id="270" r:id="rId13"/>
    <p:sldId id="273" r:id="rId14"/>
    <p:sldId id="271" r:id="rId15"/>
    <p:sldId id="264" r:id="rId16"/>
    <p:sldId id="274" r:id="rId17"/>
    <p:sldId id="277" r:id="rId18"/>
    <p:sldId id="278" r:id="rId19"/>
    <p:sldId id="279" r:id="rId20"/>
    <p:sldId id="281" r:id="rId21"/>
    <p:sldId id="280" r:id="rId22"/>
    <p:sldId id="293" r:id="rId23"/>
    <p:sldId id="295" r:id="rId24"/>
    <p:sldId id="265" r:id="rId25"/>
    <p:sldId id="289" r:id="rId26"/>
    <p:sldId id="290" r:id="rId27"/>
    <p:sldId id="291" r:id="rId28"/>
    <p:sldId id="292" r:id="rId29"/>
    <p:sldId id="297" r:id="rId30"/>
    <p:sldId id="282" r:id="rId31"/>
    <p:sldId id="285" r:id="rId32"/>
    <p:sldId id="283" r:id="rId33"/>
    <p:sldId id="286" r:id="rId34"/>
    <p:sldId id="287" r:id="rId35"/>
    <p:sldId id="288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AA20-18BD-7941-A5E0-4A79C2B580FC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71AA6-1D23-A74D-8B81-61FE56F88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 anyone seen</a:t>
            </a:r>
            <a:r>
              <a:rPr lang="en-US" baseline="0" dirty="0" smtClean="0"/>
              <a:t> this picture before during conversation about climate change? Can you tell me what it’s all about?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 used to show how polar bears will be impacted by the loss of ice caps. Has caused a lot of controversy!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9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Bears living in the arctic</a:t>
            </a:r>
            <a:r>
              <a:rPr lang="en-US" baseline="0" dirty="0" smtClean="0"/>
              <a:t> circle?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04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7-8 inches long,</a:t>
            </a:r>
            <a:r>
              <a:rPr lang="en-US" baseline="0" dirty="0" smtClean="0"/>
              <a:t> live in alpine terrain in rocky areas in </a:t>
            </a:r>
            <a:r>
              <a:rPr lang="en-US" baseline="0" dirty="0" err="1" smtClean="0"/>
              <a:t>california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oregon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colorado</a:t>
            </a:r>
            <a:r>
              <a:rPr lang="en-US" baseline="0" dirty="0" smtClean="0"/>
              <a:t>, and other states in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8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turtles live in the great barrier reef, which</a:t>
            </a:r>
            <a:r>
              <a:rPr lang="en-US" baseline="0" dirty="0" smtClean="0"/>
              <a:t> is the world’s largest coral ecosystem, off of Austria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7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9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r>
              <a:rPr lang="en-US" baseline="0" dirty="0" smtClean="0"/>
              <a:t> about the polar bear photo controversy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4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to science!! And that’s what we’re going to do today!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41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scholar won’t have all of the information, just the abstracts, or summaries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 is to answer</a:t>
            </a:r>
            <a:r>
              <a:rPr lang="en-US" baseline="0" dirty="0" smtClean="0"/>
              <a:t> a question. In this case, that question is how climate change impacts polar bears.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90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read a scientific article, we have to understand</a:t>
            </a:r>
            <a:r>
              <a:rPr lang="en-US" baseline="0" dirty="0" smtClean="0"/>
              <a:t> it’s structure.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9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0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focus on this right now.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get to pick 1 of three species with which to investigate the question. They work in groups of 2-3 and receive an article about the species they pick.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1AA6-1D23-A74D-8B81-61FE56F88D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wl.english.purdue.edu/owl/resource/560/0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ticalcommons.org/Members/ccManager/clips/inconvenienttruthpolarbear.mov/view" TargetMode="External"/><Relationship Id="rId4" Type="http://schemas.openxmlformats.org/officeDocument/2006/relationships/hyperlink" Target="http://youtu.be/X9sFgUwiKi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scholar.google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b.purdue.edu/help/tutorials/scientific-pape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Says Who?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read scientific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6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1 at 4.3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53" y="0"/>
            <a:ext cx="6406347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58545" y="1626804"/>
            <a:ext cx="1288611" cy="3779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0861" y="840327"/>
            <a:ext cx="2147684" cy="541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Abstract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brief overview of the paper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Explains </a:t>
            </a:r>
            <a:r>
              <a:rPr lang="en-US" b="1" dirty="0" smtClean="0"/>
              <a:t>WHY</a:t>
            </a:r>
            <a:r>
              <a:rPr lang="en-US" dirty="0" smtClean="0"/>
              <a:t> the authors did the experiment, </a:t>
            </a:r>
            <a:r>
              <a:rPr lang="en-US" b="1" dirty="0" smtClean="0"/>
              <a:t>HOW</a:t>
            </a:r>
            <a:r>
              <a:rPr lang="en-US" dirty="0" smtClean="0"/>
              <a:t> they did it, and </a:t>
            </a:r>
            <a:r>
              <a:rPr lang="en-US" b="1" dirty="0" smtClean="0"/>
              <a:t>WHAT</a:t>
            </a:r>
            <a:r>
              <a:rPr lang="en-US" dirty="0" smtClean="0"/>
              <a:t> they found out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Helps you decide if you want to read the whole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6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1 at 4.3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53" y="0"/>
            <a:ext cx="6406347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737653" y="2553861"/>
            <a:ext cx="1288611" cy="3779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2485" y="828293"/>
            <a:ext cx="2241062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Introduction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AKA “Review of Literature”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detailed explanation of why the authors did the study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Explains </a:t>
            </a:r>
            <a:r>
              <a:rPr lang="en-US" b="1" dirty="0" smtClean="0"/>
              <a:t>all prior research</a:t>
            </a:r>
            <a:r>
              <a:rPr lang="en-US" dirty="0" smtClean="0"/>
              <a:t> and what we know so far about the topic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6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1 at 4.3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53" y="0"/>
            <a:ext cx="6406347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7855389" y="3319491"/>
            <a:ext cx="1288611" cy="3779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470" y="742781"/>
            <a:ext cx="2231725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Methods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Explains how the experiment was set up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Should be very detailed, so that the reader can </a:t>
            </a:r>
            <a:r>
              <a:rPr lang="en-US" b="1" dirty="0" smtClean="0"/>
              <a:t>replicate</a:t>
            </a:r>
            <a:r>
              <a:rPr lang="en-US" dirty="0" smtClean="0"/>
              <a:t> the experiment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Often very difficult to understand, so don’t get discouraged!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6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1 at 4.5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71" y="0"/>
            <a:ext cx="5563829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7855389" y="2941545"/>
            <a:ext cx="1288611" cy="3779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470" y="742781"/>
            <a:ext cx="223172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Provides Data the authors use to reach their conclusion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Figures: </a:t>
            </a:r>
            <a:r>
              <a:rPr lang="en-US" dirty="0" smtClean="0"/>
              <a:t>a way to represent data visually</a:t>
            </a:r>
          </a:p>
          <a:p>
            <a:endParaRPr lang="en-US" dirty="0"/>
          </a:p>
          <a:p>
            <a:r>
              <a:rPr lang="en-US" b="1" dirty="0" smtClean="0"/>
              <a:t>Tables</a:t>
            </a:r>
            <a:r>
              <a:rPr lang="en-US" dirty="0" smtClean="0"/>
              <a:t>: organize data for easier reading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1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4-12-01 at 4.5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36" y="0"/>
            <a:ext cx="5627364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7855389" y="2255077"/>
            <a:ext cx="1288611" cy="3779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510" y="182271"/>
            <a:ext cx="2465169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Discussion</a:t>
            </a:r>
          </a:p>
          <a:p>
            <a:endParaRPr lang="en-US" dirty="0"/>
          </a:p>
          <a:p>
            <a:r>
              <a:rPr lang="en-US" dirty="0" smtClean="0"/>
              <a:t>AKA “Conclusion” or “Analysis”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the author connects the dots</a:t>
            </a:r>
          </a:p>
          <a:p>
            <a:endParaRPr lang="en-US" dirty="0"/>
          </a:p>
          <a:p>
            <a:r>
              <a:rPr lang="en-US" dirty="0" smtClean="0"/>
              <a:t>Explains </a:t>
            </a:r>
            <a:r>
              <a:rPr lang="en-US" b="1" dirty="0" smtClean="0"/>
              <a:t>what the results mean</a:t>
            </a:r>
            <a:r>
              <a:rPr lang="en-US" dirty="0" smtClean="0"/>
              <a:t>, and why are they are important</a:t>
            </a:r>
          </a:p>
          <a:p>
            <a:endParaRPr lang="en-US" dirty="0" smtClean="0"/>
          </a:p>
          <a:p>
            <a:r>
              <a:rPr lang="en-US" dirty="0" smtClean="0"/>
              <a:t>Often includes </a:t>
            </a:r>
            <a:r>
              <a:rPr lang="en-US" b="1" dirty="0" smtClean="0"/>
              <a:t>suggestions for future research</a:t>
            </a:r>
          </a:p>
          <a:p>
            <a:endParaRPr lang="en-US" dirty="0"/>
          </a:p>
          <a:p>
            <a:r>
              <a:rPr lang="en-US" dirty="0" smtClean="0"/>
              <a:t>Sometimes helpful to read this section first to determine if the paper is relevant to your question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6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reading an article</a:t>
            </a:r>
            <a:endParaRPr lang="en-US" dirty="0"/>
          </a:p>
        </p:txBody>
      </p:sp>
      <p:pic>
        <p:nvPicPr>
          <p:cNvPr id="5" name="Picture 4" descr="Screen Shot 2014-12-01 at 8.5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7414"/>
            <a:ext cx="74676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4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Don’t read straight through! </a:t>
            </a:r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Skim first, then work through individual sections, starting with the abstract. You may have to read the whole article multiple times.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3835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Print out your paper, don’t just read it online!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Make sure to </a:t>
            </a:r>
            <a:r>
              <a:rPr lang="en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highlight</a:t>
            </a:r>
            <a:r>
              <a:rPr lang="en-US" sz="2600" dirty="0" smtClean="0"/>
              <a:t> important phrases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/>
              <a:t>C</a:t>
            </a:r>
            <a:r>
              <a:rPr lang="en-US" sz="2600" dirty="0" smtClean="0"/>
              <a:t>ircle  words you don’t know!</a:t>
            </a:r>
          </a:p>
          <a:p>
            <a:endParaRPr lang="en-US" sz="2600" dirty="0"/>
          </a:p>
          <a:p>
            <a:pPr lvl="1"/>
            <a:r>
              <a:rPr lang="en-US" dirty="0" smtClean="0"/>
              <a:t>Return to them when you’re done reading</a:t>
            </a:r>
          </a:p>
          <a:p>
            <a:pPr lvl="1"/>
            <a:r>
              <a:rPr lang="en-US" dirty="0" err="1" smtClean="0"/>
              <a:t>Dictionary.com</a:t>
            </a:r>
            <a:r>
              <a:rPr lang="en-US" dirty="0" smtClean="0"/>
              <a:t>, </a:t>
            </a:r>
            <a:r>
              <a:rPr lang="en-US" dirty="0" err="1" smtClean="0"/>
              <a:t>accessscience.com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2186" y="3977546"/>
            <a:ext cx="1381988" cy="67226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picture for the experiment(s) described --- make a diagram of the experiment, or draw a flow chart of experiment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0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picture for the experiment(s) described --- make a </a:t>
            </a:r>
            <a:r>
              <a:rPr lang="en-US" b="1" dirty="0" smtClean="0"/>
              <a:t>diagram</a:t>
            </a:r>
            <a:r>
              <a:rPr lang="en-US" dirty="0" smtClean="0"/>
              <a:t> of the experiment, or draw a flow chart of experiment steps</a:t>
            </a:r>
            <a:endParaRPr lang="en-US" dirty="0"/>
          </a:p>
        </p:txBody>
      </p:sp>
      <p:pic>
        <p:nvPicPr>
          <p:cNvPr id="4" name="Picture 3" descr="Screen Shot 2014-12-01 at 9.1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83" y="2828892"/>
            <a:ext cx="4904592" cy="4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 &amp; Animals</a:t>
            </a:r>
            <a:endParaRPr lang="en-US" dirty="0"/>
          </a:p>
        </p:txBody>
      </p:sp>
      <p:pic>
        <p:nvPicPr>
          <p:cNvPr id="4" name="Picture 3" descr="polarbe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1" y="1683168"/>
            <a:ext cx="5411384" cy="3041335"/>
          </a:xfrm>
          <a:prstGeom prst="rect">
            <a:avLst/>
          </a:prstGeom>
        </p:spPr>
      </p:pic>
      <p:pic>
        <p:nvPicPr>
          <p:cNvPr id="6" name="Picture 5" descr="polarbear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99" y="2314339"/>
            <a:ext cx="2838451" cy="40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picture for the experiment(s) described --- make a </a:t>
            </a:r>
            <a:r>
              <a:rPr lang="en-US" b="1" dirty="0" smtClean="0"/>
              <a:t>diagram</a:t>
            </a:r>
            <a:r>
              <a:rPr lang="en-US" dirty="0" smtClean="0"/>
              <a:t> of the experiment, or draw a flow chart of experiment steps</a:t>
            </a:r>
            <a:endParaRPr lang="en-US" dirty="0"/>
          </a:p>
        </p:txBody>
      </p:sp>
      <p:pic>
        <p:nvPicPr>
          <p:cNvPr id="4" name="Picture 3" descr="Screen Shot 2014-12-01 at 9.1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91" y="2715241"/>
            <a:ext cx="3581760" cy="41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0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picture for the experiment(s) described --- make a diagram of the experiment, or draw a </a:t>
            </a:r>
            <a:r>
              <a:rPr lang="en-US" b="1" dirty="0" smtClean="0"/>
              <a:t>flow chart</a:t>
            </a:r>
            <a:r>
              <a:rPr lang="en-US" dirty="0" smtClean="0"/>
              <a:t> of experiment steps</a:t>
            </a:r>
            <a:endParaRPr lang="en-US" dirty="0"/>
          </a:p>
        </p:txBody>
      </p:sp>
      <p:pic>
        <p:nvPicPr>
          <p:cNvPr id="5" name="Picture 4" descr="Screen Shot 2014-12-01 at 9.1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63" y="2827285"/>
            <a:ext cx="3333737" cy="40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cFrederickLeBuhn_2006_Bee_UrbanPar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4" y="-1017463"/>
            <a:ext cx="7133081" cy="9518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Citing Articles:</a:t>
            </a:r>
            <a:br>
              <a:rPr lang="en-US" dirty="0" smtClean="0"/>
            </a:br>
            <a:r>
              <a:rPr lang="en-US" dirty="0" smtClean="0"/>
              <a:t>In-Text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Citing Articles:</a:t>
            </a:r>
            <a:br>
              <a:rPr lang="en-US" dirty="0" smtClean="0"/>
            </a:br>
            <a:r>
              <a:rPr lang="en-US" dirty="0" smtClean="0"/>
              <a:t>References Cited</a:t>
            </a:r>
            <a:endParaRPr lang="en-US" dirty="0"/>
          </a:p>
        </p:txBody>
      </p:sp>
      <p:pic>
        <p:nvPicPr>
          <p:cNvPr id="3" name="Picture 2" descr="Singh_20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877675"/>
            <a:ext cx="6458454" cy="83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Cite an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Give credit where credit is due!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2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Cite an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Give credit where credit is due!</a:t>
            </a:r>
          </a:p>
          <a:p>
            <a:r>
              <a:rPr lang="en-US" dirty="0" smtClean="0"/>
              <a:t>Help readers of your paper identify sources of information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8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Cite an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Give credit where credit is due!</a:t>
            </a:r>
          </a:p>
          <a:p>
            <a:r>
              <a:rPr lang="en-US" dirty="0" smtClean="0"/>
              <a:t>Help readers of your paper identify sources of information</a:t>
            </a:r>
          </a:p>
          <a:p>
            <a:r>
              <a:rPr lang="en-US" dirty="0" smtClean="0"/>
              <a:t>Helps you find information you used, later 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8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Cite an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Give credit where credit is due!</a:t>
            </a:r>
          </a:p>
          <a:p>
            <a:r>
              <a:rPr lang="en-US" dirty="0" smtClean="0"/>
              <a:t>Help readers of your paper identify sources of information</a:t>
            </a:r>
          </a:p>
          <a:p>
            <a:r>
              <a:rPr lang="en-US" dirty="0" smtClean="0"/>
              <a:t>Helps you find information you used, later on</a:t>
            </a:r>
          </a:p>
          <a:p>
            <a:r>
              <a:rPr lang="en-US" dirty="0" smtClean="0"/>
              <a:t>Helps you avoid plagiarism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8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Cite an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Give credit where credit is due!</a:t>
            </a:r>
          </a:p>
          <a:p>
            <a:r>
              <a:rPr lang="en-US" dirty="0" smtClean="0"/>
              <a:t>Help readers of your paper identify sources of information</a:t>
            </a:r>
          </a:p>
          <a:p>
            <a:r>
              <a:rPr lang="en-US" dirty="0" smtClean="0"/>
              <a:t>Helps you find information you used, later on</a:t>
            </a:r>
          </a:p>
          <a:p>
            <a:r>
              <a:rPr lang="en-US" dirty="0" smtClean="0"/>
              <a:t>Helps you avoid plagiarism</a:t>
            </a:r>
          </a:p>
          <a:p>
            <a:r>
              <a:rPr lang="en-US" dirty="0" smtClean="0"/>
              <a:t>Is expected for college-level work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8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Cite a Scientific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487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b="1" dirty="0" smtClean="0"/>
              <a:t>In-text citations</a:t>
            </a:r>
            <a:r>
              <a:rPr lang="en-US" dirty="0" smtClean="0"/>
              <a:t>: (Author, Year)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There are different styles for </a:t>
            </a:r>
            <a:r>
              <a:rPr lang="en-US" b="1" dirty="0" smtClean="0"/>
              <a:t>reference citations, </a:t>
            </a:r>
            <a:r>
              <a:rPr lang="en-US" dirty="0" smtClean="0"/>
              <a:t>which are placed at the end of an essay or article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MLA, APA are two common styles</a:t>
            </a:r>
          </a:p>
          <a:p>
            <a:endParaRPr lang="en-US" dirty="0" smtClean="0"/>
          </a:p>
          <a:p>
            <a:r>
              <a:rPr lang="en-US" dirty="0"/>
              <a:t>OWL Purdue: </a:t>
            </a:r>
            <a:r>
              <a:rPr lang="en-US" dirty="0">
                <a:hlinkClick r:id="rId3"/>
              </a:rPr>
              <a:t>https://owl.english.purdue.edu/owl/resource/560/06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Google Scholar </a:t>
            </a:r>
            <a:r>
              <a:rPr lang="en-US" dirty="0"/>
              <a:t>citation button: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scholar.google.com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8428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Inconvenient Truth Clip 1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://www.criticalcommons.org/Members/ccManager/clips/inconvenienttruthpolarbear.mov/</a:t>
            </a:r>
            <a:r>
              <a:rPr lang="en-US" dirty="0" smtClean="0">
                <a:hlinkClick r:id="rId3"/>
              </a:rPr>
              <a:t>view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Al Gore Versus the Polar Bears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://youtu.be/X9sFgUwiKik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5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Scientific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Now it’s your turn to investigate!!!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9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Scientific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Now it’s your turn to investigate!!!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How does climate change impact different species?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014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climate change impact</a:t>
            </a:r>
            <a:endParaRPr lang="en-US" dirty="0"/>
          </a:p>
        </p:txBody>
      </p:sp>
      <p:pic>
        <p:nvPicPr>
          <p:cNvPr id="4" name="Picture 3" descr="polar-bear-face_1811615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6" y="1624631"/>
            <a:ext cx="7299437" cy="4897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9543" y="896349"/>
            <a:ext cx="144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 Bears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5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climate change impact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34521" y="1444532"/>
            <a:ext cx="176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American </a:t>
            </a:r>
            <a:r>
              <a:rPr lang="en-US" dirty="0" err="1"/>
              <a:t>P</a:t>
            </a:r>
            <a:r>
              <a:rPr lang="en-US" dirty="0" err="1" smtClean="0"/>
              <a:t>ika</a:t>
            </a:r>
            <a:endParaRPr lang="en-US" dirty="0"/>
          </a:p>
        </p:txBody>
      </p:sp>
      <p:pic>
        <p:nvPicPr>
          <p:cNvPr id="4" name="Picture 3" descr="pi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81348"/>
            <a:ext cx="5080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climate change impact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9104" y="1738749"/>
            <a:ext cx="36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Barrier Reef Green Turtle</a:t>
            </a:r>
          </a:p>
        </p:txBody>
      </p:sp>
      <p:pic>
        <p:nvPicPr>
          <p:cNvPr id="6" name="Picture 5" descr="reeftur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12" y="2296893"/>
            <a:ext cx="5729037" cy="42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3141"/>
            <a:ext cx="8042276" cy="1336956"/>
          </a:xfrm>
        </p:spPr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56566"/>
            <a:ext cx="8042276" cy="5004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oes climate change impact....Polar Bears, American </a:t>
            </a:r>
            <a:r>
              <a:rPr lang="en-US" dirty="0" err="1" smtClean="0"/>
              <a:t>Pikas</a:t>
            </a:r>
            <a:r>
              <a:rPr lang="en-US" dirty="0" smtClean="0"/>
              <a:t>, &amp; Green Turtles? How?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Form a group of 2-3 students and pick one animal!</a:t>
            </a:r>
            <a:endParaRPr lang="en-US" dirty="0"/>
          </a:p>
          <a:p>
            <a:r>
              <a:rPr lang="en-US" dirty="0" smtClean="0"/>
              <a:t>Fill out </a:t>
            </a:r>
            <a:r>
              <a:rPr lang="en-US" dirty="0" smtClean="0"/>
              <a:t>handout, make poster </a:t>
            </a:r>
            <a:r>
              <a:rPr lang="en-US" dirty="0" smtClean="0"/>
              <a:t>presentation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ika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9360"/>
            <a:ext cx="2887020" cy="2363166"/>
          </a:xfrm>
          <a:prstGeom prst="rect">
            <a:avLst/>
          </a:prstGeom>
        </p:spPr>
      </p:pic>
      <p:pic>
        <p:nvPicPr>
          <p:cNvPr id="6" name="Picture 5" descr="polarbear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27" y="2987829"/>
            <a:ext cx="2843073" cy="1891936"/>
          </a:xfrm>
          <a:prstGeom prst="rect">
            <a:avLst/>
          </a:prstGeom>
        </p:spPr>
      </p:pic>
      <p:pic>
        <p:nvPicPr>
          <p:cNvPr id="7" name="Picture 6" descr="greenturtle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38" y="2759360"/>
            <a:ext cx="2849931" cy="21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3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with your group, every single student must help present the poster</a:t>
            </a:r>
          </a:p>
          <a:p>
            <a:r>
              <a:rPr lang="en-US" dirty="0" smtClean="0"/>
              <a:t>You will have 4 minutes to present your poster</a:t>
            </a:r>
          </a:p>
          <a:p>
            <a:r>
              <a:rPr lang="en-US" dirty="0" smtClean="0"/>
              <a:t>Answer the investigation question: Does climate change impact species _____? How? </a:t>
            </a:r>
          </a:p>
          <a:p>
            <a:r>
              <a:rPr lang="en-US" dirty="0" smtClean="0"/>
              <a:t>Your poster should include a title, names of the group members, an answer to the investigation question, a diagram/schematic of the </a:t>
            </a:r>
            <a:r>
              <a:rPr lang="en-US" u="sng" dirty="0" smtClean="0"/>
              <a:t>methods</a:t>
            </a:r>
            <a:r>
              <a:rPr lang="en-US" dirty="0" smtClean="0"/>
              <a:t> that the scientists used in their experiment, and 1 APA style citation for your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3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Who’s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When the media presents you with conflicting information….how can you tell what the impact of climate change really is for animals?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TURN TO SCIENCE!!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Scientific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Scientists publish their experiments and data in scientific articles</a:t>
            </a:r>
          </a:p>
          <a:p>
            <a:endParaRPr lang="en-US" sz="2500" dirty="0"/>
          </a:p>
          <a:p>
            <a:r>
              <a:rPr lang="en-US" sz="2500" dirty="0" smtClean="0"/>
              <a:t>Scientific articles are go through a rigorous,      </a:t>
            </a:r>
            <a:r>
              <a:rPr lang="en-US" sz="2500" b="1" dirty="0" smtClean="0"/>
              <a:t>peer-reviewed </a:t>
            </a:r>
            <a:r>
              <a:rPr lang="en-US" sz="2500" dirty="0" smtClean="0"/>
              <a:t>process before they are published</a:t>
            </a:r>
          </a:p>
          <a:p>
            <a:endParaRPr lang="en-US" sz="2500" dirty="0"/>
          </a:p>
          <a:p>
            <a:r>
              <a:rPr lang="en-US" sz="2500" dirty="0" smtClean="0"/>
              <a:t>You can search for the publications in journals available through online databases at your library, and through </a:t>
            </a:r>
            <a:r>
              <a:rPr lang="en-US" sz="2500" dirty="0" smtClean="0">
                <a:hlinkClick r:id="rId3"/>
              </a:rPr>
              <a:t>Google Scholar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1969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Read Scientific 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79093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900" dirty="0" smtClean="0"/>
              <a:t>What’s the purpose in reading scientific articles?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To answer a scientific question!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Check </a:t>
            </a:r>
            <a:r>
              <a:rPr lang="en-US" sz="2900" dirty="0" smtClean="0">
                <a:hlinkClick r:id="rId3"/>
              </a:rPr>
              <a:t>this out! </a:t>
            </a:r>
            <a:endParaRPr lang="en-US" sz="29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2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an article structured?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01 at 4.35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62" y="0"/>
            <a:ext cx="6406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1 at 4.3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53" y="18673"/>
            <a:ext cx="6406347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79077" y="107576"/>
            <a:ext cx="1288611" cy="3779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1757" y="1381871"/>
            <a:ext cx="25958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Article Title</a:t>
            </a:r>
          </a:p>
          <a:p>
            <a:endParaRPr lang="en-US" dirty="0"/>
          </a:p>
          <a:p>
            <a:r>
              <a:rPr lang="en-US" dirty="0" smtClean="0"/>
              <a:t>Tells you….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Brief Summary</a:t>
            </a:r>
          </a:p>
          <a:p>
            <a:endParaRPr lang="en-US" i="1" dirty="0"/>
          </a:p>
          <a:p>
            <a:r>
              <a:rPr lang="en-US" i="1" dirty="0" smtClean="0"/>
              <a:t>Authors</a:t>
            </a:r>
          </a:p>
          <a:p>
            <a:endParaRPr lang="en-US" i="1" dirty="0"/>
          </a:p>
          <a:p>
            <a:r>
              <a:rPr lang="en-US" i="1" dirty="0" smtClean="0"/>
              <a:t>Institution</a:t>
            </a:r>
          </a:p>
          <a:p>
            <a:endParaRPr lang="en-US" i="1" dirty="0"/>
          </a:p>
          <a:p>
            <a:r>
              <a:rPr lang="en-US" i="1" dirty="0" smtClean="0"/>
              <a:t>Contact Information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9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1777</TotalTime>
  <Words>1146</Words>
  <Application>Microsoft Macintosh PowerPoint</Application>
  <PresentationFormat>On-screen Show (4:3)</PresentationFormat>
  <Paragraphs>216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Breeze</vt:lpstr>
      <vt:lpstr>Says Who?</vt:lpstr>
      <vt:lpstr>Global Warming &amp; Animals</vt:lpstr>
      <vt:lpstr>PowerPoint Presentation</vt:lpstr>
      <vt:lpstr>So Who’s Correct?</vt:lpstr>
      <vt:lpstr>Reading Scientific Literature</vt:lpstr>
      <vt:lpstr>Why Read Scientific Articles?</vt:lpstr>
      <vt:lpstr>How is an article structured?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reading an article</vt:lpstr>
      <vt:lpstr>Tips</vt:lpstr>
      <vt:lpstr>Tips</vt:lpstr>
      <vt:lpstr>Understanding Methods</vt:lpstr>
      <vt:lpstr>Understanding Methods</vt:lpstr>
      <vt:lpstr>Understanding Methods</vt:lpstr>
      <vt:lpstr>Understanding Methods</vt:lpstr>
      <vt:lpstr>Citing Articles: In-Text Citations</vt:lpstr>
      <vt:lpstr>Citing Articles: References Cited</vt:lpstr>
      <vt:lpstr>Why Cite an Article</vt:lpstr>
      <vt:lpstr>Why Cite an Article</vt:lpstr>
      <vt:lpstr>Why Cite an Article</vt:lpstr>
      <vt:lpstr>Why Cite an Article</vt:lpstr>
      <vt:lpstr>Why Cite an Article</vt:lpstr>
      <vt:lpstr>How to Cite a Scientific Article</vt:lpstr>
      <vt:lpstr>Reading Scientific Literature</vt:lpstr>
      <vt:lpstr>Reading Scientific Literature</vt:lpstr>
      <vt:lpstr>How does climate change impact</vt:lpstr>
      <vt:lpstr>How does climate change impact</vt:lpstr>
      <vt:lpstr>How does climate change impact</vt:lpstr>
      <vt:lpstr>Investigation</vt:lpstr>
      <vt:lpstr>Poster Prompt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Says Who?</dc:title>
  <dc:creator>Hamutahl Cohen</dc:creator>
  <cp:lastModifiedBy>Hamutahl Cohen</cp:lastModifiedBy>
  <cp:revision>54</cp:revision>
  <dcterms:created xsi:type="dcterms:W3CDTF">2014-12-01T22:43:51Z</dcterms:created>
  <dcterms:modified xsi:type="dcterms:W3CDTF">2014-12-09T21:36:50Z</dcterms:modified>
</cp:coreProperties>
</file>