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8" r:id="rId3"/>
    <p:sldId id="266" r:id="rId4"/>
    <p:sldId id="259" r:id="rId5"/>
    <p:sldId id="268" r:id="rId6"/>
    <p:sldId id="286" r:id="rId7"/>
    <p:sldId id="285" r:id="rId8"/>
    <p:sldId id="257" r:id="rId9"/>
    <p:sldId id="276" r:id="rId10"/>
    <p:sldId id="260" r:id="rId11"/>
    <p:sldId id="278" r:id="rId12"/>
    <p:sldId id="269" r:id="rId13"/>
    <p:sldId id="270" r:id="rId14"/>
    <p:sldId id="261" r:id="rId15"/>
    <p:sldId id="271" r:id="rId16"/>
    <p:sldId id="280" r:id="rId17"/>
    <p:sldId id="273" r:id="rId18"/>
    <p:sldId id="262" r:id="rId19"/>
    <p:sldId id="272" r:id="rId20"/>
    <p:sldId id="275" r:id="rId21"/>
    <p:sldId id="287" r:id="rId22"/>
    <p:sldId id="283" r:id="rId23"/>
    <p:sldId id="281" r:id="rId24"/>
    <p:sldId id="263" r:id="rId25"/>
    <p:sldId id="28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FC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8" d="100"/>
          <a:sy n="128" d="100"/>
        </p:scale>
        <p:origin x="-52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0C5034-E2BE-3D4B-8845-E94AF88B9600}" type="datetimeFigureOut">
              <a:rPr lang="en-US" smtClean="0"/>
              <a:pPr/>
              <a:t>7/7/15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886692-85EC-814E-A09C-EF3646F241DE}" type="slidenum">
              <a:rPr lang="en-US" smtClean="0"/>
              <a:pPr/>
              <a:t>‹#›</a:t>
            </a:fld>
            <a:endParaRPr lang="en-US"/>
          </a:p>
        </p:txBody>
      </p:sp>
    </p:spTree>
    <p:extLst>
      <p:ext uri="{BB962C8B-B14F-4D97-AF65-F5344CB8AC3E}">
        <p14:creationId xmlns:p14="http://schemas.microsoft.com/office/powerpoint/2010/main" val="6777113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you guys are</a:t>
            </a:r>
            <a:r>
              <a:rPr lang="en-US" baseline="0" dirty="0" smtClean="0"/>
              <a:t> going to do a CLASSIC chemistry lab.  But, before we start learning about “chromatography” and “polarity” – let’s start with something more familiar.  </a:t>
            </a:r>
            <a:endParaRPr lang="en-US" dirty="0"/>
          </a:p>
        </p:txBody>
      </p:sp>
      <p:sp>
        <p:nvSpPr>
          <p:cNvPr id="4" name="Slide Number Placeholder 3"/>
          <p:cNvSpPr>
            <a:spLocks noGrp="1"/>
          </p:cNvSpPr>
          <p:nvPr>
            <p:ph type="sldNum" sz="quarter" idx="10"/>
          </p:nvPr>
        </p:nvSpPr>
        <p:spPr/>
        <p:txBody>
          <a:bodyPr/>
          <a:lstStyle/>
          <a:p>
            <a:fld id="{BE886692-85EC-814E-A09C-EF3646F241DE}" type="slidenum">
              <a:rPr lang="en-US" smtClean="0"/>
              <a:pPr/>
              <a:t>1</a:t>
            </a:fld>
            <a:endParaRPr lang="en-US"/>
          </a:p>
        </p:txBody>
      </p:sp>
    </p:spTree>
    <p:extLst>
      <p:ext uri="{BB962C8B-B14F-4D97-AF65-F5344CB8AC3E}">
        <p14:creationId xmlns:p14="http://schemas.microsoft.com/office/powerpoint/2010/main" val="3302337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thing we need to know</a:t>
            </a:r>
            <a:r>
              <a:rPr lang="en-US" baseline="0" dirty="0" smtClean="0"/>
              <a:t> about to understand why chromatography works to separate mixtures is “electronegativity”.  Fortunately, you guys have already learned this!  Talk with your partner to remember what electronegativity means.  </a:t>
            </a:r>
            <a:endParaRPr lang="en-US" dirty="0"/>
          </a:p>
        </p:txBody>
      </p:sp>
      <p:sp>
        <p:nvSpPr>
          <p:cNvPr id="4" name="Slide Number Placeholder 3"/>
          <p:cNvSpPr>
            <a:spLocks noGrp="1"/>
          </p:cNvSpPr>
          <p:nvPr>
            <p:ph type="sldNum" sz="quarter" idx="10"/>
          </p:nvPr>
        </p:nvSpPr>
        <p:spPr/>
        <p:txBody>
          <a:bodyPr/>
          <a:lstStyle/>
          <a:p>
            <a:fld id="{BE886692-85EC-814E-A09C-EF3646F241DE}" type="slidenum">
              <a:rPr lang="en-US" smtClean="0"/>
              <a:pPr/>
              <a:t>10</a:t>
            </a:fld>
            <a:endParaRPr lang="en-US"/>
          </a:p>
        </p:txBody>
      </p:sp>
    </p:spTree>
    <p:extLst>
      <p:ext uri="{BB962C8B-B14F-4D97-AF65-F5344CB8AC3E}">
        <p14:creationId xmlns:p14="http://schemas.microsoft.com/office/powerpoint/2010/main" val="3535965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if you remember your periodic trends, </a:t>
            </a:r>
            <a:r>
              <a:rPr lang="en-US" dirty="0" err="1" smtClean="0"/>
              <a:t>elecronegativity</a:t>
            </a:r>
            <a:r>
              <a:rPr lang="en-US" dirty="0" smtClean="0"/>
              <a:t> of atoms increases</a:t>
            </a:r>
            <a:r>
              <a:rPr lang="en-US" baseline="0" dirty="0" smtClean="0"/>
              <a:t> from left to right and bottom to top, with Fluorine being the most electronegative.</a:t>
            </a:r>
            <a:endParaRPr lang="en-US" dirty="0"/>
          </a:p>
        </p:txBody>
      </p:sp>
      <p:sp>
        <p:nvSpPr>
          <p:cNvPr id="4" name="Slide Number Placeholder 3"/>
          <p:cNvSpPr>
            <a:spLocks noGrp="1"/>
          </p:cNvSpPr>
          <p:nvPr>
            <p:ph type="sldNum" sz="quarter" idx="10"/>
          </p:nvPr>
        </p:nvSpPr>
        <p:spPr/>
        <p:txBody>
          <a:bodyPr/>
          <a:lstStyle/>
          <a:p>
            <a:fld id="{BE886692-85EC-814E-A09C-EF3646F241DE}" type="slidenum">
              <a:rPr lang="en-US" smtClean="0"/>
              <a:pPr/>
              <a:t>11</a:t>
            </a:fld>
            <a:endParaRPr lang="en-US"/>
          </a:p>
        </p:txBody>
      </p:sp>
    </p:spTree>
    <p:extLst>
      <p:ext uri="{BB962C8B-B14F-4D97-AF65-F5344CB8AC3E}">
        <p14:creationId xmlns:p14="http://schemas.microsoft.com/office/powerpoint/2010/main" val="3049098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 a few answers from students, then move on to the next slide</a:t>
            </a:r>
            <a:r>
              <a:rPr lang="en-US" baseline="0" dirty="0" smtClean="0"/>
              <a:t> to see.  </a:t>
            </a:r>
            <a:endParaRPr lang="en-US" dirty="0"/>
          </a:p>
        </p:txBody>
      </p:sp>
      <p:sp>
        <p:nvSpPr>
          <p:cNvPr id="4" name="Slide Number Placeholder 3"/>
          <p:cNvSpPr>
            <a:spLocks noGrp="1"/>
          </p:cNvSpPr>
          <p:nvPr>
            <p:ph type="sldNum" sz="quarter" idx="10"/>
          </p:nvPr>
        </p:nvSpPr>
        <p:spPr/>
        <p:txBody>
          <a:bodyPr/>
          <a:lstStyle/>
          <a:p>
            <a:fld id="{BE886692-85EC-814E-A09C-EF3646F241DE}" type="slidenum">
              <a:rPr lang="en-US" smtClean="0"/>
              <a:pPr/>
              <a:t>12</a:t>
            </a:fld>
            <a:endParaRPr lang="en-US"/>
          </a:p>
        </p:txBody>
      </p:sp>
    </p:spTree>
    <p:extLst>
      <p:ext uri="{BB962C8B-B14F-4D97-AF65-F5344CB8AC3E}">
        <p14:creationId xmlns:p14="http://schemas.microsoft.com/office/powerpoint/2010/main" val="1025630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your</a:t>
            </a:r>
            <a:r>
              <a:rPr lang="en-US" baseline="0" dirty="0" smtClean="0"/>
              <a:t> normal water molecule.  H – 2 – O.  As you can see here, the H and the O’s exert different pulls on the electron and the water molecule gets a </a:t>
            </a:r>
            <a:r>
              <a:rPr lang="en-US" baseline="0" dirty="0" err="1" smtClean="0"/>
              <a:t>positvely</a:t>
            </a:r>
            <a:r>
              <a:rPr lang="en-US" baseline="0" dirty="0" smtClean="0"/>
              <a:t> charged side and a negatively charged side.  </a:t>
            </a:r>
          </a:p>
          <a:p>
            <a:endParaRPr lang="en-US" baseline="0" dirty="0" smtClean="0"/>
          </a:p>
          <a:p>
            <a:r>
              <a:rPr lang="en-US" baseline="0" dirty="0" smtClean="0"/>
              <a:t>And we have a word for this.  </a:t>
            </a:r>
          </a:p>
        </p:txBody>
      </p:sp>
      <p:sp>
        <p:nvSpPr>
          <p:cNvPr id="4" name="Slide Number Placeholder 3"/>
          <p:cNvSpPr>
            <a:spLocks noGrp="1"/>
          </p:cNvSpPr>
          <p:nvPr>
            <p:ph type="sldNum" sz="quarter" idx="10"/>
          </p:nvPr>
        </p:nvSpPr>
        <p:spPr/>
        <p:txBody>
          <a:bodyPr/>
          <a:lstStyle/>
          <a:p>
            <a:fld id="{BE886692-85EC-814E-A09C-EF3646F241DE}" type="slidenum">
              <a:rPr lang="en-US" smtClean="0"/>
              <a:pPr/>
              <a:t>13</a:t>
            </a:fld>
            <a:endParaRPr lang="en-US"/>
          </a:p>
        </p:txBody>
      </p:sp>
    </p:spTree>
    <p:extLst>
      <p:ext uri="{BB962C8B-B14F-4D97-AF65-F5344CB8AC3E}">
        <p14:creationId xmlns:p14="http://schemas.microsoft.com/office/powerpoint/2010/main" val="3867093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886692-85EC-814E-A09C-EF3646F241DE}" type="slidenum">
              <a:rPr lang="en-US" smtClean="0"/>
              <a:pPr/>
              <a:t>14</a:t>
            </a:fld>
            <a:endParaRPr lang="en-US"/>
          </a:p>
        </p:txBody>
      </p:sp>
    </p:spTree>
    <p:extLst>
      <p:ext uri="{BB962C8B-B14F-4D97-AF65-F5344CB8AC3E}">
        <p14:creationId xmlns:p14="http://schemas.microsoft.com/office/powerpoint/2010/main" val="1915266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can answer this question, we need to learn one</a:t>
            </a:r>
            <a:r>
              <a:rPr lang="en-US" baseline="0" dirty="0" smtClean="0"/>
              <a:t> more vocabulary word.  </a:t>
            </a:r>
            <a:endParaRPr lang="en-US" dirty="0"/>
          </a:p>
        </p:txBody>
      </p:sp>
      <p:sp>
        <p:nvSpPr>
          <p:cNvPr id="4" name="Slide Number Placeholder 3"/>
          <p:cNvSpPr>
            <a:spLocks noGrp="1"/>
          </p:cNvSpPr>
          <p:nvPr>
            <p:ph type="sldNum" sz="quarter" idx="10"/>
          </p:nvPr>
        </p:nvSpPr>
        <p:spPr/>
        <p:txBody>
          <a:bodyPr/>
          <a:lstStyle/>
          <a:p>
            <a:fld id="{BE886692-85EC-814E-A09C-EF3646F241DE}" type="slidenum">
              <a:rPr lang="en-US" smtClean="0"/>
              <a:pPr/>
              <a:t>17</a:t>
            </a:fld>
            <a:endParaRPr lang="en-US"/>
          </a:p>
        </p:txBody>
      </p:sp>
    </p:spTree>
    <p:extLst>
      <p:ext uri="{BB962C8B-B14F-4D97-AF65-F5344CB8AC3E}">
        <p14:creationId xmlns:p14="http://schemas.microsoft.com/office/powerpoint/2010/main" val="4002187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about something</a:t>
            </a:r>
            <a:r>
              <a:rPr lang="en-US" baseline="0" dirty="0" smtClean="0"/>
              <a:t> makes it able to be dissolved?  Why do watercolor paints dissolve in water, but oil does not?  </a:t>
            </a:r>
            <a:endParaRPr lang="en-US" dirty="0"/>
          </a:p>
        </p:txBody>
      </p:sp>
      <p:sp>
        <p:nvSpPr>
          <p:cNvPr id="4" name="Slide Number Placeholder 3"/>
          <p:cNvSpPr>
            <a:spLocks noGrp="1"/>
          </p:cNvSpPr>
          <p:nvPr>
            <p:ph type="sldNum" sz="quarter" idx="10"/>
          </p:nvPr>
        </p:nvSpPr>
        <p:spPr/>
        <p:txBody>
          <a:bodyPr/>
          <a:lstStyle/>
          <a:p>
            <a:fld id="{BE886692-85EC-814E-A09C-EF3646F241DE}" type="slidenum">
              <a:rPr lang="en-US" smtClean="0"/>
              <a:pPr/>
              <a:t>18</a:t>
            </a:fld>
            <a:endParaRPr lang="en-US"/>
          </a:p>
        </p:txBody>
      </p:sp>
    </p:spTree>
    <p:extLst>
      <p:ext uri="{BB962C8B-B14F-4D97-AF65-F5344CB8AC3E}">
        <p14:creationId xmlns:p14="http://schemas.microsoft.com/office/powerpoint/2010/main" val="2118832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use this knowledge to do several paper chromatography</a:t>
            </a:r>
            <a:r>
              <a:rPr lang="en-US" baseline="0" dirty="0" smtClean="0"/>
              <a:t> experiments.  But first, a picture example.  </a:t>
            </a:r>
            <a:endParaRPr lang="en-US" dirty="0"/>
          </a:p>
        </p:txBody>
      </p:sp>
      <p:sp>
        <p:nvSpPr>
          <p:cNvPr id="4" name="Slide Number Placeholder 3"/>
          <p:cNvSpPr>
            <a:spLocks noGrp="1"/>
          </p:cNvSpPr>
          <p:nvPr>
            <p:ph type="sldNum" sz="quarter" idx="10"/>
          </p:nvPr>
        </p:nvSpPr>
        <p:spPr/>
        <p:txBody>
          <a:bodyPr/>
          <a:lstStyle/>
          <a:p>
            <a:fld id="{BE886692-85EC-814E-A09C-EF3646F241DE}" type="slidenum">
              <a:rPr lang="en-US" smtClean="0"/>
              <a:pPr/>
              <a:t>20</a:t>
            </a:fld>
            <a:endParaRPr lang="en-US"/>
          </a:p>
        </p:txBody>
      </p:sp>
    </p:spTree>
    <p:extLst>
      <p:ext uri="{BB962C8B-B14F-4D97-AF65-F5344CB8AC3E}">
        <p14:creationId xmlns:p14="http://schemas.microsoft.com/office/powerpoint/2010/main" val="3611522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would the pigments be if the solvent is </a:t>
            </a:r>
            <a:r>
              <a:rPr lang="en-US" baseline="0" dirty="0" err="1" smtClean="0"/>
              <a:t>nonpolar</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BE886692-85EC-814E-A09C-EF3646F241DE}" type="slidenum">
              <a:rPr lang="en-US" smtClean="0"/>
              <a:pPr/>
              <a:t>21</a:t>
            </a:fld>
            <a:endParaRPr lang="en-US"/>
          </a:p>
        </p:txBody>
      </p:sp>
    </p:spTree>
    <p:extLst>
      <p:ext uri="{BB962C8B-B14F-4D97-AF65-F5344CB8AC3E}">
        <p14:creationId xmlns:p14="http://schemas.microsoft.com/office/powerpoint/2010/main" val="30064125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that the</a:t>
            </a:r>
            <a:r>
              <a:rPr lang="en-US" baseline="0" dirty="0" smtClean="0"/>
              <a:t> mixture of ink has several pigments – some are more polar, some are less polar.  That means some dissolve more readily, some don’t.  This is going to allow our pigments to separate.   Explain each of the phases and you click through the slide.  </a:t>
            </a:r>
            <a:endParaRPr lang="en-US" dirty="0"/>
          </a:p>
        </p:txBody>
      </p:sp>
      <p:sp>
        <p:nvSpPr>
          <p:cNvPr id="4" name="Slide Number Placeholder 3"/>
          <p:cNvSpPr>
            <a:spLocks noGrp="1"/>
          </p:cNvSpPr>
          <p:nvPr>
            <p:ph type="sldNum" sz="quarter" idx="10"/>
          </p:nvPr>
        </p:nvSpPr>
        <p:spPr/>
        <p:txBody>
          <a:bodyPr/>
          <a:lstStyle/>
          <a:p>
            <a:fld id="{BE886692-85EC-814E-A09C-EF3646F241DE}" type="slidenum">
              <a:rPr lang="en-US" smtClean="0"/>
              <a:pPr/>
              <a:t>22</a:t>
            </a:fld>
            <a:endParaRPr lang="en-US"/>
          </a:p>
        </p:txBody>
      </p:sp>
    </p:spTree>
    <p:extLst>
      <p:ext uri="{BB962C8B-B14F-4D97-AF65-F5344CB8AC3E}">
        <p14:creationId xmlns:p14="http://schemas.microsoft.com/office/powerpoint/2010/main" val="3006412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886692-85EC-814E-A09C-EF3646F241DE}" type="slidenum">
              <a:rPr lang="en-US" smtClean="0"/>
              <a:pPr/>
              <a:t>2</a:t>
            </a:fld>
            <a:endParaRPr lang="en-US"/>
          </a:p>
        </p:txBody>
      </p:sp>
    </p:spTree>
    <p:extLst>
      <p:ext uri="{BB962C8B-B14F-4D97-AF65-F5344CB8AC3E}">
        <p14:creationId xmlns:p14="http://schemas.microsoft.com/office/powerpoint/2010/main" val="14767117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886692-85EC-814E-A09C-EF3646F241DE}" type="slidenum">
              <a:rPr lang="en-US" smtClean="0"/>
              <a:pPr/>
              <a:t>23</a:t>
            </a:fld>
            <a:endParaRPr lang="en-US"/>
          </a:p>
        </p:txBody>
      </p:sp>
    </p:spTree>
    <p:extLst>
      <p:ext uri="{BB962C8B-B14F-4D97-AF65-F5344CB8AC3E}">
        <p14:creationId xmlns:p14="http://schemas.microsoft.com/office/powerpoint/2010/main" val="2118832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the materials</a:t>
            </a:r>
            <a:r>
              <a:rPr lang="en-US" baseline="0" dirty="0" smtClean="0"/>
              <a:t> that you will need.   Let’s go!  Let’s watch one test experiment together – VIDEO.  </a:t>
            </a:r>
            <a:endParaRPr lang="en-US" dirty="0"/>
          </a:p>
        </p:txBody>
      </p:sp>
      <p:sp>
        <p:nvSpPr>
          <p:cNvPr id="4" name="Slide Number Placeholder 3"/>
          <p:cNvSpPr>
            <a:spLocks noGrp="1"/>
          </p:cNvSpPr>
          <p:nvPr>
            <p:ph type="sldNum" sz="quarter" idx="10"/>
          </p:nvPr>
        </p:nvSpPr>
        <p:spPr/>
        <p:txBody>
          <a:bodyPr/>
          <a:lstStyle/>
          <a:p>
            <a:fld id="{BE886692-85EC-814E-A09C-EF3646F241DE}" type="slidenum">
              <a:rPr lang="en-US" smtClean="0"/>
              <a:pPr/>
              <a:t>24</a:t>
            </a:fld>
            <a:endParaRPr lang="en-US"/>
          </a:p>
        </p:txBody>
      </p:sp>
    </p:spTree>
    <p:extLst>
      <p:ext uri="{BB962C8B-B14F-4D97-AF65-F5344CB8AC3E}">
        <p14:creationId xmlns:p14="http://schemas.microsoft.com/office/powerpoint/2010/main" val="27332663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886692-85EC-814E-A09C-EF3646F241DE}" type="slidenum">
              <a:rPr lang="en-US" smtClean="0"/>
              <a:pPr/>
              <a:t>25</a:t>
            </a:fld>
            <a:endParaRPr lang="en-US"/>
          </a:p>
        </p:txBody>
      </p:sp>
    </p:spTree>
    <p:extLst>
      <p:ext uri="{BB962C8B-B14F-4D97-AF65-F5344CB8AC3E}">
        <p14:creationId xmlns:p14="http://schemas.microsoft.com/office/powerpoint/2010/main" val="2118832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think about </a:t>
            </a:r>
            <a:r>
              <a:rPr lang="en-US" dirty="0" err="1" smtClean="0"/>
              <a:t>unmixing</a:t>
            </a:r>
            <a:r>
              <a:rPr lang="en-US" baseline="0" dirty="0" smtClean="0"/>
              <a:t> things, we need to know what a mixture actually is.  Talk with a person next to you about the definition of “mixture”.  </a:t>
            </a:r>
          </a:p>
          <a:p>
            <a:endParaRPr lang="en-US" baseline="0" dirty="0" smtClean="0"/>
          </a:p>
          <a:p>
            <a:r>
              <a:rPr lang="en-US" baseline="0" dirty="0" smtClean="0"/>
              <a:t>Paints are mixtures, but so are many other things!  In the lab today, we’ll be thinking about marker ink.  </a:t>
            </a:r>
            <a:endParaRPr lang="en-US" dirty="0"/>
          </a:p>
        </p:txBody>
      </p:sp>
      <p:sp>
        <p:nvSpPr>
          <p:cNvPr id="4" name="Slide Number Placeholder 3"/>
          <p:cNvSpPr>
            <a:spLocks noGrp="1"/>
          </p:cNvSpPr>
          <p:nvPr>
            <p:ph type="sldNum" sz="quarter" idx="10"/>
          </p:nvPr>
        </p:nvSpPr>
        <p:spPr/>
        <p:txBody>
          <a:bodyPr/>
          <a:lstStyle/>
          <a:p>
            <a:fld id="{BE886692-85EC-814E-A09C-EF3646F241DE}" type="slidenum">
              <a:rPr lang="en-US" smtClean="0"/>
              <a:pPr/>
              <a:t>3</a:t>
            </a:fld>
            <a:endParaRPr lang="en-US"/>
          </a:p>
        </p:txBody>
      </p:sp>
    </p:spTree>
    <p:extLst>
      <p:ext uri="{BB962C8B-B14F-4D97-AF65-F5344CB8AC3E}">
        <p14:creationId xmlns:p14="http://schemas.microsoft.com/office/powerpoint/2010/main" val="2241615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you guys know what paper and ink are.  But</a:t>
            </a:r>
            <a:r>
              <a:rPr lang="en-US" baseline="0" dirty="0" smtClean="0"/>
              <a:t> what is a solvent? </a:t>
            </a:r>
            <a:endParaRPr lang="en-US" dirty="0"/>
          </a:p>
        </p:txBody>
      </p:sp>
      <p:sp>
        <p:nvSpPr>
          <p:cNvPr id="4" name="Slide Number Placeholder 3"/>
          <p:cNvSpPr>
            <a:spLocks noGrp="1"/>
          </p:cNvSpPr>
          <p:nvPr>
            <p:ph type="sldNum" sz="quarter" idx="10"/>
          </p:nvPr>
        </p:nvSpPr>
        <p:spPr/>
        <p:txBody>
          <a:bodyPr/>
          <a:lstStyle/>
          <a:p>
            <a:fld id="{BE886692-85EC-814E-A09C-EF3646F241DE}" type="slidenum">
              <a:rPr lang="en-US" smtClean="0"/>
              <a:pPr/>
              <a:t>4</a:t>
            </a:fld>
            <a:endParaRPr lang="en-US"/>
          </a:p>
        </p:txBody>
      </p:sp>
    </p:spTree>
    <p:extLst>
      <p:ext uri="{BB962C8B-B14F-4D97-AF65-F5344CB8AC3E}">
        <p14:creationId xmlns:p14="http://schemas.microsoft.com/office/powerpoint/2010/main" val="3083542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with a</a:t>
            </a:r>
            <a:r>
              <a:rPr lang="en-US" baseline="0" dirty="0" smtClean="0"/>
              <a:t> person next to you about the meaning of the word “solvent”.  Report out.  </a:t>
            </a:r>
            <a:endParaRPr lang="en-US" dirty="0"/>
          </a:p>
        </p:txBody>
      </p:sp>
      <p:sp>
        <p:nvSpPr>
          <p:cNvPr id="4" name="Slide Number Placeholder 3"/>
          <p:cNvSpPr>
            <a:spLocks noGrp="1"/>
          </p:cNvSpPr>
          <p:nvPr>
            <p:ph type="sldNum" sz="quarter" idx="10"/>
          </p:nvPr>
        </p:nvSpPr>
        <p:spPr/>
        <p:txBody>
          <a:bodyPr/>
          <a:lstStyle/>
          <a:p>
            <a:fld id="{BE886692-85EC-814E-A09C-EF3646F241DE}" type="slidenum">
              <a:rPr lang="en-US" smtClean="0"/>
              <a:pPr/>
              <a:t>5</a:t>
            </a:fld>
            <a:endParaRPr lang="en-US"/>
          </a:p>
        </p:txBody>
      </p:sp>
    </p:spTree>
    <p:extLst>
      <p:ext uri="{BB962C8B-B14F-4D97-AF65-F5344CB8AC3E}">
        <p14:creationId xmlns:p14="http://schemas.microsoft.com/office/powerpoint/2010/main" val="3641507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with a</a:t>
            </a:r>
            <a:r>
              <a:rPr lang="en-US" baseline="0" dirty="0" smtClean="0"/>
              <a:t> person next to you about the meaning of the word “solvent”.  Report out.  </a:t>
            </a:r>
            <a:endParaRPr lang="en-US" dirty="0"/>
          </a:p>
        </p:txBody>
      </p:sp>
      <p:sp>
        <p:nvSpPr>
          <p:cNvPr id="4" name="Slide Number Placeholder 3"/>
          <p:cNvSpPr>
            <a:spLocks noGrp="1"/>
          </p:cNvSpPr>
          <p:nvPr>
            <p:ph type="sldNum" sz="quarter" idx="10"/>
          </p:nvPr>
        </p:nvSpPr>
        <p:spPr/>
        <p:txBody>
          <a:bodyPr/>
          <a:lstStyle/>
          <a:p>
            <a:fld id="{BE886692-85EC-814E-A09C-EF3646F241DE}" type="slidenum">
              <a:rPr lang="en-US" smtClean="0"/>
              <a:pPr/>
              <a:t>6</a:t>
            </a:fld>
            <a:endParaRPr lang="en-US"/>
          </a:p>
        </p:txBody>
      </p:sp>
    </p:spTree>
    <p:extLst>
      <p:ext uri="{BB962C8B-B14F-4D97-AF65-F5344CB8AC3E}">
        <p14:creationId xmlns:p14="http://schemas.microsoft.com/office/powerpoint/2010/main" val="3641507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you guys know what paper and ink are.  But</a:t>
            </a:r>
            <a:r>
              <a:rPr lang="en-US" baseline="0" dirty="0" smtClean="0"/>
              <a:t> what is a solvent? </a:t>
            </a:r>
            <a:endParaRPr lang="en-US" dirty="0"/>
          </a:p>
        </p:txBody>
      </p:sp>
      <p:sp>
        <p:nvSpPr>
          <p:cNvPr id="4" name="Slide Number Placeholder 3"/>
          <p:cNvSpPr>
            <a:spLocks noGrp="1"/>
          </p:cNvSpPr>
          <p:nvPr>
            <p:ph type="sldNum" sz="quarter" idx="10"/>
          </p:nvPr>
        </p:nvSpPr>
        <p:spPr/>
        <p:txBody>
          <a:bodyPr/>
          <a:lstStyle/>
          <a:p>
            <a:fld id="{BE886692-85EC-814E-A09C-EF3646F241DE}" type="slidenum">
              <a:rPr lang="en-US" smtClean="0"/>
              <a:pPr/>
              <a:t>7</a:t>
            </a:fld>
            <a:endParaRPr lang="en-US"/>
          </a:p>
        </p:txBody>
      </p:sp>
    </p:spTree>
    <p:extLst>
      <p:ext uri="{BB962C8B-B14F-4D97-AF65-F5344CB8AC3E}">
        <p14:creationId xmlns:p14="http://schemas.microsoft.com/office/powerpoint/2010/main" val="3083542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-Professionals</a:t>
            </a:r>
            <a:r>
              <a:rPr lang="en-US" baseline="0" dirty="0" smtClean="0"/>
              <a:t> use advanced forms of paper chromatography all the time!  Environmental managers test samples of water, soil or air and separate out substances that are toxic to humans.</a:t>
            </a:r>
          </a:p>
          <a:p>
            <a:r>
              <a:rPr lang="en-US" baseline="0" dirty="0" smtClean="0"/>
              <a:t>-Crime labs can use advanced chromatography to analyze drugs, paint chips from crime scenes, bodily fluids, and other evidence.  </a:t>
            </a:r>
          </a:p>
          <a:p>
            <a:r>
              <a:rPr lang="en-US" baseline="0" dirty="0" smtClean="0"/>
              <a:t>-Let’s talk a little more about what chromatography is…and why it works.  </a:t>
            </a:r>
            <a:endParaRPr lang="en-US" dirty="0"/>
          </a:p>
        </p:txBody>
      </p:sp>
      <p:sp>
        <p:nvSpPr>
          <p:cNvPr id="4" name="Slide Number Placeholder 3"/>
          <p:cNvSpPr>
            <a:spLocks noGrp="1"/>
          </p:cNvSpPr>
          <p:nvPr>
            <p:ph type="sldNum" sz="quarter" idx="10"/>
          </p:nvPr>
        </p:nvSpPr>
        <p:spPr/>
        <p:txBody>
          <a:bodyPr/>
          <a:lstStyle/>
          <a:p>
            <a:fld id="{BE886692-85EC-814E-A09C-EF3646F241DE}" type="slidenum">
              <a:rPr lang="en-US" smtClean="0"/>
              <a:pPr/>
              <a:t>8</a:t>
            </a:fld>
            <a:endParaRPr lang="en-US"/>
          </a:p>
        </p:txBody>
      </p:sp>
    </p:spTree>
    <p:extLst>
      <p:ext uri="{BB962C8B-B14F-4D97-AF65-F5344CB8AC3E}">
        <p14:creationId xmlns:p14="http://schemas.microsoft.com/office/powerpoint/2010/main" val="2636423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Explain each of the phases and you click through the slide.  Be sure to explain that each ink has several “components” or pigments (more on that later). </a:t>
            </a:r>
          </a:p>
          <a:p>
            <a:endParaRPr lang="en-US" baseline="0" dirty="0" smtClean="0"/>
          </a:p>
          <a:p>
            <a:r>
              <a:rPr lang="en-US" baseline="0" dirty="0" smtClean="0"/>
              <a:t>Talk about what happens to the water?  What happens to the ink?   </a:t>
            </a:r>
            <a:endParaRPr lang="en-US" dirty="0"/>
          </a:p>
        </p:txBody>
      </p:sp>
      <p:sp>
        <p:nvSpPr>
          <p:cNvPr id="4" name="Slide Number Placeholder 3"/>
          <p:cNvSpPr>
            <a:spLocks noGrp="1"/>
          </p:cNvSpPr>
          <p:nvPr>
            <p:ph type="sldNum" sz="quarter" idx="10"/>
          </p:nvPr>
        </p:nvSpPr>
        <p:spPr/>
        <p:txBody>
          <a:bodyPr/>
          <a:lstStyle/>
          <a:p>
            <a:fld id="{BE886692-85EC-814E-A09C-EF3646F241DE}" type="slidenum">
              <a:rPr lang="en-US" smtClean="0"/>
              <a:pPr/>
              <a:t>9</a:t>
            </a:fld>
            <a:endParaRPr lang="en-US"/>
          </a:p>
        </p:txBody>
      </p:sp>
    </p:spTree>
    <p:extLst>
      <p:ext uri="{BB962C8B-B14F-4D97-AF65-F5344CB8AC3E}">
        <p14:creationId xmlns:p14="http://schemas.microsoft.com/office/powerpoint/2010/main" val="3006412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pPr/>
              <a:t>7/7/15</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D728701E-CAF4-4159-9B3E-41C86DFFA30D}" type="datetimeFigureOut">
              <a:rPr lang="en-US" smtClean="0"/>
              <a:pPr/>
              <a:t>7/7/15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pPr/>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728701E-CAF4-4159-9B3E-41C86DFFA30D}" type="datetimeFigureOut">
              <a:rPr lang="en-US" smtClean="0"/>
              <a:pPr/>
              <a:t>7/7/15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2F1D00-BD13-4404-86B0-79703945A0A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D728701E-CAF4-4159-9B3E-41C86DFFA30D}" type="datetimeFigureOut">
              <a:rPr lang="en-US" smtClean="0"/>
              <a:pPr/>
              <a:t>7/7/15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2F1D00-BD13-4404-86B0-79703945A0A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pPr/>
              <a:t>7/7/15</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pPr/>
              <a:t>7/7/15</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pPr/>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pPr/>
              <a:t>7/7/15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pPr/>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D728701E-CAF4-4159-9B3E-41C86DFFA30D}" type="datetimeFigureOut">
              <a:rPr lang="en-US" smtClean="0"/>
              <a:pPr/>
              <a:t>7/7/15</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D728701E-CAF4-4159-9B3E-41C86DFFA30D}" type="datetimeFigureOut">
              <a:rPr lang="en-US" smtClean="0"/>
              <a:pPr/>
              <a:t>7/7/15</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pPr/>
              <a:t>7/7/15</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pPr/>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pPr/>
              <a:t>7/7/15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pPr/>
              <a:t>7/7/15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pPr/>
              <a:t>7/7/15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pPr/>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pPr/>
              <a:t>7/7/15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pPr/>
              <a:t>7/7/15</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D728701E-CAF4-4159-9B3E-41C86DFFA30D}" type="datetimeFigureOut">
              <a:rPr lang="en-US" smtClean="0"/>
              <a:pPr/>
              <a:t>7/7/15</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162F1D00-BD13-4404-86B0-79703945A0A7}" type="slidenum">
              <a:rPr lang="en-US" smtClean="0"/>
              <a:pPr/>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pPr/>
              <a:t>7/7/15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728701E-CAF4-4159-9B3E-41C86DFFA30D}" type="datetimeFigureOut">
              <a:rPr lang="en-US" smtClean="0"/>
              <a:pPr/>
              <a:t>7/7/15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2F1D00-BD13-4404-86B0-79703945A0A7}" type="slidenum">
              <a:rPr lang="en-US" smtClean="0"/>
              <a:pPr/>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pPr/>
              <a:t>7/7/15</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162F1D00-BD13-4404-86B0-79703945A0A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pPr/>
              <a:t>7/7/15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pPr/>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D728701E-CAF4-4159-9B3E-41C86DFFA30D}" type="datetimeFigureOut">
              <a:rPr lang="en-US" smtClean="0"/>
              <a:pPr/>
              <a:t>7/7/15</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162F1D00-BD13-4404-86B0-79703945A0A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28295" y="4624668"/>
            <a:ext cx="5210905" cy="933450"/>
          </a:xfrm>
        </p:spPr>
        <p:txBody>
          <a:bodyPr>
            <a:normAutofit fontScale="90000"/>
          </a:bodyPr>
          <a:lstStyle/>
          <a:p>
            <a:r>
              <a:rPr lang="en-US" sz="4000" b="1" dirty="0" smtClean="0"/>
              <a:t>Colors in Chemistry</a:t>
            </a:r>
            <a:endParaRPr lang="en-US" sz="4000" b="1" dirty="0"/>
          </a:p>
        </p:txBody>
      </p:sp>
      <p:sp>
        <p:nvSpPr>
          <p:cNvPr id="3" name="Subtitle 2"/>
          <p:cNvSpPr>
            <a:spLocks noGrp="1"/>
          </p:cNvSpPr>
          <p:nvPr>
            <p:ph type="subTitle" idx="1"/>
          </p:nvPr>
        </p:nvSpPr>
        <p:spPr>
          <a:xfrm>
            <a:off x="3628295" y="5562599"/>
            <a:ext cx="5210905" cy="748553"/>
          </a:xfrm>
        </p:spPr>
        <p:txBody>
          <a:bodyPr>
            <a:noAutofit/>
          </a:bodyPr>
          <a:lstStyle/>
          <a:p>
            <a:r>
              <a:rPr lang="en-US" sz="2800" dirty="0" smtClean="0"/>
              <a:t>Learning Polarity with Paper Chromatography</a:t>
            </a:r>
            <a:endParaRPr lang="en-US" sz="2800" dirty="0"/>
          </a:p>
        </p:txBody>
      </p:sp>
      <p:pic>
        <p:nvPicPr>
          <p:cNvPr id="4" name="Picture 3" descr="scwiabl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94" y="4438588"/>
            <a:ext cx="1577401" cy="729131"/>
          </a:xfrm>
          <a:prstGeom prst="rect">
            <a:avLst/>
          </a:prstGeom>
        </p:spPr>
      </p:pic>
      <p:pic>
        <p:nvPicPr>
          <p:cNvPr id="5" name="Picture 4" descr="nsf.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88" y="5167719"/>
            <a:ext cx="1295401" cy="1295401"/>
          </a:xfrm>
          <a:prstGeom prst="rect">
            <a:avLst/>
          </a:prstGeom>
        </p:spPr>
      </p:pic>
      <p:sp>
        <p:nvSpPr>
          <p:cNvPr id="7" name="TextBox 6"/>
          <p:cNvSpPr txBox="1"/>
          <p:nvPr/>
        </p:nvSpPr>
        <p:spPr>
          <a:xfrm>
            <a:off x="102188" y="6463120"/>
            <a:ext cx="2904159" cy="338554"/>
          </a:xfrm>
          <a:prstGeom prst="rect">
            <a:avLst/>
          </a:prstGeom>
          <a:noFill/>
        </p:spPr>
        <p:txBody>
          <a:bodyPr wrap="square" rtlCol="0">
            <a:spAutoFit/>
          </a:bodyPr>
          <a:lstStyle/>
          <a:p>
            <a:r>
              <a:rPr lang="en-US" sz="800" dirty="0" smtClean="0"/>
              <a:t>This is a product of the University of California Santa Cruz SCWIBLES Program; NSF GK-12 DGE-0947923</a:t>
            </a:r>
            <a:endParaRPr lang="en-US" sz="800" dirty="0"/>
          </a:p>
        </p:txBody>
      </p:sp>
    </p:spTree>
    <p:extLst>
      <p:ext uri="{BB962C8B-B14F-4D97-AF65-F5344CB8AC3E}">
        <p14:creationId xmlns:p14="http://schemas.microsoft.com/office/powerpoint/2010/main" val="312809584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Electronegativity</a:t>
            </a:r>
            <a:endParaRPr lang="en-US" dirty="0"/>
          </a:p>
        </p:txBody>
      </p:sp>
      <p:sp>
        <p:nvSpPr>
          <p:cNvPr id="3" name="Content Placeholder 2"/>
          <p:cNvSpPr>
            <a:spLocks noGrp="1"/>
          </p:cNvSpPr>
          <p:nvPr>
            <p:ph idx="1"/>
          </p:nvPr>
        </p:nvSpPr>
        <p:spPr/>
        <p:txBody>
          <a:bodyPr/>
          <a:lstStyle/>
          <a:p>
            <a:endParaRPr lang="en-US" dirty="0"/>
          </a:p>
        </p:txBody>
      </p:sp>
      <p:grpSp>
        <p:nvGrpSpPr>
          <p:cNvPr id="10" name="Group 9"/>
          <p:cNvGrpSpPr/>
          <p:nvPr/>
        </p:nvGrpSpPr>
        <p:grpSpPr>
          <a:xfrm>
            <a:off x="2483986" y="2308086"/>
            <a:ext cx="4182344" cy="1354217"/>
            <a:chOff x="2679356" y="3251924"/>
            <a:chExt cx="3767844" cy="1354217"/>
          </a:xfrm>
        </p:grpSpPr>
        <p:sp>
          <p:nvSpPr>
            <p:cNvPr id="11" name="TextBox 10"/>
            <p:cNvSpPr txBox="1"/>
            <p:nvPr/>
          </p:nvSpPr>
          <p:spPr>
            <a:xfrm>
              <a:off x="2679356" y="3251924"/>
              <a:ext cx="3767844" cy="1354217"/>
            </a:xfrm>
            <a:prstGeom prst="rect">
              <a:avLst/>
            </a:prstGeom>
            <a:solidFill>
              <a:srgbClr val="FF0000">
                <a:alpha val="70000"/>
              </a:srgbClr>
            </a:solidFill>
            <a:ln w="44450">
              <a:solidFill>
                <a:schemeClr val="tx1"/>
              </a:solidFill>
            </a:ln>
          </p:spPr>
          <p:txBody>
            <a:bodyPr wrap="square" rtlCol="0">
              <a:spAutoFit/>
            </a:bodyPr>
            <a:lstStyle/>
            <a:p>
              <a:pPr algn="ctr"/>
              <a:endParaRPr lang="en-US" dirty="0" smtClean="0"/>
            </a:p>
            <a:p>
              <a:pPr algn="ctr"/>
              <a:endParaRPr lang="en-US" dirty="0" smtClean="0"/>
            </a:p>
            <a:p>
              <a:pPr algn="ctr"/>
              <a:r>
                <a:rPr lang="en-US" sz="2800" dirty="0" smtClean="0"/>
                <a:t>ELECTRONEGATIVITY</a:t>
              </a:r>
              <a:endParaRPr lang="en-US" sz="2800" dirty="0"/>
            </a:p>
            <a:p>
              <a:pPr algn="ctr"/>
              <a:endParaRPr lang="en-US" dirty="0"/>
            </a:p>
          </p:txBody>
        </p:sp>
        <p:sp>
          <p:nvSpPr>
            <p:cNvPr id="12" name="TextBox 11"/>
            <p:cNvSpPr txBox="1"/>
            <p:nvPr/>
          </p:nvSpPr>
          <p:spPr>
            <a:xfrm>
              <a:off x="2679356" y="3251924"/>
              <a:ext cx="3767844" cy="369332"/>
            </a:xfrm>
            <a:prstGeom prst="rect">
              <a:avLst/>
            </a:prstGeom>
            <a:solidFill>
              <a:schemeClr val="bg1">
                <a:lumMod val="85000"/>
                <a:alpha val="61000"/>
              </a:schemeClr>
            </a:solidFill>
          </p:spPr>
          <p:txBody>
            <a:bodyPr wrap="square" rtlCol="0">
              <a:spAutoFit/>
            </a:bodyPr>
            <a:lstStyle/>
            <a:p>
              <a:pPr algn="ctr"/>
              <a:r>
                <a:rPr lang="en-US" spc="600" dirty="0" smtClean="0"/>
                <a:t>VOCABULARY</a:t>
              </a:r>
              <a:endParaRPr lang="en-US" spc="600" dirty="0"/>
            </a:p>
          </p:txBody>
        </p:sp>
      </p:grpSp>
      <p:sp>
        <p:nvSpPr>
          <p:cNvPr id="13" name="TextBox 12"/>
          <p:cNvSpPr txBox="1"/>
          <p:nvPr/>
        </p:nvSpPr>
        <p:spPr>
          <a:xfrm>
            <a:off x="2483986" y="3644816"/>
            <a:ext cx="4182344" cy="1477328"/>
          </a:xfrm>
          <a:prstGeom prst="rect">
            <a:avLst/>
          </a:prstGeom>
          <a:solidFill>
            <a:schemeClr val="accent3">
              <a:lumMod val="60000"/>
              <a:lumOff val="40000"/>
            </a:schemeClr>
          </a:solidFill>
          <a:ln w="44450">
            <a:solidFill>
              <a:schemeClr val="tx1"/>
            </a:solidFill>
          </a:ln>
        </p:spPr>
        <p:txBody>
          <a:bodyPr wrap="square" rtlCol="0">
            <a:spAutoFit/>
          </a:bodyPr>
          <a:lstStyle/>
          <a:p>
            <a:pPr algn="ctr"/>
            <a:endParaRPr lang="en-US" dirty="0" smtClean="0"/>
          </a:p>
          <a:p>
            <a:pPr algn="ctr"/>
            <a:r>
              <a:rPr lang="en-US" dirty="0" smtClean="0"/>
              <a:t>The amount of pull that one atom exerts on the electrons that it is sharing with other atoms.</a:t>
            </a:r>
          </a:p>
          <a:p>
            <a:endParaRPr lang="en-US" dirty="0"/>
          </a:p>
        </p:txBody>
      </p:sp>
    </p:spTree>
    <p:extLst>
      <p:ext uri="{BB962C8B-B14F-4D97-AF65-F5344CB8AC3E}">
        <p14:creationId xmlns:p14="http://schemas.microsoft.com/office/powerpoint/2010/main" val="24050311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Periodic Trend of </a:t>
            </a:r>
            <a:r>
              <a:rPr lang="en-US" dirty="0" err="1" smtClean="0"/>
              <a:t>Electronegativity</a:t>
            </a:r>
            <a:endParaRPr lang="en-US" dirty="0"/>
          </a:p>
        </p:txBody>
      </p:sp>
      <p:pic>
        <p:nvPicPr>
          <p:cNvPr id="4" name="Picture 3"/>
          <p:cNvPicPr>
            <a:picLocks noChangeAspect="1"/>
          </p:cNvPicPr>
          <p:nvPr/>
        </p:nvPicPr>
        <p:blipFill>
          <a:blip r:embed="rId3"/>
          <a:stretch>
            <a:fillRect/>
          </a:stretch>
        </p:blipFill>
        <p:spPr>
          <a:xfrm>
            <a:off x="1136650" y="2562990"/>
            <a:ext cx="6870700" cy="3073400"/>
          </a:xfrm>
          <a:prstGeom prst="rect">
            <a:avLst/>
          </a:prstGeom>
        </p:spPr>
      </p:pic>
      <p:sp>
        <p:nvSpPr>
          <p:cNvPr id="5" name="Right Arrow 4"/>
          <p:cNvSpPr/>
          <p:nvPr/>
        </p:nvSpPr>
        <p:spPr>
          <a:xfrm rot="20148897">
            <a:off x="1614117" y="3924941"/>
            <a:ext cx="4550355" cy="629305"/>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Electronegativity</a:t>
            </a:r>
            <a:endParaRPr lang="en-US" dirty="0"/>
          </a:p>
        </p:txBody>
      </p:sp>
      <p:sp>
        <p:nvSpPr>
          <p:cNvPr id="3" name="Content Placeholder 2"/>
          <p:cNvSpPr>
            <a:spLocks noGrp="1"/>
          </p:cNvSpPr>
          <p:nvPr>
            <p:ph idx="1"/>
          </p:nvPr>
        </p:nvSpPr>
        <p:spPr/>
        <p:txBody>
          <a:bodyPr>
            <a:normAutofit/>
          </a:bodyPr>
          <a:lstStyle/>
          <a:p>
            <a:pPr marL="0" indent="0" algn="ctr">
              <a:buNone/>
            </a:pPr>
            <a:r>
              <a:rPr lang="en-US" sz="3600" dirty="0" smtClean="0"/>
              <a:t>What happens to the charge of the molecule when one atom is exerting more pull on electrons than another atom?</a:t>
            </a:r>
          </a:p>
        </p:txBody>
      </p:sp>
      <p:pic>
        <p:nvPicPr>
          <p:cNvPr id="4" name="Picture 3" descr="atom-68866_64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18388"/>
            <a:ext cx="3062343" cy="2162780"/>
          </a:xfrm>
          <a:prstGeom prst="rect">
            <a:avLst/>
          </a:prstGeom>
        </p:spPr>
      </p:pic>
      <p:pic>
        <p:nvPicPr>
          <p:cNvPr id="9" name="Picture 8" descr="atom-68866_64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7896" y="4318388"/>
            <a:ext cx="3062343" cy="2162780"/>
          </a:xfrm>
          <a:prstGeom prst="rect">
            <a:avLst/>
          </a:prstGeom>
        </p:spPr>
      </p:pic>
    </p:spTree>
    <p:extLst>
      <p:ext uri="{BB962C8B-B14F-4D97-AF65-F5344CB8AC3E}">
        <p14:creationId xmlns:p14="http://schemas.microsoft.com/office/powerpoint/2010/main" val="194459083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Polarity</a:t>
            </a:r>
            <a:endParaRPr lang="en-US" dirty="0"/>
          </a:p>
        </p:txBody>
      </p:sp>
      <p:grpSp>
        <p:nvGrpSpPr>
          <p:cNvPr id="20" name="Group 19"/>
          <p:cNvGrpSpPr/>
          <p:nvPr/>
        </p:nvGrpSpPr>
        <p:grpSpPr>
          <a:xfrm>
            <a:off x="1311769" y="1106556"/>
            <a:ext cx="6158172" cy="5332741"/>
            <a:chOff x="1046624" y="1255367"/>
            <a:chExt cx="6158172" cy="5332741"/>
          </a:xfrm>
        </p:grpSpPr>
        <p:pic>
          <p:nvPicPr>
            <p:cNvPr id="12" name="Picture 11"/>
            <p:cNvPicPr>
              <a:picLocks noChangeAspect="1"/>
            </p:cNvPicPr>
            <p:nvPr/>
          </p:nvPicPr>
          <p:blipFill>
            <a:blip r:embed="rId3"/>
            <a:stretch>
              <a:fillRect/>
            </a:stretch>
          </p:blipFill>
          <p:spPr>
            <a:xfrm>
              <a:off x="1046624" y="1255367"/>
              <a:ext cx="6158172" cy="5183930"/>
            </a:xfrm>
            <a:prstGeom prst="rect">
              <a:avLst/>
            </a:prstGeom>
          </p:spPr>
        </p:pic>
        <p:sp>
          <p:nvSpPr>
            <p:cNvPr id="13" name="TextBox 12"/>
            <p:cNvSpPr txBox="1"/>
            <p:nvPr/>
          </p:nvSpPr>
          <p:spPr>
            <a:xfrm>
              <a:off x="3781799" y="3182139"/>
              <a:ext cx="951665" cy="369332"/>
            </a:xfrm>
            <a:prstGeom prst="rect">
              <a:avLst/>
            </a:prstGeom>
            <a:noFill/>
          </p:spPr>
          <p:txBody>
            <a:bodyPr wrap="none" rtlCol="0">
              <a:spAutoFit/>
            </a:bodyPr>
            <a:lstStyle/>
            <a:p>
              <a:r>
                <a:rPr lang="en-US" dirty="0"/>
                <a:t>O</a:t>
              </a:r>
              <a:r>
                <a:rPr lang="en-US" dirty="0" smtClean="0"/>
                <a:t> atom</a:t>
              </a:r>
              <a:endParaRPr lang="en-US" dirty="0"/>
            </a:p>
          </p:txBody>
        </p:sp>
        <p:sp>
          <p:nvSpPr>
            <p:cNvPr id="14" name="TextBox 13"/>
            <p:cNvSpPr txBox="1"/>
            <p:nvPr/>
          </p:nvSpPr>
          <p:spPr>
            <a:xfrm rot="20016558">
              <a:off x="4809853" y="3975090"/>
              <a:ext cx="930025" cy="923330"/>
            </a:xfrm>
            <a:prstGeom prst="rect">
              <a:avLst/>
            </a:prstGeom>
            <a:noFill/>
          </p:spPr>
          <p:txBody>
            <a:bodyPr wrap="none" rtlCol="0">
              <a:spAutoFit/>
            </a:bodyPr>
            <a:lstStyle/>
            <a:p>
              <a:endParaRPr lang="en-US" dirty="0"/>
            </a:p>
            <a:p>
              <a:endParaRPr lang="en-US" dirty="0" smtClean="0"/>
            </a:p>
            <a:p>
              <a:r>
                <a:rPr lang="en-US" dirty="0" smtClean="0"/>
                <a:t>H atom</a:t>
              </a:r>
              <a:endParaRPr lang="en-US" dirty="0"/>
            </a:p>
          </p:txBody>
        </p:sp>
        <p:sp>
          <p:nvSpPr>
            <p:cNvPr id="15" name="TextBox 14"/>
            <p:cNvSpPr txBox="1"/>
            <p:nvPr/>
          </p:nvSpPr>
          <p:spPr>
            <a:xfrm rot="2773774">
              <a:off x="2534461" y="4157659"/>
              <a:ext cx="930025" cy="369332"/>
            </a:xfrm>
            <a:prstGeom prst="rect">
              <a:avLst/>
            </a:prstGeom>
            <a:noFill/>
          </p:spPr>
          <p:txBody>
            <a:bodyPr wrap="none" rtlCol="0">
              <a:spAutoFit/>
            </a:bodyPr>
            <a:lstStyle/>
            <a:p>
              <a:r>
                <a:rPr lang="en-US" dirty="0"/>
                <a:t>H</a:t>
              </a:r>
              <a:r>
                <a:rPr lang="en-US" dirty="0" smtClean="0"/>
                <a:t> atom</a:t>
              </a:r>
              <a:endParaRPr lang="en-US" dirty="0"/>
            </a:p>
          </p:txBody>
        </p:sp>
        <p:sp>
          <p:nvSpPr>
            <p:cNvPr id="16" name="TextBox 15"/>
            <p:cNvSpPr txBox="1"/>
            <p:nvPr/>
          </p:nvSpPr>
          <p:spPr>
            <a:xfrm>
              <a:off x="2667582" y="6218776"/>
              <a:ext cx="2995907" cy="369332"/>
            </a:xfrm>
            <a:prstGeom prst="rect">
              <a:avLst/>
            </a:prstGeom>
            <a:noFill/>
          </p:spPr>
          <p:txBody>
            <a:bodyPr wrap="none" rtlCol="0">
              <a:spAutoFit/>
            </a:bodyPr>
            <a:lstStyle/>
            <a:p>
              <a:r>
                <a:rPr lang="en-US" dirty="0" smtClean="0"/>
                <a:t>WATER (H</a:t>
              </a:r>
              <a:r>
                <a:rPr lang="en-US" baseline="-25000" dirty="0" smtClean="0"/>
                <a:t>2</a:t>
              </a:r>
              <a:r>
                <a:rPr lang="en-US" dirty="0" smtClean="0"/>
                <a:t>O) MOLECULE</a:t>
              </a:r>
              <a:endParaRPr lang="en-US" dirty="0"/>
            </a:p>
          </p:txBody>
        </p:sp>
        <p:sp>
          <p:nvSpPr>
            <p:cNvPr id="17" name="TextBox 16"/>
            <p:cNvSpPr txBox="1"/>
            <p:nvPr/>
          </p:nvSpPr>
          <p:spPr>
            <a:xfrm>
              <a:off x="3579032" y="1953944"/>
              <a:ext cx="1060544" cy="369332"/>
            </a:xfrm>
            <a:prstGeom prst="rect">
              <a:avLst/>
            </a:prstGeom>
            <a:noFill/>
          </p:spPr>
          <p:txBody>
            <a:bodyPr wrap="none" rtlCol="0">
              <a:spAutoFit/>
            </a:bodyPr>
            <a:lstStyle/>
            <a:p>
              <a:r>
                <a:rPr lang="en-US" dirty="0"/>
                <a:t>-</a:t>
              </a:r>
              <a:r>
                <a:rPr lang="en-US" dirty="0" smtClean="0"/>
                <a:t> charge</a:t>
              </a:r>
              <a:endParaRPr lang="en-US" dirty="0"/>
            </a:p>
          </p:txBody>
        </p:sp>
        <p:sp>
          <p:nvSpPr>
            <p:cNvPr id="18" name="TextBox 17"/>
            <p:cNvSpPr txBox="1"/>
            <p:nvPr/>
          </p:nvSpPr>
          <p:spPr>
            <a:xfrm rot="20035116">
              <a:off x="5216795" y="5386181"/>
              <a:ext cx="1132792" cy="369332"/>
            </a:xfrm>
            <a:prstGeom prst="rect">
              <a:avLst/>
            </a:prstGeom>
            <a:noFill/>
          </p:spPr>
          <p:txBody>
            <a:bodyPr wrap="none" rtlCol="0">
              <a:spAutoFit/>
            </a:bodyPr>
            <a:lstStyle/>
            <a:p>
              <a:r>
                <a:rPr lang="en-US" dirty="0" smtClean="0"/>
                <a:t>+ charge</a:t>
              </a:r>
              <a:endParaRPr lang="en-US" dirty="0"/>
            </a:p>
          </p:txBody>
        </p:sp>
        <p:sp>
          <p:nvSpPr>
            <p:cNvPr id="19" name="TextBox 18"/>
            <p:cNvSpPr txBox="1"/>
            <p:nvPr/>
          </p:nvSpPr>
          <p:spPr>
            <a:xfrm rot="2763759">
              <a:off x="1570913" y="4547538"/>
              <a:ext cx="1132792" cy="923330"/>
            </a:xfrm>
            <a:prstGeom prst="rect">
              <a:avLst/>
            </a:prstGeom>
            <a:noFill/>
          </p:spPr>
          <p:txBody>
            <a:bodyPr wrap="none" rtlCol="0">
              <a:spAutoFit/>
            </a:bodyPr>
            <a:lstStyle/>
            <a:p>
              <a:endParaRPr lang="en-US" dirty="0"/>
            </a:p>
            <a:p>
              <a:endParaRPr lang="en-US" dirty="0" smtClean="0"/>
            </a:p>
            <a:p>
              <a:r>
                <a:rPr lang="en-US" dirty="0" smtClean="0"/>
                <a:t>+ charge</a:t>
              </a:r>
              <a:endParaRPr lang="en-US" dirty="0"/>
            </a:p>
          </p:txBody>
        </p:sp>
      </p:grpSp>
      <p:grpSp>
        <p:nvGrpSpPr>
          <p:cNvPr id="28" name="Group 27"/>
          <p:cNvGrpSpPr/>
          <p:nvPr/>
        </p:nvGrpSpPr>
        <p:grpSpPr>
          <a:xfrm>
            <a:off x="313808" y="1712800"/>
            <a:ext cx="882393" cy="4367581"/>
            <a:chOff x="313808" y="1712800"/>
            <a:chExt cx="882393" cy="4367581"/>
          </a:xfrm>
        </p:grpSpPr>
        <p:cxnSp>
          <p:nvCxnSpPr>
            <p:cNvPr id="22" name="Straight Arrow Connector 21"/>
            <p:cNvCxnSpPr/>
            <p:nvPr/>
          </p:nvCxnSpPr>
          <p:spPr>
            <a:xfrm>
              <a:off x="794780" y="2203321"/>
              <a:ext cx="0" cy="3415395"/>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grpSp>
          <p:nvGrpSpPr>
            <p:cNvPr id="27" name="Group 26"/>
            <p:cNvGrpSpPr/>
            <p:nvPr/>
          </p:nvGrpSpPr>
          <p:grpSpPr>
            <a:xfrm>
              <a:off x="313808" y="1712800"/>
              <a:ext cx="882393" cy="4367581"/>
              <a:chOff x="313808" y="1712800"/>
              <a:chExt cx="882393" cy="4367581"/>
            </a:xfrm>
          </p:grpSpPr>
          <p:sp>
            <p:nvSpPr>
              <p:cNvPr id="24" name="TextBox 23"/>
              <p:cNvSpPr txBox="1"/>
              <p:nvPr/>
            </p:nvSpPr>
            <p:spPr>
              <a:xfrm>
                <a:off x="466659" y="1712800"/>
                <a:ext cx="601397" cy="461665"/>
              </a:xfrm>
              <a:prstGeom prst="rect">
                <a:avLst/>
              </a:prstGeom>
              <a:noFill/>
            </p:spPr>
            <p:txBody>
              <a:bodyPr wrap="none" rtlCol="0">
                <a:spAutoFit/>
              </a:bodyPr>
              <a:lstStyle/>
              <a:p>
                <a:r>
                  <a:rPr lang="en-US" sz="2400" dirty="0" err="1" smtClean="0"/>
                  <a:t>δ</a:t>
                </a:r>
                <a:r>
                  <a:rPr lang="en-US" sz="2400" dirty="0"/>
                  <a:t>-</a:t>
                </a:r>
              </a:p>
            </p:txBody>
          </p:sp>
          <p:sp>
            <p:nvSpPr>
              <p:cNvPr id="25" name="TextBox 24"/>
              <p:cNvSpPr txBox="1"/>
              <p:nvPr/>
            </p:nvSpPr>
            <p:spPr>
              <a:xfrm>
                <a:off x="498474" y="5618716"/>
                <a:ext cx="697727" cy="461665"/>
              </a:xfrm>
              <a:prstGeom prst="rect">
                <a:avLst/>
              </a:prstGeom>
              <a:noFill/>
            </p:spPr>
            <p:txBody>
              <a:bodyPr wrap="none" rtlCol="0">
                <a:spAutoFit/>
              </a:bodyPr>
              <a:lstStyle/>
              <a:p>
                <a:r>
                  <a:rPr lang="en-US" sz="2400" dirty="0" err="1" smtClean="0"/>
                  <a:t>δ</a:t>
                </a:r>
                <a:r>
                  <a:rPr lang="en-US" sz="2400" dirty="0"/>
                  <a:t>+</a:t>
                </a:r>
              </a:p>
            </p:txBody>
          </p:sp>
          <p:sp>
            <p:nvSpPr>
              <p:cNvPr id="26" name="TextBox 25"/>
              <p:cNvSpPr txBox="1"/>
              <p:nvPr/>
            </p:nvSpPr>
            <p:spPr>
              <a:xfrm rot="16200000">
                <a:off x="-197446" y="3537493"/>
                <a:ext cx="1391840" cy="369332"/>
              </a:xfrm>
              <a:prstGeom prst="rect">
                <a:avLst/>
              </a:prstGeom>
              <a:noFill/>
            </p:spPr>
            <p:txBody>
              <a:bodyPr wrap="none" rtlCol="0">
                <a:spAutoFit/>
              </a:bodyPr>
              <a:lstStyle/>
              <a:p>
                <a:r>
                  <a:rPr lang="en-US" spc="600" dirty="0" smtClean="0"/>
                  <a:t>DIPOLE</a:t>
                </a:r>
                <a:endParaRPr lang="en-US" spc="600" dirty="0"/>
              </a:p>
            </p:txBody>
          </p:sp>
        </p:grpSp>
      </p:grpSp>
    </p:spTree>
    <p:extLst>
      <p:ext uri="{BB962C8B-B14F-4D97-AF65-F5344CB8AC3E}">
        <p14:creationId xmlns:p14="http://schemas.microsoft.com/office/powerpoint/2010/main" val="33607750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Polarity</a:t>
            </a:r>
            <a:endParaRPr lang="en-US" dirty="0"/>
          </a:p>
        </p:txBody>
      </p:sp>
      <p:sp>
        <p:nvSpPr>
          <p:cNvPr id="3" name="Content Placeholder 2"/>
          <p:cNvSpPr>
            <a:spLocks noGrp="1"/>
          </p:cNvSpPr>
          <p:nvPr>
            <p:ph idx="1"/>
          </p:nvPr>
        </p:nvSpPr>
        <p:spPr/>
        <p:txBody>
          <a:bodyPr/>
          <a:lstStyle/>
          <a:p>
            <a:endParaRPr lang="en-US" dirty="0"/>
          </a:p>
        </p:txBody>
      </p:sp>
      <p:grpSp>
        <p:nvGrpSpPr>
          <p:cNvPr id="8" name="Group 7"/>
          <p:cNvGrpSpPr/>
          <p:nvPr/>
        </p:nvGrpSpPr>
        <p:grpSpPr>
          <a:xfrm>
            <a:off x="2483986" y="2308086"/>
            <a:ext cx="4182344" cy="1415772"/>
            <a:chOff x="2679356" y="3251924"/>
            <a:chExt cx="3767844" cy="1415772"/>
          </a:xfrm>
        </p:grpSpPr>
        <p:sp>
          <p:nvSpPr>
            <p:cNvPr id="9" name="TextBox 8"/>
            <p:cNvSpPr txBox="1"/>
            <p:nvPr/>
          </p:nvSpPr>
          <p:spPr>
            <a:xfrm>
              <a:off x="2679356" y="3251924"/>
              <a:ext cx="3767844" cy="1415772"/>
            </a:xfrm>
            <a:prstGeom prst="rect">
              <a:avLst/>
            </a:prstGeom>
            <a:solidFill>
              <a:srgbClr val="FF0000">
                <a:alpha val="70000"/>
              </a:srgbClr>
            </a:solidFill>
            <a:ln w="44450">
              <a:solidFill>
                <a:schemeClr val="tx1"/>
              </a:solidFill>
            </a:ln>
          </p:spPr>
          <p:txBody>
            <a:bodyPr wrap="square" rtlCol="0">
              <a:spAutoFit/>
            </a:bodyPr>
            <a:lstStyle/>
            <a:p>
              <a:pPr algn="ctr"/>
              <a:endParaRPr lang="en-US" dirty="0" smtClean="0"/>
            </a:p>
            <a:p>
              <a:pPr algn="ctr"/>
              <a:endParaRPr lang="en-US" dirty="0" smtClean="0"/>
            </a:p>
            <a:p>
              <a:pPr algn="ctr"/>
              <a:r>
                <a:rPr lang="en-US" sz="3200" dirty="0" smtClean="0"/>
                <a:t>POLARITY</a:t>
              </a:r>
              <a:endParaRPr lang="en-US" sz="3200" dirty="0"/>
            </a:p>
            <a:p>
              <a:pPr algn="ctr"/>
              <a:endParaRPr lang="en-US" dirty="0"/>
            </a:p>
          </p:txBody>
        </p:sp>
        <p:sp>
          <p:nvSpPr>
            <p:cNvPr id="10" name="TextBox 9"/>
            <p:cNvSpPr txBox="1"/>
            <p:nvPr/>
          </p:nvSpPr>
          <p:spPr>
            <a:xfrm>
              <a:off x="2679356" y="3251924"/>
              <a:ext cx="3767844" cy="369332"/>
            </a:xfrm>
            <a:prstGeom prst="rect">
              <a:avLst/>
            </a:prstGeom>
            <a:solidFill>
              <a:schemeClr val="bg1">
                <a:lumMod val="85000"/>
                <a:alpha val="61000"/>
              </a:schemeClr>
            </a:solidFill>
          </p:spPr>
          <p:txBody>
            <a:bodyPr wrap="square" rtlCol="0">
              <a:spAutoFit/>
            </a:bodyPr>
            <a:lstStyle/>
            <a:p>
              <a:pPr algn="ctr"/>
              <a:r>
                <a:rPr lang="en-US" spc="600" dirty="0" smtClean="0"/>
                <a:t>VOCABULARY</a:t>
              </a:r>
              <a:endParaRPr lang="en-US" spc="600" dirty="0"/>
            </a:p>
          </p:txBody>
        </p:sp>
      </p:grpSp>
      <p:sp>
        <p:nvSpPr>
          <p:cNvPr id="11" name="TextBox 10"/>
          <p:cNvSpPr txBox="1"/>
          <p:nvPr/>
        </p:nvSpPr>
        <p:spPr>
          <a:xfrm>
            <a:off x="2483986" y="3722923"/>
            <a:ext cx="4182344" cy="1200329"/>
          </a:xfrm>
          <a:prstGeom prst="rect">
            <a:avLst/>
          </a:prstGeom>
          <a:solidFill>
            <a:schemeClr val="accent3">
              <a:lumMod val="60000"/>
              <a:lumOff val="40000"/>
            </a:schemeClr>
          </a:solidFill>
          <a:ln w="44450">
            <a:solidFill>
              <a:schemeClr val="tx1"/>
            </a:solidFill>
          </a:ln>
        </p:spPr>
        <p:txBody>
          <a:bodyPr wrap="square" rtlCol="0">
            <a:spAutoFit/>
          </a:bodyPr>
          <a:lstStyle/>
          <a:p>
            <a:pPr algn="ctr"/>
            <a:r>
              <a:rPr lang="en-US" dirty="0" smtClean="0"/>
              <a:t>Separation of electric charge (positive and negative) in a molecule.  This leads to a dipole.  </a:t>
            </a:r>
            <a:endParaRPr lang="en-US" dirty="0"/>
          </a:p>
          <a:p>
            <a:endParaRPr lang="en-US" dirty="0" smtClean="0"/>
          </a:p>
        </p:txBody>
      </p:sp>
    </p:spTree>
    <p:extLst>
      <p:ext uri="{BB962C8B-B14F-4D97-AF65-F5344CB8AC3E}">
        <p14:creationId xmlns:p14="http://schemas.microsoft.com/office/powerpoint/2010/main" val="25753695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Polar or nonpolar?</a:t>
            </a:r>
            <a:endParaRPr lang="en-US" dirty="0"/>
          </a:p>
        </p:txBody>
      </p:sp>
      <p:grpSp>
        <p:nvGrpSpPr>
          <p:cNvPr id="6" name="Group 5"/>
          <p:cNvGrpSpPr/>
          <p:nvPr/>
        </p:nvGrpSpPr>
        <p:grpSpPr>
          <a:xfrm>
            <a:off x="667532" y="841281"/>
            <a:ext cx="2912452" cy="4934315"/>
            <a:chOff x="5252975" y="812717"/>
            <a:chExt cx="2912452" cy="4934315"/>
          </a:xfrm>
        </p:grpSpPr>
        <p:pic>
          <p:nvPicPr>
            <p:cNvPr id="4" name="Picture 3"/>
            <p:cNvPicPr>
              <a:picLocks noChangeAspect="1"/>
            </p:cNvPicPr>
            <p:nvPr/>
          </p:nvPicPr>
          <p:blipFill rotWithShape="1">
            <a:blip r:embed="rId2"/>
            <a:srcRect b="77909"/>
            <a:stretch/>
          </p:blipFill>
          <p:spPr>
            <a:xfrm rot="5400000">
              <a:off x="4242043" y="1823649"/>
              <a:ext cx="4934315" cy="2912452"/>
            </a:xfrm>
            <a:prstGeom prst="rect">
              <a:avLst/>
            </a:prstGeom>
          </p:spPr>
        </p:pic>
        <p:sp>
          <p:nvSpPr>
            <p:cNvPr id="25" name="TextBox 24"/>
            <p:cNvSpPr txBox="1"/>
            <p:nvPr/>
          </p:nvSpPr>
          <p:spPr>
            <a:xfrm>
              <a:off x="6084178" y="1781356"/>
              <a:ext cx="1132792" cy="369332"/>
            </a:xfrm>
            <a:prstGeom prst="rect">
              <a:avLst/>
            </a:prstGeom>
            <a:noFill/>
          </p:spPr>
          <p:txBody>
            <a:bodyPr wrap="none" rtlCol="0">
              <a:spAutoFit/>
            </a:bodyPr>
            <a:lstStyle/>
            <a:p>
              <a:r>
                <a:rPr lang="en-US" dirty="0"/>
                <a:t>+</a:t>
              </a:r>
              <a:r>
                <a:rPr lang="en-US" dirty="0" smtClean="0"/>
                <a:t> charge</a:t>
              </a:r>
              <a:endParaRPr lang="en-US" dirty="0"/>
            </a:p>
          </p:txBody>
        </p:sp>
        <p:sp>
          <p:nvSpPr>
            <p:cNvPr id="26" name="TextBox 25"/>
            <p:cNvSpPr txBox="1"/>
            <p:nvPr/>
          </p:nvSpPr>
          <p:spPr>
            <a:xfrm>
              <a:off x="6084178" y="3637062"/>
              <a:ext cx="1060544" cy="369332"/>
            </a:xfrm>
            <a:prstGeom prst="rect">
              <a:avLst/>
            </a:prstGeom>
            <a:noFill/>
          </p:spPr>
          <p:txBody>
            <a:bodyPr wrap="none" rtlCol="0">
              <a:spAutoFit/>
            </a:bodyPr>
            <a:lstStyle/>
            <a:p>
              <a:r>
                <a:rPr lang="en-US" dirty="0" smtClean="0"/>
                <a:t>- charge</a:t>
              </a:r>
              <a:endParaRPr lang="en-US" dirty="0"/>
            </a:p>
          </p:txBody>
        </p:sp>
      </p:grpSp>
      <p:sp>
        <p:nvSpPr>
          <p:cNvPr id="27" name="TextBox 26"/>
          <p:cNvSpPr txBox="1"/>
          <p:nvPr/>
        </p:nvSpPr>
        <p:spPr>
          <a:xfrm>
            <a:off x="1317427" y="5067412"/>
            <a:ext cx="1493183" cy="553998"/>
          </a:xfrm>
          <a:prstGeom prst="rect">
            <a:avLst/>
          </a:prstGeom>
          <a:noFill/>
        </p:spPr>
        <p:txBody>
          <a:bodyPr wrap="square" rtlCol="0">
            <a:spAutoFit/>
          </a:bodyPr>
          <a:lstStyle/>
          <a:p>
            <a:r>
              <a:rPr lang="en-US" sz="3000" dirty="0" smtClean="0"/>
              <a:t>POLAR</a:t>
            </a:r>
            <a:endParaRPr lang="en-US" sz="3000" dirty="0"/>
          </a:p>
        </p:txBody>
      </p:sp>
      <p:grpSp>
        <p:nvGrpSpPr>
          <p:cNvPr id="15" name="Group 14"/>
          <p:cNvGrpSpPr/>
          <p:nvPr/>
        </p:nvGrpSpPr>
        <p:grpSpPr>
          <a:xfrm>
            <a:off x="4269702" y="2559810"/>
            <a:ext cx="4182344" cy="1354217"/>
            <a:chOff x="2679356" y="3251924"/>
            <a:chExt cx="3767844" cy="1354217"/>
          </a:xfrm>
        </p:grpSpPr>
        <p:sp>
          <p:nvSpPr>
            <p:cNvPr id="16" name="TextBox 15"/>
            <p:cNvSpPr txBox="1"/>
            <p:nvPr/>
          </p:nvSpPr>
          <p:spPr>
            <a:xfrm>
              <a:off x="2679356" y="3251924"/>
              <a:ext cx="3767844" cy="1354217"/>
            </a:xfrm>
            <a:prstGeom prst="rect">
              <a:avLst/>
            </a:prstGeom>
            <a:solidFill>
              <a:srgbClr val="FF0000">
                <a:alpha val="70000"/>
              </a:srgbClr>
            </a:solidFill>
            <a:ln w="44450">
              <a:solidFill>
                <a:schemeClr val="tx1"/>
              </a:solidFill>
            </a:ln>
          </p:spPr>
          <p:txBody>
            <a:bodyPr wrap="square" rtlCol="0">
              <a:spAutoFit/>
            </a:bodyPr>
            <a:lstStyle/>
            <a:p>
              <a:pPr algn="ctr"/>
              <a:endParaRPr lang="en-US" dirty="0" smtClean="0"/>
            </a:p>
            <a:p>
              <a:pPr algn="ctr"/>
              <a:endParaRPr lang="en-US" dirty="0" smtClean="0"/>
            </a:p>
            <a:p>
              <a:pPr algn="ctr"/>
              <a:r>
                <a:rPr lang="en-US" sz="2800" dirty="0" smtClean="0"/>
                <a:t>POLAR MOLECULE</a:t>
              </a:r>
            </a:p>
            <a:p>
              <a:pPr algn="ctr"/>
              <a:endParaRPr lang="en-US" dirty="0"/>
            </a:p>
          </p:txBody>
        </p:sp>
        <p:sp>
          <p:nvSpPr>
            <p:cNvPr id="17" name="TextBox 16"/>
            <p:cNvSpPr txBox="1"/>
            <p:nvPr/>
          </p:nvSpPr>
          <p:spPr>
            <a:xfrm>
              <a:off x="2679356" y="3251924"/>
              <a:ext cx="3767844" cy="369332"/>
            </a:xfrm>
            <a:prstGeom prst="rect">
              <a:avLst/>
            </a:prstGeom>
            <a:solidFill>
              <a:schemeClr val="bg1">
                <a:lumMod val="85000"/>
                <a:alpha val="61000"/>
              </a:schemeClr>
            </a:solidFill>
          </p:spPr>
          <p:txBody>
            <a:bodyPr wrap="square" rtlCol="0">
              <a:spAutoFit/>
            </a:bodyPr>
            <a:lstStyle/>
            <a:p>
              <a:pPr algn="ctr"/>
              <a:r>
                <a:rPr lang="en-US" spc="600" dirty="0" smtClean="0"/>
                <a:t>VOCABULARY</a:t>
              </a:r>
              <a:endParaRPr lang="en-US" spc="600" dirty="0"/>
            </a:p>
          </p:txBody>
        </p:sp>
      </p:grpSp>
      <p:sp>
        <p:nvSpPr>
          <p:cNvPr id="18" name="TextBox 17"/>
          <p:cNvSpPr txBox="1"/>
          <p:nvPr/>
        </p:nvSpPr>
        <p:spPr>
          <a:xfrm>
            <a:off x="4269702" y="3896540"/>
            <a:ext cx="4182344" cy="1200329"/>
          </a:xfrm>
          <a:prstGeom prst="rect">
            <a:avLst/>
          </a:prstGeom>
          <a:solidFill>
            <a:schemeClr val="accent3">
              <a:lumMod val="60000"/>
              <a:lumOff val="40000"/>
            </a:schemeClr>
          </a:solidFill>
          <a:ln w="44450">
            <a:solidFill>
              <a:schemeClr val="tx1"/>
            </a:solidFill>
          </a:ln>
        </p:spPr>
        <p:txBody>
          <a:bodyPr wrap="square" rtlCol="0">
            <a:spAutoFit/>
          </a:bodyPr>
          <a:lstStyle/>
          <a:p>
            <a:pPr algn="ctr"/>
            <a:endParaRPr lang="en-US" dirty="0" smtClean="0"/>
          </a:p>
          <a:p>
            <a:pPr algn="ctr"/>
            <a:r>
              <a:rPr lang="en-US" dirty="0" smtClean="0"/>
              <a:t>A molecule with a permanent separation of charges.</a:t>
            </a:r>
          </a:p>
          <a:p>
            <a:endParaRPr lang="en-US" dirty="0"/>
          </a:p>
        </p:txBody>
      </p:sp>
    </p:spTree>
    <p:extLst>
      <p:ext uri="{BB962C8B-B14F-4D97-AF65-F5344CB8AC3E}">
        <p14:creationId xmlns:p14="http://schemas.microsoft.com/office/powerpoint/2010/main" val="31587188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Polar or </a:t>
            </a:r>
            <a:r>
              <a:rPr lang="en-US" dirty="0" smtClean="0"/>
              <a:t>Nonpolar</a:t>
            </a:r>
            <a:r>
              <a:rPr lang="en-US" dirty="0" smtClean="0"/>
              <a:t>?</a:t>
            </a:r>
            <a:endParaRPr lang="en-US" dirty="0"/>
          </a:p>
        </p:txBody>
      </p:sp>
      <p:grpSp>
        <p:nvGrpSpPr>
          <p:cNvPr id="5" name="Group 4"/>
          <p:cNvGrpSpPr/>
          <p:nvPr/>
        </p:nvGrpSpPr>
        <p:grpSpPr>
          <a:xfrm>
            <a:off x="312373" y="1395676"/>
            <a:ext cx="3843686" cy="3606076"/>
            <a:chOff x="312373" y="1395676"/>
            <a:chExt cx="3843686" cy="3606076"/>
          </a:xfrm>
        </p:grpSpPr>
        <p:pic>
          <p:nvPicPr>
            <p:cNvPr id="3" name="Picture 2" descr="Boron-trifluoride-elpot-3D-vdW-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373" y="1395676"/>
              <a:ext cx="3843686" cy="3606076"/>
            </a:xfrm>
            <a:prstGeom prst="rect">
              <a:avLst/>
            </a:prstGeom>
          </p:spPr>
        </p:pic>
        <p:sp>
          <p:nvSpPr>
            <p:cNvPr id="21" name="TextBox 20"/>
            <p:cNvSpPr txBox="1"/>
            <p:nvPr/>
          </p:nvSpPr>
          <p:spPr>
            <a:xfrm>
              <a:off x="1764220" y="3038039"/>
              <a:ext cx="1132792" cy="369332"/>
            </a:xfrm>
            <a:prstGeom prst="rect">
              <a:avLst/>
            </a:prstGeom>
            <a:noFill/>
          </p:spPr>
          <p:txBody>
            <a:bodyPr wrap="none" rtlCol="0">
              <a:spAutoFit/>
            </a:bodyPr>
            <a:lstStyle/>
            <a:p>
              <a:r>
                <a:rPr lang="en-US" dirty="0"/>
                <a:t>+</a:t>
              </a:r>
              <a:r>
                <a:rPr lang="en-US" dirty="0" smtClean="0"/>
                <a:t> charge</a:t>
              </a:r>
              <a:endParaRPr lang="en-US" dirty="0"/>
            </a:p>
          </p:txBody>
        </p:sp>
        <p:sp>
          <p:nvSpPr>
            <p:cNvPr id="22" name="TextBox 21"/>
            <p:cNvSpPr txBox="1"/>
            <p:nvPr/>
          </p:nvSpPr>
          <p:spPr>
            <a:xfrm rot="545911">
              <a:off x="2123371" y="1690860"/>
              <a:ext cx="1060544" cy="369332"/>
            </a:xfrm>
            <a:prstGeom prst="rect">
              <a:avLst/>
            </a:prstGeom>
            <a:noFill/>
          </p:spPr>
          <p:txBody>
            <a:bodyPr wrap="none" rtlCol="0">
              <a:spAutoFit/>
            </a:bodyPr>
            <a:lstStyle/>
            <a:p>
              <a:r>
                <a:rPr lang="en-US" dirty="0" smtClean="0"/>
                <a:t>- charge</a:t>
              </a:r>
              <a:endParaRPr lang="en-US" dirty="0"/>
            </a:p>
          </p:txBody>
        </p:sp>
        <p:sp>
          <p:nvSpPr>
            <p:cNvPr id="23" name="TextBox 22"/>
            <p:cNvSpPr txBox="1"/>
            <p:nvPr/>
          </p:nvSpPr>
          <p:spPr>
            <a:xfrm rot="19266767">
              <a:off x="2874019" y="4165742"/>
              <a:ext cx="1060544" cy="369332"/>
            </a:xfrm>
            <a:prstGeom prst="rect">
              <a:avLst/>
            </a:prstGeom>
            <a:noFill/>
          </p:spPr>
          <p:txBody>
            <a:bodyPr wrap="none" rtlCol="0">
              <a:spAutoFit/>
            </a:bodyPr>
            <a:lstStyle/>
            <a:p>
              <a:r>
                <a:rPr lang="en-US" dirty="0" smtClean="0"/>
                <a:t>- charge</a:t>
              </a:r>
              <a:endParaRPr lang="en-US" dirty="0"/>
            </a:p>
          </p:txBody>
        </p:sp>
        <p:sp>
          <p:nvSpPr>
            <p:cNvPr id="24" name="TextBox 23"/>
            <p:cNvSpPr txBox="1"/>
            <p:nvPr/>
          </p:nvSpPr>
          <p:spPr>
            <a:xfrm rot="2763759">
              <a:off x="469121" y="3960559"/>
              <a:ext cx="1060544" cy="369332"/>
            </a:xfrm>
            <a:prstGeom prst="rect">
              <a:avLst/>
            </a:prstGeom>
            <a:noFill/>
          </p:spPr>
          <p:txBody>
            <a:bodyPr wrap="none" rtlCol="0">
              <a:spAutoFit/>
            </a:bodyPr>
            <a:lstStyle/>
            <a:p>
              <a:r>
                <a:rPr lang="en-US" dirty="0" smtClean="0"/>
                <a:t>- charge</a:t>
              </a:r>
              <a:endParaRPr lang="en-US" dirty="0"/>
            </a:p>
          </p:txBody>
        </p:sp>
      </p:grpSp>
      <p:sp>
        <p:nvSpPr>
          <p:cNvPr id="7" name="TextBox 6"/>
          <p:cNvSpPr txBox="1"/>
          <p:nvPr/>
        </p:nvSpPr>
        <p:spPr>
          <a:xfrm>
            <a:off x="1032668" y="5247740"/>
            <a:ext cx="2442122" cy="553998"/>
          </a:xfrm>
          <a:prstGeom prst="rect">
            <a:avLst/>
          </a:prstGeom>
          <a:noFill/>
        </p:spPr>
        <p:txBody>
          <a:bodyPr wrap="square" rtlCol="0">
            <a:spAutoFit/>
          </a:bodyPr>
          <a:lstStyle/>
          <a:p>
            <a:r>
              <a:rPr lang="en-US" sz="3000" dirty="0" smtClean="0"/>
              <a:t>NONPOLAR</a:t>
            </a:r>
            <a:endParaRPr lang="en-US" sz="3000" dirty="0"/>
          </a:p>
        </p:txBody>
      </p:sp>
      <p:grpSp>
        <p:nvGrpSpPr>
          <p:cNvPr id="15" name="Group 14"/>
          <p:cNvGrpSpPr/>
          <p:nvPr/>
        </p:nvGrpSpPr>
        <p:grpSpPr>
          <a:xfrm>
            <a:off x="4269702" y="2559810"/>
            <a:ext cx="4182344" cy="1508105"/>
            <a:chOff x="2679356" y="3251924"/>
            <a:chExt cx="3767844" cy="1508105"/>
          </a:xfrm>
        </p:grpSpPr>
        <p:sp>
          <p:nvSpPr>
            <p:cNvPr id="16" name="TextBox 15"/>
            <p:cNvSpPr txBox="1"/>
            <p:nvPr/>
          </p:nvSpPr>
          <p:spPr>
            <a:xfrm>
              <a:off x="2679356" y="3251924"/>
              <a:ext cx="3767844" cy="1508105"/>
            </a:xfrm>
            <a:prstGeom prst="rect">
              <a:avLst/>
            </a:prstGeom>
            <a:solidFill>
              <a:srgbClr val="FF0000">
                <a:alpha val="70000"/>
              </a:srgbClr>
            </a:solidFill>
            <a:ln w="44450">
              <a:solidFill>
                <a:schemeClr val="tx1"/>
              </a:solidFill>
            </a:ln>
          </p:spPr>
          <p:txBody>
            <a:bodyPr wrap="square" rtlCol="0" anchor="ctr">
              <a:spAutoFit/>
            </a:bodyPr>
            <a:lstStyle/>
            <a:p>
              <a:pPr algn="ctr"/>
              <a:endParaRPr lang="en-US" dirty="0" smtClean="0"/>
            </a:p>
            <a:p>
              <a:pPr algn="ctr"/>
              <a:r>
                <a:rPr lang="en-US" sz="2800" dirty="0" smtClean="0"/>
                <a:t>NON-POLAR MOLECULE</a:t>
              </a:r>
            </a:p>
            <a:p>
              <a:pPr algn="ctr"/>
              <a:endParaRPr lang="en-US" dirty="0"/>
            </a:p>
          </p:txBody>
        </p:sp>
        <p:sp>
          <p:nvSpPr>
            <p:cNvPr id="17" name="TextBox 16"/>
            <p:cNvSpPr txBox="1"/>
            <p:nvPr/>
          </p:nvSpPr>
          <p:spPr>
            <a:xfrm>
              <a:off x="2679356" y="3251924"/>
              <a:ext cx="3767844" cy="369332"/>
            </a:xfrm>
            <a:prstGeom prst="rect">
              <a:avLst/>
            </a:prstGeom>
            <a:solidFill>
              <a:schemeClr val="bg1">
                <a:lumMod val="85000"/>
                <a:alpha val="61000"/>
              </a:schemeClr>
            </a:solidFill>
          </p:spPr>
          <p:txBody>
            <a:bodyPr wrap="square" rtlCol="0">
              <a:spAutoFit/>
            </a:bodyPr>
            <a:lstStyle/>
            <a:p>
              <a:pPr algn="ctr"/>
              <a:r>
                <a:rPr lang="en-US" spc="600" dirty="0" smtClean="0"/>
                <a:t>VOCABULARY</a:t>
              </a:r>
              <a:endParaRPr lang="en-US" spc="600" dirty="0"/>
            </a:p>
          </p:txBody>
        </p:sp>
      </p:grpSp>
      <p:sp>
        <p:nvSpPr>
          <p:cNvPr id="18" name="TextBox 17"/>
          <p:cNvSpPr txBox="1"/>
          <p:nvPr/>
        </p:nvSpPr>
        <p:spPr>
          <a:xfrm>
            <a:off x="4269702" y="3896540"/>
            <a:ext cx="4182344" cy="1200329"/>
          </a:xfrm>
          <a:prstGeom prst="rect">
            <a:avLst/>
          </a:prstGeom>
          <a:solidFill>
            <a:schemeClr val="accent3">
              <a:lumMod val="60000"/>
              <a:lumOff val="40000"/>
            </a:schemeClr>
          </a:solidFill>
          <a:ln w="44450">
            <a:solidFill>
              <a:schemeClr val="tx1"/>
            </a:solidFill>
          </a:ln>
        </p:spPr>
        <p:txBody>
          <a:bodyPr wrap="square" rtlCol="0">
            <a:spAutoFit/>
          </a:bodyPr>
          <a:lstStyle/>
          <a:p>
            <a:pPr algn="ctr"/>
            <a:endParaRPr lang="en-US" dirty="0" smtClean="0"/>
          </a:p>
          <a:p>
            <a:pPr algn="ctr"/>
            <a:r>
              <a:rPr lang="en-US" dirty="0" smtClean="0"/>
              <a:t>A molecule with NO uneven separation of charges.</a:t>
            </a:r>
          </a:p>
          <a:p>
            <a:endParaRPr lang="en-US" dirty="0"/>
          </a:p>
        </p:txBody>
      </p:sp>
    </p:spTree>
    <p:extLst>
      <p:ext uri="{BB962C8B-B14F-4D97-AF65-F5344CB8AC3E}">
        <p14:creationId xmlns:p14="http://schemas.microsoft.com/office/powerpoint/2010/main" val="31587188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Polarity</a:t>
            </a:r>
            <a:endParaRPr lang="en-US" dirty="0"/>
          </a:p>
        </p:txBody>
      </p:sp>
      <p:sp>
        <p:nvSpPr>
          <p:cNvPr id="5" name="TextBox 4"/>
          <p:cNvSpPr txBox="1"/>
          <p:nvPr/>
        </p:nvSpPr>
        <p:spPr>
          <a:xfrm>
            <a:off x="1018713" y="2512215"/>
            <a:ext cx="6363471" cy="1200329"/>
          </a:xfrm>
          <a:prstGeom prst="rect">
            <a:avLst/>
          </a:prstGeom>
          <a:noFill/>
        </p:spPr>
        <p:txBody>
          <a:bodyPr wrap="square" rtlCol="0">
            <a:spAutoFit/>
          </a:bodyPr>
          <a:lstStyle/>
          <a:p>
            <a:pPr algn="ctr"/>
            <a:r>
              <a:rPr lang="en-US" sz="3600" dirty="0" smtClean="0">
                <a:solidFill>
                  <a:schemeClr val="tx1">
                    <a:lumMod val="65000"/>
                    <a:lumOff val="35000"/>
                  </a:schemeClr>
                </a:solidFill>
              </a:rPr>
              <a:t>But, what does this mean for chromatography?</a:t>
            </a:r>
            <a:endParaRPr lang="en-US" sz="3600" dirty="0">
              <a:solidFill>
                <a:schemeClr val="tx1">
                  <a:lumMod val="65000"/>
                  <a:lumOff val="35000"/>
                </a:schemeClr>
              </a:solidFill>
            </a:endParaRPr>
          </a:p>
        </p:txBody>
      </p:sp>
    </p:spTree>
    <p:extLst>
      <p:ext uri="{BB962C8B-B14F-4D97-AF65-F5344CB8AC3E}">
        <p14:creationId xmlns:p14="http://schemas.microsoft.com/office/powerpoint/2010/main" val="426889559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Solubility</a:t>
            </a:r>
            <a:endParaRPr lang="en-US" dirty="0"/>
          </a:p>
        </p:txBody>
      </p:sp>
      <p:grpSp>
        <p:nvGrpSpPr>
          <p:cNvPr id="5" name="Group 4"/>
          <p:cNvGrpSpPr/>
          <p:nvPr/>
        </p:nvGrpSpPr>
        <p:grpSpPr>
          <a:xfrm>
            <a:off x="2483986" y="2308086"/>
            <a:ext cx="4182344" cy="1415772"/>
            <a:chOff x="2679356" y="3251924"/>
            <a:chExt cx="3767844" cy="1415772"/>
          </a:xfrm>
        </p:grpSpPr>
        <p:sp>
          <p:nvSpPr>
            <p:cNvPr id="6" name="TextBox 5"/>
            <p:cNvSpPr txBox="1"/>
            <p:nvPr/>
          </p:nvSpPr>
          <p:spPr>
            <a:xfrm>
              <a:off x="2679356" y="3251924"/>
              <a:ext cx="3767844" cy="1415772"/>
            </a:xfrm>
            <a:prstGeom prst="rect">
              <a:avLst/>
            </a:prstGeom>
            <a:solidFill>
              <a:srgbClr val="FF0000">
                <a:alpha val="70000"/>
              </a:srgbClr>
            </a:solidFill>
            <a:ln w="44450">
              <a:solidFill>
                <a:schemeClr val="tx1"/>
              </a:solidFill>
            </a:ln>
          </p:spPr>
          <p:txBody>
            <a:bodyPr wrap="square" rtlCol="0">
              <a:spAutoFit/>
            </a:bodyPr>
            <a:lstStyle/>
            <a:p>
              <a:pPr algn="ctr"/>
              <a:endParaRPr lang="en-US" dirty="0" smtClean="0"/>
            </a:p>
            <a:p>
              <a:pPr algn="ctr"/>
              <a:endParaRPr lang="en-US" dirty="0" smtClean="0"/>
            </a:p>
            <a:p>
              <a:pPr algn="ctr"/>
              <a:r>
                <a:rPr lang="en-US" sz="3200" dirty="0" smtClean="0"/>
                <a:t>SOLUBILITY</a:t>
              </a:r>
            </a:p>
            <a:p>
              <a:pPr algn="ctr"/>
              <a:endParaRPr lang="en-US" dirty="0"/>
            </a:p>
          </p:txBody>
        </p:sp>
        <p:sp>
          <p:nvSpPr>
            <p:cNvPr id="7" name="TextBox 6"/>
            <p:cNvSpPr txBox="1"/>
            <p:nvPr/>
          </p:nvSpPr>
          <p:spPr>
            <a:xfrm>
              <a:off x="2679356" y="3251924"/>
              <a:ext cx="3767844" cy="369332"/>
            </a:xfrm>
            <a:prstGeom prst="rect">
              <a:avLst/>
            </a:prstGeom>
            <a:solidFill>
              <a:schemeClr val="bg1">
                <a:lumMod val="85000"/>
                <a:alpha val="61000"/>
              </a:schemeClr>
            </a:solidFill>
          </p:spPr>
          <p:txBody>
            <a:bodyPr wrap="square" rtlCol="0">
              <a:spAutoFit/>
            </a:bodyPr>
            <a:lstStyle/>
            <a:p>
              <a:pPr algn="ctr"/>
              <a:r>
                <a:rPr lang="en-US" spc="600" dirty="0" smtClean="0"/>
                <a:t>VOCABULARY</a:t>
              </a:r>
              <a:endParaRPr lang="en-US" spc="600" dirty="0"/>
            </a:p>
          </p:txBody>
        </p:sp>
      </p:grpSp>
      <p:sp>
        <p:nvSpPr>
          <p:cNvPr id="8" name="TextBox 7"/>
          <p:cNvSpPr txBox="1"/>
          <p:nvPr/>
        </p:nvSpPr>
        <p:spPr>
          <a:xfrm>
            <a:off x="2483986" y="3722923"/>
            <a:ext cx="4182344" cy="1754327"/>
          </a:xfrm>
          <a:prstGeom prst="rect">
            <a:avLst/>
          </a:prstGeom>
          <a:solidFill>
            <a:schemeClr val="accent3">
              <a:lumMod val="60000"/>
              <a:lumOff val="40000"/>
            </a:schemeClr>
          </a:solidFill>
          <a:ln w="44450">
            <a:solidFill>
              <a:schemeClr val="tx1"/>
            </a:solidFill>
          </a:ln>
        </p:spPr>
        <p:txBody>
          <a:bodyPr wrap="square" rtlCol="0" anchor="t">
            <a:spAutoFit/>
          </a:bodyPr>
          <a:lstStyle/>
          <a:p>
            <a:endParaRPr lang="en-US" dirty="0" smtClean="0"/>
          </a:p>
          <a:p>
            <a:endParaRPr lang="en-US" dirty="0" smtClean="0"/>
          </a:p>
          <a:p>
            <a:pPr algn="ctr"/>
            <a:r>
              <a:rPr lang="en-US" dirty="0" smtClean="0"/>
              <a:t>How difficult or easy it is to dissolve a substance in a solvent.</a:t>
            </a:r>
          </a:p>
          <a:p>
            <a:endParaRPr lang="en-US" dirty="0"/>
          </a:p>
          <a:p>
            <a:endParaRPr lang="en-US" dirty="0" smtClean="0"/>
          </a:p>
        </p:txBody>
      </p:sp>
      <p:pic>
        <p:nvPicPr>
          <p:cNvPr id="9" name="Picture 8"/>
          <p:cNvPicPr>
            <a:picLocks noChangeAspect="1"/>
          </p:cNvPicPr>
          <p:nvPr/>
        </p:nvPicPr>
        <p:blipFill>
          <a:blip r:embed="rId3"/>
          <a:stretch>
            <a:fillRect/>
          </a:stretch>
        </p:blipFill>
        <p:spPr>
          <a:xfrm>
            <a:off x="1142976" y="2308086"/>
            <a:ext cx="2682019" cy="2884234"/>
          </a:xfrm>
          <a:prstGeom prst="rect">
            <a:avLst/>
          </a:prstGeom>
        </p:spPr>
      </p:pic>
      <p:sp>
        <p:nvSpPr>
          <p:cNvPr id="10" name="TextBox 9"/>
          <p:cNvSpPr txBox="1"/>
          <p:nvPr/>
        </p:nvSpPr>
        <p:spPr>
          <a:xfrm>
            <a:off x="1097213" y="1937957"/>
            <a:ext cx="3756189" cy="461665"/>
          </a:xfrm>
          <a:prstGeom prst="rect">
            <a:avLst/>
          </a:prstGeom>
          <a:noFill/>
        </p:spPr>
        <p:txBody>
          <a:bodyPr wrap="square" rtlCol="0">
            <a:spAutoFit/>
          </a:bodyPr>
          <a:lstStyle/>
          <a:p>
            <a:r>
              <a:rPr lang="en-US" sz="2400" dirty="0" smtClean="0">
                <a:solidFill>
                  <a:schemeClr val="accent3"/>
                </a:solidFill>
              </a:rPr>
              <a:t>Chocolate Milk</a:t>
            </a:r>
            <a:endParaRPr lang="en-US" sz="2400" dirty="0">
              <a:solidFill>
                <a:schemeClr val="accent3"/>
              </a:solidFill>
            </a:endParaRPr>
          </a:p>
        </p:txBody>
      </p:sp>
    </p:spTree>
    <p:extLst>
      <p:ext uri="{BB962C8B-B14F-4D97-AF65-F5344CB8AC3E}">
        <p14:creationId xmlns:p14="http://schemas.microsoft.com/office/powerpoint/2010/main" val="15040726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900" decel="100000" fill="hold"/>
                                        <p:tgtEl>
                                          <p:spTgt spid="10"/>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27" presetID="0" presetClass="path" presetSubtype="0" accel="50000" decel="50000" fill="hold" nodeType="withEffect">
                                  <p:stCondLst>
                                    <p:cond delay="0"/>
                                  </p:stCondLst>
                                  <p:childTnLst>
                                    <p:animMotion origin="layout" path="M -0.00035 -4.54019E-7 L 0.21014 0.00023 " pathEditMode="relative" rAng="0" ptsTypes="AA">
                                      <p:cBhvr>
                                        <p:cTn id="28" dur="2000" fill="hold"/>
                                        <p:tgtEl>
                                          <p:spTgt spid="5"/>
                                        </p:tgtEl>
                                        <p:attrNameLst>
                                          <p:attrName>ppt_x</p:attrName>
                                          <p:attrName>ppt_y</p:attrName>
                                        </p:attrNameLst>
                                      </p:cBhvr>
                                      <p:rCtr x="105" y="0"/>
                                    </p:animMotion>
                                  </p:childTnLst>
                                </p:cTn>
                              </p:par>
                              <p:par>
                                <p:cTn id="29" presetID="0" presetClass="path" presetSubtype="0" accel="50000" decel="50000" fill="hold" grpId="1" nodeType="withEffect">
                                  <p:stCondLst>
                                    <p:cond delay="0"/>
                                  </p:stCondLst>
                                  <p:childTnLst>
                                    <p:animMotion origin="layout" path="M -0.00035 2.12879E-6 L 0.20997 -0.00209 " pathEditMode="relative" rAng="0" ptsTypes="AA">
                                      <p:cBhvr>
                                        <p:cTn id="30" dur="2000" fill="hold"/>
                                        <p:tgtEl>
                                          <p:spTgt spid="8"/>
                                        </p:tgtEl>
                                        <p:attrNameLst>
                                          <p:attrName>ppt_x</p:attrName>
                                          <p:attrName>ppt_y</p:attrName>
                                        </p:attrNameLst>
                                      </p:cBhvr>
                                      <p:rCtr x="105" y="-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79702"/>
            <a:ext cx="7556313" cy="1116106"/>
          </a:xfrm>
        </p:spPr>
        <p:txBody>
          <a:bodyPr/>
          <a:lstStyle/>
          <a:p>
            <a:r>
              <a:rPr lang="en-US" dirty="0" smtClean="0"/>
              <a:t>Solubility</a:t>
            </a:r>
            <a:endParaRPr lang="en-US" dirty="0"/>
          </a:p>
        </p:txBody>
      </p:sp>
      <p:sp>
        <p:nvSpPr>
          <p:cNvPr id="3" name="Content Placeholder 2"/>
          <p:cNvSpPr>
            <a:spLocks noGrp="1"/>
          </p:cNvSpPr>
          <p:nvPr>
            <p:ph idx="1"/>
          </p:nvPr>
        </p:nvSpPr>
        <p:spPr>
          <a:xfrm>
            <a:off x="498474" y="3391491"/>
            <a:ext cx="6674861" cy="2329926"/>
          </a:xfrm>
        </p:spPr>
        <p:txBody>
          <a:bodyPr>
            <a:normAutofit lnSpcReduction="10000"/>
          </a:bodyPr>
          <a:lstStyle/>
          <a:p>
            <a:r>
              <a:rPr lang="en-US" sz="2800" dirty="0" smtClean="0"/>
              <a:t>This means that a polar solvent (water) will more readily dissolve polar substances.  </a:t>
            </a:r>
            <a:endParaRPr lang="en-US" sz="2800" dirty="0"/>
          </a:p>
          <a:p>
            <a:pPr>
              <a:buNone/>
            </a:pPr>
            <a:endParaRPr lang="en-US" sz="1200" dirty="0" smtClean="0"/>
          </a:p>
          <a:p>
            <a:r>
              <a:rPr lang="en-US" sz="2800" dirty="0" smtClean="0"/>
              <a:t>What about nonpolar substances? </a:t>
            </a:r>
          </a:p>
        </p:txBody>
      </p:sp>
      <p:sp>
        <p:nvSpPr>
          <p:cNvPr id="4" name="TextBox 3"/>
          <p:cNvSpPr txBox="1"/>
          <p:nvPr/>
        </p:nvSpPr>
        <p:spPr>
          <a:xfrm>
            <a:off x="1604823" y="2158252"/>
            <a:ext cx="4870519" cy="646331"/>
          </a:xfrm>
          <a:prstGeom prst="rect">
            <a:avLst/>
          </a:prstGeom>
          <a:noFill/>
        </p:spPr>
        <p:txBody>
          <a:bodyPr wrap="none" rtlCol="0">
            <a:spAutoFit/>
          </a:bodyPr>
          <a:lstStyle/>
          <a:p>
            <a:r>
              <a:rPr lang="en-US" sz="3600" dirty="0" smtClean="0">
                <a:solidFill>
                  <a:schemeClr val="accent3">
                    <a:lumMod val="75000"/>
                  </a:schemeClr>
                </a:solidFill>
              </a:rPr>
              <a:t>LIKE</a:t>
            </a:r>
            <a:r>
              <a:rPr lang="en-US" sz="3600" dirty="0" smtClean="0">
                <a:solidFill>
                  <a:srgbClr val="FF0000"/>
                </a:solidFill>
              </a:rPr>
              <a:t> DISSOLVES </a:t>
            </a:r>
            <a:r>
              <a:rPr lang="en-US" sz="3600" dirty="0" smtClean="0">
                <a:solidFill>
                  <a:srgbClr val="0679A3"/>
                </a:solidFill>
              </a:rPr>
              <a:t>LIKE</a:t>
            </a:r>
            <a:endParaRPr lang="en-US" sz="3600" dirty="0">
              <a:solidFill>
                <a:srgbClr val="0679A3"/>
              </a:solidFill>
            </a:endParaRPr>
          </a:p>
        </p:txBody>
      </p:sp>
      <p:sp>
        <p:nvSpPr>
          <p:cNvPr id="9" name="TextBox 8"/>
          <p:cNvSpPr txBox="1"/>
          <p:nvPr/>
        </p:nvSpPr>
        <p:spPr>
          <a:xfrm>
            <a:off x="1604823" y="1511921"/>
            <a:ext cx="4635629" cy="646331"/>
          </a:xfrm>
          <a:prstGeom prst="rect">
            <a:avLst/>
          </a:prstGeom>
          <a:noFill/>
        </p:spPr>
        <p:txBody>
          <a:bodyPr wrap="none" rtlCol="0">
            <a:spAutoFit/>
          </a:bodyPr>
          <a:lstStyle/>
          <a:p>
            <a:r>
              <a:rPr lang="en-US" sz="3600" dirty="0" smtClean="0">
                <a:solidFill>
                  <a:schemeClr val="accent3">
                    <a:lumMod val="75000"/>
                  </a:schemeClr>
                </a:solidFill>
              </a:rPr>
              <a:t>It’s all about polarity!</a:t>
            </a:r>
            <a:endParaRPr lang="en-US" sz="3600" dirty="0">
              <a:solidFill>
                <a:srgbClr val="0679A3"/>
              </a:solidFill>
            </a:endParaRPr>
          </a:p>
        </p:txBody>
      </p:sp>
      <p:pic>
        <p:nvPicPr>
          <p:cNvPr id="7" name="Picture 6"/>
          <p:cNvPicPr>
            <a:picLocks noChangeAspect="1"/>
          </p:cNvPicPr>
          <p:nvPr/>
        </p:nvPicPr>
        <p:blipFill>
          <a:blip r:embed="rId2"/>
          <a:stretch>
            <a:fillRect/>
          </a:stretch>
        </p:blipFill>
        <p:spPr>
          <a:xfrm>
            <a:off x="6737534" y="3149279"/>
            <a:ext cx="1788667" cy="1756800"/>
          </a:xfrm>
          <a:prstGeom prst="rect">
            <a:avLst/>
          </a:prstGeom>
        </p:spPr>
      </p:pic>
    </p:spTree>
    <p:extLst>
      <p:ext uri="{BB962C8B-B14F-4D97-AF65-F5344CB8AC3E}">
        <p14:creationId xmlns:p14="http://schemas.microsoft.com/office/powerpoint/2010/main" val="3880542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498474" y="1600200"/>
            <a:ext cx="7556313" cy="4525964"/>
          </a:xfrm>
        </p:spPr>
        <p:txBody>
          <a:bodyPr>
            <a:noAutofit/>
          </a:bodyPr>
          <a:lstStyle/>
          <a:p>
            <a:r>
              <a:rPr lang="en-US" dirty="0" smtClean="0"/>
              <a:t>How many people have mixed paints?</a:t>
            </a:r>
          </a:p>
          <a:p>
            <a:endParaRPr lang="en-US" dirty="0"/>
          </a:p>
          <a:p>
            <a:endParaRPr lang="en-US" dirty="0" smtClean="0"/>
          </a:p>
          <a:p>
            <a:endParaRPr lang="en-US" dirty="0"/>
          </a:p>
          <a:p>
            <a:endParaRPr lang="en-US" dirty="0" smtClean="0"/>
          </a:p>
          <a:p>
            <a:endParaRPr lang="en-US" dirty="0" smtClean="0"/>
          </a:p>
          <a:p>
            <a:pPr>
              <a:buNone/>
            </a:pPr>
            <a:endParaRPr lang="en-US" dirty="0" smtClean="0"/>
          </a:p>
          <a:p>
            <a:r>
              <a:rPr lang="en-US" dirty="0" smtClean="0"/>
              <a:t>How many </a:t>
            </a:r>
            <a:r>
              <a:rPr lang="en-US" dirty="0" smtClean="0"/>
              <a:t>have </a:t>
            </a:r>
            <a:r>
              <a:rPr lang="en-US" dirty="0" smtClean="0"/>
              <a:t>“unmixed” paints?  How do we do </a:t>
            </a:r>
            <a:r>
              <a:rPr lang="en-US" dirty="0" smtClean="0"/>
              <a:t>that?</a:t>
            </a:r>
            <a:endParaRPr lang="en-US" dirty="0"/>
          </a:p>
        </p:txBody>
      </p:sp>
      <p:pic>
        <p:nvPicPr>
          <p:cNvPr id="4" name="Picture 3" descr="Brush_and_watercolour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3986" y="2344332"/>
            <a:ext cx="4182344" cy="2985637"/>
          </a:xfrm>
          <a:prstGeom prst="rect">
            <a:avLst/>
          </a:prstGeom>
          <a:ln w="19050" cmpd="sng">
            <a:solidFill>
              <a:schemeClr val="tx1"/>
            </a:solidFill>
          </a:ln>
        </p:spPr>
      </p:pic>
    </p:spTree>
    <p:extLst>
      <p:ext uri="{BB962C8B-B14F-4D97-AF65-F5344CB8AC3E}">
        <p14:creationId xmlns:p14="http://schemas.microsoft.com/office/powerpoint/2010/main" val="38563695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a:t>
            </a:r>
            <a:r>
              <a:rPr lang="en-US" dirty="0" smtClean="0"/>
              <a:t>Chromatography</a:t>
            </a:r>
            <a:endParaRPr lang="en-US" dirty="0"/>
          </a:p>
        </p:txBody>
      </p:sp>
      <p:sp>
        <p:nvSpPr>
          <p:cNvPr id="3" name="Content Placeholder 2"/>
          <p:cNvSpPr>
            <a:spLocks noGrp="1"/>
          </p:cNvSpPr>
          <p:nvPr>
            <p:ph idx="1"/>
          </p:nvPr>
        </p:nvSpPr>
        <p:spPr/>
        <p:txBody>
          <a:bodyPr/>
          <a:lstStyle/>
          <a:p>
            <a:pPr marL="0" indent="0">
              <a:buNone/>
            </a:pPr>
            <a:r>
              <a:rPr lang="en-US" dirty="0" smtClean="0"/>
              <a:t>OK, so….</a:t>
            </a:r>
          </a:p>
          <a:p>
            <a:pPr marL="0" indent="0">
              <a:buNone/>
            </a:pPr>
            <a:r>
              <a:rPr lang="en-US" dirty="0" smtClean="0">
                <a:solidFill>
                  <a:srgbClr val="FF0000"/>
                </a:solidFill>
              </a:rPr>
              <a:t>Polar solutes</a:t>
            </a:r>
            <a:r>
              <a:rPr lang="en-US" dirty="0" smtClean="0"/>
              <a:t>		dissolve in 	    </a:t>
            </a:r>
            <a:r>
              <a:rPr lang="en-US" dirty="0" smtClean="0">
                <a:solidFill>
                  <a:srgbClr val="FF0000"/>
                </a:solidFill>
              </a:rPr>
              <a:t>    Polar solvents</a:t>
            </a:r>
          </a:p>
          <a:p>
            <a:pPr marL="0" indent="0">
              <a:buNone/>
            </a:pPr>
            <a:r>
              <a:rPr lang="en-US" dirty="0" err="1" smtClean="0">
                <a:solidFill>
                  <a:schemeClr val="accent3">
                    <a:lumMod val="60000"/>
                    <a:lumOff val="40000"/>
                  </a:schemeClr>
                </a:solidFill>
              </a:rPr>
              <a:t>Nonpolar</a:t>
            </a:r>
            <a:r>
              <a:rPr lang="en-US" dirty="0" smtClean="0">
                <a:solidFill>
                  <a:schemeClr val="accent3">
                    <a:lumMod val="60000"/>
                    <a:lumOff val="40000"/>
                  </a:schemeClr>
                </a:solidFill>
              </a:rPr>
              <a:t> solutes</a:t>
            </a:r>
            <a:r>
              <a:rPr lang="en-US" dirty="0" smtClean="0"/>
              <a:t>	dissolve in 	       </a:t>
            </a:r>
            <a:r>
              <a:rPr lang="en-US" dirty="0" smtClean="0">
                <a:solidFill>
                  <a:srgbClr val="5ACEF9"/>
                </a:solidFill>
              </a:rPr>
              <a:t> </a:t>
            </a:r>
            <a:r>
              <a:rPr lang="en-US" dirty="0" err="1" smtClean="0">
                <a:solidFill>
                  <a:srgbClr val="5ACEF9"/>
                </a:solidFill>
              </a:rPr>
              <a:t>Nonpolar</a:t>
            </a:r>
            <a:r>
              <a:rPr lang="en-US" dirty="0" smtClean="0">
                <a:solidFill>
                  <a:srgbClr val="5ACEF9"/>
                </a:solidFill>
              </a:rPr>
              <a:t> solvents</a:t>
            </a:r>
            <a:endParaRPr lang="en-US" dirty="0">
              <a:solidFill>
                <a:srgbClr val="5ACEF9"/>
              </a:solidFill>
            </a:endParaRPr>
          </a:p>
        </p:txBody>
      </p:sp>
    </p:spTree>
    <p:extLst>
      <p:ext uri="{BB962C8B-B14F-4D97-AF65-F5344CB8AC3E}">
        <p14:creationId xmlns:p14="http://schemas.microsoft.com/office/powerpoint/2010/main" val="230019440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t>
            </a:r>
            <a:endParaRPr lang="en-US" dirty="0"/>
          </a:p>
        </p:txBody>
      </p:sp>
      <p:sp>
        <p:nvSpPr>
          <p:cNvPr id="6" name="TextBox 5"/>
          <p:cNvSpPr txBox="1"/>
          <p:nvPr/>
        </p:nvSpPr>
        <p:spPr>
          <a:xfrm>
            <a:off x="4904234" y="2198775"/>
            <a:ext cx="3364372" cy="707886"/>
          </a:xfrm>
          <a:prstGeom prst="rect">
            <a:avLst/>
          </a:prstGeom>
          <a:noFill/>
        </p:spPr>
        <p:txBody>
          <a:bodyPr wrap="none" rtlCol="0">
            <a:spAutoFit/>
          </a:bodyPr>
          <a:lstStyle/>
          <a:p>
            <a:r>
              <a:rPr lang="en-US" sz="2000" dirty="0" smtClean="0">
                <a:solidFill>
                  <a:schemeClr val="accent3">
                    <a:lumMod val="75000"/>
                  </a:schemeClr>
                </a:solidFill>
              </a:rPr>
              <a:t>PIGMENTS of the MIXTURE</a:t>
            </a:r>
          </a:p>
          <a:p>
            <a:endParaRPr lang="en-US" sz="2000" dirty="0">
              <a:solidFill>
                <a:schemeClr val="accent3">
                  <a:lumMod val="75000"/>
                </a:schemeClr>
              </a:solidFill>
            </a:endParaRPr>
          </a:p>
        </p:txBody>
      </p:sp>
      <p:sp>
        <p:nvSpPr>
          <p:cNvPr id="9" name="TextBox 8"/>
          <p:cNvSpPr txBox="1"/>
          <p:nvPr/>
        </p:nvSpPr>
        <p:spPr>
          <a:xfrm>
            <a:off x="4904234" y="3585257"/>
            <a:ext cx="3869068" cy="1200328"/>
          </a:xfrm>
          <a:prstGeom prst="rect">
            <a:avLst/>
          </a:prstGeom>
          <a:noFill/>
        </p:spPr>
        <p:txBody>
          <a:bodyPr wrap="square" rtlCol="0">
            <a:spAutoFit/>
          </a:bodyPr>
          <a:lstStyle/>
          <a:p>
            <a:r>
              <a:rPr lang="en-US" sz="2400" dirty="0" smtClean="0">
                <a:solidFill>
                  <a:srgbClr val="FF0000"/>
                </a:solidFill>
              </a:rPr>
              <a:t>Different pigments in the ink have DIFFERENT polarities!!!</a:t>
            </a:r>
            <a:endParaRPr lang="en-US" sz="2400" dirty="0">
              <a:solidFill>
                <a:srgbClr val="FF0000"/>
              </a:solidFill>
            </a:endParaRPr>
          </a:p>
        </p:txBody>
      </p:sp>
      <p:sp>
        <p:nvSpPr>
          <p:cNvPr id="10" name="Rectangle 9"/>
          <p:cNvSpPr/>
          <p:nvPr/>
        </p:nvSpPr>
        <p:spPr>
          <a:xfrm>
            <a:off x="699771" y="1600200"/>
            <a:ext cx="3550691" cy="4684410"/>
          </a:xfrm>
          <a:prstGeom prst="rect">
            <a:avLst/>
          </a:prstGeom>
          <a:solidFill>
            <a:schemeClr val="bg1"/>
          </a:solidFill>
          <a:ln w="190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699771" y="5597839"/>
            <a:ext cx="3550691" cy="12958"/>
          </a:xfrm>
          <a:prstGeom prst="line">
            <a:avLst/>
          </a:prstGeom>
          <a:ln w="285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3" name="Oval 12"/>
          <p:cNvSpPr/>
          <p:nvPr/>
        </p:nvSpPr>
        <p:spPr>
          <a:xfrm>
            <a:off x="2267777" y="5364595"/>
            <a:ext cx="388762" cy="414655"/>
          </a:xfrm>
          <a:prstGeom prst="ellips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2267777" y="3585257"/>
            <a:ext cx="388762" cy="993665"/>
          </a:xfrm>
          <a:prstGeom prst="ellipse">
            <a:avLst/>
          </a:prstGeom>
          <a:solidFill>
            <a:srgbClr val="660066"/>
          </a:solidFill>
          <a:ln>
            <a:solidFill>
              <a:srgbClr val="66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2267777" y="4370930"/>
            <a:ext cx="388762" cy="993665"/>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2267777" y="2409828"/>
            <a:ext cx="388762" cy="496833"/>
          </a:xfrm>
          <a:prstGeom prst="ellipse">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4904234" y="5179086"/>
            <a:ext cx="3869068" cy="1200328"/>
          </a:xfrm>
          <a:prstGeom prst="rect">
            <a:avLst/>
          </a:prstGeom>
          <a:noFill/>
        </p:spPr>
        <p:txBody>
          <a:bodyPr wrap="square" rtlCol="0">
            <a:spAutoFit/>
          </a:bodyPr>
          <a:lstStyle/>
          <a:p>
            <a:r>
              <a:rPr lang="en-US" sz="2400" dirty="0" smtClean="0">
                <a:solidFill>
                  <a:srgbClr val="3366FF"/>
                </a:solidFill>
              </a:rPr>
              <a:t>As the solvent moves up the paper it separates the ink based on POLARITY!</a:t>
            </a:r>
            <a:endParaRPr lang="en-US" sz="2400" dirty="0">
              <a:solidFill>
                <a:srgbClr val="3366FF"/>
              </a:solidFill>
            </a:endParaRPr>
          </a:p>
        </p:txBody>
      </p:sp>
    </p:spTree>
    <p:extLst>
      <p:ext uri="{BB962C8B-B14F-4D97-AF65-F5344CB8AC3E}">
        <p14:creationId xmlns:p14="http://schemas.microsoft.com/office/powerpoint/2010/main" val="25750559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6" grpId="0" animBg="1"/>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t>
            </a:r>
            <a:endParaRPr lang="en-US" dirty="0"/>
          </a:p>
        </p:txBody>
      </p:sp>
      <p:sp>
        <p:nvSpPr>
          <p:cNvPr id="3" name="TextBox 2"/>
          <p:cNvSpPr txBox="1"/>
          <p:nvPr/>
        </p:nvSpPr>
        <p:spPr>
          <a:xfrm>
            <a:off x="721705" y="1369367"/>
            <a:ext cx="2857951" cy="461665"/>
          </a:xfrm>
          <a:prstGeom prst="rect">
            <a:avLst/>
          </a:prstGeom>
          <a:noFill/>
        </p:spPr>
        <p:txBody>
          <a:bodyPr wrap="square" rtlCol="0">
            <a:spAutoFit/>
          </a:bodyPr>
          <a:lstStyle/>
          <a:p>
            <a:r>
              <a:rPr lang="en-US" sz="2400" dirty="0" smtClean="0">
                <a:solidFill>
                  <a:srgbClr val="FF0000"/>
                </a:solidFill>
              </a:rPr>
              <a:t>Solvents</a:t>
            </a:r>
            <a:endParaRPr lang="en-US" sz="2400" dirty="0">
              <a:solidFill>
                <a:srgbClr val="FF0000"/>
              </a:solidFill>
            </a:endParaRPr>
          </a:p>
        </p:txBody>
      </p:sp>
      <p:sp>
        <p:nvSpPr>
          <p:cNvPr id="9" name="TextBox 8"/>
          <p:cNvSpPr txBox="1"/>
          <p:nvPr/>
        </p:nvSpPr>
        <p:spPr>
          <a:xfrm>
            <a:off x="874105" y="2496471"/>
            <a:ext cx="2857951" cy="461665"/>
          </a:xfrm>
          <a:prstGeom prst="rect">
            <a:avLst/>
          </a:prstGeom>
          <a:noFill/>
        </p:spPr>
        <p:txBody>
          <a:bodyPr wrap="square" rtlCol="0">
            <a:spAutoFit/>
          </a:bodyPr>
          <a:lstStyle/>
          <a:p>
            <a:r>
              <a:rPr lang="en-US" sz="2400" dirty="0" smtClean="0">
                <a:solidFill>
                  <a:srgbClr val="434342"/>
                </a:solidFill>
              </a:rPr>
              <a:t>Acetone</a:t>
            </a:r>
            <a:endParaRPr lang="en-US" sz="2400" dirty="0">
              <a:solidFill>
                <a:srgbClr val="434342"/>
              </a:solidFill>
            </a:endParaRPr>
          </a:p>
        </p:txBody>
      </p:sp>
      <p:sp>
        <p:nvSpPr>
          <p:cNvPr id="11" name="TextBox 10"/>
          <p:cNvSpPr txBox="1"/>
          <p:nvPr/>
        </p:nvSpPr>
        <p:spPr>
          <a:xfrm>
            <a:off x="874105" y="5144727"/>
            <a:ext cx="2857951" cy="461665"/>
          </a:xfrm>
          <a:prstGeom prst="rect">
            <a:avLst/>
          </a:prstGeom>
          <a:noFill/>
        </p:spPr>
        <p:txBody>
          <a:bodyPr wrap="square" rtlCol="0">
            <a:spAutoFit/>
          </a:bodyPr>
          <a:lstStyle/>
          <a:p>
            <a:r>
              <a:rPr lang="en-US" sz="2400" dirty="0" smtClean="0">
                <a:solidFill>
                  <a:srgbClr val="434342"/>
                </a:solidFill>
              </a:rPr>
              <a:t>Water</a:t>
            </a:r>
            <a:endParaRPr lang="en-US" sz="2400" dirty="0">
              <a:solidFill>
                <a:srgbClr val="434342"/>
              </a:solidFill>
            </a:endParaRPr>
          </a:p>
        </p:txBody>
      </p:sp>
      <p:sp>
        <p:nvSpPr>
          <p:cNvPr id="12" name="Up Arrow 11"/>
          <p:cNvSpPr/>
          <p:nvPr/>
        </p:nvSpPr>
        <p:spPr>
          <a:xfrm>
            <a:off x="2908951" y="2274308"/>
            <a:ext cx="989339" cy="3332084"/>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4304613" y="2496471"/>
            <a:ext cx="2857951" cy="461665"/>
          </a:xfrm>
          <a:prstGeom prst="rect">
            <a:avLst/>
          </a:prstGeom>
          <a:noFill/>
        </p:spPr>
        <p:txBody>
          <a:bodyPr wrap="square" rtlCol="0">
            <a:spAutoFit/>
          </a:bodyPr>
          <a:lstStyle/>
          <a:p>
            <a:r>
              <a:rPr lang="en-US" sz="2400" dirty="0" smtClean="0">
                <a:solidFill>
                  <a:srgbClr val="434342"/>
                </a:solidFill>
              </a:rPr>
              <a:t>More Non-polar</a:t>
            </a:r>
            <a:endParaRPr lang="en-US" sz="2400" dirty="0">
              <a:solidFill>
                <a:srgbClr val="434342"/>
              </a:solidFill>
            </a:endParaRPr>
          </a:p>
        </p:txBody>
      </p:sp>
      <p:sp>
        <p:nvSpPr>
          <p:cNvPr id="14" name="TextBox 13"/>
          <p:cNvSpPr txBox="1"/>
          <p:nvPr/>
        </p:nvSpPr>
        <p:spPr>
          <a:xfrm>
            <a:off x="4304613" y="5144727"/>
            <a:ext cx="2857951" cy="461665"/>
          </a:xfrm>
          <a:prstGeom prst="rect">
            <a:avLst/>
          </a:prstGeom>
          <a:noFill/>
        </p:spPr>
        <p:txBody>
          <a:bodyPr wrap="square" rtlCol="0">
            <a:spAutoFit/>
          </a:bodyPr>
          <a:lstStyle/>
          <a:p>
            <a:r>
              <a:rPr lang="en-US" sz="2400" dirty="0" smtClean="0">
                <a:solidFill>
                  <a:srgbClr val="434342"/>
                </a:solidFill>
              </a:rPr>
              <a:t>More </a:t>
            </a:r>
            <a:r>
              <a:rPr lang="en-US" sz="2400" dirty="0">
                <a:solidFill>
                  <a:srgbClr val="434342"/>
                </a:solidFill>
              </a:rPr>
              <a:t>P</a:t>
            </a:r>
            <a:r>
              <a:rPr lang="en-US" sz="2400" dirty="0" smtClean="0">
                <a:solidFill>
                  <a:srgbClr val="434342"/>
                </a:solidFill>
              </a:rPr>
              <a:t>olar</a:t>
            </a:r>
            <a:endParaRPr lang="en-US" sz="2400" dirty="0">
              <a:solidFill>
                <a:srgbClr val="434342"/>
              </a:solidFill>
            </a:endParaRPr>
          </a:p>
        </p:txBody>
      </p:sp>
    </p:spTree>
    <p:extLst>
      <p:ext uri="{BB962C8B-B14F-4D97-AF65-F5344CB8AC3E}">
        <p14:creationId xmlns:p14="http://schemas.microsoft.com/office/powerpoint/2010/main" val="158075240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Dye and Acetone</a:t>
            </a:r>
            <a:endParaRPr lang="en-US" dirty="0"/>
          </a:p>
        </p:txBody>
      </p:sp>
      <p:pic>
        <p:nvPicPr>
          <p:cNvPr id="9" name="Picture 8" descr="final_chromatograph_acetone.JPG"/>
          <p:cNvPicPr>
            <a:picLocks noChangeAspect="1"/>
          </p:cNvPicPr>
          <p:nvPr/>
        </p:nvPicPr>
        <p:blipFill>
          <a:blip r:embed="rId3"/>
          <a:stretch>
            <a:fillRect/>
          </a:stretch>
        </p:blipFill>
        <p:spPr>
          <a:xfrm>
            <a:off x="2919620" y="1256111"/>
            <a:ext cx="2656304" cy="5109886"/>
          </a:xfrm>
          <a:prstGeom prst="rect">
            <a:avLst/>
          </a:prstGeom>
        </p:spPr>
      </p:pic>
      <p:sp>
        <p:nvSpPr>
          <p:cNvPr id="4" name="TextBox 3"/>
          <p:cNvSpPr txBox="1"/>
          <p:nvPr/>
        </p:nvSpPr>
        <p:spPr>
          <a:xfrm>
            <a:off x="5733588" y="2511878"/>
            <a:ext cx="2857951" cy="461665"/>
          </a:xfrm>
          <a:prstGeom prst="rect">
            <a:avLst/>
          </a:prstGeom>
          <a:noFill/>
        </p:spPr>
        <p:txBody>
          <a:bodyPr wrap="square" rtlCol="0">
            <a:spAutoFit/>
          </a:bodyPr>
          <a:lstStyle/>
          <a:p>
            <a:r>
              <a:rPr lang="en-US" sz="2400" dirty="0" smtClean="0">
                <a:solidFill>
                  <a:srgbClr val="434342"/>
                </a:solidFill>
              </a:rPr>
              <a:t>Non-polar</a:t>
            </a:r>
            <a:endParaRPr lang="en-US" sz="2400" dirty="0">
              <a:solidFill>
                <a:srgbClr val="434342"/>
              </a:solidFill>
            </a:endParaRPr>
          </a:p>
        </p:txBody>
      </p:sp>
      <p:sp>
        <p:nvSpPr>
          <p:cNvPr id="5" name="TextBox 4"/>
          <p:cNvSpPr txBox="1"/>
          <p:nvPr/>
        </p:nvSpPr>
        <p:spPr>
          <a:xfrm>
            <a:off x="5733588" y="5144727"/>
            <a:ext cx="2857951" cy="461665"/>
          </a:xfrm>
          <a:prstGeom prst="rect">
            <a:avLst/>
          </a:prstGeom>
          <a:noFill/>
        </p:spPr>
        <p:txBody>
          <a:bodyPr wrap="square" rtlCol="0">
            <a:spAutoFit/>
          </a:bodyPr>
          <a:lstStyle/>
          <a:p>
            <a:r>
              <a:rPr lang="en-US" sz="2400" dirty="0" smtClean="0">
                <a:solidFill>
                  <a:srgbClr val="434342"/>
                </a:solidFill>
              </a:rPr>
              <a:t>Polar</a:t>
            </a:r>
            <a:endParaRPr lang="en-US" sz="2400" dirty="0">
              <a:solidFill>
                <a:srgbClr val="434342"/>
              </a:solidFill>
            </a:endParaRPr>
          </a:p>
        </p:txBody>
      </p:sp>
    </p:spTree>
    <p:extLst>
      <p:ext uri="{BB962C8B-B14F-4D97-AF65-F5344CB8AC3E}">
        <p14:creationId xmlns:p14="http://schemas.microsoft.com/office/powerpoint/2010/main" val="150407262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a:t>
            </a:r>
            <a:r>
              <a:rPr lang="en-US" dirty="0" smtClean="0"/>
              <a:t>List</a:t>
            </a:r>
            <a:endParaRPr lang="en-US" dirty="0"/>
          </a:p>
        </p:txBody>
      </p:sp>
      <p:sp>
        <p:nvSpPr>
          <p:cNvPr id="3" name="Content Placeholder 2"/>
          <p:cNvSpPr>
            <a:spLocks noGrp="1"/>
          </p:cNvSpPr>
          <p:nvPr>
            <p:ph idx="1"/>
          </p:nvPr>
        </p:nvSpPr>
        <p:spPr>
          <a:xfrm>
            <a:off x="498474" y="1247170"/>
            <a:ext cx="7556313" cy="4878994"/>
          </a:xfrm>
        </p:spPr>
        <p:txBody>
          <a:bodyPr>
            <a:normAutofit fontScale="92500" lnSpcReduction="20000"/>
          </a:bodyPr>
          <a:lstStyle/>
          <a:p>
            <a:pPr lvl="0"/>
            <a:r>
              <a:rPr lang="en-US" dirty="0" smtClean="0"/>
              <a:t>2 400 ml beakers</a:t>
            </a:r>
            <a:endParaRPr lang="en-US" dirty="0"/>
          </a:p>
          <a:p>
            <a:pPr lvl="0"/>
            <a:r>
              <a:rPr lang="en-US" dirty="0"/>
              <a:t>3</a:t>
            </a:r>
            <a:r>
              <a:rPr lang="en-US" dirty="0" smtClean="0"/>
              <a:t> strips of chromatography </a:t>
            </a:r>
            <a:r>
              <a:rPr lang="en-US" dirty="0"/>
              <a:t>paper </a:t>
            </a:r>
            <a:endParaRPr lang="en-US" dirty="0" smtClean="0"/>
          </a:p>
          <a:p>
            <a:pPr lvl="0"/>
            <a:r>
              <a:rPr lang="en-US" dirty="0" smtClean="0"/>
              <a:t>Tap water</a:t>
            </a:r>
          </a:p>
          <a:p>
            <a:pPr lvl="0"/>
            <a:r>
              <a:rPr lang="en-US" dirty="0" smtClean="0"/>
              <a:t>Food dye</a:t>
            </a:r>
          </a:p>
          <a:p>
            <a:pPr lvl="0"/>
            <a:r>
              <a:rPr lang="en-US" dirty="0" smtClean="0"/>
              <a:t>Toothpick</a:t>
            </a:r>
          </a:p>
          <a:p>
            <a:pPr lvl="0"/>
            <a:r>
              <a:rPr lang="en-US" dirty="0" smtClean="0"/>
              <a:t>Popsicle stick</a:t>
            </a:r>
          </a:p>
          <a:p>
            <a:pPr lvl="0"/>
            <a:r>
              <a:rPr lang="en-US" dirty="0"/>
              <a:t>Water-soluble </a:t>
            </a:r>
            <a:r>
              <a:rPr lang="en-US" dirty="0" smtClean="0"/>
              <a:t>markers </a:t>
            </a:r>
            <a:r>
              <a:rPr lang="en-US" dirty="0"/>
              <a:t>(black, assorted colors)</a:t>
            </a:r>
          </a:p>
          <a:p>
            <a:pPr lvl="0"/>
            <a:r>
              <a:rPr lang="en-US" dirty="0" smtClean="0"/>
              <a:t>Pencil and colored pencils</a:t>
            </a:r>
          </a:p>
          <a:p>
            <a:pPr lvl="0"/>
            <a:r>
              <a:rPr lang="en-US" dirty="0"/>
              <a:t>Metric ruler</a:t>
            </a:r>
          </a:p>
          <a:p>
            <a:pPr lvl="0"/>
            <a:r>
              <a:rPr lang="en-US" dirty="0" smtClean="0"/>
              <a:t>Colors </a:t>
            </a:r>
            <a:r>
              <a:rPr lang="en-US" dirty="0"/>
              <a:t>in </a:t>
            </a:r>
            <a:r>
              <a:rPr lang="en-US" dirty="0" smtClean="0"/>
              <a:t>Chemistry </a:t>
            </a:r>
            <a:r>
              <a:rPr lang="en-US" dirty="0"/>
              <a:t>worksheet</a:t>
            </a:r>
          </a:p>
          <a:p>
            <a:endParaRPr lang="en-US" dirty="0"/>
          </a:p>
        </p:txBody>
      </p:sp>
      <p:pic>
        <p:nvPicPr>
          <p:cNvPr id="4" name="Picture 3" descr="1280px-Crayola-Marker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9165" y="312389"/>
            <a:ext cx="3157314" cy="2121320"/>
          </a:xfrm>
          <a:prstGeom prst="rect">
            <a:avLst/>
          </a:prstGeom>
        </p:spPr>
      </p:pic>
      <p:pic>
        <p:nvPicPr>
          <p:cNvPr id="5" name="Picture 4" descr="beaker-159174_64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6298" y="2776841"/>
            <a:ext cx="1383954" cy="1680704"/>
          </a:xfrm>
          <a:prstGeom prst="rect">
            <a:avLst/>
          </a:prstGeom>
        </p:spPr>
      </p:pic>
      <p:pic>
        <p:nvPicPr>
          <p:cNvPr id="6" name="Picture 5" descr="ruler-146428_64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132823">
            <a:off x="5484306" y="4748999"/>
            <a:ext cx="3352684" cy="1676342"/>
          </a:xfrm>
          <a:prstGeom prst="rect">
            <a:avLst/>
          </a:prstGeom>
        </p:spPr>
      </p:pic>
    </p:spTree>
    <p:extLst>
      <p:ext uri="{BB962C8B-B14F-4D97-AF65-F5344CB8AC3E}">
        <p14:creationId xmlns:p14="http://schemas.microsoft.com/office/powerpoint/2010/main" val="73688863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Unknown </a:t>
            </a:r>
            <a:r>
              <a:rPr lang="en-US" smtClean="0"/>
              <a:t>Substances</a:t>
            </a:r>
            <a:endParaRPr lang="en-US" dirty="0"/>
          </a:p>
        </p:txBody>
      </p:sp>
      <p:sp>
        <p:nvSpPr>
          <p:cNvPr id="11" name="TextBox 10"/>
          <p:cNvSpPr txBox="1"/>
          <p:nvPr/>
        </p:nvSpPr>
        <p:spPr>
          <a:xfrm>
            <a:off x="1045658" y="2168904"/>
            <a:ext cx="415498" cy="461665"/>
          </a:xfrm>
          <a:prstGeom prst="rect">
            <a:avLst/>
          </a:prstGeom>
          <a:noFill/>
        </p:spPr>
        <p:txBody>
          <a:bodyPr wrap="none" rtlCol="0">
            <a:spAutoFit/>
          </a:bodyPr>
          <a:lstStyle/>
          <a:p>
            <a:r>
              <a:rPr lang="en-US" sz="2400" dirty="0" smtClean="0"/>
              <a:t>A</a:t>
            </a:r>
            <a:endParaRPr lang="en-US" sz="2400" dirty="0"/>
          </a:p>
        </p:txBody>
      </p:sp>
      <p:sp>
        <p:nvSpPr>
          <p:cNvPr id="12" name="TextBox 11"/>
          <p:cNvSpPr txBox="1"/>
          <p:nvPr/>
        </p:nvSpPr>
        <p:spPr>
          <a:xfrm>
            <a:off x="3323764" y="2168904"/>
            <a:ext cx="364102" cy="461665"/>
          </a:xfrm>
          <a:prstGeom prst="rect">
            <a:avLst/>
          </a:prstGeom>
          <a:noFill/>
        </p:spPr>
        <p:txBody>
          <a:bodyPr wrap="none" rtlCol="0">
            <a:spAutoFit/>
          </a:bodyPr>
          <a:lstStyle/>
          <a:p>
            <a:r>
              <a:rPr lang="en-US" sz="2400" dirty="0" smtClean="0"/>
              <a:t>B</a:t>
            </a:r>
            <a:endParaRPr lang="en-US" sz="2400" dirty="0"/>
          </a:p>
        </p:txBody>
      </p:sp>
      <p:sp>
        <p:nvSpPr>
          <p:cNvPr id="13" name="TextBox 12"/>
          <p:cNvSpPr txBox="1"/>
          <p:nvPr/>
        </p:nvSpPr>
        <p:spPr>
          <a:xfrm>
            <a:off x="5506371" y="2168908"/>
            <a:ext cx="415498" cy="461665"/>
          </a:xfrm>
          <a:prstGeom prst="rect">
            <a:avLst/>
          </a:prstGeom>
          <a:noFill/>
        </p:spPr>
        <p:txBody>
          <a:bodyPr wrap="none" rtlCol="0">
            <a:spAutoFit/>
          </a:bodyPr>
          <a:lstStyle/>
          <a:p>
            <a:r>
              <a:rPr lang="en-US" sz="2400" dirty="0" smtClean="0"/>
              <a:t>C</a:t>
            </a:r>
            <a:endParaRPr lang="en-US" sz="2400" dirty="0"/>
          </a:p>
        </p:txBody>
      </p:sp>
      <p:sp>
        <p:nvSpPr>
          <p:cNvPr id="14" name="TextBox 13"/>
          <p:cNvSpPr txBox="1"/>
          <p:nvPr/>
        </p:nvSpPr>
        <p:spPr>
          <a:xfrm flipH="1">
            <a:off x="7665631" y="2194761"/>
            <a:ext cx="449636" cy="461665"/>
          </a:xfrm>
          <a:prstGeom prst="rect">
            <a:avLst/>
          </a:prstGeom>
          <a:noFill/>
        </p:spPr>
        <p:txBody>
          <a:bodyPr wrap="square" rtlCol="0">
            <a:spAutoFit/>
          </a:bodyPr>
          <a:lstStyle/>
          <a:p>
            <a:r>
              <a:rPr lang="en-US" sz="2400" dirty="0" smtClean="0"/>
              <a:t>D</a:t>
            </a:r>
            <a:endParaRPr lang="en-US" sz="2400" dirty="0"/>
          </a:p>
        </p:txBody>
      </p:sp>
      <p:pic>
        <p:nvPicPr>
          <p:cNvPr id="19" name="Picture 18" descr="IMG_1311.JPG"/>
          <p:cNvPicPr>
            <a:picLocks noChangeAspect="1"/>
          </p:cNvPicPr>
          <p:nvPr/>
        </p:nvPicPr>
        <p:blipFill>
          <a:blip r:embed="rId3"/>
          <a:srcRect l="23889" t="22085" b="19482"/>
          <a:stretch>
            <a:fillRect/>
          </a:stretch>
        </p:blipFill>
        <p:spPr>
          <a:xfrm rot="5400000">
            <a:off x="3747318" y="3557677"/>
            <a:ext cx="4009358" cy="1993706"/>
          </a:xfrm>
          <a:prstGeom prst="rect">
            <a:avLst/>
          </a:prstGeom>
        </p:spPr>
      </p:pic>
      <p:pic>
        <p:nvPicPr>
          <p:cNvPr id="20" name="Picture 19" descr="IMG_1310.JPG"/>
          <p:cNvPicPr>
            <a:picLocks noChangeAspect="1"/>
          </p:cNvPicPr>
          <p:nvPr/>
        </p:nvPicPr>
        <p:blipFill>
          <a:blip r:embed="rId4"/>
          <a:srcRect l="23869" t="28069" b="17500"/>
          <a:stretch>
            <a:fillRect/>
          </a:stretch>
        </p:blipFill>
        <p:spPr>
          <a:xfrm rot="5400000">
            <a:off x="1463124" y="3619484"/>
            <a:ext cx="4009359" cy="1870096"/>
          </a:xfrm>
          <a:prstGeom prst="rect">
            <a:avLst/>
          </a:prstGeom>
        </p:spPr>
      </p:pic>
      <p:pic>
        <p:nvPicPr>
          <p:cNvPr id="21" name="Picture 20" descr="IMG_1315.JPG"/>
          <p:cNvPicPr>
            <a:picLocks noChangeAspect="1"/>
          </p:cNvPicPr>
          <p:nvPr/>
        </p:nvPicPr>
        <p:blipFill>
          <a:blip r:embed="rId5"/>
          <a:srcRect l="23545" t="23645" b="25441"/>
          <a:stretch>
            <a:fillRect/>
          </a:stretch>
        </p:blipFill>
        <p:spPr>
          <a:xfrm rot="5400000">
            <a:off x="5917532" y="3691847"/>
            <a:ext cx="4009355" cy="1725364"/>
          </a:xfrm>
          <a:prstGeom prst="rect">
            <a:avLst/>
          </a:prstGeom>
        </p:spPr>
      </p:pic>
      <p:pic>
        <p:nvPicPr>
          <p:cNvPr id="22" name="Picture 21" descr="IMG_1314.JPG"/>
          <p:cNvPicPr>
            <a:picLocks noChangeAspect="1"/>
          </p:cNvPicPr>
          <p:nvPr/>
        </p:nvPicPr>
        <p:blipFill>
          <a:blip r:embed="rId6"/>
          <a:srcRect l="23545" t="25872" b="21820"/>
          <a:stretch>
            <a:fillRect/>
          </a:stretch>
        </p:blipFill>
        <p:spPr>
          <a:xfrm rot="5400000">
            <a:off x="-755624" y="3565785"/>
            <a:ext cx="4009360" cy="1977494"/>
          </a:xfrm>
          <a:prstGeom prst="rect">
            <a:avLst/>
          </a:prstGeom>
        </p:spPr>
      </p:pic>
    </p:spTree>
    <p:extLst>
      <p:ext uri="{BB962C8B-B14F-4D97-AF65-F5344CB8AC3E}">
        <p14:creationId xmlns:p14="http://schemas.microsoft.com/office/powerpoint/2010/main" val="150407262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75000"/>
                  </a:schemeClr>
                </a:solidFill>
              </a:rPr>
              <a:t>Introduction</a:t>
            </a:r>
            <a:endParaRPr lang="en-US" dirty="0">
              <a:solidFill>
                <a:schemeClr val="bg1">
                  <a:lumMod val="75000"/>
                </a:schemeClr>
              </a:solidFill>
            </a:endParaRPr>
          </a:p>
        </p:txBody>
      </p:sp>
      <p:pic>
        <p:nvPicPr>
          <p:cNvPr id="4" name="Picture 3" descr="Brush_and_watercolours.jpg"/>
          <p:cNvPicPr>
            <a:picLocks noChangeAspect="1"/>
          </p:cNvPicPr>
          <p:nvPr/>
        </p:nvPicPr>
        <p:blipFill>
          <a:blip r:embed="rId3" cstate="print">
            <a:alphaModFix amt="49000"/>
            <a:extLst>
              <a:ext uri="{28A0092B-C50C-407E-A947-70E740481C1C}">
                <a14:useLocalDpi xmlns:a14="http://schemas.microsoft.com/office/drawing/2010/main" val="0"/>
              </a:ext>
            </a:extLst>
          </a:blip>
          <a:stretch>
            <a:fillRect/>
          </a:stretch>
        </p:blipFill>
        <p:spPr>
          <a:xfrm>
            <a:off x="2483986" y="2344332"/>
            <a:ext cx="4182344" cy="2985637"/>
          </a:xfrm>
          <a:prstGeom prst="rect">
            <a:avLst/>
          </a:prstGeom>
          <a:ln w="19050" cmpd="sng">
            <a:solidFill>
              <a:schemeClr val="tx1"/>
            </a:solidFill>
          </a:ln>
        </p:spPr>
      </p:pic>
      <p:grpSp>
        <p:nvGrpSpPr>
          <p:cNvPr id="5" name="Group 4"/>
          <p:cNvGrpSpPr/>
          <p:nvPr/>
        </p:nvGrpSpPr>
        <p:grpSpPr>
          <a:xfrm>
            <a:off x="2483986" y="2308086"/>
            <a:ext cx="4182344" cy="1415772"/>
            <a:chOff x="2679356" y="3251924"/>
            <a:chExt cx="3767844" cy="1415772"/>
          </a:xfrm>
        </p:grpSpPr>
        <p:sp>
          <p:nvSpPr>
            <p:cNvPr id="6" name="TextBox 5"/>
            <p:cNvSpPr txBox="1"/>
            <p:nvPr/>
          </p:nvSpPr>
          <p:spPr>
            <a:xfrm>
              <a:off x="2679356" y="3251924"/>
              <a:ext cx="3767844" cy="1415772"/>
            </a:xfrm>
            <a:prstGeom prst="rect">
              <a:avLst/>
            </a:prstGeom>
            <a:solidFill>
              <a:srgbClr val="FF0000">
                <a:alpha val="70000"/>
              </a:srgbClr>
            </a:solidFill>
            <a:ln w="44450">
              <a:solidFill>
                <a:schemeClr val="tx1"/>
              </a:solidFill>
            </a:ln>
          </p:spPr>
          <p:txBody>
            <a:bodyPr wrap="square" rtlCol="0">
              <a:spAutoFit/>
            </a:bodyPr>
            <a:lstStyle/>
            <a:p>
              <a:pPr algn="ctr"/>
              <a:endParaRPr lang="en-US" dirty="0" smtClean="0"/>
            </a:p>
            <a:p>
              <a:pPr algn="ctr"/>
              <a:endParaRPr lang="en-US" dirty="0" smtClean="0"/>
            </a:p>
            <a:p>
              <a:pPr algn="ctr"/>
              <a:r>
                <a:rPr lang="en-US" sz="3200" dirty="0" smtClean="0"/>
                <a:t>MIXTURE</a:t>
              </a:r>
              <a:endParaRPr lang="en-US" sz="3200" dirty="0"/>
            </a:p>
            <a:p>
              <a:pPr algn="ctr"/>
              <a:endParaRPr lang="en-US" dirty="0"/>
            </a:p>
          </p:txBody>
        </p:sp>
        <p:sp>
          <p:nvSpPr>
            <p:cNvPr id="7" name="TextBox 6"/>
            <p:cNvSpPr txBox="1"/>
            <p:nvPr/>
          </p:nvSpPr>
          <p:spPr>
            <a:xfrm>
              <a:off x="2679356" y="3251924"/>
              <a:ext cx="3767844" cy="369332"/>
            </a:xfrm>
            <a:prstGeom prst="rect">
              <a:avLst/>
            </a:prstGeom>
            <a:solidFill>
              <a:schemeClr val="bg1">
                <a:lumMod val="85000"/>
                <a:alpha val="61000"/>
              </a:schemeClr>
            </a:solidFill>
          </p:spPr>
          <p:txBody>
            <a:bodyPr wrap="square" rtlCol="0">
              <a:spAutoFit/>
            </a:bodyPr>
            <a:lstStyle/>
            <a:p>
              <a:pPr algn="ctr"/>
              <a:r>
                <a:rPr lang="en-US" spc="600" dirty="0" smtClean="0"/>
                <a:t>VOCABULARY</a:t>
              </a:r>
              <a:endParaRPr lang="en-US" spc="600" dirty="0"/>
            </a:p>
          </p:txBody>
        </p:sp>
      </p:grpSp>
      <p:sp>
        <p:nvSpPr>
          <p:cNvPr id="11" name="TextBox 10"/>
          <p:cNvSpPr txBox="1"/>
          <p:nvPr/>
        </p:nvSpPr>
        <p:spPr>
          <a:xfrm>
            <a:off x="2483986" y="3722923"/>
            <a:ext cx="4182344" cy="1754327"/>
          </a:xfrm>
          <a:prstGeom prst="rect">
            <a:avLst/>
          </a:prstGeom>
          <a:solidFill>
            <a:schemeClr val="accent3">
              <a:lumMod val="60000"/>
              <a:lumOff val="40000"/>
            </a:schemeClr>
          </a:solidFill>
          <a:ln w="44450">
            <a:solidFill>
              <a:schemeClr val="tx1"/>
            </a:solidFill>
          </a:ln>
        </p:spPr>
        <p:txBody>
          <a:bodyPr wrap="square" rtlCol="0">
            <a:spAutoFit/>
          </a:bodyPr>
          <a:lstStyle/>
          <a:p>
            <a:pPr algn="ctr"/>
            <a:endParaRPr lang="en-US" dirty="0" smtClean="0"/>
          </a:p>
          <a:p>
            <a:pPr algn="ctr"/>
            <a:r>
              <a:rPr lang="en-US" dirty="0" smtClean="0"/>
              <a:t>A compound made up of two or more different substances that are not combined chemically</a:t>
            </a:r>
          </a:p>
          <a:p>
            <a:endParaRPr lang="en-US" dirty="0" smtClean="0"/>
          </a:p>
          <a:p>
            <a:endParaRPr lang="en-US" dirty="0"/>
          </a:p>
        </p:txBody>
      </p:sp>
      <p:sp>
        <p:nvSpPr>
          <p:cNvPr id="9" name="Content Placeholder 8"/>
          <p:cNvSpPr>
            <a:spLocks noGrp="1"/>
          </p:cNvSpPr>
          <p:nvPr>
            <p:ph idx="1"/>
          </p:nvPr>
        </p:nvSpPr>
        <p:spPr/>
        <p:txBody>
          <a:bodyPr/>
          <a:lstStyle/>
          <a:p>
            <a:endParaRPr lang="en-US"/>
          </a:p>
        </p:txBody>
      </p:sp>
    </p:spTree>
    <p:extLst>
      <p:ext uri="{BB962C8B-B14F-4D97-AF65-F5344CB8AC3E}">
        <p14:creationId xmlns:p14="http://schemas.microsoft.com/office/powerpoint/2010/main" val="20884102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a:t>
            </a:r>
            <a:r>
              <a:rPr lang="en-US" dirty="0" smtClean="0"/>
              <a:t>Chromatography</a:t>
            </a:r>
            <a:endParaRPr lang="en-US" dirty="0"/>
          </a:p>
        </p:txBody>
      </p:sp>
      <p:sp>
        <p:nvSpPr>
          <p:cNvPr id="3" name="Content Placeholder 2"/>
          <p:cNvSpPr>
            <a:spLocks noGrp="1"/>
          </p:cNvSpPr>
          <p:nvPr>
            <p:ph idx="1"/>
          </p:nvPr>
        </p:nvSpPr>
        <p:spPr>
          <a:xfrm>
            <a:off x="5665722" y="1868887"/>
            <a:ext cx="2944500" cy="3732295"/>
          </a:xfrm>
        </p:spPr>
        <p:txBody>
          <a:bodyPr/>
          <a:lstStyle/>
          <a:p>
            <a:r>
              <a:rPr lang="en-US" dirty="0" smtClean="0"/>
              <a:t>Method for separating mixtures into their components</a:t>
            </a:r>
          </a:p>
          <a:p>
            <a:endParaRPr lang="en-US" dirty="0" smtClean="0"/>
          </a:p>
          <a:p>
            <a:r>
              <a:rPr lang="en-US" dirty="0" smtClean="0"/>
              <a:t>Uses </a:t>
            </a:r>
            <a:r>
              <a:rPr lang="en-US" dirty="0" smtClean="0"/>
              <a:t>ink on paper and </a:t>
            </a:r>
            <a:r>
              <a:rPr lang="en-US" dirty="0" smtClean="0"/>
              <a:t>a solvent to carry the ink up the paper</a:t>
            </a:r>
          </a:p>
          <a:p>
            <a:endParaRPr lang="en-US" dirty="0" smtClean="0"/>
          </a:p>
        </p:txBody>
      </p:sp>
      <p:pic>
        <p:nvPicPr>
          <p:cNvPr id="4" name="Picture 3" descr="TLC_black_in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474" y="1883503"/>
            <a:ext cx="4956905" cy="3717679"/>
          </a:xfrm>
          <a:prstGeom prst="rect">
            <a:avLst/>
          </a:prstGeom>
          <a:ln w="19050" cmpd="sng">
            <a:solidFill>
              <a:schemeClr val="tx1"/>
            </a:solidFill>
          </a:ln>
        </p:spPr>
      </p:pic>
    </p:spTree>
    <p:extLst>
      <p:ext uri="{BB962C8B-B14F-4D97-AF65-F5344CB8AC3E}">
        <p14:creationId xmlns:p14="http://schemas.microsoft.com/office/powerpoint/2010/main" val="271357702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BFBFBF"/>
                </a:solidFill>
              </a:rPr>
              <a:t>Paper </a:t>
            </a:r>
            <a:r>
              <a:rPr lang="en-US" dirty="0" smtClean="0">
                <a:solidFill>
                  <a:srgbClr val="BFBFBF"/>
                </a:solidFill>
              </a:rPr>
              <a:t>Chromatography</a:t>
            </a:r>
            <a:endParaRPr lang="en-US" dirty="0">
              <a:solidFill>
                <a:srgbClr val="BFBFBF"/>
              </a:solidFill>
            </a:endParaRPr>
          </a:p>
        </p:txBody>
      </p:sp>
      <p:sp>
        <p:nvSpPr>
          <p:cNvPr id="3" name="Content Placeholder 2"/>
          <p:cNvSpPr>
            <a:spLocks noGrp="1"/>
          </p:cNvSpPr>
          <p:nvPr>
            <p:ph idx="1"/>
          </p:nvPr>
        </p:nvSpPr>
        <p:spPr>
          <a:xfrm>
            <a:off x="5665722" y="1868887"/>
            <a:ext cx="2944500" cy="3732295"/>
          </a:xfrm>
        </p:spPr>
        <p:txBody>
          <a:bodyPr/>
          <a:lstStyle/>
          <a:p>
            <a:r>
              <a:rPr lang="en-US" dirty="0" smtClean="0">
                <a:solidFill>
                  <a:srgbClr val="BFBFBF"/>
                </a:solidFill>
              </a:rPr>
              <a:t>Method for separating mixtures into their components</a:t>
            </a:r>
          </a:p>
          <a:p>
            <a:r>
              <a:rPr lang="en-US" dirty="0" smtClean="0">
                <a:solidFill>
                  <a:srgbClr val="BFBFBF"/>
                </a:solidFill>
              </a:rPr>
              <a:t>Uses paper with ink and a solvent to carry the ink up the paper</a:t>
            </a:r>
          </a:p>
          <a:p>
            <a:endParaRPr lang="en-US" dirty="0" smtClean="0"/>
          </a:p>
        </p:txBody>
      </p:sp>
      <p:pic>
        <p:nvPicPr>
          <p:cNvPr id="4" name="Picture 3" descr="TLC_black_ink.jpg"/>
          <p:cNvPicPr>
            <a:picLocks noChangeAspect="1"/>
          </p:cNvPicPr>
          <p:nvPr/>
        </p:nvPicPr>
        <p:blipFill>
          <a:blip r:embed="rId3">
            <a:alphaModFix amt="36000"/>
            <a:extLst>
              <a:ext uri="{28A0092B-C50C-407E-A947-70E740481C1C}">
                <a14:useLocalDpi xmlns:a14="http://schemas.microsoft.com/office/drawing/2010/main" val="0"/>
              </a:ext>
            </a:extLst>
          </a:blip>
          <a:stretch>
            <a:fillRect/>
          </a:stretch>
        </p:blipFill>
        <p:spPr>
          <a:xfrm>
            <a:off x="498474" y="1883503"/>
            <a:ext cx="4956905" cy="3717679"/>
          </a:xfrm>
          <a:prstGeom prst="rect">
            <a:avLst/>
          </a:prstGeom>
          <a:ln w="19050" cmpd="sng">
            <a:solidFill>
              <a:schemeClr val="tx1"/>
            </a:solidFill>
          </a:ln>
        </p:spPr>
      </p:pic>
      <p:grpSp>
        <p:nvGrpSpPr>
          <p:cNvPr id="5" name="Group 4"/>
          <p:cNvGrpSpPr/>
          <p:nvPr/>
        </p:nvGrpSpPr>
        <p:grpSpPr>
          <a:xfrm>
            <a:off x="2483986" y="2308086"/>
            <a:ext cx="4182344" cy="1415772"/>
            <a:chOff x="2679356" y="3251924"/>
            <a:chExt cx="3767844" cy="1415772"/>
          </a:xfrm>
        </p:grpSpPr>
        <p:sp>
          <p:nvSpPr>
            <p:cNvPr id="6" name="TextBox 5"/>
            <p:cNvSpPr txBox="1"/>
            <p:nvPr/>
          </p:nvSpPr>
          <p:spPr>
            <a:xfrm>
              <a:off x="2679356" y="3251924"/>
              <a:ext cx="3767844" cy="1415772"/>
            </a:xfrm>
            <a:prstGeom prst="rect">
              <a:avLst/>
            </a:prstGeom>
            <a:solidFill>
              <a:srgbClr val="FF0000">
                <a:alpha val="70000"/>
              </a:srgbClr>
            </a:solidFill>
            <a:ln w="44450">
              <a:solidFill>
                <a:schemeClr val="tx1"/>
              </a:solidFill>
            </a:ln>
          </p:spPr>
          <p:txBody>
            <a:bodyPr wrap="square" rtlCol="0">
              <a:spAutoFit/>
            </a:bodyPr>
            <a:lstStyle/>
            <a:p>
              <a:pPr algn="ctr"/>
              <a:endParaRPr lang="en-US" dirty="0" smtClean="0"/>
            </a:p>
            <a:p>
              <a:pPr algn="ctr"/>
              <a:endParaRPr lang="en-US" dirty="0" smtClean="0"/>
            </a:p>
            <a:p>
              <a:pPr algn="ctr"/>
              <a:r>
                <a:rPr lang="en-US" sz="3200" dirty="0" smtClean="0"/>
                <a:t>SOLVENT</a:t>
              </a:r>
              <a:endParaRPr lang="en-US" sz="3200" dirty="0"/>
            </a:p>
            <a:p>
              <a:pPr algn="ctr"/>
              <a:endParaRPr lang="en-US" dirty="0"/>
            </a:p>
          </p:txBody>
        </p:sp>
        <p:sp>
          <p:nvSpPr>
            <p:cNvPr id="7" name="TextBox 6"/>
            <p:cNvSpPr txBox="1"/>
            <p:nvPr/>
          </p:nvSpPr>
          <p:spPr>
            <a:xfrm>
              <a:off x="2679356" y="3251924"/>
              <a:ext cx="3767844" cy="369332"/>
            </a:xfrm>
            <a:prstGeom prst="rect">
              <a:avLst/>
            </a:prstGeom>
            <a:solidFill>
              <a:schemeClr val="bg1">
                <a:lumMod val="85000"/>
                <a:alpha val="61000"/>
              </a:schemeClr>
            </a:solidFill>
          </p:spPr>
          <p:txBody>
            <a:bodyPr wrap="square" rtlCol="0">
              <a:spAutoFit/>
            </a:bodyPr>
            <a:lstStyle/>
            <a:p>
              <a:pPr algn="ctr"/>
              <a:r>
                <a:rPr lang="en-US" spc="600" dirty="0" smtClean="0"/>
                <a:t>VOCABULARY</a:t>
              </a:r>
              <a:endParaRPr lang="en-US" spc="600" dirty="0"/>
            </a:p>
          </p:txBody>
        </p:sp>
      </p:grpSp>
      <p:sp>
        <p:nvSpPr>
          <p:cNvPr id="11" name="TextBox 10"/>
          <p:cNvSpPr txBox="1"/>
          <p:nvPr/>
        </p:nvSpPr>
        <p:spPr>
          <a:xfrm>
            <a:off x="2483986" y="3722923"/>
            <a:ext cx="4182344" cy="1477328"/>
          </a:xfrm>
          <a:prstGeom prst="rect">
            <a:avLst/>
          </a:prstGeom>
          <a:solidFill>
            <a:schemeClr val="accent3">
              <a:lumMod val="60000"/>
              <a:lumOff val="40000"/>
            </a:schemeClr>
          </a:solidFill>
          <a:ln w="44450">
            <a:solidFill>
              <a:schemeClr val="tx1"/>
            </a:solidFill>
          </a:ln>
        </p:spPr>
        <p:txBody>
          <a:bodyPr wrap="square" rtlCol="0">
            <a:spAutoFit/>
          </a:bodyPr>
          <a:lstStyle/>
          <a:p>
            <a:pPr algn="ctr"/>
            <a:endParaRPr lang="en-US" dirty="0" smtClean="0"/>
          </a:p>
          <a:p>
            <a:pPr algn="ctr"/>
            <a:r>
              <a:rPr lang="en-US" dirty="0" smtClean="0"/>
              <a:t>A substance (usually a liquid) that dissolves something else.</a:t>
            </a:r>
          </a:p>
          <a:p>
            <a:endParaRPr lang="en-US" dirty="0"/>
          </a:p>
          <a:p>
            <a:endParaRPr lang="en-US" dirty="0" smtClean="0"/>
          </a:p>
        </p:txBody>
      </p:sp>
    </p:spTree>
    <p:extLst>
      <p:ext uri="{BB962C8B-B14F-4D97-AF65-F5344CB8AC3E}">
        <p14:creationId xmlns:p14="http://schemas.microsoft.com/office/powerpoint/2010/main" val="10191526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BFBFBF"/>
                </a:solidFill>
              </a:rPr>
              <a:t>Paper </a:t>
            </a:r>
            <a:r>
              <a:rPr lang="en-US" dirty="0" smtClean="0">
                <a:solidFill>
                  <a:srgbClr val="BFBFBF"/>
                </a:solidFill>
              </a:rPr>
              <a:t>Chromatography</a:t>
            </a:r>
            <a:endParaRPr lang="en-US" dirty="0">
              <a:solidFill>
                <a:srgbClr val="BFBFBF"/>
              </a:solidFill>
            </a:endParaRPr>
          </a:p>
        </p:txBody>
      </p:sp>
      <p:sp>
        <p:nvSpPr>
          <p:cNvPr id="3" name="Content Placeholder 2"/>
          <p:cNvSpPr>
            <a:spLocks noGrp="1"/>
          </p:cNvSpPr>
          <p:nvPr>
            <p:ph idx="1"/>
          </p:nvPr>
        </p:nvSpPr>
        <p:spPr>
          <a:xfrm>
            <a:off x="5665722" y="1868887"/>
            <a:ext cx="2944500" cy="3732295"/>
          </a:xfrm>
        </p:spPr>
        <p:txBody>
          <a:bodyPr/>
          <a:lstStyle/>
          <a:p>
            <a:r>
              <a:rPr lang="en-US" dirty="0" smtClean="0">
                <a:solidFill>
                  <a:srgbClr val="BFBFBF"/>
                </a:solidFill>
              </a:rPr>
              <a:t>Method for separating mixtures into their components</a:t>
            </a:r>
          </a:p>
          <a:p>
            <a:r>
              <a:rPr lang="en-US" dirty="0" smtClean="0">
                <a:solidFill>
                  <a:srgbClr val="BFBFBF"/>
                </a:solidFill>
              </a:rPr>
              <a:t>Uses paper with ink and a solvent to carry the ink up the paper</a:t>
            </a:r>
          </a:p>
          <a:p>
            <a:endParaRPr lang="en-US" dirty="0" smtClean="0"/>
          </a:p>
        </p:txBody>
      </p:sp>
      <p:pic>
        <p:nvPicPr>
          <p:cNvPr id="4" name="Picture 3" descr="TLC_black_ink.jpg"/>
          <p:cNvPicPr>
            <a:picLocks noChangeAspect="1"/>
          </p:cNvPicPr>
          <p:nvPr/>
        </p:nvPicPr>
        <p:blipFill>
          <a:blip r:embed="rId3">
            <a:alphaModFix amt="36000"/>
            <a:extLst>
              <a:ext uri="{28A0092B-C50C-407E-A947-70E740481C1C}">
                <a14:useLocalDpi xmlns:a14="http://schemas.microsoft.com/office/drawing/2010/main" val="0"/>
              </a:ext>
            </a:extLst>
          </a:blip>
          <a:stretch>
            <a:fillRect/>
          </a:stretch>
        </p:blipFill>
        <p:spPr>
          <a:xfrm>
            <a:off x="498474" y="1883503"/>
            <a:ext cx="4956905" cy="3717679"/>
          </a:xfrm>
          <a:prstGeom prst="rect">
            <a:avLst/>
          </a:prstGeom>
          <a:ln w="19050" cmpd="sng">
            <a:solidFill>
              <a:schemeClr val="tx1"/>
            </a:solidFill>
          </a:ln>
        </p:spPr>
      </p:pic>
      <p:grpSp>
        <p:nvGrpSpPr>
          <p:cNvPr id="5" name="Group 4"/>
          <p:cNvGrpSpPr/>
          <p:nvPr/>
        </p:nvGrpSpPr>
        <p:grpSpPr>
          <a:xfrm>
            <a:off x="2483986" y="2308086"/>
            <a:ext cx="4182344" cy="1415772"/>
            <a:chOff x="2679356" y="3251924"/>
            <a:chExt cx="3767844" cy="1415772"/>
          </a:xfrm>
        </p:grpSpPr>
        <p:sp>
          <p:nvSpPr>
            <p:cNvPr id="6" name="TextBox 5"/>
            <p:cNvSpPr txBox="1"/>
            <p:nvPr/>
          </p:nvSpPr>
          <p:spPr>
            <a:xfrm>
              <a:off x="2679356" y="3251924"/>
              <a:ext cx="3767844" cy="1415772"/>
            </a:xfrm>
            <a:prstGeom prst="rect">
              <a:avLst/>
            </a:prstGeom>
            <a:solidFill>
              <a:srgbClr val="FF0000">
                <a:alpha val="70000"/>
              </a:srgbClr>
            </a:solidFill>
            <a:ln w="44450">
              <a:solidFill>
                <a:schemeClr val="tx1"/>
              </a:solidFill>
            </a:ln>
          </p:spPr>
          <p:txBody>
            <a:bodyPr wrap="square" rtlCol="0">
              <a:spAutoFit/>
            </a:bodyPr>
            <a:lstStyle/>
            <a:p>
              <a:pPr algn="ctr"/>
              <a:endParaRPr lang="en-US" dirty="0" smtClean="0"/>
            </a:p>
            <a:p>
              <a:pPr algn="ctr"/>
              <a:endParaRPr lang="en-US" dirty="0" smtClean="0"/>
            </a:p>
            <a:p>
              <a:pPr algn="ctr"/>
              <a:r>
                <a:rPr lang="en-US" sz="3200" dirty="0" smtClean="0"/>
                <a:t>SOLUTE</a:t>
              </a:r>
            </a:p>
            <a:p>
              <a:pPr algn="ctr"/>
              <a:endParaRPr lang="en-US" dirty="0"/>
            </a:p>
          </p:txBody>
        </p:sp>
        <p:sp>
          <p:nvSpPr>
            <p:cNvPr id="7" name="TextBox 6"/>
            <p:cNvSpPr txBox="1"/>
            <p:nvPr/>
          </p:nvSpPr>
          <p:spPr>
            <a:xfrm>
              <a:off x="2679356" y="3251924"/>
              <a:ext cx="3767844" cy="369332"/>
            </a:xfrm>
            <a:prstGeom prst="rect">
              <a:avLst/>
            </a:prstGeom>
            <a:solidFill>
              <a:schemeClr val="bg1">
                <a:lumMod val="85000"/>
                <a:alpha val="61000"/>
              </a:schemeClr>
            </a:solidFill>
          </p:spPr>
          <p:txBody>
            <a:bodyPr wrap="square" rtlCol="0">
              <a:spAutoFit/>
            </a:bodyPr>
            <a:lstStyle/>
            <a:p>
              <a:pPr algn="ctr"/>
              <a:r>
                <a:rPr lang="en-US" spc="600" dirty="0" smtClean="0"/>
                <a:t>VOCABULARY</a:t>
              </a:r>
              <a:endParaRPr lang="en-US" spc="600" dirty="0"/>
            </a:p>
          </p:txBody>
        </p:sp>
      </p:grpSp>
      <p:sp>
        <p:nvSpPr>
          <p:cNvPr id="11" name="TextBox 10"/>
          <p:cNvSpPr txBox="1"/>
          <p:nvPr/>
        </p:nvSpPr>
        <p:spPr>
          <a:xfrm>
            <a:off x="2483986" y="3722923"/>
            <a:ext cx="4182344" cy="1477328"/>
          </a:xfrm>
          <a:prstGeom prst="rect">
            <a:avLst/>
          </a:prstGeom>
          <a:solidFill>
            <a:schemeClr val="accent3">
              <a:lumMod val="60000"/>
              <a:lumOff val="40000"/>
            </a:schemeClr>
          </a:solidFill>
          <a:ln w="44450">
            <a:solidFill>
              <a:schemeClr val="tx1"/>
            </a:solidFill>
          </a:ln>
        </p:spPr>
        <p:txBody>
          <a:bodyPr wrap="square" rtlCol="0">
            <a:spAutoFit/>
          </a:bodyPr>
          <a:lstStyle/>
          <a:p>
            <a:pPr algn="ctr"/>
            <a:endParaRPr lang="en-US" dirty="0" smtClean="0"/>
          </a:p>
          <a:p>
            <a:pPr algn="ctr"/>
            <a:r>
              <a:rPr lang="en-US" dirty="0" smtClean="0"/>
              <a:t>A substance that dissolves </a:t>
            </a:r>
          </a:p>
          <a:p>
            <a:pPr algn="ctr"/>
            <a:r>
              <a:rPr lang="en-US" dirty="0" smtClean="0"/>
              <a:t>in a solvent.</a:t>
            </a:r>
          </a:p>
          <a:p>
            <a:endParaRPr lang="en-US" dirty="0"/>
          </a:p>
          <a:p>
            <a:endParaRPr lang="en-US" dirty="0" smtClean="0"/>
          </a:p>
        </p:txBody>
      </p:sp>
    </p:spTree>
    <p:extLst>
      <p:ext uri="{BB962C8B-B14F-4D97-AF65-F5344CB8AC3E}">
        <p14:creationId xmlns:p14="http://schemas.microsoft.com/office/powerpoint/2010/main" val="10191526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a:xfrm>
            <a:off x="3661032" y="1868887"/>
            <a:ext cx="4949190" cy="1746759"/>
          </a:xfrm>
        </p:spPr>
        <p:txBody>
          <a:bodyPr/>
          <a:lstStyle/>
          <a:p>
            <a:r>
              <a:rPr lang="en-US" dirty="0" smtClean="0"/>
              <a:t>What is the solvent here?</a:t>
            </a:r>
          </a:p>
          <a:p>
            <a:endParaRPr lang="en-US" dirty="0" smtClean="0"/>
          </a:p>
          <a:p>
            <a:r>
              <a:rPr lang="en-US" dirty="0" smtClean="0"/>
              <a:t>What is the solute?</a:t>
            </a:r>
          </a:p>
          <a:p>
            <a:pPr>
              <a:buNone/>
            </a:pPr>
            <a:endParaRPr lang="en-US" dirty="0" smtClean="0"/>
          </a:p>
        </p:txBody>
      </p:sp>
      <p:pic>
        <p:nvPicPr>
          <p:cNvPr id="5" name="Picture 4"/>
          <p:cNvPicPr>
            <a:picLocks noChangeAspect="1"/>
          </p:cNvPicPr>
          <p:nvPr/>
        </p:nvPicPr>
        <p:blipFill>
          <a:blip r:embed="rId3"/>
          <a:stretch>
            <a:fillRect/>
          </a:stretch>
        </p:blipFill>
        <p:spPr>
          <a:xfrm>
            <a:off x="1224157" y="1692533"/>
            <a:ext cx="1584684" cy="1704164"/>
          </a:xfrm>
          <a:prstGeom prst="rect">
            <a:avLst/>
          </a:prstGeom>
        </p:spPr>
      </p:pic>
      <p:sp>
        <p:nvSpPr>
          <p:cNvPr id="6" name="TextBox 5"/>
          <p:cNvSpPr txBox="1"/>
          <p:nvPr/>
        </p:nvSpPr>
        <p:spPr>
          <a:xfrm>
            <a:off x="1178393" y="1322404"/>
            <a:ext cx="2333091" cy="461665"/>
          </a:xfrm>
          <a:prstGeom prst="rect">
            <a:avLst/>
          </a:prstGeom>
          <a:noFill/>
        </p:spPr>
        <p:txBody>
          <a:bodyPr wrap="none" rtlCol="0">
            <a:spAutoFit/>
          </a:bodyPr>
          <a:lstStyle/>
          <a:p>
            <a:r>
              <a:rPr lang="en-US" sz="2400" dirty="0" smtClean="0">
                <a:solidFill>
                  <a:schemeClr val="accent3"/>
                </a:solidFill>
              </a:rPr>
              <a:t>Chocolate Milk</a:t>
            </a:r>
            <a:endParaRPr lang="en-US" sz="2400" dirty="0">
              <a:solidFill>
                <a:schemeClr val="accent3"/>
              </a:solidFill>
            </a:endParaRPr>
          </a:p>
        </p:txBody>
      </p:sp>
      <p:pic>
        <p:nvPicPr>
          <p:cNvPr id="7" name="Picture 6"/>
          <p:cNvPicPr>
            <a:picLocks noChangeAspect="1"/>
          </p:cNvPicPr>
          <p:nvPr/>
        </p:nvPicPr>
        <p:blipFill>
          <a:blip r:embed="rId4"/>
          <a:stretch>
            <a:fillRect/>
          </a:stretch>
        </p:blipFill>
        <p:spPr>
          <a:xfrm>
            <a:off x="738709" y="4620981"/>
            <a:ext cx="2772775" cy="1842053"/>
          </a:xfrm>
          <a:prstGeom prst="rect">
            <a:avLst/>
          </a:prstGeom>
        </p:spPr>
      </p:pic>
      <p:sp>
        <p:nvSpPr>
          <p:cNvPr id="8" name="Content Placeholder 2"/>
          <p:cNvSpPr txBox="1">
            <a:spLocks/>
          </p:cNvSpPr>
          <p:nvPr/>
        </p:nvSpPr>
        <p:spPr>
          <a:xfrm>
            <a:off x="3813432" y="4620981"/>
            <a:ext cx="4949190" cy="1746759"/>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100000"/>
              </a:lnSpc>
              <a:spcBef>
                <a:spcPts val="2000"/>
              </a:spcBef>
              <a:spcAft>
                <a:spcPts val="0"/>
              </a:spcAft>
              <a:buClr>
                <a:schemeClr val="accent1"/>
              </a:buClr>
              <a:buSzPct val="75000"/>
              <a:buFont typeface="Wingdings" pitchFamily="2" charset="2"/>
              <a:buChar char="n"/>
              <a:tabLst/>
              <a:defRPr/>
            </a:pPr>
            <a:r>
              <a:rPr kumimoji="0" lang="en-US" sz="2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t>What is the solvent here?</a:t>
            </a:r>
          </a:p>
          <a:p>
            <a:pPr marL="228600" marR="0" lvl="0" indent="-228600" algn="l" defTabSz="914400" rtl="0" eaLnBrk="1" fontAlgn="auto" latinLnBrk="0" hangingPunct="1">
              <a:lnSpc>
                <a:spcPct val="100000"/>
              </a:lnSpc>
              <a:spcBef>
                <a:spcPts val="2000"/>
              </a:spcBef>
              <a:spcAft>
                <a:spcPts val="0"/>
              </a:spcAft>
              <a:buClr>
                <a:schemeClr val="accent1"/>
              </a:buClr>
              <a:buSzPct val="75000"/>
              <a:buFont typeface="Wingdings" pitchFamily="2" charset="2"/>
              <a:buChar char="n"/>
              <a:tabLst/>
              <a:defRPr/>
            </a:pPr>
            <a:endParaRPr kumimoji="0" lang="en-US" sz="2000" b="0" i="0" u="none" strike="noStrike" kern="1200" cap="none" spc="0" normalizeH="0" baseline="0" noProof="0" smtClean="0">
              <a:ln>
                <a:noFill/>
              </a:ln>
              <a:solidFill>
                <a:schemeClr val="tx1">
                  <a:lumMod val="65000"/>
                  <a:lumOff val="35000"/>
                </a:schemeClr>
              </a:solidFill>
              <a:effectLst/>
              <a:uLnTx/>
              <a:uFillTx/>
              <a:latin typeface="+mn-lt"/>
              <a:ea typeface="+mn-ea"/>
              <a:cs typeface="+mn-cs"/>
            </a:endParaRPr>
          </a:p>
          <a:p>
            <a:pPr marL="228600" marR="0" lvl="0" indent="-228600" algn="l" defTabSz="914400" rtl="0" eaLnBrk="1" fontAlgn="auto" latinLnBrk="0" hangingPunct="1">
              <a:lnSpc>
                <a:spcPct val="100000"/>
              </a:lnSpc>
              <a:spcBef>
                <a:spcPts val="2000"/>
              </a:spcBef>
              <a:spcAft>
                <a:spcPts val="0"/>
              </a:spcAft>
              <a:buClr>
                <a:schemeClr val="accent1"/>
              </a:buClr>
              <a:buSzPct val="75000"/>
              <a:buFont typeface="Wingdings" pitchFamily="2" charset="2"/>
              <a:buChar char="n"/>
              <a:tabLst/>
              <a:defRPr/>
            </a:pPr>
            <a:r>
              <a:rPr kumimoji="0" lang="en-US" sz="2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t>What is the solute?</a:t>
            </a:r>
          </a:p>
          <a:p>
            <a:pPr marL="228600" marR="0" lvl="0" indent="-228600" algn="l" defTabSz="914400" rtl="0" eaLnBrk="1" fontAlgn="auto" latinLnBrk="0" hangingPunct="1">
              <a:lnSpc>
                <a:spcPct val="100000"/>
              </a:lnSpc>
              <a:spcBef>
                <a:spcPts val="2000"/>
              </a:spcBef>
              <a:spcAft>
                <a:spcPts val="0"/>
              </a:spcAft>
              <a:buClr>
                <a:schemeClr val="accent1"/>
              </a:buClr>
              <a:buSzPct val="75000"/>
              <a:buFont typeface="Wingdings" pitchFamily="2" charset="2"/>
              <a:buNone/>
              <a:tabLst/>
              <a:defRPr/>
            </a:pPr>
            <a:endParaRPr kumimoji="0" lang="en-US" sz="20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9" name="TextBox 8"/>
          <p:cNvSpPr txBox="1"/>
          <p:nvPr/>
        </p:nvSpPr>
        <p:spPr>
          <a:xfrm>
            <a:off x="805335" y="3947462"/>
            <a:ext cx="2617874" cy="461665"/>
          </a:xfrm>
          <a:prstGeom prst="rect">
            <a:avLst/>
          </a:prstGeom>
          <a:noFill/>
        </p:spPr>
        <p:txBody>
          <a:bodyPr wrap="none" rtlCol="0">
            <a:spAutoFit/>
          </a:bodyPr>
          <a:lstStyle/>
          <a:p>
            <a:r>
              <a:rPr lang="en-US" sz="2400" dirty="0" smtClean="0">
                <a:solidFill>
                  <a:schemeClr val="accent3"/>
                </a:solidFill>
              </a:rPr>
              <a:t>Coffee and sugar</a:t>
            </a:r>
            <a:endParaRPr lang="en-US" sz="2400" dirty="0">
              <a:solidFill>
                <a:schemeClr val="accent3"/>
              </a:solidFill>
            </a:endParaRPr>
          </a:p>
        </p:txBody>
      </p:sp>
    </p:spTree>
    <p:extLst>
      <p:ext uri="{BB962C8B-B14F-4D97-AF65-F5344CB8AC3E}">
        <p14:creationId xmlns:p14="http://schemas.microsoft.com/office/powerpoint/2010/main" val="27135770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147" y="484094"/>
            <a:ext cx="7782567" cy="1116106"/>
          </a:xfrm>
        </p:spPr>
        <p:txBody>
          <a:bodyPr/>
          <a:lstStyle/>
          <a:p>
            <a:r>
              <a:rPr lang="en-US" dirty="0" smtClean="0"/>
              <a:t>Professional </a:t>
            </a:r>
            <a:r>
              <a:rPr lang="en-US" dirty="0" smtClean="0"/>
              <a:t>Paper </a:t>
            </a:r>
            <a:r>
              <a:rPr lang="en-US" dirty="0"/>
              <a:t>C</a:t>
            </a:r>
            <a:r>
              <a:rPr lang="en-US" dirty="0" smtClean="0"/>
              <a:t>hromatography</a:t>
            </a:r>
            <a:endParaRPr lang="en-US" dirty="0"/>
          </a:p>
        </p:txBody>
      </p:sp>
      <p:sp>
        <p:nvSpPr>
          <p:cNvPr id="3" name="Content Placeholder 2"/>
          <p:cNvSpPr>
            <a:spLocks noGrp="1"/>
          </p:cNvSpPr>
          <p:nvPr>
            <p:ph idx="1"/>
          </p:nvPr>
        </p:nvSpPr>
        <p:spPr/>
        <p:txBody>
          <a:bodyPr/>
          <a:lstStyle/>
          <a:p>
            <a:r>
              <a:rPr lang="en-US" dirty="0" smtClean="0"/>
              <a:t>Separating mixtures is VERY useful in the real world!</a:t>
            </a:r>
            <a:endParaRPr lang="en-US" dirty="0"/>
          </a:p>
        </p:txBody>
      </p:sp>
      <p:pic>
        <p:nvPicPr>
          <p:cNvPr id="7" name="Picture 6" descr="5283264057_26d53f60e4_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474" y="2721055"/>
            <a:ext cx="3627857" cy="2531918"/>
          </a:xfrm>
          <a:prstGeom prst="rect">
            <a:avLst/>
          </a:prstGeom>
          <a:ln w="19050" cmpd="sng">
            <a:solidFill>
              <a:srgbClr val="000000"/>
            </a:solidFill>
          </a:ln>
        </p:spPr>
      </p:pic>
      <p:sp>
        <p:nvSpPr>
          <p:cNvPr id="8" name="TextBox 7"/>
          <p:cNvSpPr txBox="1"/>
          <p:nvPr/>
        </p:nvSpPr>
        <p:spPr>
          <a:xfrm>
            <a:off x="412679" y="5331481"/>
            <a:ext cx="4083795" cy="923330"/>
          </a:xfrm>
          <a:prstGeom prst="rect">
            <a:avLst/>
          </a:prstGeom>
          <a:noFill/>
        </p:spPr>
        <p:txBody>
          <a:bodyPr wrap="none" rtlCol="0">
            <a:spAutoFit/>
          </a:bodyPr>
          <a:lstStyle/>
          <a:p>
            <a:r>
              <a:rPr lang="en-US" dirty="0"/>
              <a:t>E</a:t>
            </a:r>
            <a:r>
              <a:rPr lang="en-US" dirty="0" smtClean="0"/>
              <a:t>nvironmental </a:t>
            </a:r>
            <a:r>
              <a:rPr lang="en-US" dirty="0" smtClean="0"/>
              <a:t>labs </a:t>
            </a:r>
            <a:r>
              <a:rPr lang="en-US" dirty="0" smtClean="0"/>
              <a:t>use it to </a:t>
            </a:r>
            <a:r>
              <a:rPr lang="en-US" dirty="0" smtClean="0"/>
              <a:t>separate</a:t>
            </a:r>
          </a:p>
          <a:p>
            <a:r>
              <a:rPr lang="en-US" dirty="0" smtClean="0"/>
              <a:t>and measure toxic substances in</a:t>
            </a:r>
          </a:p>
          <a:p>
            <a:r>
              <a:rPr lang="en-US" dirty="0" smtClean="0"/>
              <a:t>the soil, water and air.  </a:t>
            </a:r>
            <a:endParaRPr lang="en-US" dirty="0"/>
          </a:p>
        </p:txBody>
      </p:sp>
      <p:sp>
        <p:nvSpPr>
          <p:cNvPr id="10" name="TextBox 9"/>
          <p:cNvSpPr txBox="1"/>
          <p:nvPr/>
        </p:nvSpPr>
        <p:spPr>
          <a:xfrm>
            <a:off x="4477270" y="5359394"/>
            <a:ext cx="3793113" cy="646331"/>
          </a:xfrm>
          <a:prstGeom prst="rect">
            <a:avLst/>
          </a:prstGeom>
          <a:noFill/>
        </p:spPr>
        <p:txBody>
          <a:bodyPr wrap="none" rtlCol="0">
            <a:spAutoFit/>
          </a:bodyPr>
          <a:lstStyle/>
          <a:p>
            <a:r>
              <a:rPr lang="en-US" dirty="0"/>
              <a:t>C</a:t>
            </a:r>
            <a:r>
              <a:rPr lang="en-US" dirty="0" smtClean="0"/>
              <a:t>rime </a:t>
            </a:r>
            <a:r>
              <a:rPr lang="en-US" dirty="0" smtClean="0"/>
              <a:t>labs </a:t>
            </a:r>
            <a:r>
              <a:rPr lang="en-US" dirty="0" smtClean="0"/>
              <a:t>use it to </a:t>
            </a:r>
            <a:r>
              <a:rPr lang="en-US" dirty="0" smtClean="0"/>
              <a:t>identify drugs </a:t>
            </a:r>
          </a:p>
          <a:p>
            <a:r>
              <a:rPr lang="en-US" dirty="0" smtClean="0"/>
              <a:t>and analyze evidence.  </a:t>
            </a:r>
            <a:endParaRPr lang="en-US" dirty="0"/>
          </a:p>
        </p:txBody>
      </p:sp>
      <p:pic>
        <p:nvPicPr>
          <p:cNvPr id="4" name="Picture 3" descr="CSI_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7270" y="2918256"/>
            <a:ext cx="4025809" cy="2334717"/>
          </a:xfrm>
          <a:prstGeom prst="rect">
            <a:avLst/>
          </a:prstGeom>
        </p:spPr>
      </p:pic>
    </p:spTree>
    <p:extLst>
      <p:ext uri="{BB962C8B-B14F-4D97-AF65-F5344CB8AC3E}">
        <p14:creationId xmlns:p14="http://schemas.microsoft.com/office/powerpoint/2010/main" val="223861348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How </a:t>
            </a:r>
            <a:r>
              <a:rPr lang="en-US" sz="3000" dirty="0" smtClean="0"/>
              <a:t>Does </a:t>
            </a:r>
            <a:r>
              <a:rPr lang="en-US" sz="3000" dirty="0"/>
              <a:t>P</a:t>
            </a:r>
            <a:r>
              <a:rPr lang="en-US" sz="3000" dirty="0" smtClean="0"/>
              <a:t>aper </a:t>
            </a:r>
            <a:r>
              <a:rPr lang="en-US" sz="3000" dirty="0"/>
              <a:t>C</a:t>
            </a:r>
            <a:r>
              <a:rPr lang="en-US" sz="3000" dirty="0" smtClean="0"/>
              <a:t>hromatography </a:t>
            </a:r>
            <a:r>
              <a:rPr lang="en-US" sz="3000" dirty="0"/>
              <a:t>W</a:t>
            </a:r>
            <a:r>
              <a:rPr lang="en-US" sz="3000" dirty="0" smtClean="0"/>
              <a:t>ork</a:t>
            </a:r>
            <a:r>
              <a:rPr lang="en-US" sz="3000" dirty="0" smtClean="0"/>
              <a:t>?</a:t>
            </a:r>
            <a:endParaRPr lang="en-US" sz="3000" dirty="0"/>
          </a:p>
        </p:txBody>
      </p:sp>
      <p:pic>
        <p:nvPicPr>
          <p:cNvPr id="4" name="Picture 3" descr="Pape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708" y="1290918"/>
            <a:ext cx="3646155" cy="4423721"/>
          </a:xfrm>
          <a:prstGeom prst="rect">
            <a:avLst/>
          </a:prstGeom>
        </p:spPr>
      </p:pic>
      <p:sp>
        <p:nvSpPr>
          <p:cNvPr id="5" name="TextBox 4"/>
          <p:cNvSpPr txBox="1"/>
          <p:nvPr/>
        </p:nvSpPr>
        <p:spPr>
          <a:xfrm>
            <a:off x="4909171" y="2363385"/>
            <a:ext cx="2831875" cy="400110"/>
          </a:xfrm>
          <a:prstGeom prst="rect">
            <a:avLst/>
          </a:prstGeom>
          <a:noFill/>
        </p:spPr>
        <p:txBody>
          <a:bodyPr wrap="none" rtlCol="0">
            <a:spAutoFit/>
          </a:bodyPr>
          <a:lstStyle/>
          <a:p>
            <a:r>
              <a:rPr lang="en-US" sz="2000" dirty="0" smtClean="0">
                <a:solidFill>
                  <a:srgbClr val="FF0000"/>
                </a:solidFill>
              </a:rPr>
              <a:t>Chromatograph paper</a:t>
            </a:r>
          </a:p>
        </p:txBody>
      </p:sp>
      <p:sp>
        <p:nvSpPr>
          <p:cNvPr id="6" name="TextBox 5"/>
          <p:cNvSpPr txBox="1"/>
          <p:nvPr/>
        </p:nvSpPr>
        <p:spPr>
          <a:xfrm>
            <a:off x="4904234" y="3109243"/>
            <a:ext cx="3869068" cy="707886"/>
          </a:xfrm>
          <a:prstGeom prst="rect">
            <a:avLst/>
          </a:prstGeom>
          <a:noFill/>
        </p:spPr>
        <p:txBody>
          <a:bodyPr wrap="none" rtlCol="0">
            <a:spAutoFit/>
          </a:bodyPr>
          <a:lstStyle/>
          <a:p>
            <a:r>
              <a:rPr lang="en-US" sz="2000" dirty="0" smtClean="0">
                <a:solidFill>
                  <a:schemeClr val="accent3">
                    <a:lumMod val="75000"/>
                  </a:schemeClr>
                </a:solidFill>
              </a:rPr>
              <a:t>COMPONENTS of the MIXTURE</a:t>
            </a:r>
          </a:p>
          <a:p>
            <a:r>
              <a:rPr lang="en-US" sz="2000" dirty="0" smtClean="0">
                <a:solidFill>
                  <a:schemeClr val="accent3">
                    <a:lumMod val="75000"/>
                  </a:schemeClr>
                </a:solidFill>
              </a:rPr>
              <a:t>(pigments)</a:t>
            </a:r>
            <a:endParaRPr lang="en-US" sz="2000" dirty="0">
              <a:solidFill>
                <a:schemeClr val="accent3">
                  <a:lumMod val="75000"/>
                </a:schemeClr>
              </a:solidFill>
            </a:endParaRPr>
          </a:p>
        </p:txBody>
      </p:sp>
      <p:sp>
        <p:nvSpPr>
          <p:cNvPr id="7" name="TextBox 6"/>
          <p:cNvSpPr txBox="1"/>
          <p:nvPr/>
        </p:nvSpPr>
        <p:spPr>
          <a:xfrm>
            <a:off x="4909171" y="4115511"/>
            <a:ext cx="1918789" cy="400110"/>
          </a:xfrm>
          <a:prstGeom prst="rect">
            <a:avLst/>
          </a:prstGeom>
          <a:noFill/>
        </p:spPr>
        <p:txBody>
          <a:bodyPr wrap="none" rtlCol="0">
            <a:spAutoFit/>
          </a:bodyPr>
          <a:lstStyle/>
          <a:p>
            <a:r>
              <a:rPr lang="en-US" sz="2000" dirty="0" smtClean="0">
                <a:solidFill>
                  <a:srgbClr val="008000"/>
                </a:solidFill>
              </a:rPr>
              <a:t>MIXTURE (ink)</a:t>
            </a:r>
            <a:endParaRPr lang="en-US" sz="2000" dirty="0">
              <a:solidFill>
                <a:srgbClr val="008000"/>
              </a:solidFill>
            </a:endParaRPr>
          </a:p>
        </p:txBody>
      </p:sp>
      <p:sp>
        <p:nvSpPr>
          <p:cNvPr id="8" name="TextBox 7"/>
          <p:cNvSpPr txBox="1"/>
          <p:nvPr/>
        </p:nvSpPr>
        <p:spPr>
          <a:xfrm>
            <a:off x="4909171" y="5022105"/>
            <a:ext cx="1307770" cy="400110"/>
          </a:xfrm>
          <a:prstGeom prst="rect">
            <a:avLst/>
          </a:prstGeom>
          <a:noFill/>
        </p:spPr>
        <p:txBody>
          <a:bodyPr wrap="none" rtlCol="0">
            <a:spAutoFit/>
          </a:bodyPr>
          <a:lstStyle/>
          <a:p>
            <a:r>
              <a:rPr lang="en-US" sz="2000" dirty="0" smtClean="0">
                <a:solidFill>
                  <a:schemeClr val="accent2">
                    <a:lumMod val="75000"/>
                  </a:schemeClr>
                </a:solidFill>
              </a:rPr>
              <a:t>SOLVENT</a:t>
            </a:r>
            <a:endParaRPr lang="en-US" sz="2000" dirty="0">
              <a:solidFill>
                <a:schemeClr val="accent2">
                  <a:lumMod val="75000"/>
                </a:schemeClr>
              </a:solidFill>
            </a:endParaRPr>
          </a:p>
        </p:txBody>
      </p:sp>
      <p:sp>
        <p:nvSpPr>
          <p:cNvPr id="10" name="Content Placeholder 9"/>
          <p:cNvSpPr>
            <a:spLocks noGrp="1"/>
          </p:cNvSpPr>
          <p:nvPr>
            <p:ph idx="1"/>
          </p:nvPr>
        </p:nvSpPr>
        <p:spPr/>
        <p:txBody>
          <a:bodyPr/>
          <a:lstStyle/>
          <a:p>
            <a:endParaRPr lang="en-US"/>
          </a:p>
        </p:txBody>
      </p:sp>
    </p:spTree>
    <p:extLst>
      <p:ext uri="{BB962C8B-B14F-4D97-AF65-F5344CB8AC3E}">
        <p14:creationId xmlns:p14="http://schemas.microsoft.com/office/powerpoint/2010/main" val="25750559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theme/theme1.xml><?xml version="1.0" encoding="utf-8"?>
<a:theme xmlns:a="http://schemas.openxmlformats.org/drawingml/2006/main" name="Advantage">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22603</TotalTime>
  <Words>1135</Words>
  <Application>Microsoft Macintosh PowerPoint</Application>
  <PresentationFormat>On-screen Show (4:3)</PresentationFormat>
  <Paragraphs>214</Paragraphs>
  <Slides>25</Slides>
  <Notes>22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Advantage</vt:lpstr>
      <vt:lpstr>Colors in Chemistry</vt:lpstr>
      <vt:lpstr>Introduction</vt:lpstr>
      <vt:lpstr>Introduction</vt:lpstr>
      <vt:lpstr>Paper Chromatography</vt:lpstr>
      <vt:lpstr>Paper Chromatography</vt:lpstr>
      <vt:lpstr>Paper Chromatography</vt:lpstr>
      <vt:lpstr>Examples</vt:lpstr>
      <vt:lpstr>Professional Paper Chromatography</vt:lpstr>
      <vt:lpstr>How Does Paper Chromatography Work?</vt:lpstr>
      <vt:lpstr>Electronegativity</vt:lpstr>
      <vt:lpstr>Periodic Trend of Electronegativity</vt:lpstr>
      <vt:lpstr>Electronegativity</vt:lpstr>
      <vt:lpstr>Polarity</vt:lpstr>
      <vt:lpstr>Polarity</vt:lpstr>
      <vt:lpstr>Polar or nonpolar?</vt:lpstr>
      <vt:lpstr>Polar or Nonpolar?</vt:lpstr>
      <vt:lpstr>Polarity</vt:lpstr>
      <vt:lpstr>Solubility</vt:lpstr>
      <vt:lpstr>Solubility</vt:lpstr>
      <vt:lpstr>Paper Chromatography</vt:lpstr>
      <vt:lpstr>Experiment</vt:lpstr>
      <vt:lpstr>Experiment</vt:lpstr>
      <vt:lpstr>Food Dye and Acetone</vt:lpstr>
      <vt:lpstr>Materials List</vt:lpstr>
      <vt:lpstr>Unknown Substances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Colors in Chemistry</dc:title>
  <dc:creator>Rachel Zuercher</dc:creator>
  <cp:lastModifiedBy>Don Bard</cp:lastModifiedBy>
  <cp:revision>57</cp:revision>
  <dcterms:created xsi:type="dcterms:W3CDTF">2014-11-04T05:17:45Z</dcterms:created>
  <dcterms:modified xsi:type="dcterms:W3CDTF">2015-07-07T21:44:01Z</dcterms:modified>
</cp:coreProperties>
</file>