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20" autoAdjust="0"/>
  </p:normalViewPr>
  <p:slideViewPr>
    <p:cSldViewPr>
      <p:cViewPr varScale="1">
        <p:scale>
          <a:sx n="117" d="100"/>
          <a:sy n="11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AFA24-1A03-4E43-8DD2-B04C42F97D3A}" type="datetimeFigureOut">
              <a:rPr lang="en-US" smtClean="0"/>
              <a:t>7/6/15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E761-E5EA-4749-81BB-92EEE9F93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briefly (~20min) introduces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 of routine physical activity, vital signs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Briefly covers current statistics on inactivity in youth, and the associated health dangers (e.g., obesity, type II diabetes, depression)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Highlights the importance of regular physical activity (60+minutes/day) to maintaining physical and mental health (in this age demographic in particular)…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Strong et al. 2005, Janssen and Leblanc 2010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Introduces vital signs (e.g., respiratory rate, heart rate, body temperature) and their importance for developing individualized physical training programs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description of in-class or at-home activity and report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Graphic: https://pixabay.com/static/uploads/photo/2014/04/03/10/22/children-310223_640.png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761-E5EA-4749-81BB-92EEE9F93B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39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https://pixabay.com/static/uploads/photo/2014/03/25/16/33/jogging-297354_640.png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761-E5EA-4749-81BB-92EEE9F93B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0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http://www.betterhealth.vic.gov.au/bhcv2/bhcarticles.nsf/pages/physical_activity_its_important?open</a:t>
            </a:r>
          </a:p>
          <a:p>
            <a:endParaRPr lang="en-US" dirty="0" smtClean="0"/>
          </a:p>
          <a:p>
            <a:r>
              <a:rPr lang="en-US" dirty="0" smtClean="0"/>
              <a:t>https://pixabay.com/en/black-shape-transport-bicycle-bike-163595/</a:t>
            </a:r>
          </a:p>
          <a:p>
            <a:endParaRPr lang="en-US" dirty="0" smtClean="0"/>
          </a:p>
          <a:p>
            <a:r>
              <a:rPr lang="en-US" dirty="0" smtClean="0"/>
              <a:t>https://pixabay.com/en/man-exercise-pushups-military-80086/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761-E5EA-4749-81BB-92EEE9F93B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66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https://upload.wikimedia.org/wikipedia/commons/2/27/Computadoras_y_Obesidad.jpg</a:t>
            </a:r>
          </a:p>
          <a:p>
            <a:endParaRPr lang="en-US" dirty="0" smtClean="0"/>
          </a:p>
          <a:p>
            <a:r>
              <a:rPr lang="en-US" dirty="0" smtClean="0"/>
              <a:t>https://pixabay.com/en/diabetes-blood-finger-glucose-777002/</a:t>
            </a:r>
          </a:p>
          <a:p>
            <a:endParaRPr lang="en-US" dirty="0" smtClean="0"/>
          </a:p>
          <a:p>
            <a:r>
              <a:rPr lang="en-US" dirty="0" smtClean="0"/>
              <a:t>https://pixabay.com/en/worried-girl-woman-waiting-sitting-413690/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761-E5EA-4749-81BB-92EEE9F93B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86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Janssen, I., and A. G. Leblanc. 2010. Systematic review of the health benefits of physical activity and fitness in school-aged children and youth. T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International Journal of Behavioral Nutrition and Physical Activity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7:40.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Strong, W. B., R. M.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C. J. R. Blimkie, S. R. Daniels, R. K.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Dishman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Gutin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A. C.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Hergenroeder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A. Must, P. a Nixon, J. M.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Pivarnik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T. Rowland, S.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F. Trudeau. 2005. Evidence based physical activity for school-age youth.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Journal of Pediatrics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146:732–737.</a:t>
            </a:r>
          </a:p>
          <a:p>
            <a:endParaRPr lang="en-US" dirty="0" smtClean="0"/>
          </a:p>
          <a:p>
            <a:r>
              <a:rPr lang="en-US" dirty="0" smtClean="0"/>
              <a:t>https://pixabay.com/en/clock-kuechenuhr-time-time-of-499042/</a:t>
            </a:r>
          </a:p>
          <a:p>
            <a:endParaRPr lang="en-US" dirty="0" smtClean="0"/>
          </a:p>
          <a:p>
            <a:r>
              <a:rPr lang="en-US" dirty="0" smtClean="0"/>
              <a:t>https://pixabay.com/en/physiotherapy-weight-training-595529/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761-E5EA-4749-81BB-92EEE9F93B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30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http://www.hopkinsmedicine.org/healthlibrary/conditions/cardiovascular_diseases/vital_signs_body_temperature_pulse_rate_respiration_rate_blood_pressure_85,P00866/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761-E5EA-4749-81BB-92EEE9F93B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1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http://photos2.demandstudios.com/DM-Resize/photos.demandstudios.com/getty/article/190/126/dv0301725_XS.jpg?h=10000&amp;w=400&amp;keep_ratio=1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761-E5EA-4749-81BB-92EEE9F93B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2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D77F8F-79FC-4F98-849E-089226EBBB6A}" type="datetimeFigureOut">
              <a:rPr lang="en-US" smtClean="0"/>
              <a:t>7/6/15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088DFD-7183-4293-8671-370D949BD4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wibles.ucsc.edu/Products/HigginsBryce_Sweat.html" TargetMode="Externa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458200" cy="42291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Bauhaus 93" panose="04030905020B02020C02" pitchFamily="82" charset="0"/>
              </a:rPr>
              <a:t>Break a Sweat!</a:t>
            </a:r>
            <a:endParaRPr lang="en-US" sz="6000" dirty="0">
              <a:solidFill>
                <a:schemeClr val="tx1"/>
              </a:solidFill>
              <a:latin typeface="Bauhaus 93" panose="04030905020B02020C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71900"/>
            <a:ext cx="8229600" cy="22479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Vital Signs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&amp;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Importance of Routine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hysical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ctivity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1443"/>
            <a:ext cx="9144000" cy="80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8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exercise?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Any</a:t>
            </a:r>
            <a:r>
              <a:rPr lang="en-US" dirty="0" smtClean="0"/>
              <a:t> activity requiring </a:t>
            </a:r>
            <a:r>
              <a:rPr lang="en-US" b="1" dirty="0" smtClean="0"/>
              <a:t>physical effort</a:t>
            </a:r>
            <a:r>
              <a:rPr lang="en-US" dirty="0" smtClean="0"/>
              <a:t>, </a:t>
            </a:r>
            <a:r>
              <a:rPr lang="en-US" dirty="0" smtClean="0"/>
              <a:t>especially to </a:t>
            </a:r>
            <a:r>
              <a:rPr lang="en-US" b="1" dirty="0" smtClean="0"/>
              <a:t>sustain </a:t>
            </a:r>
            <a:r>
              <a:rPr lang="en-US" dirty="0" smtClean="0"/>
              <a:t>or</a:t>
            </a:r>
            <a:r>
              <a:rPr lang="en-US" b="1" dirty="0" smtClean="0"/>
              <a:t> improve health and fitness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838450"/>
            <a:ext cx="2131695" cy="365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124200"/>
            <a:ext cx="4221408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2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exercise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activity </a:t>
            </a:r>
            <a:r>
              <a:rPr lang="en-US" dirty="0" smtClean="0"/>
              <a:t>can:</a:t>
            </a:r>
          </a:p>
          <a:p>
            <a:pPr lvl="1"/>
            <a:r>
              <a:rPr lang="en-US" b="1" dirty="0" smtClean="0"/>
              <a:t>improve </a:t>
            </a:r>
            <a:r>
              <a:rPr lang="en-US" b="1" dirty="0"/>
              <a:t>your health </a:t>
            </a:r>
            <a:endParaRPr lang="en-US" b="1" dirty="0" smtClean="0"/>
          </a:p>
          <a:p>
            <a:pPr lvl="1"/>
            <a:r>
              <a:rPr lang="en-US" b="1" dirty="0" smtClean="0"/>
              <a:t>reduce your risk </a:t>
            </a:r>
            <a:r>
              <a:rPr lang="en-US" dirty="0"/>
              <a:t>of </a:t>
            </a:r>
            <a:r>
              <a:rPr lang="en-US" dirty="0" smtClean="0"/>
              <a:t>getting several diseases; </a:t>
            </a:r>
            <a:r>
              <a:rPr lang="en-US" dirty="0"/>
              <a:t>like </a:t>
            </a:r>
            <a:r>
              <a:rPr lang="en-US" dirty="0" smtClean="0"/>
              <a:t>Type II </a:t>
            </a:r>
            <a:r>
              <a:rPr lang="en-US" dirty="0"/>
              <a:t>diabetes, cancer and cardiovascular </a:t>
            </a:r>
            <a:r>
              <a:rPr lang="en-US" dirty="0" smtClean="0"/>
              <a:t>disease</a:t>
            </a:r>
          </a:p>
          <a:p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ealth </a:t>
            </a:r>
            <a:r>
              <a:rPr lang="en-US" dirty="0" smtClean="0"/>
              <a:t>benefits of exercise </a:t>
            </a:r>
            <a:r>
              <a:rPr lang="en-US" dirty="0" smtClean="0"/>
              <a:t>can be:</a:t>
            </a:r>
            <a:endParaRPr lang="en-US" dirty="0" smtClean="0"/>
          </a:p>
          <a:p>
            <a:pPr lvl="1"/>
            <a:r>
              <a:rPr lang="en-US" b="1" dirty="0" smtClean="0"/>
              <a:t>Immediate</a:t>
            </a:r>
          </a:p>
          <a:p>
            <a:pPr lvl="1"/>
            <a:r>
              <a:rPr lang="en-US" b="1" dirty="0" smtClean="0"/>
              <a:t>Long-term</a:t>
            </a:r>
            <a:r>
              <a:rPr lang="en-US" b="1" dirty="0"/>
              <a:t> </a:t>
            </a:r>
            <a:endParaRPr lang="en-US" b="1" dirty="0" smtClean="0"/>
          </a:p>
          <a:p>
            <a:pPr lvl="1"/>
            <a:endParaRPr lang="en-US" dirty="0"/>
          </a:p>
          <a:p>
            <a:r>
              <a:rPr lang="en-US" dirty="0" smtClean="0"/>
              <a:t>Regular physical activity can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    improve </a:t>
            </a:r>
            <a:r>
              <a:rPr lang="en-US" b="1" dirty="0"/>
              <a:t>your quality of </a:t>
            </a:r>
            <a:r>
              <a:rPr lang="en-US" b="1" dirty="0" smtClean="0"/>
              <a:t>life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724" y="4343400"/>
            <a:ext cx="3176187" cy="2124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382" y="1343025"/>
            <a:ext cx="225287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inactivity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</a:t>
            </a:r>
            <a:r>
              <a:rPr lang="en-US" dirty="0" smtClean="0"/>
              <a:t>exercise can </a:t>
            </a:r>
            <a:r>
              <a:rPr lang="en-US" dirty="0" smtClean="0"/>
              <a:t>lead to </a:t>
            </a:r>
            <a:r>
              <a:rPr lang="en-US" u="sng" dirty="0" smtClean="0"/>
              <a:t>serious health concerns…especially in youth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What are some </a:t>
            </a:r>
            <a:r>
              <a:rPr lang="en-US" b="1" dirty="0" smtClean="0"/>
              <a:t>concerns</a:t>
            </a:r>
            <a:r>
              <a:rPr lang="en-US" dirty="0" smtClean="0"/>
              <a:t>?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(HINT: we just talked about a few)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52400" y="4419570"/>
            <a:ext cx="2221606" cy="2228910"/>
            <a:chOff x="489397" y="3886200"/>
            <a:chExt cx="2221606" cy="2228910"/>
          </a:xfrm>
        </p:grpSpPr>
        <p:pic>
          <p:nvPicPr>
            <p:cNvPr id="1026" name="Picture 2" descr="https://upload.wikimedia.org/wikipedia/commons/2/27/Computadoras_y_Obesida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397" y="3886200"/>
              <a:ext cx="2221606" cy="1752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489397" y="5715000"/>
              <a:ext cx="21776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Obesity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09576" y="3867150"/>
            <a:ext cx="2475606" cy="2076450"/>
            <a:chOff x="3048000" y="3962400"/>
            <a:chExt cx="2475606" cy="207645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3962400"/>
              <a:ext cx="2475606" cy="1647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197001" y="5638740"/>
              <a:ext cx="21776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Type II Diabetes</a:t>
              </a:r>
              <a:endParaRPr lang="en-US" sz="20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36180" y="4619460"/>
            <a:ext cx="2375482" cy="2038500"/>
            <a:chOff x="5172075" y="4590990"/>
            <a:chExt cx="2375482" cy="2038500"/>
          </a:xfrm>
        </p:grpSpPr>
        <p:sp>
          <p:nvSpPr>
            <p:cNvPr id="11" name="TextBox 10"/>
            <p:cNvSpPr txBox="1"/>
            <p:nvPr/>
          </p:nvSpPr>
          <p:spPr>
            <a:xfrm>
              <a:off x="5271014" y="6229380"/>
              <a:ext cx="21776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Depression</a:t>
              </a:r>
              <a:endParaRPr lang="en-US" sz="2000" b="1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2075" y="4590990"/>
              <a:ext cx="2375482" cy="158118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6629400" y="3867150"/>
            <a:ext cx="2413000" cy="1885980"/>
            <a:chOff x="6629400" y="3810000"/>
            <a:chExt cx="2413000" cy="188598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9400" y="3810000"/>
              <a:ext cx="2413000" cy="14478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747098" y="5295870"/>
              <a:ext cx="21776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Heart Disease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5947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Even </a:t>
            </a:r>
            <a:r>
              <a:rPr lang="en-US" b="1" dirty="0" smtClean="0"/>
              <a:t>moderate amounts </a:t>
            </a:r>
            <a:r>
              <a:rPr lang="en-US" dirty="0" smtClean="0"/>
              <a:t>of </a:t>
            </a:r>
            <a:r>
              <a:rPr lang="en-US" dirty="0" smtClean="0"/>
              <a:t>exercise can </a:t>
            </a:r>
            <a:r>
              <a:rPr lang="en-US" dirty="0" smtClean="0"/>
              <a:t>have </a:t>
            </a:r>
            <a:r>
              <a:rPr lang="en-US" b="1" dirty="0" smtClean="0"/>
              <a:t>measurable benefits </a:t>
            </a:r>
            <a:r>
              <a:rPr lang="en-US" dirty="0" smtClean="0"/>
              <a:t>for high-risk (i.e. obese) youth</a:t>
            </a:r>
          </a:p>
          <a:p>
            <a:endParaRPr lang="en-US" dirty="0" smtClean="0"/>
          </a:p>
          <a:p>
            <a:r>
              <a:rPr lang="en-US" u="sng" dirty="0" smtClean="0"/>
              <a:t>Scientific </a:t>
            </a:r>
            <a:r>
              <a:rPr lang="en-US" u="sng" dirty="0" smtClean="0"/>
              <a:t>recommendations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b="1" dirty="0" smtClean="0"/>
              <a:t>60+ min</a:t>
            </a:r>
            <a:r>
              <a:rPr lang="en-US" dirty="0" smtClean="0"/>
              <a:t>. of daily moderate physical activity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Aerobic</a:t>
            </a:r>
            <a:r>
              <a:rPr lang="en-US" dirty="0" smtClean="0"/>
              <a:t> (e.g., running, cycling) activities should </a:t>
            </a:r>
          </a:p>
          <a:p>
            <a:pPr marL="411480" lvl="1" indent="0">
              <a:buNone/>
            </a:pPr>
            <a:r>
              <a:rPr lang="en-US" dirty="0" smtClean="0"/>
              <a:t>    make up the majority of </a:t>
            </a:r>
            <a:r>
              <a:rPr lang="en-US" dirty="0" smtClean="0"/>
              <a:t>your exercise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Anaerobic</a:t>
            </a:r>
            <a:r>
              <a:rPr lang="en-US" dirty="0" smtClean="0"/>
              <a:t> activities (e.g., bone &amp; muscle strengthening such as weight lifting) should be incorporated at least 3</a:t>
            </a:r>
            <a:r>
              <a:rPr lang="en-US" b="1" dirty="0" smtClean="0"/>
              <a:t>x per week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Sources: </a:t>
            </a:r>
          </a:p>
          <a:p>
            <a:pPr lvl="2"/>
            <a:r>
              <a:rPr lang="en-US" dirty="0" smtClean="0"/>
              <a:t>Janssen &amp; Leblanc 2010</a:t>
            </a:r>
          </a:p>
          <a:p>
            <a:pPr lvl="2"/>
            <a:r>
              <a:rPr lang="en-US" dirty="0" smtClean="0"/>
              <a:t>Strong et al. 2005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324475"/>
            <a:ext cx="2057400" cy="13694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0" y="2362200"/>
            <a:ext cx="1143000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028950"/>
            <a:ext cx="1047750" cy="184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4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 smtClean="0"/>
              <a:t>can we measure </a:t>
            </a:r>
            <a:br>
              <a:rPr lang="en-US" dirty="0" smtClean="0"/>
            </a:br>
            <a:r>
              <a:rPr lang="en-US" dirty="0" smtClean="0"/>
              <a:t>fitness?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b="1" dirty="0" smtClean="0"/>
              <a:t>The body </a:t>
            </a:r>
            <a:r>
              <a:rPr lang="en-US" b="1" dirty="0" smtClean="0"/>
              <a:t>gives </a:t>
            </a:r>
            <a:r>
              <a:rPr lang="en-US" b="1" dirty="0" smtClean="0"/>
              <a:t>us feedback</a:t>
            </a:r>
            <a:r>
              <a:rPr lang="en-US" dirty="0" smtClean="0"/>
              <a:t>…it responds to exercise in a characteristic, measurable way! </a:t>
            </a:r>
          </a:p>
          <a:p>
            <a:r>
              <a:rPr lang="en-US" dirty="0" smtClean="0"/>
              <a:t>We can </a:t>
            </a:r>
            <a:r>
              <a:rPr lang="en-US" b="1" dirty="0" smtClean="0"/>
              <a:t>use our own body’s data </a:t>
            </a:r>
            <a:r>
              <a:rPr lang="en-US" dirty="0" smtClean="0"/>
              <a:t>to help us develop </a:t>
            </a:r>
            <a:r>
              <a:rPr lang="en-US" u="sng" dirty="0" smtClean="0"/>
              <a:t>individualized training programs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We call the body’s basic, measurable functions…</a:t>
            </a:r>
          </a:p>
          <a:p>
            <a:pPr marL="114300" indent="0" algn="ctr">
              <a:buNone/>
            </a:pPr>
            <a:r>
              <a:rPr lang="en-US" sz="4000" b="1" dirty="0" smtClean="0"/>
              <a:t>VITAL SIGNS!</a:t>
            </a:r>
          </a:p>
          <a:p>
            <a:r>
              <a:rPr lang="en-US" dirty="0" smtClean="0"/>
              <a:t>What </a:t>
            </a:r>
            <a:r>
              <a:rPr lang="en-US" dirty="0"/>
              <a:t>are </a:t>
            </a:r>
            <a:r>
              <a:rPr lang="en-US" dirty="0" smtClean="0"/>
              <a:t>4 </a:t>
            </a:r>
            <a:r>
              <a:rPr lang="en-US" dirty="0"/>
              <a:t>routinely monitored vital signs?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594354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Body Temperature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618797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Pulse Rate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5618797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Respiration Rate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5946338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*Blood pressure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634365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*Blood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pressure is not considered a vital sign, but is often measured along with the vital signs</a:t>
            </a:r>
          </a:p>
        </p:txBody>
      </p:sp>
    </p:spTree>
    <p:extLst>
      <p:ext uri="{BB962C8B-B14F-4D97-AF65-F5344CB8AC3E}">
        <p14:creationId xmlns:p14="http://schemas.microsoft.com/office/powerpoint/2010/main" val="19398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Today’s Activity: </a:t>
            </a:r>
            <a:br>
              <a:rPr lang="en-US" dirty="0" smtClean="0"/>
            </a:br>
            <a:r>
              <a:rPr lang="en-US" b="1" dirty="0" smtClean="0"/>
              <a:t>Break a sweat!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We’ll focus on </a:t>
            </a:r>
            <a:r>
              <a:rPr lang="en-US" u="sng" dirty="0" smtClean="0"/>
              <a:t>2</a:t>
            </a:r>
            <a:r>
              <a:rPr lang="en-US" dirty="0" smtClean="0"/>
              <a:t> of these vital signs …</a:t>
            </a:r>
          </a:p>
          <a:p>
            <a:endParaRPr lang="en-US" dirty="0"/>
          </a:p>
          <a:p>
            <a:r>
              <a:rPr lang="en-US" dirty="0" smtClean="0"/>
              <a:t>You’ll learn to measure your own and a partner’s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2800" dirty="0" smtClean="0"/>
              <a:t>…and see how these vital </a:t>
            </a:r>
          </a:p>
          <a:p>
            <a:pPr marL="114300" indent="0">
              <a:buNone/>
            </a:pPr>
            <a:r>
              <a:rPr lang="en-US" sz="2800" dirty="0" smtClean="0"/>
              <a:t>signs respond to </a:t>
            </a:r>
            <a:r>
              <a:rPr lang="en-US" sz="2800" b="1" dirty="0" smtClean="0"/>
              <a:t>different</a:t>
            </a:r>
            <a:r>
              <a:rPr lang="en-US" sz="2800" dirty="0" smtClean="0"/>
              <a:t> </a:t>
            </a:r>
          </a:p>
          <a:p>
            <a:pPr marL="114300" indent="0">
              <a:buNone/>
            </a:pPr>
            <a:r>
              <a:rPr lang="en-US" sz="2800" b="1" dirty="0" smtClean="0"/>
              <a:t>durations </a:t>
            </a:r>
            <a:r>
              <a:rPr lang="en-US" sz="2800" dirty="0" smtClean="0"/>
              <a:t>and </a:t>
            </a:r>
            <a:r>
              <a:rPr lang="en-US" sz="2800" b="1" dirty="0" smtClean="0"/>
              <a:t>intensities </a:t>
            </a:r>
            <a:r>
              <a:rPr lang="en-US" sz="2800" dirty="0" smtClean="0"/>
              <a:t>of </a:t>
            </a:r>
          </a:p>
          <a:p>
            <a:pPr marL="114300" indent="0">
              <a:buNone/>
            </a:pPr>
            <a:r>
              <a:rPr lang="en-US" sz="2800" i="1" u="sng" dirty="0" smtClean="0"/>
              <a:t>whatever exercise </a:t>
            </a:r>
            <a:r>
              <a:rPr lang="en-US" sz="2800" dirty="0" smtClean="0"/>
              <a:t>you’d </a:t>
            </a:r>
          </a:p>
          <a:p>
            <a:pPr marL="114300" indent="0">
              <a:buNone/>
            </a:pPr>
            <a:r>
              <a:rPr lang="en-US" sz="2800" dirty="0" smtClean="0"/>
              <a:t>like to test!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971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Pulse Rate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2971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Respiration Rate</a:t>
            </a:r>
            <a:endParaRPr 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619500"/>
            <a:ext cx="3962400" cy="30708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60960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Get Creative!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61544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FOR THIS ACTIVITY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590800"/>
            <a:ext cx="7924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1999"/>
          </a:xfrm>
        </p:spPr>
        <p:txBody>
          <a:bodyPr>
            <a:normAutofit/>
          </a:bodyPr>
          <a:lstStyle/>
          <a:p>
            <a:r>
              <a:rPr lang="en-US" dirty="0" smtClean="0"/>
              <a:t>…ARE AVAILABLE AT: </a:t>
            </a:r>
          </a:p>
          <a:p>
            <a:endParaRPr lang="en-US" dirty="0"/>
          </a:p>
          <a:p>
            <a:r>
              <a:rPr lang="en-US" sz="2000" dirty="0">
                <a:solidFill>
                  <a:srgbClr val="000090"/>
                </a:solidFill>
                <a:hlinkClick r:id="rId2"/>
              </a:rPr>
              <a:t>http://</a:t>
            </a:r>
            <a:r>
              <a:rPr lang="en-US" sz="2000" dirty="0" smtClean="0">
                <a:solidFill>
                  <a:srgbClr val="000090"/>
                </a:solidFill>
                <a:hlinkClick r:id="rId2"/>
              </a:rPr>
              <a:t>scwibles.ucsc.edu/Products/HigginsBryce_Sweat.html</a:t>
            </a:r>
            <a:endParaRPr lang="en-US" sz="2000" dirty="0" smtClean="0">
              <a:solidFill>
                <a:srgbClr val="00009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Module Authors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Caleb M. Bryce, UC Santa Cruz</a:t>
            </a:r>
          </a:p>
          <a:p>
            <a:pPr lvl="1"/>
            <a:r>
              <a:rPr lang="en-US" dirty="0" smtClean="0"/>
              <a:t>Ben Higgins, UC Santa Cruz</a:t>
            </a:r>
          </a:p>
          <a:p>
            <a:pPr lvl="1"/>
            <a:r>
              <a:rPr lang="en-US" dirty="0" smtClean="0"/>
              <a:t>Sarah </a:t>
            </a:r>
            <a:r>
              <a:rPr lang="en-US" dirty="0" err="1" smtClean="0"/>
              <a:t>Baumgart</a:t>
            </a:r>
            <a:r>
              <a:rPr lang="en-US" dirty="0" smtClean="0"/>
              <a:t>, Watsonville High School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1443"/>
            <a:ext cx="9144000" cy="80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8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1">
      <a:dk1>
        <a:srgbClr val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1B1ACC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891</TotalTime>
  <Words>876</Words>
  <Application>Microsoft Macintosh PowerPoint</Application>
  <PresentationFormat>On-screen Show (4:3)</PresentationFormat>
  <Paragraphs>114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Break a Sweat!</vt:lpstr>
      <vt:lpstr>What is exercise?</vt:lpstr>
      <vt:lpstr>Why is exercise important?</vt:lpstr>
      <vt:lpstr>Dangers of inactivity</vt:lpstr>
      <vt:lpstr>BUT…</vt:lpstr>
      <vt:lpstr>how can we measure  fitness?</vt:lpstr>
      <vt:lpstr>Today’s Activity:  Break a sweat!</vt:lpstr>
      <vt:lpstr>MATERIALS FOR THIS ACTIVITY</vt:lpstr>
    </vt:vector>
  </TitlesOfParts>
  <Company>UC Santa Cruz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</dc:creator>
  <cp:lastModifiedBy>Don Bard</cp:lastModifiedBy>
  <cp:revision>24</cp:revision>
  <dcterms:created xsi:type="dcterms:W3CDTF">2015-06-24T06:31:12Z</dcterms:created>
  <dcterms:modified xsi:type="dcterms:W3CDTF">2015-07-06T21:53:17Z</dcterms:modified>
</cp:coreProperties>
</file>