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37" r:id="rId1"/>
  </p:sldMasterIdLst>
  <p:notesMasterIdLst>
    <p:notesMasterId r:id="rId24"/>
  </p:notesMasterIdLst>
  <p:sldIdLst>
    <p:sldId id="256" r:id="rId2"/>
    <p:sldId id="257" r:id="rId3"/>
    <p:sldId id="258" r:id="rId4"/>
    <p:sldId id="259" r:id="rId5"/>
    <p:sldId id="277" r:id="rId6"/>
    <p:sldId id="280" r:id="rId7"/>
    <p:sldId id="263" r:id="rId8"/>
    <p:sldId id="276" r:id="rId9"/>
    <p:sldId id="279" r:id="rId10"/>
    <p:sldId id="278" r:id="rId11"/>
    <p:sldId id="281" r:id="rId12"/>
    <p:sldId id="283" r:id="rId13"/>
    <p:sldId id="282" r:id="rId14"/>
    <p:sldId id="261" r:id="rId15"/>
    <p:sldId id="260" r:id="rId16"/>
    <p:sldId id="262" r:id="rId17"/>
    <p:sldId id="265" r:id="rId18"/>
    <p:sldId id="266" r:id="rId19"/>
    <p:sldId id="267" r:id="rId20"/>
    <p:sldId id="268" r:id="rId21"/>
    <p:sldId id="270" r:id="rId22"/>
    <p:sldId id="271" r:id="rId23"/>
  </p:sldIdLst>
  <p:sldSz cx="9144000" cy="6858000" type="screen4x3"/>
  <p:notesSz cx="6858000" cy="9144000"/>
  <p:defaultTextStyle>
    <a:lvl1pPr>
      <a:defRPr>
        <a:latin typeface="Palatino Linotype"/>
        <a:ea typeface="Palatino Linotype"/>
        <a:cs typeface="Palatino Linotype"/>
        <a:sym typeface="Palatino Linotype"/>
      </a:defRPr>
    </a:lvl1pPr>
    <a:lvl2pPr indent="457200">
      <a:defRPr>
        <a:latin typeface="Palatino Linotype"/>
        <a:ea typeface="Palatino Linotype"/>
        <a:cs typeface="Palatino Linotype"/>
        <a:sym typeface="Palatino Linotype"/>
      </a:defRPr>
    </a:lvl2pPr>
    <a:lvl3pPr indent="914400">
      <a:defRPr>
        <a:latin typeface="Palatino Linotype"/>
        <a:ea typeface="Palatino Linotype"/>
        <a:cs typeface="Palatino Linotype"/>
        <a:sym typeface="Palatino Linotype"/>
      </a:defRPr>
    </a:lvl3pPr>
    <a:lvl4pPr indent="1371600">
      <a:defRPr>
        <a:latin typeface="Palatino Linotype"/>
        <a:ea typeface="Palatino Linotype"/>
        <a:cs typeface="Palatino Linotype"/>
        <a:sym typeface="Palatino Linotype"/>
      </a:defRPr>
    </a:lvl4pPr>
    <a:lvl5pPr indent="1828800">
      <a:defRPr>
        <a:latin typeface="Palatino Linotype"/>
        <a:ea typeface="Palatino Linotype"/>
        <a:cs typeface="Palatino Linotype"/>
        <a:sym typeface="Palatino Linotype"/>
      </a:defRPr>
    </a:lvl5pPr>
    <a:lvl6pPr indent="2286000">
      <a:defRPr>
        <a:latin typeface="Palatino Linotype"/>
        <a:ea typeface="Palatino Linotype"/>
        <a:cs typeface="Palatino Linotype"/>
        <a:sym typeface="Palatino Linotype"/>
      </a:defRPr>
    </a:lvl6pPr>
    <a:lvl7pPr indent="2743200">
      <a:defRPr>
        <a:latin typeface="Palatino Linotype"/>
        <a:ea typeface="Palatino Linotype"/>
        <a:cs typeface="Palatino Linotype"/>
        <a:sym typeface="Palatino Linotype"/>
      </a:defRPr>
    </a:lvl7pPr>
    <a:lvl8pPr indent="3200400">
      <a:defRPr>
        <a:latin typeface="Palatino Linotype"/>
        <a:ea typeface="Palatino Linotype"/>
        <a:cs typeface="Palatino Linotype"/>
        <a:sym typeface="Palatino Linotype"/>
      </a:defRPr>
    </a:lvl8pPr>
    <a:lvl9pPr indent="3657600">
      <a:defRPr>
        <a:latin typeface="Palatino Linotype"/>
        <a:ea typeface="Palatino Linotype"/>
        <a:cs typeface="Palatino Linotype"/>
        <a:sym typeface="Palatino Linotyp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Palatino Linotype"/>
          <a:ea typeface="Palatino Linotype"/>
          <a:cs typeface="Palatino Linotyp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5E5"/>
          </a:solidFill>
        </a:fill>
      </a:tcStyle>
    </a:wholeTbl>
    <a:band2H>
      <a:tcTxStyle/>
      <a:tcStyle>
        <a:tcBdr/>
        <a:fill>
          <a:solidFill>
            <a:srgbClr val="E9EBF2"/>
          </a:solidFill>
        </a:fill>
      </a:tcStyle>
    </a:band2H>
    <a:firstCol>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Col>
    <a:la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lastRow>
    <a:fir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Row>
  </a:tblStyle>
  <a:tblStyle styleId="{C7B018BB-80A7-4F77-B60F-C8B233D01FF8}" styleName="">
    <a:tblBg/>
    <a:wholeTbl>
      <a:tcTxStyle b="on" i="on">
        <a:font>
          <a:latin typeface="Palatino Linotype"/>
          <a:ea typeface="Palatino Linotype"/>
          <a:cs typeface="Palatino Linotyp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D8CB"/>
          </a:solidFill>
        </a:fill>
      </a:tcStyle>
    </a:wholeTbl>
    <a:band2H>
      <a:tcTxStyle/>
      <a:tcStyle>
        <a:tcBdr/>
        <a:fill>
          <a:solidFill>
            <a:srgbClr val="FAECE7"/>
          </a:solidFill>
        </a:fill>
      </a:tcStyle>
    </a:band2H>
    <a:firstCol>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Col>
    <a:la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lastRow>
    <a:fir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Row>
  </a:tblStyle>
  <a:tblStyle styleId="{EEE7283C-3CF3-47DC-8721-378D4A62B228}" styleName="">
    <a:tblBg/>
    <a:wholeTbl>
      <a:tcTxStyle b="on" i="on">
        <a:font>
          <a:latin typeface="Palatino Linotype"/>
          <a:ea typeface="Palatino Linotype"/>
          <a:cs typeface="Palatino Linotyp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7D8"/>
          </a:solidFill>
        </a:fill>
      </a:tcStyle>
    </a:wholeTbl>
    <a:band2H>
      <a:tcTxStyle/>
      <a:tcStyle>
        <a:tcBdr/>
        <a:fill>
          <a:solidFill>
            <a:srgbClr val="EBECED"/>
          </a:solidFill>
        </a:fill>
      </a:tcStyle>
    </a:band2H>
    <a:firstCol>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Col>
    <a:la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lastRow>
    <a:fir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Row>
  </a:tblStyle>
  <a:tblStyle styleId="{CF821DB8-F4EB-4A41-A1BA-3FCAFE7338EE}" styleName="">
    <a:tblBg/>
    <a:wholeTbl>
      <a:tcTxStyle b="on" i="on">
        <a:font>
          <a:latin typeface="Palatino Linotype"/>
          <a:ea typeface="Palatino Linotype"/>
          <a:cs typeface="Palatino Linotyp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076B4"/>
          </a:solidFill>
        </a:fill>
      </a:tcStyle>
    </a:firstCol>
    <a:lastRow>
      <a:tcTxStyle b="on" i="on">
        <a:font>
          <a:latin typeface="Palatino Linotype"/>
          <a:ea typeface="Palatino Linotype"/>
          <a:cs typeface="Palatino Linotype"/>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076B4"/>
          </a:solidFill>
        </a:fill>
      </a:tcStyle>
    </a:firstRow>
  </a:tblStyle>
  <a:tblStyle styleId="{33BA23B1-9221-436E-865A-0063620EA4FD}" styleName="">
    <a:tblBg/>
    <a:wholeTbl>
      <a:tcTxStyle b="on" i="on">
        <a:font>
          <a:latin typeface="Palatino Linotype"/>
          <a:ea typeface="Palatino Linotype"/>
          <a:cs typeface="Palatino Linotyp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Palatino Linotype"/>
          <a:ea typeface="Palatino Linotype"/>
          <a:cs typeface="Palatino Linotyp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Palatino Linotype"/>
          <a:ea typeface="Palatino Linotype"/>
          <a:cs typeface="Palatino Linotyp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Palatino Linotype"/>
          <a:ea typeface="Palatino Linotype"/>
          <a:cs typeface="Palatino Linotyp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Palatino Linotype"/>
          <a:ea typeface="Palatino Linotype"/>
          <a:cs typeface="Palatino Linotype"/>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Palatino Linotype"/>
          <a:ea typeface="Palatino Linotype"/>
          <a:cs typeface="Palatino Linotyp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3306483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0065BE-0657-4A47-90AD-C21C55E16B19}" type="datetime4">
              <a:rPr lang="en-US" smtClean="0"/>
              <a:pPr/>
              <a:t>December 10, 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FEBEB0A-9E3D-4B14-9782-E2AE3DA60D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C3AA4-67BE-44F7-809A-3582401494AF}" type="datetime4">
              <a:rPr lang="en-US" smtClean="0"/>
              <a:pPr/>
              <a:t>December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5172EEB-1769-4776-AD69-E7C1260563EB}" type="datetime4">
              <a:rPr lang="en-US" smtClean="0"/>
              <a:pPr/>
              <a:t>December 10, 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lvl="0"/>
            <a:fld id="{86CB4B4D-7CA3-9044-876B-883B54F867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7BB8AF-C16A-4836-A92D-61834B5F0BA5}" type="datetime4">
              <a:rPr lang="en-US" smtClean="0"/>
              <a:pPr/>
              <a:t>December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lvl="0"/>
            <a:fld id="{86CB4B4D-7CA3-9044-876B-883B54F8677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47D2193-4505-4A75-99BB-880C6989A757}" type="datetime4">
              <a:rPr lang="en-US" smtClean="0"/>
              <a:pPr/>
              <a:t>December 10, 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FEBEB0A-9E3D-4B14-9782-E2AE3DA60D9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13A18F4-33C3-445B-924C-31108C51719C}" type="datetime4">
              <a:rPr lang="en-US" smtClean="0"/>
              <a:pPr/>
              <a:t>December 10, 2014</a:t>
            </a:fld>
            <a:endParaRPr lang="en-US"/>
          </a:p>
        </p:txBody>
      </p:sp>
      <p:sp>
        <p:nvSpPr>
          <p:cNvPr id="10" name="Slide Number Placeholder 9"/>
          <p:cNvSpPr>
            <a:spLocks noGrp="1"/>
          </p:cNvSpPr>
          <p:nvPr>
            <p:ph type="sldNum" sz="quarter" idx="16"/>
          </p:nvPr>
        </p:nvSpPr>
        <p:spPr/>
        <p:txBody>
          <a:bodyPr rtlCol="0"/>
          <a:lstStyle/>
          <a:p>
            <a:pPr lvl="0"/>
            <a:fld id="{86CB4B4D-7CA3-9044-876B-883B54F8677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AF7543A-E259-478F-9E0D-57BA40E442B7}" type="datetime4">
              <a:rPr lang="en-US" smtClean="0"/>
              <a:pPr/>
              <a:t>December 10, 2014</a:t>
            </a:fld>
            <a:endParaRPr lang="en-US"/>
          </a:p>
        </p:txBody>
      </p:sp>
      <p:sp>
        <p:nvSpPr>
          <p:cNvPr id="12" name="Slide Number Placeholder 11"/>
          <p:cNvSpPr>
            <a:spLocks noGrp="1"/>
          </p:cNvSpPr>
          <p:nvPr>
            <p:ph type="sldNum" sz="quarter" idx="16"/>
          </p:nvPr>
        </p:nvSpPr>
        <p:spPr/>
        <p:txBody>
          <a:bodyPr rtlCol="0"/>
          <a:lstStyle/>
          <a:p>
            <a:pPr lvl="0"/>
            <a:fld id="{86CB4B4D-7CA3-9044-876B-883B54F8677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FB012D-77A1-44B0-BB26-329BA1EE55C9}" type="datetime4">
              <a:rPr lang="en-US" smtClean="0"/>
              <a:pPr/>
              <a:t>December 10,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lvl="0"/>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December 10,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lvl="0"/>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7EAB0C-2220-4D0E-A0DD-DB7FA0F742F4}" type="datetime4">
              <a:rPr lang="en-US" smtClean="0"/>
              <a:pPr/>
              <a:t>December 10,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lvl="0"/>
            <a:fld id="{86CB4B4D-7CA3-9044-876B-883B54F8677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3416D63-31BF-4B94-B6C5-E20B2C63F515}" type="datetime4">
              <a:rPr lang="en-US" smtClean="0"/>
              <a:pPr/>
              <a:t>December 10, 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lvl="0"/>
            <a:fld id="{86CB4B4D-7CA3-9044-876B-883B54F8677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B1B13E-D5AF-485E-81A1-82A140076526}" type="datetime4">
              <a:rPr lang="en-US" smtClean="0"/>
              <a:pPr/>
              <a:t>December 10, 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fld id="{86CB4B4D-7CA3-9044-876B-883B54F86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DF5apIFocg)%23https://www.youtube.com/watch?v=NDF5apIFocg)" TargetMode="Externa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DF5apIFocg)%23https://www.youtube.com/watch?v=NDF5apIFocg)" TargetMode="Externa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ctrTitle"/>
          </p:nvPr>
        </p:nvSpPr>
        <p:spPr>
          <a:xfrm>
            <a:off x="685800" y="4002676"/>
            <a:ext cx="7772400" cy="1161368"/>
          </a:xfrm>
          <a:prstGeom prst="rect">
            <a:avLst/>
          </a:prstGeom>
        </p:spPr>
        <p:txBody>
          <a:bodyPr lIns="0" tIns="0" rIns="0" bIns="0">
            <a:normAutofit/>
          </a:bodyPr>
          <a:lstStyle>
            <a:lvl1pPr defTabSz="704087">
              <a:defRPr sz="6160">
                <a:effectLst>
                  <a:outerShdw blurRad="48895" dist="29337" dir="5400000" rotWithShape="0">
                    <a:srgbClr val="000000">
                      <a:alpha val="25000"/>
                    </a:srgbClr>
                  </a:outerShdw>
                </a:effectLst>
              </a:defRPr>
            </a:lvl1pPr>
          </a:lstStyle>
          <a:p>
            <a:pPr lvl="0">
              <a:defRPr sz="1800">
                <a:solidFill>
                  <a:srgbClr val="000000"/>
                </a:solidFill>
                <a:effectLst/>
              </a:defRPr>
            </a:pPr>
            <a:r>
              <a:rPr sz="6160">
                <a:solidFill>
                  <a:srgbClr val="2F5897"/>
                </a:solidFill>
                <a:effectLst>
                  <a:outerShdw blurRad="48895" dist="29337" dir="5400000" rotWithShape="0">
                    <a:srgbClr val="000000">
                      <a:alpha val="25000"/>
                    </a:srgbClr>
                  </a:outerShdw>
                </a:effectLst>
              </a:rPr>
              <a:t>Toxic Avengers:</a:t>
            </a:r>
          </a:p>
        </p:txBody>
      </p:sp>
      <p:sp>
        <p:nvSpPr>
          <p:cNvPr id="55" name="Shape 55"/>
          <p:cNvSpPr>
            <a:spLocks noGrp="1"/>
          </p:cNvSpPr>
          <p:nvPr>
            <p:ph type="subTitle" idx="1"/>
          </p:nvPr>
        </p:nvSpPr>
        <p:spPr>
          <a:xfrm>
            <a:off x="685799" y="5240242"/>
            <a:ext cx="8004921" cy="757161"/>
          </a:xfrm>
          <a:prstGeom prst="rect">
            <a:avLst/>
          </a:prstGeom>
        </p:spPr>
        <p:txBody>
          <a:bodyPr>
            <a:normAutofit/>
          </a:bodyPr>
          <a:lstStyle/>
          <a:p>
            <a:pPr lvl="0">
              <a:spcBef>
                <a:spcPts val="600"/>
              </a:spcBef>
              <a:defRPr sz="1800">
                <a:solidFill>
                  <a:srgbClr val="000000"/>
                </a:solidFill>
              </a:defRPr>
            </a:pPr>
            <a:r>
              <a:rPr lang="en-US" sz="2800" b="1" i="1" dirty="0" smtClean="0">
                <a:solidFill>
                  <a:srgbClr val="2F5897"/>
                </a:solidFill>
                <a:latin typeface="Palatino Linotype"/>
                <a:ea typeface="Palatino Linotype"/>
                <a:cs typeface="Palatino Linotype"/>
                <a:sym typeface="Palatino Linotype"/>
              </a:rPr>
              <a:t>The </a:t>
            </a:r>
            <a:r>
              <a:rPr sz="2800" b="1" i="1" dirty="0" smtClean="0">
                <a:solidFill>
                  <a:srgbClr val="2F5897"/>
                </a:solidFill>
                <a:latin typeface="Palatino Linotype"/>
                <a:ea typeface="Palatino Linotype"/>
                <a:cs typeface="Palatino Linotype"/>
                <a:sym typeface="Palatino Linotype"/>
              </a:rPr>
              <a:t>human </a:t>
            </a:r>
            <a:r>
              <a:rPr sz="2800" b="1" i="1" dirty="0">
                <a:solidFill>
                  <a:srgbClr val="2F5897"/>
                </a:solidFill>
                <a:latin typeface="Palatino Linotype"/>
                <a:ea typeface="Palatino Linotype"/>
                <a:cs typeface="Palatino Linotype"/>
                <a:sym typeface="Palatino Linotype"/>
              </a:rPr>
              <a:t>geography of pollution</a:t>
            </a:r>
          </a:p>
        </p:txBody>
      </p:sp>
      <p:pic>
        <p:nvPicPr>
          <p:cNvPr id="56" name="image2.jpg" descr="toxic1.jpg"/>
          <p:cNvPicPr/>
          <p:nvPr/>
        </p:nvPicPr>
        <p:blipFill>
          <a:blip r:embed="rId2">
            <a:extLst/>
          </a:blip>
          <a:stretch>
            <a:fillRect/>
          </a:stretch>
        </p:blipFill>
        <p:spPr>
          <a:xfrm>
            <a:off x="685800" y="241887"/>
            <a:ext cx="7620631" cy="361657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Demographics</a:t>
            </a:r>
            <a:r>
              <a:rPr sz="4000" dirty="0" smtClean="0">
                <a:solidFill>
                  <a:srgbClr val="808080"/>
                </a:solidFill>
              </a:rPr>
              <a:t>:</a:t>
            </a:r>
            <a:r>
              <a:rPr lang="en-US" sz="4000" dirty="0" smtClean="0">
                <a:solidFill>
                  <a:srgbClr val="808080"/>
                </a:solidFill>
              </a:rPr>
              <a:t> information about populations (per capita income, education, etc.)</a:t>
            </a:r>
            <a:endParaRPr sz="2000" dirty="0">
              <a:solidFill>
                <a:srgbClr val="808080"/>
              </a:solidFill>
            </a:endParaRPr>
          </a:p>
        </p:txBody>
      </p:sp>
    </p:spTree>
    <p:extLst>
      <p:ext uri="{BB962C8B-B14F-4D97-AF65-F5344CB8AC3E}">
        <p14:creationId xmlns:p14="http://schemas.microsoft.com/office/powerpoint/2010/main" val="2793335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Toxic Waste</a:t>
            </a:r>
            <a:r>
              <a:rPr sz="4000" dirty="0" smtClean="0">
                <a:solidFill>
                  <a:srgbClr val="808080"/>
                </a:solidFill>
              </a:rPr>
              <a:t>:</a:t>
            </a:r>
            <a:r>
              <a:rPr lang="en-US" sz="4000" dirty="0" smtClean="0">
                <a:solidFill>
                  <a:srgbClr val="808080"/>
                </a:solidFill>
              </a:rPr>
              <a:t> solid, liquid, or vapor that can cause harm to living creatures</a:t>
            </a:r>
            <a:endParaRPr sz="2000" dirty="0">
              <a:solidFill>
                <a:srgbClr val="808080"/>
              </a:solidFill>
            </a:endParaRPr>
          </a:p>
        </p:txBody>
      </p:sp>
    </p:spTree>
    <p:extLst>
      <p:ext uri="{BB962C8B-B14F-4D97-AF65-F5344CB8AC3E}">
        <p14:creationId xmlns:p14="http://schemas.microsoft.com/office/powerpoint/2010/main" val="383253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EPA</a:t>
            </a:r>
            <a:r>
              <a:rPr sz="4000" dirty="0" smtClean="0">
                <a:solidFill>
                  <a:srgbClr val="808080"/>
                </a:solidFill>
              </a:rPr>
              <a:t>:</a:t>
            </a:r>
            <a:r>
              <a:rPr lang="en-US" sz="4000" dirty="0" smtClean="0">
                <a:solidFill>
                  <a:srgbClr val="808080"/>
                </a:solidFill>
              </a:rPr>
              <a:t> Environmental Protection Agency</a:t>
            </a:r>
            <a:endParaRPr sz="2000" dirty="0">
              <a:solidFill>
                <a:srgbClr val="808080"/>
              </a:solidFill>
            </a:endParaRPr>
          </a:p>
        </p:txBody>
      </p:sp>
    </p:spTree>
    <p:extLst>
      <p:ext uri="{BB962C8B-B14F-4D97-AF65-F5344CB8AC3E}">
        <p14:creationId xmlns:p14="http://schemas.microsoft.com/office/powerpoint/2010/main" val="2497778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Environmental </a:t>
            </a:r>
            <a:r>
              <a:rPr lang="en-US" sz="4000" dirty="0">
                <a:solidFill>
                  <a:srgbClr val="808080"/>
                </a:solidFill>
              </a:rPr>
              <a:t>Injustice: occurs when local governments or companies build environmentally detrimental infrastructure in </a:t>
            </a:r>
            <a:r>
              <a:rPr lang="en-US" sz="4000" dirty="0" smtClean="0">
                <a:solidFill>
                  <a:srgbClr val="808080"/>
                </a:solidFill>
              </a:rPr>
              <a:t>minority </a:t>
            </a:r>
            <a:r>
              <a:rPr lang="en-US" sz="4000" dirty="0">
                <a:solidFill>
                  <a:srgbClr val="808080"/>
                </a:solidFill>
              </a:rPr>
              <a:t>communities </a:t>
            </a:r>
            <a:endParaRPr sz="2000" dirty="0">
              <a:solidFill>
                <a:srgbClr val="808080"/>
              </a:solidFill>
            </a:endParaRPr>
          </a:p>
        </p:txBody>
      </p:sp>
    </p:spTree>
    <p:extLst>
      <p:ext uri="{BB962C8B-B14F-4D97-AF65-F5344CB8AC3E}">
        <p14:creationId xmlns:p14="http://schemas.microsoft.com/office/powerpoint/2010/main" val="2735152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lang="en-US" sz="5400" dirty="0" smtClean="0">
                <a:solidFill>
                  <a:srgbClr val="2F5897"/>
                </a:solidFill>
                <a:effectLst>
                  <a:outerShdw blurRad="63500" dist="38100" dir="5400000" rotWithShape="0">
                    <a:srgbClr val="000000">
                      <a:alpha val="25000"/>
                    </a:srgbClr>
                  </a:outerShdw>
                </a:effectLst>
              </a:rPr>
              <a:t>Discovering Injustice</a:t>
            </a:r>
            <a:endParaRPr sz="5400" dirty="0">
              <a:solidFill>
                <a:srgbClr val="2F5897"/>
              </a:solidFill>
              <a:effectLst>
                <a:outerShdw blurRad="63500" dist="38100" dir="5400000" rotWithShape="0">
                  <a:srgbClr val="000000">
                    <a:alpha val="25000"/>
                  </a:srgbClr>
                </a:outerShdw>
              </a:effectLst>
            </a:endParaRPr>
          </a:p>
        </p:txBody>
      </p:sp>
      <p:sp>
        <p:nvSpPr>
          <p:cNvPr id="73" name="Shape 73"/>
          <p:cNvSpPr>
            <a:spLocks noGrp="1"/>
          </p:cNvSpPr>
          <p:nvPr>
            <p:ph sz="quarter" idx="1"/>
          </p:nvPr>
        </p:nvSpPr>
        <p:spPr>
          <a:xfrm>
            <a:off x="457200" y="1680574"/>
            <a:ext cx="8229600" cy="4525964"/>
          </a:xfrm>
          <a:prstGeom prst="rect">
            <a:avLst/>
          </a:prstGeom>
        </p:spPr>
        <p:txBody>
          <a:bodyPr/>
          <a:lstStyle/>
          <a:p>
            <a:pPr lvl="0">
              <a:defRPr sz="1800">
                <a:solidFill>
                  <a:srgbClr val="000000"/>
                </a:solidFill>
              </a:defRPr>
            </a:pPr>
            <a:r>
              <a:rPr sz="2400" dirty="0">
                <a:solidFill>
                  <a:srgbClr val="808080"/>
                </a:solidFill>
              </a:rPr>
              <a:t>Robert Bullard, nicknamed the “Father of Environmental Justice,” investigated the geographic patterns of pollution</a:t>
            </a:r>
          </a:p>
          <a:p>
            <a:pPr lvl="0">
              <a:defRPr sz="1800">
                <a:solidFill>
                  <a:srgbClr val="000000"/>
                </a:solidFill>
              </a:defRPr>
            </a:pPr>
            <a:r>
              <a:rPr sz="2400" dirty="0">
                <a:solidFill>
                  <a:srgbClr val="808080"/>
                </a:solidFill>
              </a:rPr>
              <a:t>The Environmental Justice Movement used the same tactics as the Civil Rights Movement</a:t>
            </a:r>
          </a:p>
          <a:p>
            <a:pPr marL="742950" lvl="1" indent="-285750">
              <a:spcBef>
                <a:spcPts val="300"/>
              </a:spcBef>
              <a:buFont typeface="Courier New"/>
              <a:defRPr sz="1800">
                <a:solidFill>
                  <a:srgbClr val="000000"/>
                </a:solidFill>
              </a:defRPr>
            </a:pPr>
            <a:r>
              <a:rPr sz="1600" dirty="0">
                <a:solidFill>
                  <a:srgbClr val="808080"/>
                </a:solidFill>
              </a:rPr>
              <a:t>Non-violent protest</a:t>
            </a:r>
          </a:p>
          <a:p>
            <a:pPr marL="742950" lvl="1" indent="-285750">
              <a:spcBef>
                <a:spcPts val="300"/>
              </a:spcBef>
              <a:buFont typeface="Courier New"/>
              <a:defRPr sz="1800">
                <a:solidFill>
                  <a:srgbClr val="000000"/>
                </a:solidFill>
              </a:defRPr>
            </a:pPr>
            <a:r>
              <a:rPr sz="1600" dirty="0">
                <a:solidFill>
                  <a:srgbClr val="808080"/>
                </a:solidFill>
              </a:rPr>
              <a:t>Civil law </a:t>
            </a:r>
            <a:r>
              <a:rPr sz="1600" dirty="0" smtClean="0">
                <a:solidFill>
                  <a:srgbClr val="808080"/>
                </a:solidFill>
              </a:rPr>
              <a:t>suits</a:t>
            </a:r>
            <a:endParaRPr sz="1600" dirty="0">
              <a:solidFill>
                <a:srgbClr val="808080"/>
              </a:solidFill>
            </a:endParaRPr>
          </a:p>
        </p:txBody>
      </p:sp>
      <p:pic>
        <p:nvPicPr>
          <p:cNvPr id="74" name="image6.png"/>
          <p:cNvPicPr/>
          <p:nvPr/>
        </p:nvPicPr>
        <p:blipFill>
          <a:blip r:embed="rId2">
            <a:extLst/>
          </a:blip>
          <a:stretch>
            <a:fillRect/>
          </a:stretch>
        </p:blipFill>
        <p:spPr>
          <a:xfrm rot="20830708">
            <a:off x="6095119" y="4873693"/>
            <a:ext cx="2445567" cy="17155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lang="en-US" sz="5400" dirty="0" smtClean="0">
                <a:solidFill>
                  <a:srgbClr val="2F5897"/>
                </a:solidFill>
                <a:effectLst>
                  <a:outerShdw blurRad="63500" dist="38100" dir="5400000" rotWithShape="0">
                    <a:srgbClr val="000000">
                      <a:alpha val="25000"/>
                    </a:srgbClr>
                  </a:outerShdw>
                </a:effectLst>
              </a:rPr>
              <a:t>Discovering Injustice</a:t>
            </a:r>
            <a:endParaRPr sz="5400" dirty="0">
              <a:solidFill>
                <a:srgbClr val="2F5897"/>
              </a:solidFill>
              <a:effectLst>
                <a:outerShdw blurRad="63500" dist="38100" dir="5400000" rotWithShape="0">
                  <a:srgbClr val="000000">
                    <a:alpha val="25000"/>
                  </a:srgbClr>
                </a:outerShdw>
              </a:effectLst>
            </a:endParaRPr>
          </a:p>
        </p:txBody>
      </p:sp>
      <p:sp>
        <p:nvSpPr>
          <p:cNvPr id="70" name="Shape 70"/>
          <p:cNvSpPr>
            <a:spLocks noGrp="1"/>
          </p:cNvSpPr>
          <p:nvPr>
            <p:ph sz="quarter" idx="1"/>
          </p:nvPr>
        </p:nvSpPr>
        <p:spPr>
          <a:xfrm>
            <a:off x="457200" y="1680574"/>
            <a:ext cx="8229600" cy="4525964"/>
          </a:xfrm>
          <a:prstGeom prst="rect">
            <a:avLst/>
          </a:prstGeom>
        </p:spPr>
        <p:txBody>
          <a:bodyPr/>
          <a:lstStyle/>
          <a:p>
            <a:pPr lvl="0">
              <a:defRPr sz="1800">
                <a:solidFill>
                  <a:srgbClr val="000000"/>
                </a:solidFill>
              </a:defRPr>
            </a:pPr>
            <a:r>
              <a:rPr sz="2400" dirty="0" smtClean="0">
                <a:solidFill>
                  <a:srgbClr val="808080"/>
                </a:solidFill>
              </a:rPr>
              <a:t>Patterns </a:t>
            </a:r>
            <a:r>
              <a:rPr sz="2400" dirty="0">
                <a:solidFill>
                  <a:srgbClr val="808080"/>
                </a:solidFill>
              </a:rPr>
              <a:t>of settlement in US cities resulted in people of color ending up near toxic waste facilities or near locations with high pollution rates (ex. Highways)</a:t>
            </a:r>
          </a:p>
          <a:p>
            <a:pPr lvl="0">
              <a:defRPr sz="1800">
                <a:solidFill>
                  <a:srgbClr val="000000"/>
                </a:solidFill>
              </a:defRPr>
            </a:pPr>
            <a:r>
              <a:rPr sz="2400" dirty="0">
                <a:solidFill>
                  <a:srgbClr val="808080"/>
                </a:solidFill>
              </a:rPr>
              <a:t>Health impacts disproportionately impacted low-income and minority groups</a:t>
            </a:r>
          </a:p>
          <a:p>
            <a:pPr lvl="0">
              <a:defRPr sz="1800">
                <a:solidFill>
                  <a:srgbClr val="000000"/>
                </a:solidFill>
              </a:defRPr>
            </a:pPr>
            <a:r>
              <a:rPr sz="2400" dirty="0">
                <a:solidFill>
                  <a:srgbClr val="808080"/>
                </a:solidFill>
              </a:rPr>
              <a:t>How do you </a:t>
            </a:r>
            <a:r>
              <a:rPr lang="en-US" sz="2400" dirty="0" smtClean="0">
                <a:solidFill>
                  <a:srgbClr val="808080"/>
                </a:solidFill>
              </a:rPr>
              <a:t>show </a:t>
            </a:r>
            <a:r>
              <a:rPr sz="2400" dirty="0" smtClean="0">
                <a:solidFill>
                  <a:srgbClr val="808080"/>
                </a:solidFill>
              </a:rPr>
              <a:t>environmental </a:t>
            </a:r>
            <a:r>
              <a:rPr sz="2400" dirty="0">
                <a:solidFill>
                  <a:srgbClr val="808080"/>
                </a:solidFill>
              </a:rPr>
              <a:t>injustice?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lang="en-US" sz="5400" dirty="0" smtClean="0">
                <a:solidFill>
                  <a:srgbClr val="2F5897"/>
                </a:solidFill>
                <a:effectLst>
                  <a:outerShdw blurRad="63500" dist="38100" dir="5400000" rotWithShape="0">
                    <a:srgbClr val="000000">
                      <a:alpha val="25000"/>
                    </a:srgbClr>
                  </a:outerShdw>
                </a:effectLst>
              </a:rPr>
              <a:t>Showing Injustice</a:t>
            </a:r>
            <a:endParaRPr sz="5400" dirty="0">
              <a:solidFill>
                <a:srgbClr val="2F5897"/>
              </a:solidFill>
              <a:effectLst>
                <a:outerShdw blurRad="63500" dist="38100" dir="5400000" rotWithShape="0">
                  <a:srgbClr val="000000">
                    <a:alpha val="25000"/>
                  </a:srgbClr>
                </a:outerShdw>
              </a:effectLst>
            </a:endParaRPr>
          </a:p>
        </p:txBody>
      </p:sp>
      <p:sp>
        <p:nvSpPr>
          <p:cNvPr id="77" name="Shape 77"/>
          <p:cNvSpPr>
            <a:spLocks noGrp="1"/>
          </p:cNvSpPr>
          <p:nvPr>
            <p:ph sz="quarter" idx="1"/>
          </p:nvPr>
        </p:nvSpPr>
        <p:spPr>
          <a:xfrm>
            <a:off x="457200" y="1680574"/>
            <a:ext cx="8229600" cy="4525964"/>
          </a:xfrm>
          <a:prstGeom prst="rect">
            <a:avLst/>
          </a:prstGeom>
        </p:spPr>
        <p:txBody>
          <a:bodyPr/>
          <a:lstStyle/>
          <a:p>
            <a:pPr lvl="0">
              <a:defRPr sz="1800">
                <a:solidFill>
                  <a:srgbClr val="000000"/>
                </a:solidFill>
              </a:defRPr>
            </a:pPr>
            <a:r>
              <a:rPr sz="2400" dirty="0">
                <a:solidFill>
                  <a:srgbClr val="808080"/>
                </a:solidFill>
              </a:rPr>
              <a:t>How do you </a:t>
            </a:r>
            <a:r>
              <a:rPr lang="en-US" sz="2400" dirty="0" smtClean="0">
                <a:solidFill>
                  <a:srgbClr val="808080"/>
                </a:solidFill>
              </a:rPr>
              <a:t>show </a:t>
            </a:r>
            <a:r>
              <a:rPr sz="2400" dirty="0" smtClean="0">
                <a:solidFill>
                  <a:srgbClr val="808080"/>
                </a:solidFill>
              </a:rPr>
              <a:t>environmental </a:t>
            </a:r>
            <a:r>
              <a:rPr sz="2400" dirty="0">
                <a:solidFill>
                  <a:srgbClr val="808080"/>
                </a:solidFill>
              </a:rPr>
              <a:t>injustice? By </a:t>
            </a:r>
            <a:r>
              <a:rPr lang="en-US" sz="2400" dirty="0" smtClean="0">
                <a:solidFill>
                  <a:srgbClr val="808080"/>
                </a:solidFill>
              </a:rPr>
              <a:t>mapping </a:t>
            </a:r>
            <a:r>
              <a:rPr sz="2400" dirty="0" smtClean="0">
                <a:solidFill>
                  <a:srgbClr val="808080"/>
                </a:solidFill>
              </a:rPr>
              <a:t>it</a:t>
            </a:r>
            <a:r>
              <a:rPr sz="2400" dirty="0">
                <a:solidFill>
                  <a:srgbClr val="808080"/>
                </a:solidFill>
              </a:rPr>
              <a:t>!</a:t>
            </a:r>
          </a:p>
        </p:txBody>
      </p:sp>
      <p:pic>
        <p:nvPicPr>
          <p:cNvPr id="78" name="image7.png" descr="EJ Detroit Example.png"/>
          <p:cNvPicPr/>
          <p:nvPr/>
        </p:nvPicPr>
        <p:blipFill>
          <a:blip r:embed="rId2">
            <a:extLst/>
          </a:blip>
          <a:srcRect b="23959"/>
          <a:stretch>
            <a:fillRect/>
          </a:stretch>
        </p:blipFill>
        <p:spPr>
          <a:xfrm>
            <a:off x="1204815" y="2655460"/>
            <a:ext cx="6642783" cy="38728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Data Source</a:t>
            </a:r>
          </a:p>
        </p:txBody>
      </p:sp>
      <p:pic>
        <p:nvPicPr>
          <p:cNvPr id="87" name="image8.png" descr="EJView.png"/>
          <p:cNvPicPr/>
          <p:nvPr/>
        </p:nvPicPr>
        <p:blipFill>
          <a:blip r:embed="rId2">
            <a:extLst/>
          </a:blip>
          <a:stretch>
            <a:fillRect/>
          </a:stretch>
        </p:blipFill>
        <p:spPr>
          <a:xfrm>
            <a:off x="716377" y="1600200"/>
            <a:ext cx="7694967" cy="46801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Testable Questions</a:t>
            </a:r>
          </a:p>
        </p:txBody>
      </p:sp>
      <p:sp>
        <p:nvSpPr>
          <p:cNvPr id="90" name="Shape 90"/>
          <p:cNvSpPr>
            <a:spLocks noGrp="1"/>
          </p:cNvSpPr>
          <p:nvPr>
            <p:ph sz="quarter" idx="1"/>
          </p:nvPr>
        </p:nvSpPr>
        <p:spPr>
          <a:xfrm>
            <a:off x="457200" y="1680574"/>
            <a:ext cx="4029870" cy="4525964"/>
          </a:xfrm>
          <a:prstGeom prst="rect">
            <a:avLst/>
          </a:prstGeom>
        </p:spPr>
        <p:txBody>
          <a:bodyPr/>
          <a:lstStyle/>
          <a:p>
            <a:pPr marL="0" lvl="0" indent="50292" defTabSz="804672">
              <a:lnSpc>
                <a:spcPct val="90000"/>
              </a:lnSpc>
              <a:spcBef>
                <a:spcPts val="400"/>
              </a:spcBef>
              <a:buSzTx/>
              <a:buNone/>
              <a:defRPr sz="1800">
                <a:solidFill>
                  <a:srgbClr val="000000"/>
                </a:solidFill>
              </a:defRPr>
            </a:pPr>
            <a:r>
              <a:rPr sz="1936">
                <a:solidFill>
                  <a:srgbClr val="808080"/>
                </a:solidFill>
              </a:rPr>
              <a:t>Example Questions</a:t>
            </a:r>
          </a:p>
          <a:p>
            <a:pPr marL="352043" lvl="0" indent="-301752" defTabSz="804672">
              <a:lnSpc>
                <a:spcPct val="90000"/>
              </a:lnSpc>
              <a:spcBef>
                <a:spcPts val="400"/>
              </a:spcBef>
              <a:defRPr sz="1800">
                <a:solidFill>
                  <a:srgbClr val="000000"/>
                </a:solidFill>
              </a:defRPr>
            </a:pPr>
            <a:r>
              <a:rPr sz="1936">
                <a:solidFill>
                  <a:srgbClr val="808080"/>
                </a:solidFill>
              </a:rPr>
              <a:t>Level 1: How many toxic waste sites are in Watsonville? (list/id)</a:t>
            </a:r>
          </a:p>
          <a:p>
            <a:pPr marL="352043" lvl="0" indent="-301752" defTabSz="804672">
              <a:lnSpc>
                <a:spcPct val="90000"/>
              </a:lnSpc>
              <a:spcBef>
                <a:spcPts val="400"/>
              </a:spcBef>
              <a:defRPr sz="1800">
                <a:solidFill>
                  <a:srgbClr val="000000"/>
                </a:solidFill>
              </a:defRPr>
            </a:pPr>
            <a:endParaRPr sz="1936">
              <a:solidFill>
                <a:srgbClr val="808080"/>
              </a:solidFill>
            </a:endParaRPr>
          </a:p>
          <a:p>
            <a:pPr marL="352043" lvl="0" indent="-301752" defTabSz="804672">
              <a:lnSpc>
                <a:spcPct val="90000"/>
              </a:lnSpc>
              <a:spcBef>
                <a:spcPts val="400"/>
              </a:spcBef>
              <a:defRPr sz="1800">
                <a:solidFill>
                  <a:srgbClr val="000000"/>
                </a:solidFill>
              </a:defRPr>
            </a:pPr>
            <a:r>
              <a:rPr sz="1936">
                <a:solidFill>
                  <a:srgbClr val="808080"/>
                </a:solidFill>
              </a:rPr>
              <a:t>Level 2: Are the toxic waste sites within 1000 feet of houses? (analyze)</a:t>
            </a:r>
          </a:p>
          <a:p>
            <a:pPr marL="352043" lvl="0" indent="-301752" defTabSz="804672">
              <a:lnSpc>
                <a:spcPct val="90000"/>
              </a:lnSpc>
              <a:spcBef>
                <a:spcPts val="400"/>
              </a:spcBef>
              <a:defRPr sz="1800">
                <a:solidFill>
                  <a:srgbClr val="000000"/>
                </a:solidFill>
              </a:defRPr>
            </a:pPr>
            <a:endParaRPr sz="1936">
              <a:solidFill>
                <a:srgbClr val="808080"/>
              </a:solidFill>
            </a:endParaRPr>
          </a:p>
          <a:p>
            <a:pPr marL="352043" lvl="0" indent="-301752" defTabSz="804672">
              <a:lnSpc>
                <a:spcPct val="90000"/>
              </a:lnSpc>
              <a:spcBef>
                <a:spcPts val="400"/>
              </a:spcBef>
              <a:defRPr sz="1800">
                <a:solidFill>
                  <a:srgbClr val="000000"/>
                </a:solidFill>
              </a:defRPr>
            </a:pPr>
            <a:r>
              <a:rPr sz="1936">
                <a:solidFill>
                  <a:srgbClr val="808080"/>
                </a:solidFill>
              </a:rPr>
              <a:t>Level 3: If a toxic waste site is within 1000 feet of a poor or minority neighborhood, what kind of impacts do the people living there face? (If/Then)</a:t>
            </a:r>
          </a:p>
        </p:txBody>
      </p:sp>
      <p:pic>
        <p:nvPicPr>
          <p:cNvPr id="91" name="image9.png" descr="Screen Shot 2014-10-11 at 8.18.59 PM.png"/>
          <p:cNvPicPr/>
          <p:nvPr/>
        </p:nvPicPr>
        <p:blipFill>
          <a:blip r:embed="rId2">
            <a:extLst/>
          </a:blip>
          <a:stretch>
            <a:fillRect/>
          </a:stretch>
        </p:blipFill>
        <p:spPr>
          <a:xfrm>
            <a:off x="4487069" y="1921054"/>
            <a:ext cx="4199731" cy="41064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Day #2: Toxic Avengers</a:t>
            </a:r>
          </a:p>
        </p:txBody>
      </p:sp>
      <p:sp>
        <p:nvSpPr>
          <p:cNvPr id="94" name="Shape 94"/>
          <p:cNvSpPr>
            <a:spLocks noGrp="1"/>
          </p:cNvSpPr>
          <p:nvPr>
            <p:ph sz="quarter" idx="1"/>
          </p:nvPr>
        </p:nvSpPr>
        <p:spPr>
          <a:xfrm>
            <a:off x="457200" y="1600200"/>
            <a:ext cx="8229600" cy="4525963"/>
          </a:xfrm>
          <a:prstGeom prst="rect">
            <a:avLst/>
          </a:prstGeom>
        </p:spPr>
        <p:txBody>
          <a:bodyPr/>
          <a:lstStyle/>
          <a:p>
            <a:pPr lvl="0">
              <a:defRPr sz="1800">
                <a:solidFill>
                  <a:srgbClr val="000000"/>
                </a:solidFill>
              </a:defRPr>
            </a:pPr>
            <a:endParaRPr sz="2400">
              <a:solidFill>
                <a:srgbClr val="808080"/>
              </a:solidFill>
            </a:endParaRPr>
          </a:p>
          <a:p>
            <a:pPr lvl="0">
              <a:defRPr sz="1800">
                <a:solidFill>
                  <a:srgbClr val="000000"/>
                </a:solidFill>
              </a:defRPr>
            </a:pPr>
            <a:endParaRPr sz="2400">
              <a:solidFill>
                <a:srgbClr val="808080"/>
              </a:solidFill>
            </a:endParaRPr>
          </a:p>
          <a:p>
            <a:pPr lvl="0">
              <a:defRPr sz="1800">
                <a:solidFill>
                  <a:srgbClr val="000000"/>
                </a:solidFill>
              </a:defRPr>
            </a:pPr>
            <a:r>
              <a:rPr sz="2400" b="1" dirty="0">
                <a:solidFill>
                  <a:srgbClr val="808080"/>
                </a:solidFill>
              </a:rPr>
              <a:t>Do Now:</a:t>
            </a:r>
          </a:p>
          <a:p>
            <a:pPr marL="0" lvl="0" indent="0">
              <a:buSzTx/>
              <a:buNone/>
              <a:defRPr sz="1800">
                <a:solidFill>
                  <a:srgbClr val="000000"/>
                </a:solidFill>
              </a:defRPr>
            </a:pPr>
            <a:r>
              <a:rPr sz="2400" dirty="0">
                <a:solidFill>
                  <a:srgbClr val="808080"/>
                </a:solidFill>
              </a:rPr>
              <a:t>What is a toxic site? What are demographics?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dirty="0">
                <a:solidFill>
                  <a:srgbClr val="2F5897"/>
                </a:solidFill>
                <a:effectLst>
                  <a:outerShdw blurRad="63500" dist="38100" dir="5400000" rotWithShape="0">
                    <a:srgbClr val="000000">
                      <a:alpha val="25000"/>
                    </a:srgbClr>
                  </a:outerShdw>
                </a:effectLst>
              </a:rPr>
              <a:t>Day #1: Toxic Avengers</a:t>
            </a:r>
          </a:p>
        </p:txBody>
      </p:sp>
      <p:sp>
        <p:nvSpPr>
          <p:cNvPr id="59" name="Shape 59"/>
          <p:cNvSpPr>
            <a:spLocks noGrp="1"/>
          </p:cNvSpPr>
          <p:nvPr>
            <p:ph sz="quarter" idx="1"/>
          </p:nvPr>
        </p:nvSpPr>
        <p:spPr>
          <a:xfrm>
            <a:off x="457200" y="1680574"/>
            <a:ext cx="8229600" cy="4525964"/>
          </a:xfrm>
          <a:prstGeom prst="rect">
            <a:avLst/>
          </a:prstGeom>
        </p:spPr>
        <p:txBody>
          <a:bodyPr/>
          <a:lstStyle/>
          <a:p>
            <a:pPr lvl="0">
              <a:defRPr sz="1800">
                <a:solidFill>
                  <a:srgbClr val="000000"/>
                </a:solidFill>
              </a:defRPr>
            </a:pPr>
            <a:endParaRPr lang="en-US" sz="2400" b="1" dirty="0" smtClean="0">
              <a:solidFill>
                <a:srgbClr val="808080"/>
              </a:solidFill>
            </a:endParaRPr>
          </a:p>
          <a:p>
            <a:pPr lvl="0">
              <a:defRPr sz="1800">
                <a:solidFill>
                  <a:srgbClr val="000000"/>
                </a:solidFill>
              </a:defRPr>
            </a:pPr>
            <a:r>
              <a:rPr sz="2400" b="1" dirty="0" smtClean="0">
                <a:solidFill>
                  <a:srgbClr val="808080"/>
                </a:solidFill>
              </a:rPr>
              <a:t>Do </a:t>
            </a:r>
            <a:r>
              <a:rPr sz="2400" b="1" dirty="0">
                <a:solidFill>
                  <a:srgbClr val="808080"/>
                </a:solidFill>
              </a:rPr>
              <a:t>Now: </a:t>
            </a:r>
            <a:r>
              <a:rPr lang="en-US" sz="2400" dirty="0" smtClean="0">
                <a:solidFill>
                  <a:srgbClr val="808080"/>
                </a:solidFill>
              </a:rPr>
              <a:t>How would your health be different if the view from your backyard was like the picture on the right instead of the picture on the left? Why?</a:t>
            </a:r>
            <a:endParaRPr sz="2400" dirty="0">
              <a:solidFill>
                <a:srgbClr val="808080"/>
              </a:solidFill>
            </a:endParaRPr>
          </a:p>
        </p:txBody>
      </p:sp>
      <p:pic>
        <p:nvPicPr>
          <p:cNvPr id="3" name="Picture 2" descr="Fencelin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240" y="3708400"/>
            <a:ext cx="4340352" cy="3014133"/>
          </a:xfrm>
          <a:prstGeom prst="rect">
            <a:avLst/>
          </a:prstGeom>
        </p:spPr>
      </p:pic>
      <p:pic>
        <p:nvPicPr>
          <p:cNvPr id="4" name="Picture 3" descr="Fenceline3.jpg"/>
          <p:cNvPicPr>
            <a:picLocks noChangeAspect="1"/>
          </p:cNvPicPr>
          <p:nvPr/>
        </p:nvPicPr>
        <p:blipFill rotWithShape="1">
          <a:blip r:embed="rId3">
            <a:extLst>
              <a:ext uri="{28A0092B-C50C-407E-A947-70E740481C1C}">
                <a14:useLocalDpi xmlns:a14="http://schemas.microsoft.com/office/drawing/2010/main" val="0"/>
              </a:ext>
            </a:extLst>
          </a:blip>
          <a:srcRect r="34259"/>
          <a:stretch/>
        </p:blipFill>
        <p:spPr>
          <a:xfrm>
            <a:off x="135466" y="3708399"/>
            <a:ext cx="4243911" cy="30141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lang="en-US" sz="5400" dirty="0" smtClean="0">
                <a:solidFill>
                  <a:srgbClr val="2F5897"/>
                </a:solidFill>
                <a:effectLst>
                  <a:outerShdw blurRad="63500" dist="38100" dir="5400000" rotWithShape="0">
                    <a:srgbClr val="000000">
                      <a:alpha val="25000"/>
                    </a:srgbClr>
                  </a:outerShdw>
                </a:effectLst>
              </a:rPr>
              <a:t>Checklist</a:t>
            </a:r>
            <a:endParaRPr sz="5400" dirty="0">
              <a:solidFill>
                <a:srgbClr val="2F5897"/>
              </a:solidFill>
              <a:effectLst>
                <a:outerShdw blurRad="63500" dist="38100" dir="5400000" rotWithShape="0">
                  <a:srgbClr val="000000">
                    <a:alpha val="25000"/>
                  </a:srgbClr>
                </a:outerShdw>
              </a:effectLst>
            </a:endParaRPr>
          </a:p>
        </p:txBody>
      </p:sp>
      <p:pic>
        <p:nvPicPr>
          <p:cNvPr id="2" name="Picture 1" descr="Screen Shot 2014-11-17 at 7.0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973" y="1791100"/>
            <a:ext cx="6672411" cy="48353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What you can DO</a:t>
            </a:r>
          </a:p>
        </p:txBody>
      </p:sp>
      <p:sp>
        <p:nvSpPr>
          <p:cNvPr id="104" name="Shape 104"/>
          <p:cNvSpPr>
            <a:spLocks noGrp="1"/>
          </p:cNvSpPr>
          <p:nvPr>
            <p:ph sz="quarter" idx="1"/>
          </p:nvPr>
        </p:nvSpPr>
        <p:spPr>
          <a:xfrm>
            <a:off x="457200" y="1680574"/>
            <a:ext cx="8229600" cy="4525964"/>
          </a:xfrm>
          <a:prstGeom prst="rect">
            <a:avLst/>
          </a:prstGeom>
        </p:spPr>
        <p:txBody>
          <a:bodyPr/>
          <a:lstStyle/>
          <a:p>
            <a:pPr lvl="0">
              <a:defRPr sz="1800">
                <a:solidFill>
                  <a:srgbClr val="000000"/>
                </a:solidFill>
              </a:defRPr>
            </a:pPr>
            <a:r>
              <a:rPr sz="2400">
                <a:solidFill>
                  <a:srgbClr val="808080"/>
                </a:solidFill>
              </a:rPr>
              <a:t>While you watch a </a:t>
            </a:r>
            <a:r>
              <a:rPr sz="2400" u="sng">
                <a:solidFill>
                  <a:srgbClr val="3399FF"/>
                </a:solidFill>
                <a:uFill>
                  <a:solidFill>
                    <a:srgbClr val="3399FF"/>
                  </a:solidFill>
                </a:uFill>
                <a:hlinkClick r:id="rId2"/>
              </a:rPr>
              <a:t>video </a:t>
            </a:r>
            <a:r>
              <a:rPr sz="2400">
                <a:solidFill>
                  <a:srgbClr val="808080"/>
                </a:solidFill>
              </a:rPr>
              <a:t>about environmental justice and community action, think about how your life would be different if you lived in a different place.</a:t>
            </a:r>
          </a:p>
        </p:txBody>
      </p:sp>
      <p:pic>
        <p:nvPicPr>
          <p:cNvPr id="105" name="image5.jpg" descr="MayahsLot.jpg"/>
          <p:cNvPicPr/>
          <p:nvPr/>
        </p:nvPicPr>
        <p:blipFill>
          <a:blip r:embed="rId3">
            <a:extLst/>
          </a:blip>
          <a:stretch>
            <a:fillRect/>
          </a:stretch>
        </p:blipFill>
        <p:spPr>
          <a:xfrm rot="21190052">
            <a:off x="5728580" y="3215721"/>
            <a:ext cx="2357503" cy="30095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What you can DO</a:t>
            </a:r>
          </a:p>
        </p:txBody>
      </p:sp>
      <p:sp>
        <p:nvSpPr>
          <p:cNvPr id="108" name="Shape 108"/>
          <p:cNvSpPr>
            <a:spLocks noGrp="1"/>
          </p:cNvSpPr>
          <p:nvPr>
            <p:ph sz="quarter" idx="1"/>
          </p:nvPr>
        </p:nvSpPr>
        <p:spPr>
          <a:xfrm>
            <a:off x="457199" y="1680574"/>
            <a:ext cx="7862560" cy="4525964"/>
          </a:xfrm>
          <a:prstGeom prst="rect">
            <a:avLst/>
          </a:prstGeom>
        </p:spPr>
        <p:txBody>
          <a:bodyPr/>
          <a:lstStyle/>
          <a:p>
            <a:pPr lvl="0">
              <a:defRPr sz="1800">
                <a:solidFill>
                  <a:srgbClr val="000000"/>
                </a:solidFill>
              </a:defRPr>
            </a:pPr>
            <a:r>
              <a:rPr sz="2400">
                <a:solidFill>
                  <a:srgbClr val="808080"/>
                </a:solidFill>
              </a:rPr>
              <a:t>“People who fight… People who do not let the garbage trucks and the landfills and the petrochemical plants roll over them. That has kept me in this movement for the last 25 years. And in the last 10 years, we’ve been winning: lawsuits are being won, reparations are being paid, apologies are being made. These companies have been put on notice that they can’t do this anymore, anywhere.”</a:t>
            </a:r>
          </a:p>
          <a:p>
            <a:pPr marL="0" lvl="0" indent="0">
              <a:buSzTx/>
              <a:buNone/>
              <a:defRPr sz="1800">
                <a:solidFill>
                  <a:srgbClr val="000000"/>
                </a:solidFill>
              </a:defRPr>
            </a:pPr>
            <a:r>
              <a:rPr sz="2400">
                <a:solidFill>
                  <a:srgbClr val="808080"/>
                </a:solidFill>
              </a:rPr>
              <a:t>- Robert Bullard</a:t>
            </a:r>
          </a:p>
        </p:txBody>
      </p:sp>
      <p:pic>
        <p:nvPicPr>
          <p:cNvPr id="109" name="image6.png"/>
          <p:cNvPicPr/>
          <p:nvPr/>
        </p:nvPicPr>
        <p:blipFill>
          <a:blip r:embed="rId2">
            <a:extLst/>
          </a:blip>
          <a:stretch>
            <a:fillRect/>
          </a:stretch>
        </p:blipFill>
        <p:spPr>
          <a:xfrm rot="20830708">
            <a:off x="6095119" y="4873693"/>
            <a:ext cx="2445567" cy="17155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Worksheet</a:t>
            </a:r>
          </a:p>
        </p:txBody>
      </p:sp>
      <p:pic>
        <p:nvPicPr>
          <p:cNvPr id="62" name="image3.png" descr="TC2.png"/>
          <p:cNvPicPr/>
          <p:nvPr/>
        </p:nvPicPr>
        <p:blipFill>
          <a:blip r:embed="rId2">
            <a:extLst/>
          </a:blip>
          <a:srcRect r="4607"/>
          <a:stretch>
            <a:fillRect/>
          </a:stretch>
        </p:blipFill>
        <p:spPr>
          <a:xfrm rot="702585">
            <a:off x="5007211" y="1985759"/>
            <a:ext cx="3437515" cy="4171872"/>
          </a:xfrm>
          <a:prstGeom prst="rect">
            <a:avLst/>
          </a:prstGeom>
          <a:ln w="12700">
            <a:miter lim="400000"/>
          </a:ln>
          <a:effectLst>
            <a:outerShdw blurRad="292100" dist="139700" dir="2700000" rotWithShape="0">
              <a:srgbClr val="333333">
                <a:alpha val="64999"/>
              </a:srgbClr>
            </a:outerShdw>
          </a:effectLst>
        </p:spPr>
      </p:pic>
      <p:pic>
        <p:nvPicPr>
          <p:cNvPr id="63" name="image4.png" descr="TA1.png"/>
          <p:cNvPicPr/>
          <p:nvPr/>
        </p:nvPicPr>
        <p:blipFill>
          <a:blip r:embed="rId3">
            <a:extLst/>
          </a:blip>
          <a:srcRect r="2662"/>
          <a:stretch>
            <a:fillRect/>
          </a:stretch>
        </p:blipFill>
        <p:spPr>
          <a:xfrm rot="21162784">
            <a:off x="585689" y="1870935"/>
            <a:ext cx="3488989" cy="4136323"/>
          </a:xfrm>
          <a:prstGeom prst="rect">
            <a:avLst/>
          </a:prstGeom>
          <a:ln w="12700">
            <a:miter lim="400000"/>
          </a:ln>
          <a:effectLst>
            <a:outerShdw blurRad="292100" dist="139700" dir="2700000" rotWithShape="0">
              <a:srgbClr val="333333">
                <a:alpha val="64999"/>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Introduction</a:t>
            </a:r>
          </a:p>
        </p:txBody>
      </p:sp>
      <p:sp>
        <p:nvSpPr>
          <p:cNvPr id="66" name="Shape 66"/>
          <p:cNvSpPr>
            <a:spLocks noGrp="1"/>
          </p:cNvSpPr>
          <p:nvPr>
            <p:ph sz="quarter" idx="1"/>
          </p:nvPr>
        </p:nvSpPr>
        <p:spPr>
          <a:xfrm>
            <a:off x="457200" y="1680574"/>
            <a:ext cx="8229600" cy="4525964"/>
          </a:xfrm>
          <a:prstGeom prst="rect">
            <a:avLst/>
          </a:prstGeom>
        </p:spPr>
        <p:txBody>
          <a:bodyPr/>
          <a:lstStyle/>
          <a:p>
            <a:pPr lvl="0">
              <a:defRPr sz="1800">
                <a:solidFill>
                  <a:srgbClr val="000000"/>
                </a:solidFill>
              </a:defRPr>
            </a:pPr>
            <a:r>
              <a:rPr sz="2400" dirty="0">
                <a:solidFill>
                  <a:srgbClr val="808080"/>
                </a:solidFill>
              </a:rPr>
              <a:t>While you watch a </a:t>
            </a:r>
            <a:r>
              <a:rPr sz="2400" u="sng" dirty="0">
                <a:solidFill>
                  <a:srgbClr val="3399FF"/>
                </a:solidFill>
                <a:uFill>
                  <a:solidFill>
                    <a:srgbClr val="3399FF"/>
                  </a:solidFill>
                </a:uFill>
                <a:hlinkClick r:id="rId2"/>
              </a:rPr>
              <a:t>video </a:t>
            </a:r>
            <a:r>
              <a:rPr sz="2400" dirty="0">
                <a:solidFill>
                  <a:srgbClr val="808080"/>
                </a:solidFill>
              </a:rPr>
              <a:t>about environmental justice and community action, </a:t>
            </a:r>
            <a:r>
              <a:rPr lang="en-US" sz="2400" dirty="0" smtClean="0">
                <a:solidFill>
                  <a:srgbClr val="808080"/>
                </a:solidFill>
              </a:rPr>
              <a:t>take notes on your activity worksheet</a:t>
            </a:r>
            <a:r>
              <a:rPr sz="2400" dirty="0" smtClean="0">
                <a:solidFill>
                  <a:srgbClr val="808080"/>
                </a:solidFill>
              </a:rPr>
              <a:t>.</a:t>
            </a:r>
            <a:endParaRPr sz="2400" dirty="0">
              <a:solidFill>
                <a:srgbClr val="808080"/>
              </a:solidFill>
            </a:endParaRPr>
          </a:p>
        </p:txBody>
      </p:sp>
      <p:pic>
        <p:nvPicPr>
          <p:cNvPr id="67" name="image5.jpg" descr="MayahsLot.jpg"/>
          <p:cNvPicPr/>
          <p:nvPr/>
        </p:nvPicPr>
        <p:blipFill>
          <a:blip r:embed="rId3">
            <a:extLst/>
          </a:blip>
          <a:stretch>
            <a:fillRect/>
          </a:stretch>
        </p:blipFill>
        <p:spPr>
          <a:xfrm rot="21190052">
            <a:off x="5728580" y="3215721"/>
            <a:ext cx="2357503" cy="30095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Census</a:t>
            </a:r>
            <a:r>
              <a:rPr sz="4000" dirty="0" smtClean="0">
                <a:solidFill>
                  <a:srgbClr val="808080"/>
                </a:solidFill>
              </a:rPr>
              <a:t>:</a:t>
            </a:r>
            <a:r>
              <a:rPr lang="en-US" sz="4000" dirty="0" smtClean="0">
                <a:solidFill>
                  <a:srgbClr val="808080"/>
                </a:solidFill>
              </a:rPr>
              <a:t> </a:t>
            </a:r>
            <a:r>
              <a:rPr lang="en-US" sz="4000" dirty="0" smtClean="0">
                <a:solidFill>
                  <a:srgbClr val="808080"/>
                </a:solidFill>
              </a:rPr>
              <a:t>information about </a:t>
            </a:r>
            <a:r>
              <a:rPr lang="en-US" sz="4000" dirty="0" smtClean="0">
                <a:solidFill>
                  <a:srgbClr val="808080"/>
                </a:solidFill>
              </a:rPr>
              <a:t>the people of the US </a:t>
            </a:r>
            <a:r>
              <a:rPr lang="en-US" sz="4000" dirty="0" smtClean="0">
                <a:solidFill>
                  <a:srgbClr val="808080"/>
                </a:solidFill>
              </a:rPr>
              <a:t>collected every 10 years by the government</a:t>
            </a:r>
            <a:endParaRPr sz="2000" dirty="0">
              <a:solidFill>
                <a:srgbClr val="808080"/>
              </a:solidFill>
            </a:endParaRPr>
          </a:p>
        </p:txBody>
      </p:sp>
    </p:spTree>
    <p:extLst>
      <p:ext uri="{BB962C8B-B14F-4D97-AF65-F5344CB8AC3E}">
        <p14:creationId xmlns:p14="http://schemas.microsoft.com/office/powerpoint/2010/main" val="3804495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Gender</a:t>
            </a:r>
            <a:r>
              <a:rPr sz="4000" dirty="0" smtClean="0">
                <a:solidFill>
                  <a:srgbClr val="808080"/>
                </a:solidFill>
              </a:rPr>
              <a:t>:</a:t>
            </a:r>
            <a:r>
              <a:rPr lang="en-US" sz="4000" dirty="0" smtClean="0">
                <a:solidFill>
                  <a:srgbClr val="808080"/>
                </a:solidFill>
              </a:rPr>
              <a:t> </a:t>
            </a:r>
            <a:r>
              <a:rPr lang="en-US" sz="4000" dirty="0" smtClean="0">
                <a:solidFill>
                  <a:srgbClr val="808080"/>
                </a:solidFill>
              </a:rPr>
              <a:t>sex (male or female)</a:t>
            </a:r>
            <a:endParaRPr sz="2000" dirty="0">
              <a:solidFill>
                <a:srgbClr val="808080"/>
              </a:solidFill>
            </a:endParaRPr>
          </a:p>
        </p:txBody>
      </p:sp>
    </p:spTree>
    <p:extLst>
      <p:ext uri="{BB962C8B-B14F-4D97-AF65-F5344CB8AC3E}">
        <p14:creationId xmlns:p14="http://schemas.microsoft.com/office/powerpoint/2010/main" val="697988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sz="4000" dirty="0" smtClean="0">
                <a:solidFill>
                  <a:srgbClr val="808080"/>
                </a:solidFill>
              </a:rPr>
              <a:t>Race:</a:t>
            </a:r>
            <a:r>
              <a:rPr lang="en-US" sz="4000" dirty="0">
                <a:solidFill>
                  <a:srgbClr val="808080"/>
                </a:solidFill>
              </a:rPr>
              <a:t> </a:t>
            </a:r>
            <a:r>
              <a:rPr sz="4000" dirty="0" smtClean="0">
                <a:solidFill>
                  <a:srgbClr val="808080"/>
                </a:solidFill>
              </a:rPr>
              <a:t>ethnicity </a:t>
            </a:r>
            <a:r>
              <a:rPr sz="4000" dirty="0">
                <a:solidFill>
                  <a:srgbClr val="808080"/>
                </a:solidFill>
              </a:rPr>
              <a:t>or </a:t>
            </a:r>
            <a:r>
              <a:rPr sz="4000" dirty="0" smtClean="0">
                <a:solidFill>
                  <a:srgbClr val="808080"/>
                </a:solidFill>
              </a:rPr>
              <a:t>nationality</a:t>
            </a:r>
            <a:r>
              <a:rPr lang="en-US" sz="4000" dirty="0" smtClean="0">
                <a:solidFill>
                  <a:srgbClr val="808080"/>
                </a:solidFill>
              </a:rPr>
              <a:t> (caucasian, african american, etc.)</a:t>
            </a:r>
            <a:endParaRPr sz="2000" dirty="0">
              <a:solidFill>
                <a:srgbClr val="80808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Education</a:t>
            </a:r>
            <a:r>
              <a:rPr sz="4000" dirty="0" smtClean="0">
                <a:solidFill>
                  <a:srgbClr val="808080"/>
                </a:solidFill>
              </a:rPr>
              <a:t>:</a:t>
            </a:r>
            <a:r>
              <a:rPr lang="en-US" sz="4000" dirty="0" smtClean="0">
                <a:solidFill>
                  <a:srgbClr val="808080"/>
                </a:solidFill>
              </a:rPr>
              <a:t> </a:t>
            </a:r>
            <a:r>
              <a:rPr lang="en-US" sz="4000" dirty="0" smtClean="0">
                <a:solidFill>
                  <a:srgbClr val="808080"/>
                </a:solidFill>
              </a:rPr>
              <a:t>how far in school a person went (Education &lt; 12G is less than 12</a:t>
            </a:r>
            <a:r>
              <a:rPr lang="en-US" sz="4000" baseline="30000" dirty="0" smtClean="0">
                <a:solidFill>
                  <a:srgbClr val="808080"/>
                </a:solidFill>
              </a:rPr>
              <a:t>th</a:t>
            </a:r>
            <a:r>
              <a:rPr lang="en-US" sz="4000" dirty="0" smtClean="0">
                <a:solidFill>
                  <a:srgbClr val="808080"/>
                </a:solidFill>
              </a:rPr>
              <a:t> grade)</a:t>
            </a:r>
            <a:endParaRPr sz="2000" dirty="0">
              <a:solidFill>
                <a:srgbClr val="808080"/>
              </a:solidFill>
            </a:endParaRPr>
          </a:p>
        </p:txBody>
      </p:sp>
    </p:spTree>
    <p:extLst>
      <p:ext uri="{BB962C8B-B14F-4D97-AF65-F5344CB8AC3E}">
        <p14:creationId xmlns:p14="http://schemas.microsoft.com/office/powerpoint/2010/main" val="777765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normAutofit/>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Vocabulary</a:t>
            </a:r>
          </a:p>
        </p:txBody>
      </p:sp>
      <p:sp>
        <p:nvSpPr>
          <p:cNvPr id="81" name="Shape 81"/>
          <p:cNvSpPr>
            <a:spLocks noGrp="1"/>
          </p:cNvSpPr>
          <p:nvPr>
            <p:ph sz="quarter" idx="1"/>
          </p:nvPr>
        </p:nvSpPr>
        <p:spPr>
          <a:xfrm>
            <a:off x="457200" y="3610682"/>
            <a:ext cx="8229600" cy="2595856"/>
          </a:xfrm>
          <a:prstGeom prst="rect">
            <a:avLst/>
          </a:prstGeom>
        </p:spPr>
        <p:txBody>
          <a:bodyPr/>
          <a:lstStyle/>
          <a:p>
            <a:pPr lvl="0">
              <a:lnSpc>
                <a:spcPct val="80000"/>
              </a:lnSpc>
              <a:spcBef>
                <a:spcPts val="400"/>
              </a:spcBef>
              <a:defRPr sz="1800">
                <a:solidFill>
                  <a:srgbClr val="000000"/>
                </a:solidFill>
              </a:defRPr>
            </a:pPr>
            <a:r>
              <a:rPr lang="en-US" sz="4000" dirty="0" smtClean="0">
                <a:solidFill>
                  <a:srgbClr val="808080"/>
                </a:solidFill>
              </a:rPr>
              <a:t>Per Capita Income</a:t>
            </a:r>
            <a:r>
              <a:rPr sz="4000" dirty="0" smtClean="0">
                <a:solidFill>
                  <a:srgbClr val="808080"/>
                </a:solidFill>
              </a:rPr>
              <a:t>:</a:t>
            </a:r>
            <a:r>
              <a:rPr lang="en-US" sz="4000" dirty="0" smtClean="0">
                <a:solidFill>
                  <a:srgbClr val="808080"/>
                </a:solidFill>
              </a:rPr>
              <a:t> amount of money earned</a:t>
            </a:r>
            <a:r>
              <a:rPr lang="en-US" sz="4000" dirty="0" smtClean="0">
                <a:solidFill>
                  <a:srgbClr val="808080"/>
                </a:solidFill>
              </a:rPr>
              <a:t> each person earns</a:t>
            </a:r>
            <a:endParaRPr sz="2000" dirty="0">
              <a:solidFill>
                <a:srgbClr val="808080"/>
              </a:solidFill>
            </a:endParaRPr>
          </a:p>
        </p:txBody>
      </p:sp>
    </p:spTree>
    <p:extLst>
      <p:ext uri="{BB962C8B-B14F-4D97-AF65-F5344CB8AC3E}">
        <p14:creationId xmlns:p14="http://schemas.microsoft.com/office/powerpoint/2010/main" val="3313380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rgbClr val="6076B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rgbClr val="6076B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38</TotalTime>
  <Words>511</Words>
  <Application>Microsoft Macintosh PowerPoint</Application>
  <PresentationFormat>On-screen Show (4:3)</PresentationFormat>
  <Paragraphs>56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Toxic Avengers:</vt:lpstr>
      <vt:lpstr>Day #1: Toxic Avengers</vt:lpstr>
      <vt:lpstr>Worksheet</vt:lpstr>
      <vt:lpstr>Introduction</vt:lpstr>
      <vt:lpstr>Vocabulary</vt:lpstr>
      <vt:lpstr>Vocabulary</vt:lpstr>
      <vt:lpstr>Vocabulary</vt:lpstr>
      <vt:lpstr>Vocabulary</vt:lpstr>
      <vt:lpstr>Vocabulary</vt:lpstr>
      <vt:lpstr>Vocabulary</vt:lpstr>
      <vt:lpstr>Vocabulary</vt:lpstr>
      <vt:lpstr>Vocabulary</vt:lpstr>
      <vt:lpstr>Vocabulary</vt:lpstr>
      <vt:lpstr>Discovering Injustice</vt:lpstr>
      <vt:lpstr>Discovering Injustice</vt:lpstr>
      <vt:lpstr>Showing Injustice</vt:lpstr>
      <vt:lpstr>Data Source</vt:lpstr>
      <vt:lpstr>Testable Questions</vt:lpstr>
      <vt:lpstr>Day #2: Toxic Avengers</vt:lpstr>
      <vt:lpstr>Checklist</vt:lpstr>
      <vt:lpstr>What you can DO</vt:lpstr>
      <vt:lpstr>What you can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 Avengers:</dc:title>
  <cp:lastModifiedBy>Jenny Lovell</cp:lastModifiedBy>
  <cp:revision>5</cp:revision>
  <dcterms:modified xsi:type="dcterms:W3CDTF">2014-12-10T20:39:22Z</dcterms:modified>
</cp:coreProperties>
</file>