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
  </p:notesMasterIdLst>
  <p:sldIdLst>
    <p:sldId id="257" r:id="rId2"/>
    <p:sldId id="262" r:id="rId3"/>
    <p:sldId id="263" r:id="rId4"/>
    <p:sldId id="264" r:id="rId5"/>
    <p:sldId id="265" r:id="rId6"/>
    <p:sldId id="268" r:id="rId7"/>
    <p:sldId id="269" r:id="rId8"/>
    <p:sldId id="271" r:id="rId9"/>
    <p:sldId id="258"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autoAdjust="0"/>
    <p:restoredTop sz="72750" autoAdjust="0"/>
  </p:normalViewPr>
  <p:slideViewPr>
    <p:cSldViewPr snapToGrid="0" snapToObjects="1">
      <p:cViewPr>
        <p:scale>
          <a:sx n="90" d="100"/>
          <a:sy n="90" d="100"/>
        </p:scale>
        <p:origin x="-216" y="16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D6BC8-64B2-A746-999B-8EE848E503BB}" type="datetimeFigureOut">
              <a:rPr lang="en-US" smtClean="0"/>
              <a:t>12/8/14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87DE53-31D3-3B44-9DFE-E0A31F30BFB0}" type="slidenum">
              <a:rPr lang="en-US" smtClean="0"/>
              <a:t>‹#›</a:t>
            </a:fld>
            <a:endParaRPr lang="en-US"/>
          </a:p>
        </p:txBody>
      </p:sp>
    </p:spTree>
    <p:extLst>
      <p:ext uri="{BB962C8B-B14F-4D97-AF65-F5344CB8AC3E}">
        <p14:creationId xmlns:p14="http://schemas.microsoft.com/office/powerpoint/2010/main" val="23771424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iStockphoto</a:t>
            </a:r>
            <a:endParaRPr lang="en-US" dirty="0"/>
          </a:p>
        </p:txBody>
      </p:sp>
      <p:sp>
        <p:nvSpPr>
          <p:cNvPr id="4" name="Slide Number Placeholder 3"/>
          <p:cNvSpPr>
            <a:spLocks noGrp="1"/>
          </p:cNvSpPr>
          <p:nvPr>
            <p:ph type="sldNum" sz="quarter" idx="10"/>
          </p:nvPr>
        </p:nvSpPr>
        <p:spPr/>
        <p:txBody>
          <a:bodyPr/>
          <a:lstStyle/>
          <a:p>
            <a:fld id="{E687DE53-31D3-3B44-9DFE-E0A31F30BFB0}" type="slidenum">
              <a:rPr lang="en-US" smtClean="0"/>
              <a:t>1</a:t>
            </a:fld>
            <a:endParaRPr lang="en-US"/>
          </a:p>
        </p:txBody>
      </p:sp>
    </p:spTree>
    <p:extLst>
      <p:ext uri="{BB962C8B-B14F-4D97-AF65-F5344CB8AC3E}">
        <p14:creationId xmlns:p14="http://schemas.microsoft.com/office/powerpoint/2010/main" val="822562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a:t>
            </a:r>
          </a:p>
          <a:p>
            <a:r>
              <a:rPr lang="en-US" dirty="0" smtClean="0"/>
              <a:t>Discuss </a:t>
            </a:r>
            <a:r>
              <a:rPr lang="en-US" dirty="0" smtClean="0"/>
              <a:t>ideas with partner, share out to class.</a:t>
            </a:r>
          </a:p>
          <a:p>
            <a:r>
              <a:rPr lang="en-US" dirty="0" smtClean="0"/>
              <a:t>Make list</a:t>
            </a:r>
            <a:r>
              <a:rPr lang="en-US" baseline="0" dirty="0" smtClean="0"/>
              <a:t> on whiteboard of different types of sources.</a:t>
            </a:r>
          </a:p>
          <a:p>
            <a:r>
              <a:rPr lang="en-US" baseline="0" dirty="0" smtClean="0"/>
              <a:t>Highlight that the type of sources you should use depends on the task</a:t>
            </a:r>
            <a:r>
              <a:rPr lang="en-US" baseline="0" dirty="0" smtClean="0"/>
              <a:t>.</a:t>
            </a:r>
          </a:p>
          <a:p>
            <a:r>
              <a:rPr lang="en-US" baseline="0" dirty="0" smtClean="0"/>
              <a:t>Guide discussion on which types of sources would be useful for different tasks, focusing on source types that would be useful for your subject.</a:t>
            </a:r>
            <a:endParaRPr lang="en-US" dirty="0"/>
          </a:p>
        </p:txBody>
      </p:sp>
      <p:sp>
        <p:nvSpPr>
          <p:cNvPr id="4" name="Slide Number Placeholder 3"/>
          <p:cNvSpPr>
            <a:spLocks noGrp="1"/>
          </p:cNvSpPr>
          <p:nvPr>
            <p:ph type="sldNum" sz="quarter" idx="10"/>
          </p:nvPr>
        </p:nvSpPr>
        <p:spPr/>
        <p:txBody>
          <a:bodyPr/>
          <a:lstStyle/>
          <a:p>
            <a:fld id="{E687DE53-31D3-3B44-9DFE-E0A31F30BFB0}" type="slidenum">
              <a:rPr lang="en-US" smtClean="0"/>
              <a:t>2</a:t>
            </a:fld>
            <a:endParaRPr lang="en-US"/>
          </a:p>
        </p:txBody>
      </p:sp>
    </p:spTree>
    <p:extLst>
      <p:ext uri="{BB962C8B-B14F-4D97-AF65-F5344CB8AC3E}">
        <p14:creationId xmlns:p14="http://schemas.microsoft.com/office/powerpoint/2010/main" val="403887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the list of sources and discuss the question, again making a list on the whiteboard. Students may provide some basic answers, and then after they are given more information, we will return to this question.</a:t>
            </a:r>
          </a:p>
          <a:p>
            <a:endParaRPr lang="en-US" baseline="0" dirty="0" smtClean="0"/>
          </a:p>
          <a:p>
            <a:r>
              <a:rPr lang="en-US" baseline="0" dirty="0" smtClean="0"/>
              <a:t>To transition to real world examples, ask students what could happen when someone trusts a source without evaluating it.</a:t>
            </a:r>
            <a:endParaRPr lang="en-US" dirty="0"/>
          </a:p>
        </p:txBody>
      </p:sp>
      <p:sp>
        <p:nvSpPr>
          <p:cNvPr id="4" name="Slide Number Placeholder 3"/>
          <p:cNvSpPr>
            <a:spLocks noGrp="1"/>
          </p:cNvSpPr>
          <p:nvPr>
            <p:ph type="sldNum" sz="quarter" idx="10"/>
          </p:nvPr>
        </p:nvSpPr>
        <p:spPr/>
        <p:txBody>
          <a:bodyPr/>
          <a:lstStyle/>
          <a:p>
            <a:fld id="{E687DE53-31D3-3B44-9DFE-E0A31F30BFB0}" type="slidenum">
              <a:rPr lang="en-US" smtClean="0"/>
              <a:t>3</a:t>
            </a:fld>
            <a:endParaRPr lang="en-US"/>
          </a:p>
        </p:txBody>
      </p:sp>
    </p:spTree>
    <p:extLst>
      <p:ext uri="{BB962C8B-B14F-4D97-AF65-F5344CB8AC3E}">
        <p14:creationId xmlns:p14="http://schemas.microsoft.com/office/powerpoint/2010/main" val="823465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context</a:t>
            </a:r>
            <a:r>
              <a:rPr lang="en-US" baseline="0" dirty="0" smtClean="0"/>
              <a:t>, tone, source credibility. Ignore authority for now.</a:t>
            </a:r>
            <a:endParaRPr lang="en-US" dirty="0" smtClean="0"/>
          </a:p>
          <a:p>
            <a:endParaRPr lang="en-US" dirty="0" smtClean="0"/>
          </a:p>
          <a:p>
            <a:pPr marL="0" indent="0">
              <a:buFont typeface="Arial"/>
              <a:buNone/>
            </a:pPr>
            <a:r>
              <a:rPr lang="en-US" sz="1200" dirty="0" smtClean="0"/>
              <a:t>Guiding</a:t>
            </a:r>
            <a:r>
              <a:rPr lang="en-US" sz="1200" baseline="0" dirty="0" smtClean="0"/>
              <a:t> questions to ask students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1" dirty="0" smtClean="0"/>
              <a:t>Does</a:t>
            </a:r>
            <a:r>
              <a:rPr lang="en-US" i="1" baseline="0" dirty="0" smtClean="0"/>
              <a:t> the information presented in this article support or conflict with what you already know about this issue?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1" dirty="0" smtClean="0"/>
              <a:t>Are</a:t>
            </a:r>
            <a:r>
              <a:rPr lang="en-US" i="1" baseline="0" dirty="0" smtClean="0"/>
              <a:t> the quotes grounded in facts?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1" dirty="0" smtClean="0"/>
              <a:t>How</a:t>
            </a:r>
            <a:r>
              <a:rPr lang="en-US" i="1" baseline="0" dirty="0" smtClean="0"/>
              <a:t> would you describe the style of the writing? Does it sound factual or dramatic?</a:t>
            </a:r>
            <a:endParaRPr lang="en-US" i="1" dirty="0" smtClean="0"/>
          </a:p>
          <a:p>
            <a:r>
              <a:rPr lang="en-US" dirty="0" smtClean="0"/>
              <a:t>Embedded</a:t>
            </a:r>
            <a:r>
              <a:rPr lang="en-US" baseline="0" dirty="0" smtClean="0"/>
              <a:t> clues that the article is satirical:</a:t>
            </a:r>
            <a:endParaRPr lang="en-US" dirty="0" smtClean="0"/>
          </a:p>
          <a:p>
            <a:pPr marL="171450" indent="-171450">
              <a:buFont typeface="Arial"/>
              <a:buChar char="•"/>
            </a:pPr>
            <a:r>
              <a:rPr lang="en-US" dirty="0" smtClean="0"/>
              <a:t>Names</a:t>
            </a:r>
            <a:r>
              <a:rPr lang="en-US" baseline="0" dirty="0" smtClean="0"/>
              <a:t> are borrowed from popular TV series (</a:t>
            </a:r>
            <a:r>
              <a:rPr lang="en-US" dirty="0" smtClean="0"/>
              <a:t>Jack Shepard,</a:t>
            </a:r>
            <a:r>
              <a:rPr lang="en-US" baseline="0" dirty="0" smtClean="0"/>
              <a:t> </a:t>
            </a:r>
            <a:r>
              <a:rPr lang="en-US" i="1" dirty="0" smtClean="0"/>
              <a:t>Lost</a:t>
            </a:r>
            <a:r>
              <a:rPr lang="en-US" dirty="0" smtClean="0"/>
              <a:t>;</a:t>
            </a:r>
            <a:r>
              <a:rPr lang="en-US" baseline="0" dirty="0" smtClean="0"/>
              <a:t> </a:t>
            </a:r>
            <a:r>
              <a:rPr lang="en-US" dirty="0" smtClean="0"/>
              <a:t>Jesse </a:t>
            </a:r>
            <a:r>
              <a:rPr lang="en-US" dirty="0" err="1" smtClean="0"/>
              <a:t>Pinkman</a:t>
            </a:r>
            <a:r>
              <a:rPr lang="en-US" dirty="0" smtClean="0"/>
              <a:t>, </a:t>
            </a:r>
            <a:r>
              <a:rPr lang="en-US" i="1" dirty="0" smtClean="0"/>
              <a:t>Breaking Bad</a:t>
            </a:r>
            <a:r>
              <a:rPr lang="en-US" dirty="0" smtClean="0"/>
              <a:t>)</a:t>
            </a:r>
          </a:p>
          <a:p>
            <a:pPr marL="171450" indent="-171450">
              <a:buFont typeface="Arial"/>
              <a:buChar char="•"/>
            </a:pPr>
            <a:r>
              <a:rPr lang="en-US" dirty="0" smtClean="0"/>
              <a:t>Medical</a:t>
            </a:r>
            <a:r>
              <a:rPr lang="en-US" baseline="0" dirty="0" smtClean="0"/>
              <a:t> conditions: </a:t>
            </a:r>
            <a:r>
              <a:rPr lang="en-US" sz="1200" dirty="0" smtClean="0"/>
              <a:t>hypospadias is a physical birth defect, </a:t>
            </a:r>
            <a:r>
              <a:rPr lang="en-US" sz="1200" dirty="0" err="1" smtClean="0"/>
              <a:t>trimethylaminuria</a:t>
            </a:r>
            <a:r>
              <a:rPr lang="en-US" sz="1200" dirty="0" smtClean="0"/>
              <a:t> is a metabolic condition</a:t>
            </a:r>
          </a:p>
          <a:p>
            <a:pPr marL="171450" indent="-171450">
              <a:buFont typeface="Arial"/>
              <a:buChar char="•"/>
            </a:pPr>
            <a:r>
              <a:rPr lang="en-US" sz="1200" dirty="0" smtClean="0"/>
              <a:t>Hyperbolic</a:t>
            </a:r>
            <a:r>
              <a:rPr lang="en-US" sz="1200" baseline="0" dirty="0" smtClean="0"/>
              <a:t> quotes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687DE53-31D3-3B44-9DFE-E0A31F30BFB0}" type="slidenum">
              <a:rPr lang="en-US" smtClean="0"/>
              <a:t>4</a:t>
            </a:fld>
            <a:endParaRPr lang="en-US"/>
          </a:p>
        </p:txBody>
      </p:sp>
    </p:spTree>
    <p:extLst>
      <p:ext uri="{BB962C8B-B14F-4D97-AF65-F5344CB8AC3E}">
        <p14:creationId xmlns:p14="http://schemas.microsoft.com/office/powerpoint/2010/main" val="3014279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transition to other real-life examples, reveal that this spoof</a:t>
            </a:r>
            <a:r>
              <a:rPr lang="en-US" baseline="0" dirty="0" smtClean="0"/>
              <a:t> story was believed by a Maryland police chief and used evidence from the article in his testimony before a state Senate committee considering bills to legalize and decriminalize marijuana.</a:t>
            </a:r>
          </a:p>
        </p:txBody>
      </p:sp>
      <p:sp>
        <p:nvSpPr>
          <p:cNvPr id="4" name="Slide Number Placeholder 3"/>
          <p:cNvSpPr>
            <a:spLocks noGrp="1"/>
          </p:cNvSpPr>
          <p:nvPr>
            <p:ph type="sldNum" sz="quarter" idx="10"/>
          </p:nvPr>
        </p:nvSpPr>
        <p:spPr/>
        <p:txBody>
          <a:bodyPr/>
          <a:lstStyle/>
          <a:p>
            <a:fld id="{E687DE53-31D3-3B44-9DFE-E0A31F30BFB0}" type="slidenum">
              <a:rPr lang="en-US" smtClean="0"/>
              <a:t>5</a:t>
            </a:fld>
            <a:endParaRPr lang="en-US"/>
          </a:p>
        </p:txBody>
      </p:sp>
    </p:spTree>
    <p:extLst>
      <p:ext uri="{BB962C8B-B14F-4D97-AF65-F5344CB8AC3E}">
        <p14:creationId xmlns:p14="http://schemas.microsoft.com/office/powerpoint/2010/main" val="4185784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who believed the advertisement</a:t>
            </a:r>
            <a:r>
              <a:rPr lang="en-US" baseline="0" dirty="0" smtClean="0"/>
              <a:t> upgraded their </a:t>
            </a:r>
            <a:r>
              <a:rPr lang="en-US" baseline="0" dirty="0" err="1" smtClean="0"/>
              <a:t>iphones</a:t>
            </a:r>
            <a:r>
              <a:rPr lang="en-US" baseline="0" dirty="0" smtClean="0"/>
              <a:t> and dunked them in water to test the new feature, which broke their phones.</a:t>
            </a:r>
            <a:endParaRPr lang="en-US" dirty="0" smtClean="0"/>
          </a:p>
          <a:p>
            <a:endParaRPr lang="en-US" dirty="0" smtClean="0"/>
          </a:p>
          <a:p>
            <a:r>
              <a:rPr lang="en-US" dirty="0" smtClean="0"/>
              <a:t>Spoof advertisement may have originated on 4chan, a forum that promotes uses</a:t>
            </a:r>
            <a:r>
              <a:rPr lang="en-US" baseline="0" dirty="0" smtClean="0"/>
              <a:t> campaigns on social media to trick the public.</a:t>
            </a:r>
            <a:endParaRPr lang="en-US" dirty="0"/>
          </a:p>
        </p:txBody>
      </p:sp>
      <p:sp>
        <p:nvSpPr>
          <p:cNvPr id="4" name="Slide Number Placeholder 3"/>
          <p:cNvSpPr>
            <a:spLocks noGrp="1"/>
          </p:cNvSpPr>
          <p:nvPr>
            <p:ph type="sldNum" sz="quarter" idx="10"/>
          </p:nvPr>
        </p:nvSpPr>
        <p:spPr/>
        <p:txBody>
          <a:bodyPr/>
          <a:lstStyle/>
          <a:p>
            <a:fld id="{E687DE53-31D3-3B44-9DFE-E0A31F30BFB0}" type="slidenum">
              <a:rPr lang="en-US" smtClean="0"/>
              <a:t>6</a:t>
            </a:fld>
            <a:endParaRPr lang="en-US"/>
          </a:p>
        </p:txBody>
      </p:sp>
    </p:spTree>
    <p:extLst>
      <p:ext uri="{BB962C8B-B14F-4D97-AF65-F5344CB8AC3E}">
        <p14:creationId xmlns:p14="http://schemas.microsoft.com/office/powerpoint/2010/main" val="4062799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a:t>
            </a:r>
            <a:r>
              <a:rPr lang="en-US" baseline="0" dirty="0" smtClean="0"/>
              <a:t> employees can take free Google buses to commute to work, making it easier for them to commute and contributing to higher housing prices in the San Francisco Bay Area. Google buses use public bus stops, but don’t pay fees or otherwise invest in local communities. Here, a union representative pretended to be an angry Google employee shouting at protesters. The story was originally covered by the San Francisco Bay Guardian, and the newspaper thought it was real.</a:t>
            </a:r>
            <a:endParaRPr lang="en-US" dirty="0"/>
          </a:p>
        </p:txBody>
      </p:sp>
      <p:sp>
        <p:nvSpPr>
          <p:cNvPr id="4" name="Slide Number Placeholder 3"/>
          <p:cNvSpPr>
            <a:spLocks noGrp="1"/>
          </p:cNvSpPr>
          <p:nvPr>
            <p:ph type="sldNum" sz="quarter" idx="10"/>
          </p:nvPr>
        </p:nvSpPr>
        <p:spPr/>
        <p:txBody>
          <a:bodyPr/>
          <a:lstStyle/>
          <a:p>
            <a:fld id="{E687DE53-31D3-3B44-9DFE-E0A31F30BFB0}" type="slidenum">
              <a:rPr lang="en-US" smtClean="0"/>
              <a:t>7</a:t>
            </a:fld>
            <a:endParaRPr lang="en-US"/>
          </a:p>
        </p:txBody>
      </p:sp>
    </p:spTree>
    <p:extLst>
      <p:ext uri="{BB962C8B-B14F-4D97-AF65-F5344CB8AC3E}">
        <p14:creationId xmlns:p14="http://schemas.microsoft.com/office/powerpoint/2010/main" val="1131067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KTVU News, San Francisco’s Fox affiliate, announced the names of fake pilots aboard  </a:t>
            </a:r>
            <a:r>
              <a:rPr lang="en-US" dirty="0" err="1" smtClean="0"/>
              <a:t>Asiana</a:t>
            </a:r>
            <a:r>
              <a:rPr lang="en-US" dirty="0" smtClean="0"/>
              <a:t> flight 214 when it crashed at San Francisco International Airport in July 2013. The broadcaster</a:t>
            </a:r>
            <a:r>
              <a:rPr lang="en-US" baseline="0" dirty="0" smtClean="0"/>
              <a:t> confirmed the pilots’ names with an intern at the National Transportation Safety Board. KTVU did not ask their source at NTSB to confirm their position, and NTSB does not release the names of people involved in accidents to the media.</a:t>
            </a:r>
            <a:endParaRPr lang="en-US" dirty="0"/>
          </a:p>
        </p:txBody>
      </p:sp>
      <p:sp>
        <p:nvSpPr>
          <p:cNvPr id="4" name="Slide Number Placeholder 3"/>
          <p:cNvSpPr>
            <a:spLocks noGrp="1"/>
          </p:cNvSpPr>
          <p:nvPr>
            <p:ph type="sldNum" sz="quarter" idx="10"/>
          </p:nvPr>
        </p:nvSpPr>
        <p:spPr/>
        <p:txBody>
          <a:bodyPr/>
          <a:lstStyle/>
          <a:p>
            <a:fld id="{E687DE53-31D3-3B44-9DFE-E0A31F30BFB0}" type="slidenum">
              <a:rPr lang="en-US" smtClean="0"/>
              <a:t>8</a:t>
            </a:fld>
            <a:endParaRPr lang="en-US"/>
          </a:p>
        </p:txBody>
      </p:sp>
    </p:spTree>
    <p:extLst>
      <p:ext uri="{BB962C8B-B14F-4D97-AF65-F5344CB8AC3E}">
        <p14:creationId xmlns:p14="http://schemas.microsoft.com/office/powerpoint/2010/main" val="3424379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identifying the author can help determine source credibility. Ask students what questions they would want to know about an author.</a:t>
            </a:r>
          </a:p>
          <a:p>
            <a:r>
              <a:rPr lang="en-US" sz="1200" kern="1200" dirty="0" smtClean="0">
                <a:solidFill>
                  <a:schemeClr val="tx1"/>
                </a:solidFill>
                <a:effectLst/>
                <a:latin typeface="+mn-lt"/>
                <a:ea typeface="+mn-ea"/>
                <a:cs typeface="+mn-cs"/>
              </a:rPr>
              <a:t>Write student responses on the board., possible grouping into a tree diagram by CRAP categories. </a:t>
            </a:r>
            <a:endParaRPr lang="en-US" dirty="0"/>
          </a:p>
        </p:txBody>
      </p:sp>
      <p:sp>
        <p:nvSpPr>
          <p:cNvPr id="4" name="Slide Number Placeholder 3"/>
          <p:cNvSpPr>
            <a:spLocks noGrp="1"/>
          </p:cNvSpPr>
          <p:nvPr>
            <p:ph type="sldNum" sz="quarter" idx="10"/>
          </p:nvPr>
        </p:nvSpPr>
        <p:spPr/>
        <p:txBody>
          <a:bodyPr/>
          <a:lstStyle/>
          <a:p>
            <a:fld id="{E687DE53-31D3-3B44-9DFE-E0A31F30BFB0}" type="slidenum">
              <a:rPr lang="en-US" smtClean="0"/>
              <a:t>9</a:t>
            </a:fld>
            <a:endParaRPr lang="en-US"/>
          </a:p>
        </p:txBody>
      </p:sp>
    </p:spTree>
    <p:extLst>
      <p:ext uri="{BB962C8B-B14F-4D97-AF65-F5344CB8AC3E}">
        <p14:creationId xmlns:p14="http://schemas.microsoft.com/office/powerpoint/2010/main" val="254422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A296E10-B3B8-7140-91A8-3D3FA8AAAAB7}" type="datetimeFigureOut">
              <a:rPr lang="en-US" smtClean="0"/>
              <a:t>12/8/14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867A-1596-744A-AEA6-0147BFFDA0B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96E10-B3B8-7140-91A8-3D3FA8AAAAB7}" type="datetimeFigureOut">
              <a:rPr lang="en-US" smtClean="0"/>
              <a:t>12/8/14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1867A-1596-744A-AEA6-0147BFFDA0B8}"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296E10-B3B8-7140-91A8-3D3FA8AAAAB7}" type="datetimeFigureOut">
              <a:rPr lang="en-US" smtClean="0"/>
              <a:t>12/8/14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867A-1596-744A-AEA6-0147BFFDA0B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296E10-B3B8-7140-91A8-3D3FA8AAAAB7}" type="datetimeFigureOut">
              <a:rPr lang="en-US" smtClean="0"/>
              <a:t>12/8/14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867A-1596-744A-AEA6-0147BFFDA0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296E10-B3B8-7140-91A8-3D3FA8AAAAB7}" type="datetimeFigureOut">
              <a:rPr lang="en-US" smtClean="0"/>
              <a:t>12/8/14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867A-1596-744A-AEA6-0147BFFDA0B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A296E10-B3B8-7140-91A8-3D3FA8AAAAB7}" type="datetimeFigureOut">
              <a:rPr lang="en-US" smtClean="0"/>
              <a:t>12/8/14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867A-1596-744A-AEA6-0147BFFDA0B8}"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296E10-B3B8-7140-91A8-3D3FA8AAAAB7}" type="datetimeFigureOut">
              <a:rPr lang="en-US" smtClean="0"/>
              <a:t>12/8/14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867A-1596-744A-AEA6-0147BFFDA0B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A296E10-B3B8-7140-91A8-3D3FA8AAAAB7}" type="datetimeFigureOut">
              <a:rPr lang="en-US" smtClean="0"/>
              <a:t>12/8/14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1867A-1596-744A-AEA6-0147BFFDA0B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A296E10-B3B8-7140-91A8-3D3FA8AAAAB7}" type="datetimeFigureOut">
              <a:rPr lang="en-US" smtClean="0"/>
              <a:t>12/8/14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1867A-1596-744A-AEA6-0147BFFDA0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A296E10-B3B8-7140-91A8-3D3FA8AAAAB7}" type="datetimeFigureOut">
              <a:rPr lang="en-US" smtClean="0"/>
              <a:t>12/8/14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1867A-1596-744A-AEA6-0147BFFDA0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96E10-B3B8-7140-91A8-3D3FA8AAAAB7}" type="datetimeFigureOut">
              <a:rPr lang="en-US" smtClean="0"/>
              <a:t>12/8/14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1867A-1596-744A-AEA6-0147BFFDA0B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96E10-B3B8-7140-91A8-3D3FA8AAAAB7}" type="datetimeFigureOut">
              <a:rPr lang="en-US" smtClean="0"/>
              <a:t>12/8/14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1867A-1596-744A-AEA6-0147BFFDA0B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296E10-B3B8-7140-91A8-3D3FA8AAAAB7}" type="datetimeFigureOut">
              <a:rPr lang="en-US" smtClean="0"/>
              <a:t>12/8/14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2E1867A-1596-744A-AEA6-0147BFFDA0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money.cnn.com/2012/11/07/news/economy/marijuana-legalization-washington-colorad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dailycurrant.com/2014/01/02/marijuana-overdoses-kill-37-in-colorado-on-first-day-of-legaliza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69" y="1636664"/>
            <a:ext cx="8229600" cy="2153332"/>
          </a:xfrm>
        </p:spPr>
        <p:txBody>
          <a:bodyPr>
            <a:normAutofit fontScale="90000"/>
          </a:bodyPr>
          <a:lstStyle/>
          <a:p>
            <a:r>
              <a:rPr lang="en-US" b="1" dirty="0" smtClean="0"/>
              <a:t>E-literacy</a:t>
            </a:r>
            <a:r>
              <a:rPr lang="en-US" b="1" dirty="0"/>
              <a:t/>
            </a:r>
            <a:br>
              <a:rPr lang="en-US" b="1" dirty="0"/>
            </a:br>
            <a:r>
              <a:rPr lang="en-US" sz="3100" dirty="0" smtClean="0"/>
              <a:t>Your guide to evaluating internet </a:t>
            </a:r>
            <a:r>
              <a:rPr lang="en-US" sz="3100" dirty="0" smtClean="0"/>
              <a:t>websites</a:t>
            </a:r>
            <a:br>
              <a:rPr lang="en-US" sz="3100" dirty="0" smtClean="0"/>
            </a:br>
            <a:r>
              <a:rPr lang="en-US" sz="3100" dirty="0"/>
              <a:t/>
            </a:r>
            <a:br>
              <a:rPr lang="en-US" sz="3100" dirty="0"/>
            </a:br>
            <a:r>
              <a:rPr lang="en-US" sz="1600" dirty="0" smtClean="0"/>
              <a:t>Elissa Olimpi, PhD. Candidate, Environmental Studies, UC Santa Cruz</a:t>
            </a:r>
            <a:br>
              <a:rPr lang="en-US" sz="1600" dirty="0" smtClean="0"/>
            </a:br>
            <a:r>
              <a:rPr lang="en-US" sz="1600" dirty="0" err="1" smtClean="0"/>
              <a:t>Chrissy</a:t>
            </a:r>
            <a:r>
              <a:rPr lang="en-US" sz="1600" dirty="0" smtClean="0"/>
              <a:t> MacLean, High school teacher, Watsonville High School</a:t>
            </a:r>
            <a:endParaRPr lang="en-US" sz="1600" dirty="0"/>
          </a:p>
        </p:txBody>
      </p:sp>
    </p:spTree>
    <p:extLst>
      <p:ext uri="{BB962C8B-B14F-4D97-AF65-F5344CB8AC3E}">
        <p14:creationId xmlns:p14="http://schemas.microsoft.com/office/powerpoint/2010/main" val="3702407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11" y="846667"/>
            <a:ext cx="3090334" cy="2215444"/>
          </a:xfrm>
        </p:spPr>
        <p:txBody>
          <a:bodyPr/>
          <a:lstStyle/>
          <a:p>
            <a:r>
              <a:rPr lang="en-US" sz="4000" dirty="0" smtClean="0"/>
              <a:t>CRAP </a:t>
            </a:r>
            <a:r>
              <a:rPr lang="en-US" sz="4000" dirty="0" smtClean="0"/>
              <a:t>Assessment</a:t>
            </a:r>
            <a:endParaRPr lang="en-US" sz="4000" dirty="0"/>
          </a:p>
        </p:txBody>
      </p:sp>
      <p:graphicFrame>
        <p:nvGraphicFramePr>
          <p:cNvPr id="4" name="Object 3"/>
          <p:cNvGraphicFramePr>
            <a:graphicFrameLocks noChangeAspect="1"/>
          </p:cNvGraphicFramePr>
          <p:nvPr>
            <p:extLst>
              <p:ext uri="{D42A27DB-BD31-4B8C-83A1-F6EECF244321}">
                <p14:modId xmlns:p14="http://schemas.microsoft.com/office/powerpoint/2010/main" val="4215176751"/>
              </p:ext>
            </p:extLst>
          </p:nvPr>
        </p:nvGraphicFramePr>
        <p:xfrm>
          <a:off x="3400779" y="310444"/>
          <a:ext cx="5441422" cy="6378223"/>
        </p:xfrm>
        <a:graphic>
          <a:graphicData uri="http://schemas.openxmlformats.org/presentationml/2006/ole">
            <mc:AlternateContent xmlns:mc="http://schemas.openxmlformats.org/markup-compatibility/2006">
              <mc:Choice xmlns:v="urn:schemas-microsoft-com:vml" Requires="v">
                <p:oleObj spid="_x0000_s2056" name="Document" r:id="rId3" imgW="6997700" imgH="8204200" progId="Word.Document.12">
                  <p:embed/>
                </p:oleObj>
              </mc:Choice>
              <mc:Fallback>
                <p:oleObj name="Document" r:id="rId3" imgW="6997700" imgH="8204200" progId="Word.Document.12">
                  <p:embed/>
                  <p:pic>
                    <p:nvPicPr>
                      <p:cNvPr id="0" name=""/>
                      <p:cNvPicPr/>
                      <p:nvPr/>
                    </p:nvPicPr>
                    <p:blipFill>
                      <a:blip r:embed="rId4"/>
                      <a:stretch>
                        <a:fillRect/>
                      </a:stretch>
                    </p:blipFill>
                    <p:spPr>
                      <a:xfrm>
                        <a:off x="3400779" y="310444"/>
                        <a:ext cx="5441422" cy="6378223"/>
                      </a:xfrm>
                      <a:prstGeom prst="rect">
                        <a:avLst/>
                      </a:prstGeom>
                    </p:spPr>
                  </p:pic>
                </p:oleObj>
              </mc:Fallback>
            </mc:AlternateContent>
          </a:graphicData>
        </a:graphic>
      </p:graphicFrame>
    </p:spTree>
    <p:extLst>
      <p:ext uri="{BB962C8B-B14F-4D97-AF65-F5344CB8AC3E}">
        <p14:creationId xmlns:p14="http://schemas.microsoft.com/office/powerpoint/2010/main" val="113912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p:txBody>
          <a:bodyPr/>
          <a:lstStyle/>
          <a:p>
            <a:pPr marL="0" indent="0">
              <a:buNone/>
            </a:pPr>
            <a:endParaRPr lang="en-US" sz="3200" i="1" dirty="0" smtClean="0"/>
          </a:p>
          <a:p>
            <a:pPr marL="0" indent="0">
              <a:buNone/>
            </a:pPr>
            <a:r>
              <a:rPr lang="en-US" sz="3200" i="1" dirty="0" smtClean="0"/>
              <a:t>What </a:t>
            </a:r>
            <a:r>
              <a:rPr lang="en-US" sz="3200" i="1" dirty="0"/>
              <a:t>kinds of sources should you use when completing an assignment?</a:t>
            </a:r>
          </a:p>
          <a:p>
            <a:pPr marL="0" indent="0">
              <a:buNone/>
            </a:pPr>
            <a:endParaRPr lang="en-US" dirty="0"/>
          </a:p>
        </p:txBody>
      </p:sp>
    </p:spTree>
    <p:extLst>
      <p:ext uri="{BB962C8B-B14F-4D97-AF65-F5344CB8AC3E}">
        <p14:creationId xmlns:p14="http://schemas.microsoft.com/office/powerpoint/2010/main" val="329655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evaluation</a:t>
            </a:r>
            <a:endParaRPr lang="en-US" dirty="0"/>
          </a:p>
        </p:txBody>
      </p:sp>
      <p:sp>
        <p:nvSpPr>
          <p:cNvPr id="3" name="Content Placeholder 2"/>
          <p:cNvSpPr>
            <a:spLocks noGrp="1"/>
          </p:cNvSpPr>
          <p:nvPr>
            <p:ph idx="1"/>
          </p:nvPr>
        </p:nvSpPr>
        <p:spPr>
          <a:xfrm>
            <a:off x="549275" y="2218846"/>
            <a:ext cx="8042276" cy="4343400"/>
          </a:xfrm>
        </p:spPr>
        <p:txBody>
          <a:bodyPr>
            <a:normAutofit/>
          </a:bodyPr>
          <a:lstStyle/>
          <a:p>
            <a:pPr marL="0" indent="0">
              <a:buNone/>
            </a:pPr>
            <a:r>
              <a:rPr lang="en-US" sz="3200" i="1" dirty="0"/>
              <a:t>W</a:t>
            </a:r>
            <a:r>
              <a:rPr lang="en-US" sz="3200" i="1" dirty="0" smtClean="0"/>
              <a:t>hat </a:t>
            </a:r>
            <a:r>
              <a:rPr lang="en-US" sz="3200" i="1" dirty="0"/>
              <a:t>is critical about each of these sources if you are going to use them to support a claim or provide information about a topic?</a:t>
            </a:r>
            <a:r>
              <a:rPr lang="en-US" sz="3200" dirty="0"/>
              <a:t> </a:t>
            </a:r>
          </a:p>
        </p:txBody>
      </p:sp>
    </p:spTree>
    <p:extLst>
      <p:ext uri="{BB962C8B-B14F-4D97-AF65-F5344CB8AC3E}">
        <p14:creationId xmlns:p14="http://schemas.microsoft.com/office/powerpoint/2010/main" val="4161050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1600" dirty="0" smtClean="0"/>
              <a:t>Colorado </a:t>
            </a:r>
            <a:r>
              <a:rPr lang="en-US" sz="1600" dirty="0"/>
              <a:t>is reconsidering its decision to legalize recreational pot following the deaths of dozens due to marijuana overdoses</a:t>
            </a:r>
            <a:r>
              <a:rPr lang="en-US" sz="1600" dirty="0" smtClean="0"/>
              <a:t>. According </a:t>
            </a:r>
            <a:r>
              <a:rPr lang="en-US" sz="1600" dirty="0"/>
              <a:t>to a report in the </a:t>
            </a:r>
            <a:r>
              <a:rPr lang="en-US" sz="1600" i="1" dirty="0"/>
              <a:t>Rocky Mountain News</a:t>
            </a:r>
            <a:r>
              <a:rPr lang="en-US" sz="1600" dirty="0"/>
              <a:t>, 37 people were killed across the state on Jan. 1, the first day the drug became legal for all adults to purchase. Several more are clinging onto life in local emergency rooms and are not expected to survive.</a:t>
            </a:r>
          </a:p>
          <a:p>
            <a:pPr marL="0" indent="0">
              <a:buNone/>
            </a:pPr>
            <a:r>
              <a:rPr lang="en-US" sz="1600" dirty="0"/>
              <a:t>"It's complete chaos here," says Dr. Jack Shepard, chief of surgery at St. Luke's Medical Center in Denver. "I've put five college students in body bags since breakfast and more are arriving every minute</a:t>
            </a:r>
            <a:r>
              <a:rPr lang="en-US" sz="1600" dirty="0" smtClean="0"/>
              <a:t>. "</a:t>
            </a:r>
            <a:r>
              <a:rPr lang="en-US" sz="1600" dirty="0"/>
              <a:t>We are seeing cardiac arrests, hypospadias, acquired </a:t>
            </a:r>
            <a:r>
              <a:rPr lang="en-US" sz="1600" dirty="0" err="1"/>
              <a:t>trimethylaminuria</a:t>
            </a:r>
            <a:r>
              <a:rPr lang="en-US" sz="1600" b="1" dirty="0"/>
              <a:t> </a:t>
            </a:r>
            <a:r>
              <a:rPr lang="en-US" sz="1600" dirty="0"/>
              <a:t>and multiple organ failures. By next week the death toll could go as high as 200, maybe 300. Someone needs to step in and stop this madness. My god, why did we legalize marijuana? What were we thinking</a:t>
            </a:r>
            <a:r>
              <a:rPr lang="en-US" sz="1600" dirty="0" smtClean="0"/>
              <a:t>?”</a:t>
            </a:r>
            <a:endParaRPr lang="en-US" sz="1600" dirty="0"/>
          </a:p>
          <a:p>
            <a:pPr marL="0" indent="0">
              <a:buNone/>
            </a:pPr>
            <a:r>
              <a:rPr lang="en-US" sz="1600" dirty="0" smtClean="0"/>
              <a:t>Colorado </a:t>
            </a:r>
            <a:r>
              <a:rPr lang="en-US" sz="1600" dirty="0"/>
              <a:t>and Washington state </a:t>
            </a:r>
            <a:r>
              <a:rPr lang="en-US" sz="1600" dirty="0">
                <a:hlinkClick r:id="rId3"/>
              </a:rPr>
              <a:t>approved</a:t>
            </a:r>
            <a:r>
              <a:rPr lang="en-US" sz="1600" dirty="0"/>
              <a:t> the sale of marijuana for recreational use in November though statewide ballot measures. Under the new policies pot is legal for adult use, regulated like alcohol and heavily taxed.</a:t>
            </a:r>
          </a:p>
          <a:p>
            <a:pPr marL="0" indent="0">
              <a:buNone/>
            </a:pPr>
            <a:endParaRPr lang="en-US" sz="1600" dirty="0"/>
          </a:p>
          <a:p>
            <a:pPr marL="0" indent="0">
              <a:buNone/>
            </a:pPr>
            <a:endParaRPr lang="en-US" sz="1600" dirty="0"/>
          </a:p>
        </p:txBody>
      </p:sp>
      <p:sp>
        <p:nvSpPr>
          <p:cNvPr id="6" name="Title 1"/>
          <p:cNvSpPr>
            <a:spLocks noGrp="1"/>
          </p:cNvSpPr>
          <p:nvPr>
            <p:ph type="title"/>
          </p:nvPr>
        </p:nvSpPr>
        <p:spPr>
          <a:xfrm>
            <a:off x="549275" y="107576"/>
            <a:ext cx="8042276" cy="1336956"/>
          </a:xfrm>
        </p:spPr>
        <p:txBody>
          <a:bodyPr/>
          <a:lstStyle/>
          <a:p>
            <a:r>
              <a:rPr lang="en-US" sz="2800" b="1" dirty="0"/>
              <a:t>Marijuana Overdoses Kill 37 in Colorado On First Day of Legalization</a:t>
            </a:r>
            <a:endParaRPr lang="en-US" sz="2800" dirty="0"/>
          </a:p>
        </p:txBody>
      </p:sp>
    </p:spTree>
    <p:extLst>
      <p:ext uri="{BB962C8B-B14F-4D97-AF65-F5344CB8AC3E}">
        <p14:creationId xmlns:p14="http://schemas.microsoft.com/office/powerpoint/2010/main" val="86596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Marijuana Overdoses Kill 37 in Colorado On First Day of Legalization</a:t>
            </a:r>
            <a:endParaRPr lang="en-US" sz="2800" dirty="0"/>
          </a:p>
        </p:txBody>
      </p:sp>
      <p:sp>
        <p:nvSpPr>
          <p:cNvPr id="3" name="Content Placeholder 2"/>
          <p:cNvSpPr>
            <a:spLocks noGrp="1"/>
          </p:cNvSpPr>
          <p:nvPr>
            <p:ph idx="1"/>
          </p:nvPr>
        </p:nvSpPr>
        <p:spPr>
          <a:xfrm>
            <a:off x="549275" y="1600200"/>
            <a:ext cx="8042276" cy="4735689"/>
          </a:xfrm>
        </p:spPr>
        <p:txBody>
          <a:bodyPr>
            <a:noAutofit/>
          </a:bodyPr>
          <a:lstStyle/>
          <a:p>
            <a:pPr marL="0" indent="0">
              <a:buNone/>
            </a:pPr>
            <a:r>
              <a:rPr lang="en-US" sz="1600" dirty="0"/>
              <a:t>One of the principal arguments of legalization advocates was that cannabis has long been considered safer than alcohol and tobacco and was not thought not to cause overdose. But a brave minority tried to warn Coloradans of the drug's dangers. "We told everyone this would happen," says Peter </a:t>
            </a:r>
            <a:r>
              <a:rPr lang="en-US" sz="1600" dirty="0" err="1"/>
              <a:t>Swindon</a:t>
            </a:r>
            <a:r>
              <a:rPr lang="en-US" sz="1600" dirty="0"/>
              <a:t>, president and CEO of local brewer </a:t>
            </a:r>
            <a:r>
              <a:rPr lang="en-US" sz="1600" dirty="0" err="1"/>
              <a:t>MolsonCoors</a:t>
            </a:r>
            <a:r>
              <a:rPr lang="en-US" sz="1600" dirty="0"/>
              <a:t>. "Marijuana is a deadly hardcore drug that causes addiction and destroys lives. "When was the last time you heard of someone overdosing on beer? All these pro-marijuana groups should be ashamed of themselves. The victims' blood is on their hands."</a:t>
            </a:r>
          </a:p>
          <a:p>
            <a:pPr marL="0" indent="0">
              <a:buNone/>
            </a:pPr>
            <a:r>
              <a:rPr lang="en-US" sz="1600" dirty="0"/>
              <a:t>One of the those victims was 29-year-old Jesse Bruce </a:t>
            </a:r>
            <a:r>
              <a:rPr lang="en-US" sz="1600" dirty="0" err="1"/>
              <a:t>Pinkman</a:t>
            </a:r>
            <a:r>
              <a:rPr lang="en-US" sz="1600" dirty="0"/>
              <a:t>, a former methamphetamine dealer from Albuquerque who had recently moved to Boulder to establish a legal marijuana dispensary. </a:t>
            </a:r>
            <a:r>
              <a:rPr lang="en-US" sz="1600" dirty="0" err="1"/>
              <a:t>Pinkman</a:t>
            </a:r>
            <a:r>
              <a:rPr lang="en-US" sz="1600" dirty="0"/>
              <a:t> was partying with friends when he suffered several seizures and a massive heart attack which ultimately proved to be fatal. Toxicology reports revealed that marijuana was the only drug present in his system. "This is just a terrible tragedy," says his friend Peter. "Jesse was trying to go legit and now this happens? I guess drugs really are as dangerous as they say</a:t>
            </a:r>
            <a:r>
              <a:rPr lang="en-US" sz="1600" dirty="0" smtClean="0"/>
              <a:t>.”…												- </a:t>
            </a:r>
            <a:r>
              <a:rPr lang="en-US" sz="1600" dirty="0" smtClean="0">
                <a:hlinkClick r:id="rId3"/>
              </a:rPr>
              <a:t>The Daily Currant</a:t>
            </a:r>
            <a:endParaRPr lang="en-US" sz="1600" dirty="0"/>
          </a:p>
        </p:txBody>
      </p:sp>
    </p:spTree>
    <p:extLst>
      <p:ext uri="{BB962C8B-B14F-4D97-AF65-F5344CB8AC3E}">
        <p14:creationId xmlns:p14="http://schemas.microsoft.com/office/powerpoint/2010/main" val="41604427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t="13995" b="13995"/>
          <a:stretch>
            <a:fillRect/>
          </a:stretch>
        </p:blipFill>
        <p:spPr>
          <a:xfrm>
            <a:off x="1069270" y="1838701"/>
            <a:ext cx="7522281" cy="4062565"/>
          </a:xfrm>
        </p:spPr>
      </p:pic>
      <p:sp>
        <p:nvSpPr>
          <p:cNvPr id="5" name="TextBox 4"/>
          <p:cNvSpPr txBox="1"/>
          <p:nvPr/>
        </p:nvSpPr>
        <p:spPr>
          <a:xfrm>
            <a:off x="549275" y="6098822"/>
            <a:ext cx="7748058" cy="646331"/>
          </a:xfrm>
          <a:prstGeom prst="rect">
            <a:avLst/>
          </a:prstGeom>
          <a:noFill/>
        </p:spPr>
        <p:txBody>
          <a:bodyPr wrap="square" rtlCol="0">
            <a:spAutoFit/>
          </a:bodyPr>
          <a:lstStyle/>
          <a:p>
            <a:r>
              <a:rPr lang="en-US" sz="1200" dirty="0"/>
              <a:t>http://</a:t>
            </a:r>
            <a:r>
              <a:rPr lang="en-US" sz="1200" dirty="0" err="1"/>
              <a:t>www.independent.co.uk</a:t>
            </a:r>
            <a:r>
              <a:rPr lang="en-US" sz="1200" dirty="0"/>
              <a:t>/life-style/gadgets-and-tech/news/fake-waterproof-iphone-ad-tricks-users-into-destroying-their-smartphones-8835952.html</a:t>
            </a:r>
          </a:p>
          <a:p>
            <a:endParaRPr lang="en-US" sz="1200" dirty="0"/>
          </a:p>
        </p:txBody>
      </p:sp>
      <p:sp>
        <p:nvSpPr>
          <p:cNvPr id="6" name="Title 5"/>
          <p:cNvSpPr>
            <a:spLocks noGrp="1"/>
          </p:cNvSpPr>
          <p:nvPr>
            <p:ph type="title"/>
          </p:nvPr>
        </p:nvSpPr>
        <p:spPr/>
        <p:txBody>
          <a:bodyPr/>
          <a:lstStyle/>
          <a:p>
            <a:r>
              <a:rPr lang="en-US" dirty="0" smtClean="0"/>
              <a:t>Hoaxes on social media</a:t>
            </a:r>
            <a:endParaRPr lang="en-US" dirty="0"/>
          </a:p>
        </p:txBody>
      </p:sp>
    </p:spTree>
    <p:extLst>
      <p:ext uri="{BB962C8B-B14F-4D97-AF65-F5344CB8AC3E}">
        <p14:creationId xmlns:p14="http://schemas.microsoft.com/office/powerpoint/2010/main" val="353908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Staged protest in the news</a:t>
            </a:r>
            <a:endParaRPr lang="en-US" dirty="0"/>
          </a:p>
        </p:txBody>
      </p:sp>
      <p:sp>
        <p:nvSpPr>
          <p:cNvPr id="6" name="TextBox 5"/>
          <p:cNvSpPr txBox="1"/>
          <p:nvPr/>
        </p:nvSpPr>
        <p:spPr>
          <a:xfrm>
            <a:off x="1679223" y="6454002"/>
            <a:ext cx="7324725" cy="276999"/>
          </a:xfrm>
          <a:prstGeom prst="rect">
            <a:avLst/>
          </a:prstGeom>
          <a:noFill/>
        </p:spPr>
        <p:txBody>
          <a:bodyPr wrap="square" rtlCol="0">
            <a:spAutoFit/>
          </a:bodyPr>
          <a:lstStyle/>
          <a:p>
            <a:r>
              <a:rPr lang="en-US" sz="1200" dirty="0"/>
              <a:t>http://</a:t>
            </a:r>
            <a:r>
              <a:rPr lang="en-US" sz="1200" dirty="0" err="1"/>
              <a:t>www.sfbg.com</a:t>
            </a:r>
            <a:r>
              <a:rPr lang="en-US" sz="1200" dirty="0"/>
              <a:t>/</a:t>
            </a:r>
            <a:r>
              <a:rPr lang="en-US" sz="1200" dirty="0" err="1"/>
              <a:t>googleshoutdown</a:t>
            </a:r>
            <a:endParaRPr lang="en-US" sz="1200" dirty="0"/>
          </a:p>
        </p:txBody>
      </p:sp>
      <p:pic>
        <p:nvPicPr>
          <p:cNvPr id="7" name="Picture 6" descr="google shoutdow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223" y="1758226"/>
            <a:ext cx="5884333" cy="4695776"/>
          </a:xfrm>
          <a:prstGeom prst="rect">
            <a:avLst/>
          </a:prstGeom>
        </p:spPr>
      </p:pic>
    </p:spTree>
    <p:extLst>
      <p:ext uri="{BB962C8B-B14F-4D97-AF65-F5344CB8AC3E}">
        <p14:creationId xmlns:p14="http://schemas.microsoft.com/office/powerpoint/2010/main" val="78960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Racist &amp; insensitive joke on the news</a:t>
            </a:r>
            <a:endParaRPr lang="en-US" dirty="0"/>
          </a:p>
        </p:txBody>
      </p:sp>
      <p:pic>
        <p:nvPicPr>
          <p:cNvPr id="3" name="Picture 2" descr="asiana pilot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5" y="1562100"/>
            <a:ext cx="7983237" cy="3927122"/>
          </a:xfrm>
          <a:prstGeom prst="rect">
            <a:avLst/>
          </a:prstGeom>
        </p:spPr>
      </p:pic>
      <p:sp>
        <p:nvSpPr>
          <p:cNvPr id="4" name="TextBox 3"/>
          <p:cNvSpPr txBox="1"/>
          <p:nvPr/>
        </p:nvSpPr>
        <p:spPr>
          <a:xfrm>
            <a:off x="823383" y="6194777"/>
            <a:ext cx="7617884" cy="461665"/>
          </a:xfrm>
          <a:prstGeom prst="rect">
            <a:avLst/>
          </a:prstGeom>
          <a:noFill/>
        </p:spPr>
        <p:txBody>
          <a:bodyPr wrap="square" rtlCol="0">
            <a:spAutoFit/>
          </a:bodyPr>
          <a:lstStyle/>
          <a:p>
            <a:r>
              <a:rPr lang="en-US" sz="1200" dirty="0"/>
              <a:t>http://</a:t>
            </a:r>
            <a:r>
              <a:rPr lang="en-US" sz="1200" dirty="0" err="1"/>
              <a:t>www.sfgate.com</a:t>
            </a:r>
            <a:r>
              <a:rPr lang="en-US" sz="1200" dirty="0"/>
              <a:t>/</a:t>
            </a:r>
            <a:r>
              <a:rPr lang="en-US" sz="1200" dirty="0" err="1"/>
              <a:t>bayarea</a:t>
            </a:r>
            <a:r>
              <a:rPr lang="en-US" sz="1200" dirty="0"/>
              <a:t>/</a:t>
            </a:r>
            <a:r>
              <a:rPr lang="en-US" sz="1200" dirty="0" err="1"/>
              <a:t>matier</a:t>
            </a:r>
            <a:r>
              <a:rPr lang="en-US" sz="1200" dirty="0"/>
              <a:t>-ross/article/KTVU-producers-fired-over-Asiana-pilots-fake-4685627.php</a:t>
            </a:r>
          </a:p>
        </p:txBody>
      </p:sp>
    </p:spTree>
    <p:extLst>
      <p:ext uri="{BB962C8B-B14F-4D97-AF65-F5344CB8AC3E}">
        <p14:creationId xmlns:p14="http://schemas.microsoft.com/office/powerpoint/2010/main" val="303153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a:t>
            </a:r>
            <a:endParaRPr lang="en-US" dirty="0"/>
          </a:p>
        </p:txBody>
      </p:sp>
      <p:sp>
        <p:nvSpPr>
          <p:cNvPr id="3" name="Content Placeholder 2"/>
          <p:cNvSpPr>
            <a:spLocks noGrp="1"/>
          </p:cNvSpPr>
          <p:nvPr>
            <p:ph idx="1"/>
          </p:nvPr>
        </p:nvSpPr>
        <p:spPr>
          <a:xfrm>
            <a:off x="549275" y="2305756"/>
            <a:ext cx="8042276" cy="4343400"/>
          </a:xfrm>
        </p:spPr>
        <p:txBody>
          <a:bodyPr>
            <a:normAutofit/>
          </a:bodyPr>
          <a:lstStyle/>
          <a:p>
            <a:pPr marL="0" indent="0">
              <a:buNone/>
            </a:pPr>
            <a:r>
              <a:rPr lang="en-US" sz="3200" i="1" dirty="0" smtClean="0"/>
              <a:t>What questions would you want to know about the author of a source?</a:t>
            </a:r>
            <a:endParaRPr lang="en-US" sz="3200" i="1" dirty="0"/>
          </a:p>
        </p:txBody>
      </p:sp>
    </p:spTree>
    <p:extLst>
      <p:ext uri="{BB962C8B-B14F-4D97-AF65-F5344CB8AC3E}">
        <p14:creationId xmlns:p14="http://schemas.microsoft.com/office/powerpoint/2010/main" val="34237729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6537</TotalTime>
  <Words>991</Words>
  <Application>Microsoft Macintosh PowerPoint</Application>
  <PresentationFormat>On-screen Show (4:3)</PresentationFormat>
  <Paragraphs>58</Paragraphs>
  <Slides>10</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Breeze</vt:lpstr>
      <vt:lpstr>Document</vt:lpstr>
      <vt:lpstr>E-literacy Your guide to evaluating internet websites  Elissa Olimpi, PhD. Candidate, Environmental Studies, UC Santa Cruz Chrissy MacLean, High school teacher, Watsonville High School</vt:lpstr>
      <vt:lpstr>Think-pair-share</vt:lpstr>
      <vt:lpstr>Source evaluation</vt:lpstr>
      <vt:lpstr>Marijuana Overdoses Kill 37 in Colorado On First Day of Legalization</vt:lpstr>
      <vt:lpstr>Marijuana Overdoses Kill 37 in Colorado On First Day of Legalization</vt:lpstr>
      <vt:lpstr>Hoaxes on social media</vt:lpstr>
      <vt:lpstr>Staged protest in the news</vt:lpstr>
      <vt:lpstr>Racist &amp; insensitive joke on the news</vt:lpstr>
      <vt:lpstr>Authority</vt:lpstr>
      <vt:lpstr>CRAP Assessment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Elissa Olimpi</dc:creator>
  <cp:lastModifiedBy>Elissa Olimpi</cp:lastModifiedBy>
  <cp:revision>40</cp:revision>
  <dcterms:created xsi:type="dcterms:W3CDTF">2014-10-12T02:58:02Z</dcterms:created>
  <dcterms:modified xsi:type="dcterms:W3CDTF">2014-12-10T21:39:43Z</dcterms:modified>
</cp:coreProperties>
</file>