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8" r:id="rId4"/>
    <p:sldId id="279" r:id="rId5"/>
    <p:sldId id="280" r:id="rId6"/>
    <p:sldId id="281" r:id="rId7"/>
    <p:sldId id="262" r:id="rId8"/>
    <p:sldId id="261" r:id="rId9"/>
    <p:sldId id="266" r:id="rId10"/>
    <p:sldId id="269" r:id="rId11"/>
    <p:sldId id="270" r:id="rId12"/>
    <p:sldId id="268" r:id="rId13"/>
    <p:sldId id="271" r:id="rId14"/>
    <p:sldId id="272" r:id="rId15"/>
    <p:sldId id="258" r:id="rId16"/>
    <p:sldId id="260" r:id="rId17"/>
    <p:sldId id="263" r:id="rId18"/>
    <p:sldId id="282" r:id="rId19"/>
    <p:sldId id="277" r:id="rId20"/>
    <p:sldId id="28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 with the Flow!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Does the </a:t>
            </a:r>
            <a:r>
              <a:rPr lang="en-US" i="1" dirty="0" smtClean="0"/>
              <a:t>slope</a:t>
            </a:r>
            <a:r>
              <a:rPr lang="en-US" dirty="0" smtClean="0"/>
              <a:t> or </a:t>
            </a:r>
            <a:r>
              <a:rPr lang="en-US" i="1" dirty="0" smtClean="0"/>
              <a:t>substrate</a:t>
            </a:r>
            <a:r>
              <a:rPr lang="en-US" dirty="0" smtClean="0"/>
              <a:t> have a greater impact on the speed of water flow?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21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after Hurricane Katrina</a:t>
            </a:r>
            <a:endParaRPr lang="en-US" dirty="0"/>
          </a:p>
        </p:txBody>
      </p:sp>
      <p:pic>
        <p:nvPicPr>
          <p:cNvPr id="5" name="Picture Placeholder 4" descr="456px-KatrinaNewOrleansFlooded_edit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-1427" r="-448"/>
          <a:stretch>
            <a:fillRect/>
          </a:stretch>
        </p:blipFill>
        <p:spPr>
          <a:xfrm>
            <a:off x="6497782" y="498716"/>
            <a:ext cx="4544291" cy="58605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New Orleans, 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705024"/>
            <a:ext cx="10364432" cy="811610"/>
          </a:xfrm>
        </p:spPr>
        <p:txBody>
          <a:bodyPr/>
          <a:lstStyle/>
          <a:p>
            <a:r>
              <a:rPr lang="en-US" dirty="0" smtClean="0"/>
              <a:t>Flooding after Hurricane Katrina</a:t>
            </a:r>
            <a:endParaRPr lang="en-US" dirty="0"/>
          </a:p>
        </p:txBody>
      </p:sp>
      <p:pic>
        <p:nvPicPr>
          <p:cNvPr id="5" name="Picture Placeholder 4" descr="Loyola_at_Tulane_Avenue_After_the_Levees_Broke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4744" y="698261"/>
            <a:ext cx="9822532" cy="417853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524378"/>
            <a:ext cx="10364452" cy="682472"/>
          </a:xfrm>
        </p:spPr>
        <p:txBody>
          <a:bodyPr/>
          <a:lstStyle/>
          <a:p>
            <a:r>
              <a:rPr lang="en-US" dirty="0" smtClean="0"/>
              <a:t>New Orleans, 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erial_view_of_SFNO_after_Hurricane_Katrina_edi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b="-1089"/>
          <a:stretch>
            <a:fillRect/>
          </a:stretch>
        </p:blipFill>
        <p:spPr>
          <a:xfrm>
            <a:off x="1388999" y="423902"/>
            <a:ext cx="9414003" cy="49793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5162239"/>
            <a:ext cx="10364432" cy="811610"/>
          </a:xfrm>
        </p:spPr>
        <p:txBody>
          <a:bodyPr/>
          <a:lstStyle/>
          <a:p>
            <a:r>
              <a:rPr lang="en-US" dirty="0" smtClean="0"/>
              <a:t>Six Flags after Hurricane Katrina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981593"/>
            <a:ext cx="10364452" cy="682472"/>
          </a:xfrm>
        </p:spPr>
        <p:txBody>
          <a:bodyPr/>
          <a:lstStyle/>
          <a:p>
            <a:r>
              <a:rPr lang="en-US" dirty="0" smtClean="0"/>
              <a:t>New Orleans, 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5300789"/>
            <a:ext cx="10364432" cy="811610"/>
          </a:xfrm>
        </p:spPr>
        <p:txBody>
          <a:bodyPr/>
          <a:lstStyle/>
          <a:p>
            <a:r>
              <a:rPr lang="en-US" dirty="0" smtClean="0"/>
              <a:t>Flooding after Hurricane Katrina</a:t>
            </a:r>
            <a:endParaRPr lang="en-US" dirty="0"/>
          </a:p>
        </p:txBody>
      </p:sp>
      <p:pic>
        <p:nvPicPr>
          <p:cNvPr id="5" name="Picture Placeholder 4" descr="777px-New_Orleans_USACE-Blackhawk-A-09-04-05_007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116" b="-1989"/>
          <a:stretch>
            <a:fillRect/>
          </a:stretch>
        </p:blipFill>
        <p:spPr>
          <a:xfrm>
            <a:off x="2542107" y="429484"/>
            <a:ext cx="7175989" cy="497984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6120143"/>
            <a:ext cx="10364452" cy="682472"/>
          </a:xfrm>
        </p:spPr>
        <p:txBody>
          <a:bodyPr/>
          <a:lstStyle/>
          <a:p>
            <a:r>
              <a:rPr lang="en-US" dirty="0" smtClean="0"/>
              <a:t>New Orleans, 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After Hurricane Sandy</a:t>
            </a:r>
            <a:br>
              <a:rPr lang="en-US" dirty="0" smtClean="0"/>
            </a:br>
            <a:r>
              <a:rPr lang="en-US" dirty="0" smtClean="0"/>
              <a:t>in New York City</a:t>
            </a:r>
            <a:endParaRPr lang="en-US" dirty="0"/>
          </a:p>
        </p:txBody>
      </p:sp>
      <p:pic>
        <p:nvPicPr>
          <p:cNvPr id="12" name="Picture Placeholder 11" descr="800px-Hurricane_Sandy_Flooding_East_Village_201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0304" y="2092036"/>
            <a:ext cx="5648272" cy="3749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Placeholder 12" descr="Hurricane_Sandy_Flooding_Avenue_C_2012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6158345" y="2078182"/>
            <a:ext cx="5669280" cy="37629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licante(30-09-1997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-34" r="-525"/>
          <a:stretch>
            <a:fillRect/>
          </a:stretch>
        </p:blipFill>
        <p:spPr>
          <a:xfrm>
            <a:off x="1911928" y="375134"/>
            <a:ext cx="4031673" cy="60800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7325" y="609600"/>
            <a:ext cx="5934969" cy="2023254"/>
          </a:xfrm>
        </p:spPr>
        <p:txBody>
          <a:bodyPr/>
          <a:lstStyle/>
          <a:p>
            <a:r>
              <a:rPr lang="en-US" dirty="0" smtClean="0"/>
              <a:t>Alicante Flood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7345" y="2632852"/>
            <a:ext cx="5934949" cy="3158347"/>
          </a:xfrm>
        </p:spPr>
        <p:txBody>
          <a:bodyPr/>
          <a:lstStyle/>
          <a:p>
            <a:r>
              <a:rPr lang="en-US" dirty="0" smtClean="0"/>
              <a:t>Spain, 1997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Skawa</a:t>
            </a:r>
            <a:r>
              <a:rPr lang="en-US" dirty="0" smtClean="0"/>
              <a:t> River flood</a:t>
            </a:r>
            <a:endParaRPr lang="en-US" dirty="0"/>
          </a:p>
        </p:txBody>
      </p:sp>
      <p:pic>
        <p:nvPicPr>
          <p:cNvPr id="5" name="Picture Placeholder 4" descr="Skawa_River,_Poland,_flood_2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4744" y="698261"/>
            <a:ext cx="9822532" cy="36520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Poland,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800px-Cars_over_the_wat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8184" b="9450"/>
          <a:stretch>
            <a:fillRect/>
          </a:stretch>
        </p:blipFill>
        <p:spPr>
          <a:xfrm>
            <a:off x="1184744" y="698261"/>
            <a:ext cx="9822532" cy="45941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5065254"/>
            <a:ext cx="10364432" cy="811610"/>
          </a:xfrm>
        </p:spPr>
        <p:txBody>
          <a:bodyPr/>
          <a:lstStyle/>
          <a:p>
            <a:r>
              <a:rPr lang="en-US" dirty="0" smtClean="0"/>
              <a:t>Flooding after Rain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884608"/>
            <a:ext cx="10364452" cy="682472"/>
          </a:xfrm>
        </p:spPr>
        <p:txBody>
          <a:bodyPr/>
          <a:lstStyle/>
          <a:p>
            <a:r>
              <a:rPr lang="en-US" dirty="0" smtClean="0"/>
              <a:t>Mexico,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38402"/>
            <a:ext cx="10364451" cy="1596177"/>
          </a:xfrm>
        </p:spPr>
        <p:txBody>
          <a:bodyPr/>
          <a:lstStyle/>
          <a:p>
            <a:r>
              <a:rPr lang="en-US" dirty="0" smtClean="0"/>
              <a:t>How Do You Think the Speed of Water Flow Will Differ?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565" y="1747560"/>
            <a:ext cx="4873474" cy="679994"/>
          </a:xfrm>
        </p:spPr>
        <p:txBody>
          <a:bodyPr/>
          <a:lstStyle/>
          <a:p>
            <a:r>
              <a:rPr lang="en-US" dirty="0" smtClean="0"/>
              <a:t>Steep Slope</a:t>
            </a:r>
            <a:endParaRPr lang="en-US" dirty="0"/>
          </a:p>
        </p:txBody>
      </p:sp>
      <p:pic>
        <p:nvPicPr>
          <p:cNvPr id="7" name="Content Placeholder 6" descr="800px-Runoff_of_soil_&amp;_fertilizer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92322" y="2470330"/>
            <a:ext cx="487680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4023" y="1719854"/>
            <a:ext cx="4881804" cy="679994"/>
          </a:xfrm>
        </p:spPr>
        <p:txBody>
          <a:bodyPr/>
          <a:lstStyle/>
          <a:p>
            <a:r>
              <a:rPr lang="en-US" dirty="0" smtClean="0"/>
              <a:t>Flat Slope</a:t>
            </a:r>
            <a:endParaRPr lang="en-US" dirty="0"/>
          </a:p>
        </p:txBody>
      </p:sp>
      <p:pic>
        <p:nvPicPr>
          <p:cNvPr id="8" name="Content Placeholder 7" descr="800px-Storm_Drain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rcRect l="43067"/>
          <a:stretch>
            <a:fillRect/>
          </a:stretch>
        </p:blipFill>
        <p:spPr>
          <a:xfrm>
            <a:off x="6286500" y="2469273"/>
            <a:ext cx="4868391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38402"/>
            <a:ext cx="10364451" cy="1596177"/>
          </a:xfrm>
        </p:spPr>
        <p:txBody>
          <a:bodyPr/>
          <a:lstStyle/>
          <a:p>
            <a:r>
              <a:rPr lang="en-US" dirty="0" smtClean="0"/>
              <a:t>How Do You Think the Speed of Water Flow Will Differ?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565" y="1747560"/>
            <a:ext cx="4873474" cy="679994"/>
          </a:xfrm>
        </p:spPr>
        <p:txBody>
          <a:bodyPr/>
          <a:lstStyle/>
          <a:p>
            <a:r>
              <a:rPr lang="en-US" dirty="0" smtClean="0"/>
              <a:t>Farm Field</a:t>
            </a:r>
            <a:endParaRPr lang="en-US" dirty="0"/>
          </a:p>
        </p:txBody>
      </p:sp>
      <p:pic>
        <p:nvPicPr>
          <p:cNvPr id="7" name="Content Placeholder 6" descr="800px-Runoff_of_soil_&amp;_fertilizer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68482" y="2470330"/>
            <a:ext cx="512448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4023" y="1719854"/>
            <a:ext cx="4881804" cy="679994"/>
          </a:xfrm>
        </p:spPr>
        <p:txBody>
          <a:bodyPr/>
          <a:lstStyle/>
          <a:p>
            <a:r>
              <a:rPr lang="en-US" dirty="0" smtClean="0"/>
              <a:t>Storm Drain</a:t>
            </a:r>
            <a:endParaRPr lang="en-US" dirty="0"/>
          </a:p>
        </p:txBody>
      </p:sp>
      <p:pic>
        <p:nvPicPr>
          <p:cNvPr id="8" name="Content Placeholder 7" descr="800px-Storm_Drain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rcRect l="3197" r="3173"/>
          <a:stretch>
            <a:fillRect/>
          </a:stretch>
        </p:blipFill>
        <p:spPr>
          <a:xfrm>
            <a:off x="6289963" y="2455431"/>
            <a:ext cx="5140037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ater_Cycle_-_blank.svg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85851"/>
            <a:ext cx="12192000" cy="57721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89026"/>
            <a:ext cx="10364451" cy="1596177"/>
          </a:xfrm>
        </p:spPr>
        <p:txBody>
          <a:bodyPr/>
          <a:lstStyle/>
          <a:p>
            <a:r>
              <a:rPr lang="en-US" dirty="0" smtClean="0"/>
              <a:t>The Water Cycle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4291" y="2376055"/>
            <a:ext cx="2502333" cy="63038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Condensation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71601" y="3553692"/>
            <a:ext cx="2502333" cy="63038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Evaporation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241965" y="3262746"/>
            <a:ext cx="3089562" cy="63038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Evapotranspiration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273636" y="1905001"/>
            <a:ext cx="2502333" cy="63038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Precipitation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116291" y="4953002"/>
            <a:ext cx="2502333" cy="63038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Infiltration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24254" y="4163292"/>
            <a:ext cx="3200400" cy="63038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Snowmelt &amp; Runoff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696685" y="6186057"/>
            <a:ext cx="4890654" cy="63038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Groundwater Flow &amp; Storage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Activity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happens to the speed of water flow at </a:t>
            </a:r>
            <a:r>
              <a:rPr lang="en-US" b="1" dirty="0" smtClean="0"/>
              <a:t>different slopes</a:t>
            </a:r>
            <a:r>
              <a:rPr lang="en-US" dirty="0" smtClean="0"/>
              <a:t>?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What happens to the speed of water flow over/through </a:t>
            </a:r>
            <a:r>
              <a:rPr lang="en-US" b="1" dirty="0" smtClean="0"/>
              <a:t>different substrates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411104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33659" y="1217127"/>
            <a:ext cx="5452432" cy="3424107"/>
          </a:xfrm>
        </p:spPr>
        <p:txBody>
          <a:bodyPr/>
          <a:lstStyle/>
          <a:p>
            <a:r>
              <a:rPr lang="en-US" b="1" dirty="0" smtClean="0"/>
              <a:t>Pervious (Permeable)</a:t>
            </a:r>
            <a:r>
              <a:rPr lang="en-US" dirty="0" smtClean="0"/>
              <a:t>: Allowing water to pass through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2085" y="1217127"/>
            <a:ext cx="5451764" cy="3424107"/>
          </a:xfrm>
        </p:spPr>
        <p:txBody>
          <a:bodyPr/>
          <a:lstStyle/>
          <a:p>
            <a:r>
              <a:rPr lang="en-US" b="1" dirty="0" smtClean="0"/>
              <a:t>Impervious (Impermeable)</a:t>
            </a:r>
            <a:r>
              <a:rPr lang="en-US" dirty="0" smtClean="0"/>
              <a:t>: not allowing water to pass through</a:t>
            </a:r>
            <a:endParaRPr lang="en-US" dirty="0"/>
          </a:p>
        </p:txBody>
      </p:sp>
      <p:pic>
        <p:nvPicPr>
          <p:cNvPr id="5" name="Content Placeholder 3" descr="Natural_&amp;_impervious_cover_diagrams_EP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7234" y="1700946"/>
            <a:ext cx="9240443" cy="4450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Slope (Gradient)</a:t>
            </a:r>
            <a:r>
              <a:rPr lang="en-US" dirty="0" smtClean="0"/>
              <a:t>: Steepness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 smtClean="0"/>
              <a:t>Substrate</a:t>
            </a:r>
            <a:r>
              <a:rPr lang="en-US" dirty="0" smtClean="0"/>
              <a:t>: The Material that underlies something</a:t>
            </a:r>
          </a:p>
          <a:p>
            <a:endParaRPr lang="en-US" dirty="0"/>
          </a:p>
        </p:txBody>
      </p:sp>
      <p:pic>
        <p:nvPicPr>
          <p:cNvPr id="4" name="Picture 3" descr="Cartoon_mountain_pass_symbolizing_path_of_least_resistan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0511" y="2928938"/>
            <a:ext cx="3981450" cy="2219325"/>
          </a:xfrm>
          <a:prstGeom prst="rect">
            <a:avLst/>
          </a:prstGeom>
        </p:spPr>
      </p:pic>
      <p:pic>
        <p:nvPicPr>
          <p:cNvPr id="6" name="Picture 5" descr="Expanded_clay_pebbl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79127" y="3144982"/>
            <a:ext cx="2964873" cy="1689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SandyBea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3310" y="3643746"/>
            <a:ext cx="2964873" cy="1676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800px-Hoover_dam_from_air.jpg"/>
          <p:cNvPicPr>
            <a:picLocks noChangeAspect="1"/>
          </p:cNvPicPr>
          <p:nvPr/>
        </p:nvPicPr>
        <p:blipFill>
          <a:blip r:embed="rId2" cstate="print"/>
          <a:srcRect t="5516" b="3409"/>
          <a:stretch>
            <a:fillRect/>
          </a:stretch>
        </p:blipFill>
        <p:spPr>
          <a:xfrm>
            <a:off x="0" y="2590801"/>
            <a:ext cx="4016036" cy="27432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Engineers Build Water Resource Structures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320" y="1993008"/>
            <a:ext cx="3298976" cy="576262"/>
          </a:xfrm>
        </p:spPr>
        <p:txBody>
          <a:bodyPr/>
          <a:lstStyle/>
          <a:p>
            <a:r>
              <a:rPr lang="en-US" dirty="0" smtClean="0"/>
              <a:t>Dams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5"/>
          </p:nvPr>
        </p:nvSpPr>
        <p:spPr>
          <a:xfrm>
            <a:off x="373449" y="5334001"/>
            <a:ext cx="3298976" cy="665018"/>
          </a:xfrm>
        </p:spPr>
        <p:txBody>
          <a:bodyPr/>
          <a:lstStyle/>
          <a:p>
            <a:r>
              <a:rPr lang="en-US" dirty="0" smtClean="0"/>
              <a:t>Hoover Dam, Colorado River, Nevada/Arizona border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1993008"/>
            <a:ext cx="3291521" cy="576262"/>
          </a:xfrm>
        </p:spPr>
        <p:txBody>
          <a:bodyPr/>
          <a:lstStyle/>
          <a:p>
            <a:r>
              <a:rPr lang="en-US" dirty="0" smtClean="0"/>
              <a:t>Levees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6"/>
          </p:nvPr>
        </p:nvSpPr>
        <p:spPr>
          <a:xfrm>
            <a:off x="4524475" y="5334000"/>
            <a:ext cx="2998543" cy="637309"/>
          </a:xfrm>
        </p:spPr>
        <p:txBody>
          <a:bodyPr/>
          <a:lstStyle/>
          <a:p>
            <a:r>
              <a:rPr lang="en-US" dirty="0" smtClean="0"/>
              <a:t>Levee, Mississippi River, New Orleans, LA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33516" y="1993008"/>
            <a:ext cx="3304928" cy="576262"/>
          </a:xfrm>
        </p:spPr>
        <p:txBody>
          <a:bodyPr/>
          <a:lstStyle/>
          <a:p>
            <a:r>
              <a:rPr lang="en-US" dirty="0" smtClean="0"/>
              <a:t>Canals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7"/>
          </p:nvPr>
        </p:nvSpPr>
        <p:spPr>
          <a:xfrm>
            <a:off x="8998535" y="5306291"/>
            <a:ext cx="2182084" cy="720436"/>
          </a:xfrm>
        </p:spPr>
        <p:txBody>
          <a:bodyPr/>
          <a:lstStyle/>
          <a:p>
            <a:r>
              <a:rPr lang="en-US" dirty="0" smtClean="0"/>
              <a:t>C&amp;O Canal, </a:t>
            </a:r>
            <a:r>
              <a:rPr lang="en-US" dirty="0" err="1" smtClean="0"/>
              <a:t>Oldtown</a:t>
            </a:r>
            <a:r>
              <a:rPr lang="en-US" dirty="0" smtClean="0"/>
              <a:t>, MD</a:t>
            </a:r>
            <a:endParaRPr lang="en-US" dirty="0"/>
          </a:p>
        </p:txBody>
      </p:sp>
      <p:pic>
        <p:nvPicPr>
          <p:cNvPr id="14" name="Picture 13" descr="New_Orleans_River_levee_(199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0804" y="2590800"/>
            <a:ext cx="4109663" cy="2743200"/>
          </a:xfrm>
          <a:prstGeom prst="rect">
            <a:avLst/>
          </a:prstGeom>
        </p:spPr>
      </p:pic>
      <p:pic>
        <p:nvPicPr>
          <p:cNvPr id="15" name="Picture 14" descr="800px-C&amp;O_Canal_Lock_at_Oldtown_MD.jpg"/>
          <p:cNvPicPr>
            <a:picLocks noChangeAspect="1"/>
          </p:cNvPicPr>
          <p:nvPr/>
        </p:nvPicPr>
        <p:blipFill>
          <a:blip r:embed="rId4" cstate="print"/>
          <a:srcRect l="10332"/>
          <a:stretch>
            <a:fillRect/>
          </a:stretch>
        </p:blipFill>
        <p:spPr>
          <a:xfrm>
            <a:off x="8075235" y="2583873"/>
            <a:ext cx="411676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85" y="4912830"/>
            <a:ext cx="10364432" cy="811610"/>
          </a:xfrm>
        </p:spPr>
        <p:txBody>
          <a:bodyPr/>
          <a:lstStyle/>
          <a:p>
            <a:r>
              <a:rPr lang="en-US" dirty="0" smtClean="0"/>
              <a:t>What happens when the Levee Breaks?</a:t>
            </a:r>
            <a:endParaRPr lang="en-US" dirty="0"/>
          </a:p>
        </p:txBody>
      </p:sp>
      <p:pic>
        <p:nvPicPr>
          <p:cNvPr id="5" name="Picture Placeholder 4" descr="1280px-1927_Mississipppi_Flood_Blowing_Leve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67" b="21793"/>
          <a:stretch>
            <a:fillRect/>
          </a:stretch>
        </p:blipFill>
        <p:spPr>
          <a:xfrm>
            <a:off x="1669473" y="704378"/>
            <a:ext cx="8853055" cy="44079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6065" y="5732184"/>
            <a:ext cx="10364452" cy="682472"/>
          </a:xfrm>
        </p:spPr>
        <p:txBody>
          <a:bodyPr/>
          <a:lstStyle/>
          <a:p>
            <a:r>
              <a:rPr lang="en-US" dirty="0" smtClean="0"/>
              <a:t>Great Mississippi Flood, 1927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5092964"/>
            <a:ext cx="10364432" cy="811610"/>
          </a:xfrm>
        </p:spPr>
        <p:txBody>
          <a:bodyPr/>
          <a:lstStyle/>
          <a:p>
            <a:r>
              <a:rPr lang="en-US" dirty="0" smtClean="0"/>
              <a:t>Southeast Floods</a:t>
            </a:r>
            <a:endParaRPr lang="en-US" dirty="0"/>
          </a:p>
        </p:txBody>
      </p:sp>
      <p:pic>
        <p:nvPicPr>
          <p:cNvPr id="5" name="Picture Placeholder 4" descr="Flood_North_Carolin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006" b="-249"/>
          <a:stretch>
            <a:fillRect/>
          </a:stretch>
        </p:blipFill>
        <p:spPr>
          <a:xfrm>
            <a:off x="2019390" y="429491"/>
            <a:ext cx="8153220" cy="489900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912318"/>
            <a:ext cx="10364452" cy="682472"/>
          </a:xfrm>
        </p:spPr>
        <p:txBody>
          <a:bodyPr/>
          <a:lstStyle/>
          <a:p>
            <a:r>
              <a:rPr lang="en-US" dirty="0" smtClean="0"/>
              <a:t>North Carolina, 1916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926704"/>
            <a:ext cx="10364432" cy="811610"/>
          </a:xfrm>
        </p:spPr>
        <p:txBody>
          <a:bodyPr/>
          <a:lstStyle/>
          <a:p>
            <a:r>
              <a:rPr lang="en-US" dirty="0" smtClean="0"/>
              <a:t>Great Mississippi flood</a:t>
            </a:r>
            <a:endParaRPr lang="en-US" dirty="0"/>
          </a:p>
        </p:txBody>
      </p:sp>
      <p:pic>
        <p:nvPicPr>
          <p:cNvPr id="5" name="Picture Placeholder 4" descr="1927_Mississippi_flood_Mounds-Cairo_IL_highwa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918" b="6406"/>
          <a:stretch>
            <a:fillRect/>
          </a:stretch>
        </p:blipFill>
        <p:spPr>
          <a:xfrm>
            <a:off x="1184744" y="781391"/>
            <a:ext cx="9822532" cy="440020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746058"/>
            <a:ext cx="10364452" cy="682472"/>
          </a:xfrm>
        </p:spPr>
        <p:txBody>
          <a:bodyPr/>
          <a:lstStyle/>
          <a:p>
            <a:r>
              <a:rPr lang="en-US" dirty="0" smtClean="0"/>
              <a:t>Illinois, 1927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4" y="609600"/>
            <a:ext cx="5934969" cy="2023254"/>
          </a:xfrm>
        </p:spPr>
        <p:txBody>
          <a:bodyPr/>
          <a:lstStyle/>
          <a:p>
            <a:r>
              <a:rPr lang="en-US" dirty="0" smtClean="0"/>
              <a:t>Broken Levee</a:t>
            </a:r>
            <a:endParaRPr lang="en-US" dirty="0"/>
          </a:p>
        </p:txBody>
      </p:sp>
      <p:pic>
        <p:nvPicPr>
          <p:cNvPr id="5" name="Picture Placeholder 4" descr="420px-Sacramento_River_broken_leve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-512" r="-233"/>
          <a:stretch>
            <a:fillRect/>
          </a:stretch>
        </p:blipFill>
        <p:spPr>
          <a:xfrm>
            <a:off x="6040582" y="309922"/>
            <a:ext cx="4405745" cy="62381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84" y="2632852"/>
            <a:ext cx="5934949" cy="3158347"/>
          </a:xfrm>
        </p:spPr>
        <p:txBody>
          <a:bodyPr/>
          <a:lstStyle/>
          <a:p>
            <a:r>
              <a:rPr lang="en-US" dirty="0" smtClean="0"/>
              <a:t>Sacramento River Delta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172</TotalTime>
  <Words>242</Words>
  <Application>Microsoft Office PowerPoint</Application>
  <PresentationFormat>Custom</PresentationFormat>
  <Paragraphs>56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Droplet</vt:lpstr>
      <vt:lpstr>Go with the Flow!</vt:lpstr>
      <vt:lpstr>The Water Cycle</vt:lpstr>
      <vt:lpstr>Definitions</vt:lpstr>
      <vt:lpstr>Definitions</vt:lpstr>
      <vt:lpstr>Civil Engineers Build Water Resource Structures</vt:lpstr>
      <vt:lpstr>What happens when the Levee Breaks?</vt:lpstr>
      <vt:lpstr>Southeast Floods</vt:lpstr>
      <vt:lpstr>Great Mississippi flood</vt:lpstr>
      <vt:lpstr>Broken Levee</vt:lpstr>
      <vt:lpstr>Flooding after Hurricane Katrina</vt:lpstr>
      <vt:lpstr>Flooding after Hurricane Katrina</vt:lpstr>
      <vt:lpstr>Six Flags after Hurricane Katrina</vt:lpstr>
      <vt:lpstr>Flooding after Hurricane Katrina</vt:lpstr>
      <vt:lpstr>Flooding After Hurricane Sandy in New York City</vt:lpstr>
      <vt:lpstr>Alicante Flood</vt:lpstr>
      <vt:lpstr>Skawa River flood</vt:lpstr>
      <vt:lpstr>Flooding after Rain</vt:lpstr>
      <vt:lpstr>How Do You Think the Speed of Water Flow Will Differ?</vt:lpstr>
      <vt:lpstr>How Do You Think the Speed of Water Flow Will Differ?</vt:lpstr>
      <vt:lpstr>Lab Activity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</dc:creator>
  <cp:lastModifiedBy>Cat</cp:lastModifiedBy>
  <cp:revision>47</cp:revision>
  <dcterms:created xsi:type="dcterms:W3CDTF">2014-09-12T17:25:11Z</dcterms:created>
  <dcterms:modified xsi:type="dcterms:W3CDTF">2014-12-03T23:25:54Z</dcterms:modified>
</cp:coreProperties>
</file>