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78" r:id="rId4"/>
    <p:sldId id="279" r:id="rId5"/>
    <p:sldId id="280" r:id="rId6"/>
    <p:sldId id="259" r:id="rId7"/>
    <p:sldId id="281" r:id="rId8"/>
    <p:sldId id="282" r:id="rId9"/>
    <p:sldId id="283" r:id="rId10"/>
    <p:sldId id="274" r:id="rId11"/>
    <p:sldId id="284" r:id="rId12"/>
    <p:sldId id="285" r:id="rId13"/>
    <p:sldId id="297" r:id="rId14"/>
    <p:sldId id="298" r:id="rId15"/>
    <p:sldId id="299" r:id="rId16"/>
    <p:sldId id="262" r:id="rId17"/>
    <p:sldId id="287" r:id="rId18"/>
    <p:sldId id="277" r:id="rId19"/>
    <p:sldId id="288" r:id="rId20"/>
    <p:sldId id="289" r:id="rId21"/>
    <p:sldId id="293" r:id="rId22"/>
    <p:sldId id="302" r:id="rId23"/>
    <p:sldId id="294" r:id="rId24"/>
    <p:sldId id="295" r:id="rId25"/>
    <p:sldId id="273" r:id="rId26"/>
    <p:sldId id="264" r:id="rId27"/>
    <p:sldId id="265" r:id="rId28"/>
    <p:sldId id="300" r:id="rId29"/>
    <p:sldId id="266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53CE455-D0FD-4478-860D-3C2E5AA74D37}">
          <p14:sldIdLst>
            <p14:sldId id="256"/>
            <p14:sldId id="257"/>
            <p14:sldId id="278"/>
            <p14:sldId id="279"/>
            <p14:sldId id="280"/>
            <p14:sldId id="259"/>
            <p14:sldId id="281"/>
            <p14:sldId id="282"/>
            <p14:sldId id="283"/>
            <p14:sldId id="274"/>
            <p14:sldId id="284"/>
            <p14:sldId id="285"/>
            <p14:sldId id="297"/>
            <p14:sldId id="298"/>
            <p14:sldId id="299"/>
            <p14:sldId id="262"/>
            <p14:sldId id="287"/>
            <p14:sldId id="277"/>
            <p14:sldId id="288"/>
            <p14:sldId id="289"/>
            <p14:sldId id="293"/>
            <p14:sldId id="302"/>
            <p14:sldId id="294"/>
            <p14:sldId id="295"/>
            <p14:sldId id="273"/>
            <p14:sldId id="264"/>
            <p14:sldId id="265"/>
            <p14:sldId id="300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想" initials="李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862" autoAdjust="0"/>
  </p:normalViewPr>
  <p:slideViewPr>
    <p:cSldViewPr snapToGrid="0" snapToObjects="1">
      <p:cViewPr varScale="1">
        <p:scale>
          <a:sx n="74" d="100"/>
          <a:sy n="74" d="100"/>
        </p:scale>
        <p:origin x="154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2-21T05:23:55.249" idx="2">
    <p:pos x="5109" y="1712"/>
    <p:text>in fact I just found few</p:text>
    <p:extLst>
      <p:ext uri="{C676402C-5697-4E1C-873F-D02D1690AC5C}">
        <p15:threadingInfo xmlns:p15="http://schemas.microsoft.com/office/powerpoint/2012/main" timeZoneBias="30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wmf"/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5FFC9-F059-4A87-8917-1A331D8C21F2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6C9CB-D975-454E-9570-61AD9FAB83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1685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Give</a:t>
            </a:r>
            <a:r>
              <a:rPr lang="en-US" altLang="zh-CN" baseline="0" dirty="0" smtClean="0"/>
              <a:t> the question, give the intuition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6C9CB-D975-454E-9570-61AD9FAB830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7314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6C9CB-D975-454E-9570-61AD9FAB830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52225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6C9CB-D975-454E-9570-61AD9FAB830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6057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6C9CB-D975-454E-9570-61AD9FAB830D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145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6C9CB-D975-454E-9570-61AD9FAB830D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19539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6C9CB-D975-454E-9570-61AD9FAB830D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66976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6C9CB-D975-454E-9570-61AD9FAB830D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64458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6C9CB-D975-454E-9570-61AD9FAB830D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28441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6C9CB-D975-454E-9570-61AD9FAB830D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75251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6C9CB-D975-454E-9570-61AD9FAB830D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43672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6C9CB-D975-454E-9570-61AD9FAB830D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8142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Today’s topic is about…</a:t>
            </a:r>
          </a:p>
          <a:p>
            <a:r>
              <a:rPr lang="en-US" altLang="zh-CN" dirty="0" smtClean="0"/>
              <a:t>First of all, we assume equal priors throughout</a:t>
            </a:r>
            <a:r>
              <a:rPr lang="en-US" altLang="zh-CN" baseline="0" dirty="0" smtClean="0"/>
              <a:t> the presentation. Considering unequal priors is trivial in general.</a:t>
            </a:r>
          </a:p>
          <a:p>
            <a:r>
              <a:rPr lang="en-US" altLang="zh-CN" baseline="0" dirty="0" smtClean="0"/>
              <a:t>If we choose the category with the largest posterior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Just as black dot color clouds experiment show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6C9CB-D975-454E-9570-61AD9FAB830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6571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Today’s topic is about…</a:t>
            </a:r>
          </a:p>
          <a:p>
            <a:r>
              <a:rPr lang="en-US" altLang="zh-CN" dirty="0" smtClean="0"/>
              <a:t>First of all, we assume equal priors throughout</a:t>
            </a:r>
            <a:r>
              <a:rPr lang="en-US" altLang="zh-CN" baseline="0" dirty="0" smtClean="0"/>
              <a:t> the presentation. Considering unequal priors is trivial in general.</a:t>
            </a:r>
          </a:p>
          <a:p>
            <a:r>
              <a:rPr lang="en-US" altLang="zh-CN" baseline="0" dirty="0" smtClean="0"/>
              <a:t>If we choose the category with the largest posterior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Just as black dot color clouds experiment show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6C9CB-D975-454E-9570-61AD9FAB830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8895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Today’s topic is about…</a:t>
            </a:r>
          </a:p>
          <a:p>
            <a:r>
              <a:rPr lang="en-US" altLang="zh-CN" dirty="0" smtClean="0"/>
              <a:t>First of all, we assume equal priors throughout</a:t>
            </a:r>
            <a:r>
              <a:rPr lang="en-US" altLang="zh-CN" baseline="0" dirty="0" smtClean="0"/>
              <a:t> the presentation. Considering unequal priors is trivial in general.</a:t>
            </a:r>
          </a:p>
          <a:p>
            <a:r>
              <a:rPr lang="en-US" altLang="zh-CN" baseline="0" dirty="0" smtClean="0"/>
              <a:t>If we choose the category with the largest posterior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Just as black dot color clouds experiment show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6C9CB-D975-454E-9570-61AD9FAB830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329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6C9CB-D975-454E-9570-61AD9FAB830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8925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6C9CB-D975-454E-9570-61AD9FAB830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3862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6C9CB-D975-454E-9570-61AD9FAB830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6928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6C9CB-D975-454E-9570-61AD9FAB830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0474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6C9CB-D975-454E-9570-61AD9FAB830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3060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42CB-BBC8-40BA-AFB3-E5C07DCDCBDA}" type="datetime1">
              <a:rPr lang="en-US" altLang="zh-CN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0866-2665-452F-ACEA-D24150B5EFDA}" type="datetime1">
              <a:rPr lang="en-US" altLang="zh-CN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10DC-44AC-40AD-8BA4-4FC6575AECA4}" type="datetime1">
              <a:rPr lang="en-US" altLang="zh-CN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71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0098-A778-4FAD-9184-171496536B84}" type="datetime1">
              <a:rPr lang="en-US" altLang="zh-CN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1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07CB-2230-41E4-B912-B13A21D3B2A5}" type="datetime1">
              <a:rPr lang="en-US" altLang="zh-CN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9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0063-F907-43D0-B1D4-CE7F472E34BF}" type="datetime1">
              <a:rPr lang="en-US" altLang="zh-CN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3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0377-C504-4083-BB77-27AD502D257C}" type="datetime1">
              <a:rPr lang="en-US" altLang="zh-CN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8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44D5-160A-4188-888C-84FC6647A6D5}" type="datetime1">
              <a:rPr lang="en-US" altLang="zh-CN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8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130-6899-49B5-840F-064E33B52839}" type="datetime1">
              <a:rPr lang="en-US" altLang="zh-CN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5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2AD9-DB2C-41E1-AC6F-09F55C9DF54E}" type="datetime1">
              <a:rPr lang="en-US" altLang="zh-CN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2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46A0-15E5-44DD-BEA7-CFA2DE1983AE}" type="datetime1">
              <a:rPr lang="en-US" altLang="zh-CN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0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5208D-26D4-4FAD-B3CD-233FB10E59C4}" type="datetime1">
              <a:rPr lang="en-US" altLang="zh-CN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DEEE-ECDD-2A41-B6E0-23A031AB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1197"/>
            <a:ext cx="7772400" cy="1909254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Approximate Inference through Sequential Measurements of Likelihoods Accounts for Hick’s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Xiang Li</a:t>
            </a:r>
          </a:p>
          <a:p>
            <a:r>
              <a:rPr lang="en-US" dirty="0" smtClean="0"/>
              <a:t>NYU</a:t>
            </a:r>
          </a:p>
          <a:p>
            <a:r>
              <a:rPr lang="en-US" dirty="0"/>
              <a:t>w</a:t>
            </a:r>
            <a:r>
              <a:rPr lang="en-US" dirty="0" smtClean="0"/>
              <a:t>ith Luigi </a:t>
            </a:r>
            <a:r>
              <a:rPr lang="en-US" dirty="0" err="1" smtClean="0"/>
              <a:t>Acerbi</a:t>
            </a:r>
            <a:r>
              <a:rPr lang="en-US" dirty="0" smtClean="0"/>
              <a:t> and Wei Ji 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9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522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Inference from observation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320"/>
            <a:ext cx="8686800" cy="53390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 categories</a:t>
            </a:r>
          </a:p>
          <a:p>
            <a:r>
              <a:rPr lang="en-US" sz="2800" dirty="0" smtClean="0"/>
              <a:t>Each observation is informative </a:t>
            </a:r>
            <a:r>
              <a:rPr lang="en-US" sz="2800" u="sng" dirty="0" smtClean="0"/>
              <a:t>only about one category</a:t>
            </a:r>
          </a:p>
          <a:p>
            <a:endParaRPr lang="en-US" sz="2800" dirty="0" smtClean="0"/>
          </a:p>
          <a:p>
            <a:endParaRPr lang="en-US" altLang="zh-CN" sz="2800" dirty="0" smtClean="0"/>
          </a:p>
          <a:p>
            <a:pPr lvl="1"/>
            <a:endParaRPr lang="en-US" altLang="zh-CN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7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522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Inference from observation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320"/>
            <a:ext cx="8686800" cy="53390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 categories</a:t>
            </a:r>
          </a:p>
          <a:p>
            <a:r>
              <a:rPr lang="en-US" sz="2800" dirty="0" smtClean="0"/>
              <a:t>Each observation is informative </a:t>
            </a:r>
            <a:r>
              <a:rPr lang="en-US" sz="2800" u="sng" dirty="0" smtClean="0"/>
              <a:t>only about one category</a:t>
            </a:r>
          </a:p>
          <a:p>
            <a:endParaRPr lang="en-US" sz="2800" dirty="0" smtClean="0"/>
          </a:p>
          <a:p>
            <a:r>
              <a:rPr lang="en-US" sz="2800" dirty="0" smtClean="0"/>
              <a:t>Likelihood of the </a:t>
            </a:r>
            <a:r>
              <a:rPr lang="en-US" altLang="zh-CN" sz="2800" i="1" dirty="0" err="1" smtClean="0"/>
              <a:t>i</a:t>
            </a:r>
            <a:r>
              <a:rPr lang="en-US" altLang="zh-CN" sz="2800" baseline="30000" dirty="0" err="1" smtClean="0"/>
              <a:t>th</a:t>
            </a:r>
            <a:r>
              <a:rPr lang="en-US" altLang="zh-CN" sz="2800" dirty="0" smtClean="0"/>
              <a:t> category</a:t>
            </a:r>
            <a:endParaRPr lang="en-US" altLang="zh-CN" sz="2400" baseline="30000" dirty="0"/>
          </a:p>
          <a:p>
            <a:pPr lvl="1"/>
            <a:r>
              <a:rPr lang="en-US" altLang="zh-CN" sz="2400" dirty="0" smtClean="0"/>
              <a:t>     is the set of observations made for </a:t>
            </a:r>
            <a:r>
              <a:rPr lang="en-US" altLang="zh-CN" sz="2400" i="1" dirty="0" err="1"/>
              <a:t>i</a:t>
            </a:r>
            <a:r>
              <a:rPr lang="en-US" altLang="zh-CN" sz="2400" baseline="30000" dirty="0" err="1"/>
              <a:t>th</a:t>
            </a:r>
            <a:r>
              <a:rPr lang="en-US" altLang="zh-CN" sz="2400" dirty="0"/>
              <a:t> category</a:t>
            </a:r>
            <a:endParaRPr lang="en-US" altLang="zh-CN" sz="2000" baseline="30000" dirty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pPr lvl="1"/>
            <a:endParaRPr lang="en-US" altLang="zh-CN" sz="2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5001271" y="2731874"/>
          <a:ext cx="2411076" cy="515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3" imgW="1352738" imgH="289376" progId="Equation.DSMT4">
                  <p:embed/>
                </p:oleObj>
              </mc:Choice>
              <mc:Fallback>
                <p:oleObj name="Equation" r:id="rId3" imgW="1352738" imgH="289376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1271" y="2731874"/>
                        <a:ext cx="2411076" cy="5150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256654" y="3157134"/>
          <a:ext cx="355169" cy="532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56654" y="3157134"/>
                        <a:ext cx="355169" cy="5327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9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522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Inference from observation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320"/>
            <a:ext cx="8940114" cy="53390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 categories</a:t>
            </a:r>
          </a:p>
          <a:p>
            <a:r>
              <a:rPr lang="en-US" sz="2800" dirty="0" smtClean="0"/>
              <a:t>Each observation is informative </a:t>
            </a:r>
            <a:r>
              <a:rPr lang="en-US" sz="2800" u="sng" dirty="0" smtClean="0"/>
              <a:t>only about one category</a:t>
            </a:r>
          </a:p>
          <a:p>
            <a:endParaRPr lang="en-US" sz="2800" dirty="0" smtClean="0"/>
          </a:p>
          <a:p>
            <a:r>
              <a:rPr lang="en-US" sz="2800" dirty="0" smtClean="0"/>
              <a:t>Likelihood of the </a:t>
            </a:r>
            <a:r>
              <a:rPr lang="en-US" altLang="zh-CN" sz="2800" i="1" dirty="0" err="1" smtClean="0"/>
              <a:t>i</a:t>
            </a:r>
            <a:r>
              <a:rPr lang="en-US" altLang="zh-CN" sz="2800" baseline="30000" dirty="0" err="1" smtClean="0"/>
              <a:t>th</a:t>
            </a:r>
            <a:r>
              <a:rPr lang="en-US" altLang="zh-CN" sz="2800" dirty="0" smtClean="0"/>
              <a:t> category</a:t>
            </a:r>
            <a:endParaRPr lang="en-US" altLang="zh-CN" sz="2400" baseline="30000" dirty="0"/>
          </a:p>
          <a:p>
            <a:pPr lvl="1"/>
            <a:r>
              <a:rPr lang="en-US" altLang="zh-CN" sz="2400" dirty="0" smtClean="0"/>
              <a:t>     is the set of observations made for </a:t>
            </a:r>
            <a:r>
              <a:rPr lang="en-US" altLang="zh-CN" sz="2400" i="1" dirty="0" err="1"/>
              <a:t>i</a:t>
            </a:r>
            <a:r>
              <a:rPr lang="en-US" altLang="zh-CN" sz="2400" baseline="30000" dirty="0" err="1"/>
              <a:t>th</a:t>
            </a:r>
            <a:r>
              <a:rPr lang="en-US" altLang="zh-CN" sz="2400" dirty="0"/>
              <a:t> category</a:t>
            </a:r>
            <a:endParaRPr lang="en-US" altLang="zh-CN" sz="2000" baseline="30000" dirty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Posterior of the </a:t>
            </a:r>
            <a:r>
              <a:rPr lang="en-US" altLang="zh-CN" sz="2800" i="1" dirty="0" err="1"/>
              <a:t>i</a:t>
            </a:r>
            <a:r>
              <a:rPr lang="en-US" altLang="zh-CN" sz="2800" baseline="30000" dirty="0" err="1"/>
              <a:t>th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category </a:t>
            </a:r>
            <a:endParaRPr lang="en-US" altLang="zh-CN" sz="2400" baseline="30000" dirty="0"/>
          </a:p>
          <a:p>
            <a:endParaRPr lang="en-US" altLang="zh-CN" sz="2800" dirty="0" smtClean="0"/>
          </a:p>
          <a:p>
            <a:pPr lvl="1"/>
            <a:endParaRPr lang="en-US" altLang="zh-CN" sz="2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5001271" y="2731874"/>
          <a:ext cx="2411076" cy="515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Equation" r:id="rId3" imgW="1352738" imgH="289376" progId="Equation.DSMT4">
                  <p:embed/>
                </p:oleObj>
              </mc:Choice>
              <mc:Fallback>
                <p:oleObj name="Equation" r:id="rId3" imgW="1352738" imgH="289376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1271" y="2731874"/>
                        <a:ext cx="2411076" cy="5150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256654" y="3157134"/>
          <a:ext cx="355169" cy="532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56654" y="3157134"/>
                        <a:ext cx="355169" cy="5327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4911053" y="4010886"/>
          <a:ext cx="1414462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7" imgW="673100" imgH="558800" progId="Equation.DSMT4">
                  <p:embed/>
                </p:oleObj>
              </mc:Choice>
              <mc:Fallback>
                <p:oleObj name="Equation" r:id="rId7" imgW="673100" imgH="558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11053" y="4010886"/>
                        <a:ext cx="1414462" cy="1176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9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020"/>
            <a:ext cx="8229600" cy="6028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Abstraction step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073" y="1142138"/>
            <a:ext cx="8024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Now forget about the “raw observations” </a:t>
            </a:r>
            <a:r>
              <a:rPr lang="en-US" sz="2400" b="1" dirty="0" smtClean="0">
                <a:latin typeface="Times New Roman"/>
                <a:cs typeface="Times New Roman"/>
              </a:rPr>
              <a:t>x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i</a:t>
            </a:r>
            <a:r>
              <a:rPr lang="en-US" sz="2400" dirty="0" smtClean="0"/>
              <a:t> and think about the likelihoods </a:t>
            </a:r>
            <a:r>
              <a:rPr lang="en-US" sz="2400" i="1" dirty="0" smtClean="0">
                <a:latin typeface="Times New Roman"/>
                <a:cs typeface="Times New Roman"/>
              </a:rPr>
              <a:t>L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i</a:t>
            </a:r>
            <a:r>
              <a:rPr lang="en-US" sz="2400" dirty="0" smtClean="0"/>
              <a:t> abstractly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9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020"/>
            <a:ext cx="8229600" cy="6028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Abstraction step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073" y="1142138"/>
            <a:ext cx="8024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Now forget about the “raw observations” </a:t>
            </a:r>
            <a:r>
              <a:rPr lang="en-US" sz="2400" b="1" dirty="0" smtClean="0">
                <a:latin typeface="Times New Roman"/>
                <a:cs typeface="Times New Roman"/>
              </a:rPr>
              <a:t>x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i</a:t>
            </a:r>
            <a:r>
              <a:rPr lang="en-US" sz="2400" dirty="0" smtClean="0"/>
              <a:t> and think about the likelihoods </a:t>
            </a:r>
            <a:r>
              <a:rPr lang="en-US" sz="2400" i="1" dirty="0" smtClean="0">
                <a:latin typeface="Times New Roman"/>
                <a:cs typeface="Times New Roman"/>
              </a:rPr>
              <a:t>L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i</a:t>
            </a:r>
            <a:r>
              <a:rPr lang="en-US" sz="2400" dirty="0" smtClean="0"/>
              <a:t> abstractly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4818063" y="2130425"/>
          <a:ext cx="1414462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4" imgW="673100" imgH="558800" progId="Equation.DSMT4">
                  <p:embed/>
                </p:oleObj>
              </mc:Choice>
              <mc:Fallback>
                <p:oleObj name="Equation" r:id="rId4" imgW="673100" imgH="558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18063" y="2130425"/>
                        <a:ext cx="1414462" cy="1176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02393" y="2330611"/>
            <a:ext cx="3507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Posterior of </a:t>
            </a:r>
            <a:r>
              <a:rPr lang="en-US" sz="2400" i="1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category: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8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020"/>
            <a:ext cx="8229600" cy="6028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Abstraction step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073" y="1142138"/>
            <a:ext cx="8024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Now forget about the “raw observations” </a:t>
            </a:r>
            <a:r>
              <a:rPr lang="en-US" sz="2400" b="1" dirty="0" smtClean="0">
                <a:latin typeface="Times New Roman"/>
                <a:cs typeface="Times New Roman"/>
              </a:rPr>
              <a:t>x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i</a:t>
            </a:r>
            <a:r>
              <a:rPr lang="en-US" sz="2400" dirty="0" smtClean="0"/>
              <a:t> and think about the likelihoods </a:t>
            </a:r>
            <a:r>
              <a:rPr lang="en-US" sz="2400" i="1" dirty="0" smtClean="0">
                <a:latin typeface="Times New Roman"/>
                <a:cs typeface="Times New Roman"/>
              </a:rPr>
              <a:t>L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i</a:t>
            </a:r>
            <a:r>
              <a:rPr lang="en-US" sz="2400" dirty="0" smtClean="0"/>
              <a:t> abstractly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1644" y="3337905"/>
            <a:ext cx="805872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Key concept</a:t>
            </a:r>
            <a:r>
              <a:rPr lang="en-US" sz="2400" dirty="0" smtClean="0"/>
              <a:t>: Instead of explicitly modeling noisy observations from the environment, we model noisy “measurements” of the likelihood.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4818063" y="2130425"/>
          <a:ext cx="1414462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Equation" r:id="rId4" imgW="673100" imgH="558800" progId="Equation.DSMT4">
                  <p:embed/>
                </p:oleObj>
              </mc:Choice>
              <mc:Fallback>
                <p:oleObj name="Equation" r:id="rId4" imgW="673100" imgH="558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18063" y="2130425"/>
                        <a:ext cx="1414462" cy="1176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02393" y="2330611"/>
            <a:ext cx="3507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Posterior of </a:t>
            </a:r>
            <a:r>
              <a:rPr lang="en-US" sz="2400" i="1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category: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02393" y="4611474"/>
            <a:ext cx="5443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j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measurement of </a:t>
            </a:r>
            <a:r>
              <a:rPr lang="en-US" sz="2400" i="1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likelihood: </a:t>
            </a:r>
            <a:r>
              <a:rPr lang="en-US" sz="2400" i="1" dirty="0" err="1" smtClean="0">
                <a:latin typeface="Times New Roman"/>
                <a:cs typeface="Times New Roman"/>
              </a:rPr>
              <a:t>l</a:t>
            </a:r>
            <a:r>
              <a:rPr lang="en-US" sz="2400" i="1" baseline="-25000" dirty="0" err="1" smtClean="0">
                <a:latin typeface="Times New Roman"/>
                <a:cs typeface="Times New Roman"/>
              </a:rPr>
              <a:t>ij</a:t>
            </a:r>
            <a:endParaRPr lang="en-US" sz="2400" dirty="0"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2393" y="5086223"/>
            <a:ext cx="3502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Assume lognormal noise: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4357453" y="5065212"/>
          <a:ext cx="4091111" cy="516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Equation" r:id="rId6" imgW="2413000" imgH="304800" progId="Equation.DSMT4">
                  <p:embed/>
                </p:oleObj>
              </mc:Choice>
              <mc:Fallback>
                <p:oleObj name="Equation" r:id="rId6" imgW="2413000" imgH="304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57453" y="5065212"/>
                        <a:ext cx="4091111" cy="5167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02393" y="5574056"/>
            <a:ext cx="4665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Assume conditional independence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8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assumptions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8073" y="1603803"/>
            <a:ext cx="80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Prior over the likelihoods </a:t>
            </a:r>
            <a:r>
              <a:rPr lang="en-US" sz="2400" i="1" dirty="0" smtClean="0">
                <a:latin typeface="Times New Roman"/>
                <a:cs typeface="Times New Roman"/>
              </a:rPr>
              <a:t>L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i</a:t>
            </a:r>
            <a:endParaRPr lang="en-US" sz="24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355354"/>
              </p:ext>
            </p:extLst>
          </p:nvPr>
        </p:nvGraphicFramePr>
        <p:xfrm>
          <a:off x="2666365" y="2225993"/>
          <a:ext cx="3392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3" imgW="2108200" imgH="292100" progId="Equation.DSMT4">
                  <p:embed/>
                </p:oleObj>
              </mc:Choice>
              <mc:Fallback>
                <p:oleObj name="Equation" r:id="rId3" imgW="2108200" imgH="292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6365" y="2225993"/>
                        <a:ext cx="3392488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3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073" y="3518348"/>
            <a:ext cx="8288251" cy="1716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Action set: at each time step, the agent has two possible actions:</a:t>
            </a:r>
          </a:p>
          <a:p>
            <a:pPr lvl="1"/>
            <a:r>
              <a:rPr lang="en-US" sz="2000" u="sng" dirty="0" smtClean="0"/>
              <a:t>Decide on a category</a:t>
            </a:r>
            <a:r>
              <a:rPr lang="en-US" sz="2000" dirty="0"/>
              <a:t> </a:t>
            </a:r>
            <a:r>
              <a:rPr lang="en-US" sz="2000" dirty="0" smtClean="0"/>
              <a:t>and receive a reward for correctness</a:t>
            </a:r>
          </a:p>
          <a:p>
            <a:pPr lvl="1"/>
            <a:r>
              <a:rPr lang="en-US" sz="2000" u="sng" dirty="0" smtClean="0"/>
              <a:t>Make a new measurement</a:t>
            </a:r>
            <a:r>
              <a:rPr lang="en-US" sz="2000" dirty="0" smtClean="0"/>
              <a:t>: select a category, receive one measurement from that category, pay a cost, go to next time step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28073" y="1603803"/>
            <a:ext cx="80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Prior over the likelihoods </a:t>
            </a:r>
            <a:r>
              <a:rPr lang="en-US" sz="2400" i="1" dirty="0" smtClean="0">
                <a:latin typeface="Times New Roman"/>
                <a:cs typeface="Times New Roman"/>
              </a:rPr>
              <a:t>L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i</a:t>
            </a:r>
            <a:endParaRPr lang="en-US" sz="24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2666365" y="2225993"/>
          <a:ext cx="3392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3" imgW="2108200" imgH="292100" progId="Equation.DSMT4">
                  <p:embed/>
                </p:oleObj>
              </mc:Choice>
              <mc:Fallback>
                <p:oleObj name="Equation" r:id="rId3" imgW="2108200" imgH="2921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6365" y="2225993"/>
                        <a:ext cx="3392488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28073" y="2891135"/>
            <a:ext cx="80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sequence of actions in discrete time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2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There are true posteriors but those </a:t>
            </a:r>
            <a:r>
              <a:rPr lang="en-US" altLang="zh-CN" sz="2400" dirty="0"/>
              <a:t>are unknown to the agent. </a:t>
            </a:r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/>
          </a:p>
          <a:p>
            <a:endParaRPr lang="en-US" altLang="zh-CN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There are true posteriors but those are unknown </a:t>
            </a:r>
            <a:r>
              <a:rPr lang="en-US" altLang="zh-CN" sz="2400" dirty="0"/>
              <a:t>to the agent. 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en-US" altLang="zh-CN" sz="2400" dirty="0"/>
              <a:t>Given a prior over </a:t>
            </a:r>
            <a:r>
              <a:rPr lang="en-US" altLang="zh-CN" sz="2400" dirty="0" smtClean="0"/>
              <a:t>likelihoods </a:t>
            </a:r>
            <a:r>
              <a:rPr lang="en-US" altLang="zh-CN" sz="2400" i="1" dirty="0" smtClean="0"/>
              <a:t>L</a:t>
            </a:r>
            <a:r>
              <a:rPr lang="en-US" altLang="zh-CN" sz="2400" baseline="-25000" dirty="0" smtClean="0"/>
              <a:t>i</a:t>
            </a:r>
            <a:r>
              <a:rPr lang="en-US" altLang="zh-CN" sz="2400" dirty="0"/>
              <a:t>, noise in the measurements of </a:t>
            </a:r>
            <a:r>
              <a:rPr lang="en-US" altLang="zh-CN" sz="2400" i="1" dirty="0"/>
              <a:t>L</a:t>
            </a:r>
            <a:r>
              <a:rPr lang="en-US" altLang="zh-CN" sz="2400" baseline="-25000" dirty="0"/>
              <a:t>i</a:t>
            </a:r>
            <a:r>
              <a:rPr lang="en-US" altLang="zh-CN" sz="2400" dirty="0"/>
              <a:t>, a reward for correctness, and a cost per measurement, what is a good </a:t>
            </a:r>
            <a:r>
              <a:rPr lang="en-US" altLang="zh-CN" sz="2400" dirty="0" smtClean="0"/>
              <a:t>policy?</a:t>
            </a:r>
          </a:p>
          <a:p>
            <a:endParaRPr lang="en-US" altLang="zh-CN" sz="2400" dirty="0"/>
          </a:p>
          <a:p>
            <a:endParaRPr lang="en-US" altLang="zh-CN" sz="2400" dirty="0"/>
          </a:p>
          <a:p>
            <a:endParaRPr lang="en-US" altLang="zh-CN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5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336" y="1334410"/>
            <a:ext cx="7879388" cy="507587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Which category did the black dot come from?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857001" y="6372852"/>
            <a:ext cx="1568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Li &amp; Ma (2017)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7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There are true posteriors </a:t>
            </a:r>
            <a:r>
              <a:rPr lang="en-US" altLang="zh-CN" sz="2400" dirty="0"/>
              <a:t>but those </a:t>
            </a:r>
            <a:r>
              <a:rPr lang="en-US" altLang="zh-CN" sz="2400" dirty="0" smtClean="0"/>
              <a:t>are unknown </a:t>
            </a:r>
            <a:r>
              <a:rPr lang="en-US" altLang="zh-CN" sz="2400" dirty="0"/>
              <a:t>to the agent. 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en-US" altLang="zh-CN" sz="2400" dirty="0"/>
              <a:t>Given a prior over </a:t>
            </a:r>
            <a:r>
              <a:rPr lang="en-US" altLang="zh-CN" sz="2400" dirty="0" smtClean="0"/>
              <a:t>likelihoods </a:t>
            </a:r>
            <a:r>
              <a:rPr lang="en-US" altLang="zh-CN" sz="2400" i="1" dirty="0" smtClean="0"/>
              <a:t>L</a:t>
            </a:r>
            <a:r>
              <a:rPr lang="en-US" altLang="zh-CN" sz="2400" baseline="-25000" dirty="0" smtClean="0"/>
              <a:t>i</a:t>
            </a:r>
            <a:r>
              <a:rPr lang="en-US" altLang="zh-CN" sz="2400" dirty="0"/>
              <a:t>, noise in the measurements of </a:t>
            </a:r>
            <a:r>
              <a:rPr lang="en-US" altLang="zh-CN" sz="2400" i="1" dirty="0"/>
              <a:t>L</a:t>
            </a:r>
            <a:r>
              <a:rPr lang="en-US" altLang="zh-CN" sz="2400" baseline="-25000" dirty="0"/>
              <a:t>i</a:t>
            </a:r>
            <a:r>
              <a:rPr lang="en-US" altLang="zh-CN" sz="2400" dirty="0"/>
              <a:t>, a reward for correctness, and a cost per measurement, what is a good </a:t>
            </a:r>
            <a:r>
              <a:rPr lang="en-US" altLang="zh-CN" sz="2400" dirty="0" smtClean="0"/>
              <a:t>policy?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The Bellman equations are </a:t>
            </a:r>
            <a:r>
              <a:rPr lang="en-US" altLang="zh-CN" sz="2400" dirty="0"/>
              <a:t>intractable. Therefore consider myopic policies </a:t>
            </a:r>
            <a:r>
              <a:rPr lang="en-US" altLang="zh-CN" sz="2400" dirty="0" smtClean="0"/>
              <a:t>instead </a:t>
            </a:r>
            <a:r>
              <a:rPr lang="en-US" altLang="zh-CN" sz="2400" dirty="0"/>
              <a:t>(thinking one step ahead)</a:t>
            </a:r>
          </a:p>
          <a:p>
            <a:endParaRPr lang="en-US" altLang="zh-CN" sz="2400" dirty="0"/>
          </a:p>
          <a:p>
            <a:endParaRPr lang="en-US" altLang="zh-CN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4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522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Approximate algorithm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320"/>
            <a:ext cx="8554720" cy="5339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Step 1.  Based on current noisy measurements of all likelihoods, calculate a posterior distribution over each </a:t>
            </a:r>
            <a:r>
              <a:rPr lang="en-US" sz="2400" dirty="0"/>
              <a:t>category </a:t>
            </a:r>
            <a:r>
              <a:rPr lang="en-US" sz="2400" dirty="0" smtClean="0"/>
              <a:t>likelihood </a:t>
            </a:r>
            <a:r>
              <a:rPr lang="en-US" altLang="zh-CN" sz="2400" dirty="0" smtClean="0"/>
              <a:t>{</a:t>
            </a:r>
            <a:r>
              <a:rPr lang="en-US" altLang="zh-CN" sz="2400" i="1" dirty="0" smtClean="0"/>
              <a:t>L</a:t>
            </a:r>
            <a:r>
              <a:rPr lang="en-US" altLang="zh-CN" sz="2400" baseline="-25000" dirty="0" smtClean="0"/>
              <a:t>1</a:t>
            </a:r>
            <a:r>
              <a:rPr lang="is-IS" altLang="zh-CN" sz="2400" dirty="0"/>
              <a:t>, ... , </a:t>
            </a:r>
            <a:r>
              <a:rPr lang="is-IS" altLang="zh-CN" sz="2400" i="1" dirty="0" smtClean="0"/>
              <a:t>L</a:t>
            </a:r>
            <a:r>
              <a:rPr lang="is-IS" altLang="zh-CN" sz="2400" i="1" baseline="-25000" dirty="0" smtClean="0"/>
              <a:t>n</a:t>
            </a:r>
            <a:r>
              <a:rPr lang="en-US" altLang="zh-CN" sz="2400" dirty="0" smtClean="0"/>
              <a:t>}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54502"/>
            <a:ext cx="4778976" cy="36761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816" y="3192115"/>
            <a:ext cx="4681184" cy="360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8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522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Approximate algorithm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320"/>
            <a:ext cx="8554720" cy="5339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Step 2.  Use those to calculate a posterior distribution over the posteriors </a:t>
            </a:r>
            <a:r>
              <a:rPr lang="en-US" sz="2400" dirty="0"/>
              <a:t>{</a:t>
            </a:r>
            <a:r>
              <a:rPr lang="en-US" sz="2400" i="1" dirty="0"/>
              <a:t>P</a:t>
            </a:r>
            <a:r>
              <a:rPr lang="en-US" sz="2400" baseline="-25000" dirty="0"/>
              <a:t>1</a:t>
            </a:r>
            <a:r>
              <a:rPr lang="is-IS" sz="2400" dirty="0"/>
              <a:t>, ... , </a:t>
            </a:r>
            <a:r>
              <a:rPr lang="is-IS" sz="2400" i="1" dirty="0"/>
              <a:t>P</a:t>
            </a:r>
            <a:r>
              <a:rPr lang="is-IS" sz="2400" i="1" baseline="-25000" dirty="0"/>
              <a:t>n</a:t>
            </a:r>
            <a:r>
              <a:rPr lang="en-US" sz="2400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797" y="2457642"/>
            <a:ext cx="4890012" cy="37615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29" y="2760382"/>
            <a:ext cx="4496451" cy="345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9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522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Approximate algorithm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320"/>
            <a:ext cx="8554720" cy="5339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Step 3. Based on that posterior, calculate a posterior distribution over the max posterior </a:t>
            </a:r>
            <a:r>
              <a:rPr lang="en-US" sz="2400" i="1" dirty="0" smtClean="0"/>
              <a:t>M</a:t>
            </a:r>
            <a:r>
              <a:rPr lang="en-US" sz="2400" dirty="0" smtClean="0"/>
              <a:t>=max </a:t>
            </a:r>
            <a:r>
              <a:rPr lang="en-US" sz="2400" dirty="0"/>
              <a:t>{</a:t>
            </a:r>
            <a:r>
              <a:rPr lang="en-US" sz="2400" i="1" dirty="0" smtClean="0"/>
              <a:t>P</a:t>
            </a:r>
            <a:r>
              <a:rPr lang="en-US" sz="2400" baseline="-25000" dirty="0" smtClean="0"/>
              <a:t>1</a:t>
            </a:r>
            <a:r>
              <a:rPr lang="is-IS" sz="2400" dirty="0" smtClean="0"/>
              <a:t>, ... , </a:t>
            </a:r>
            <a:r>
              <a:rPr lang="is-IS" sz="2400" i="1" dirty="0" smtClean="0"/>
              <a:t>P</a:t>
            </a:r>
            <a:r>
              <a:rPr lang="is-IS" sz="2400" i="1" baseline="-25000" dirty="0" smtClean="0"/>
              <a:t>n</a:t>
            </a:r>
            <a:r>
              <a:rPr lang="en-US" sz="2400" dirty="0" smtClean="0"/>
              <a:t>}. We denote this by 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err="1" smtClean="0"/>
              <a:t>M</a:t>
            </a:r>
            <a:r>
              <a:rPr lang="en-US" sz="2400" dirty="0" err="1" smtClean="0"/>
              <a:t>|data</a:t>
            </a:r>
            <a:r>
              <a:rPr lang="en-US" sz="2400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704" y="2174746"/>
            <a:ext cx="5392592" cy="40444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61687" y="5868392"/>
            <a:ext cx="580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683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522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Approximate algorithm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320"/>
            <a:ext cx="8554720" cy="5339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Step 4. Consider each category a candidate for making another measurement. </a:t>
            </a:r>
          </a:p>
          <a:p>
            <a:r>
              <a:rPr lang="en-US" sz="2400" dirty="0" smtClean="0"/>
              <a:t>Separately for each category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, simulate a new measurement from that category based on current knowledge (Thompson sampling)</a:t>
            </a:r>
          </a:p>
          <a:p>
            <a:r>
              <a:rPr lang="en-US" sz="2400" dirty="0" smtClean="0"/>
              <a:t>Calculate the reduction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in </a:t>
            </a:r>
            <a:r>
              <a:rPr lang="en-US" sz="2400" dirty="0" err="1"/>
              <a:t>Var</a:t>
            </a:r>
            <a:r>
              <a:rPr lang="en-US" sz="2400" dirty="0"/>
              <a:t>(</a:t>
            </a:r>
            <a:r>
              <a:rPr lang="en-US" sz="2400" i="1" dirty="0" err="1"/>
              <a:t>M</a:t>
            </a:r>
            <a:r>
              <a:rPr lang="en-US" sz="2400" dirty="0" err="1"/>
              <a:t>|data</a:t>
            </a:r>
            <a:r>
              <a:rPr lang="en-US" sz="2400" dirty="0"/>
              <a:t>) </a:t>
            </a:r>
            <a:r>
              <a:rPr lang="en-US" sz="2400" dirty="0" smtClean="0"/>
              <a:t>due to this simulated measurement.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altLang="zh-CN" sz="2400" dirty="0"/>
              <a:t>Step 5. Is max{</a:t>
            </a:r>
            <a:r>
              <a:rPr lang="en-US" altLang="zh-CN" sz="2400" i="1" dirty="0"/>
              <a:t>R</a:t>
            </a:r>
            <a:r>
              <a:rPr lang="en-US" altLang="zh-CN" sz="2400" baseline="-25000" dirty="0"/>
              <a:t>1</a:t>
            </a:r>
            <a:r>
              <a:rPr lang="en-US" altLang="zh-CN" sz="2400" dirty="0"/>
              <a:t>,</a:t>
            </a:r>
            <a:r>
              <a:rPr lang="is-IS" altLang="zh-CN" sz="2400" dirty="0"/>
              <a:t>…,</a:t>
            </a:r>
            <a:r>
              <a:rPr lang="is-IS" altLang="zh-CN" sz="2400" i="1" dirty="0"/>
              <a:t>R</a:t>
            </a:r>
            <a:r>
              <a:rPr lang="is-IS" altLang="zh-CN" sz="2400" baseline="-25000" dirty="0"/>
              <a:t>n</a:t>
            </a:r>
            <a:r>
              <a:rPr lang="en-US" altLang="zh-CN" sz="2400" dirty="0"/>
              <a:t>} &gt; threshold?</a:t>
            </a:r>
          </a:p>
          <a:p>
            <a:r>
              <a:rPr lang="en-US" altLang="zh-CN" sz="2400" dirty="0"/>
              <a:t>If so, choose </a:t>
            </a:r>
            <a:r>
              <a:rPr lang="en-US" altLang="zh-CN" sz="2400" dirty="0" err="1"/>
              <a:t>argmax</a:t>
            </a:r>
            <a:r>
              <a:rPr lang="en-US" altLang="zh-CN" sz="2400" dirty="0"/>
              <a:t> category to make a new measurement from. Make an actual measurement. Go back to Step 1.</a:t>
            </a:r>
          </a:p>
          <a:p>
            <a:r>
              <a:rPr lang="en-US" altLang="zh-CN" sz="2400" dirty="0"/>
              <a:t>If not, decide: choose the category that maximizes </a:t>
            </a:r>
            <a:r>
              <a:rPr lang="en-US" altLang="zh-CN" sz="2400" dirty="0">
                <a:latin typeface="Symbol" charset="2"/>
                <a:cs typeface="Symbol" charset="2"/>
              </a:rPr>
              <a:t>E</a:t>
            </a:r>
            <a:r>
              <a:rPr lang="en-US" altLang="zh-CN" sz="2400" dirty="0"/>
              <a:t>[</a:t>
            </a:r>
            <a:r>
              <a:rPr lang="en-US" altLang="zh-CN" sz="2400" i="1" dirty="0"/>
              <a:t>P</a:t>
            </a:r>
            <a:r>
              <a:rPr lang="en-US" altLang="zh-CN" sz="2400" i="1" baseline="-25000" dirty="0"/>
              <a:t>i</a:t>
            </a:r>
            <a:r>
              <a:rPr lang="en-US" altLang="zh-CN" sz="2400" dirty="0"/>
              <a:t>].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8587189" y="1712160"/>
            <a:ext cx="273622" cy="14804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85635" y="2195597"/>
            <a:ext cx="1549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Sampling cost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87932" y="2823319"/>
            <a:ext cx="61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low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87932" y="1679004"/>
            <a:ext cx="61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high</a:t>
            </a:r>
            <a:endParaRPr lang="zh-CN" altLang="en-US" dirty="0"/>
          </a:p>
        </p:txBody>
      </p:sp>
      <p:cxnSp>
        <p:nvCxnSpPr>
          <p:cNvPr id="9" name="Straight Arrow Connector 8"/>
          <p:cNvCxnSpPr>
            <a:stCxn id="6" idx="0"/>
            <a:endCxn id="7" idx="2"/>
          </p:cNvCxnSpPr>
          <p:nvPr/>
        </p:nvCxnSpPr>
        <p:spPr>
          <a:xfrm flipV="1">
            <a:off x="8396607" y="2048336"/>
            <a:ext cx="0" cy="774983"/>
          </a:xfrm>
          <a:prstGeom prst="straightConnector1">
            <a:avLst/>
          </a:prstGeom>
          <a:ln>
            <a:solidFill>
              <a:schemeClr val="dk1"/>
            </a:solidFill>
            <a:tailEnd type="triangle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828" y="1165458"/>
            <a:ext cx="7208029" cy="540916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Hick’s law</a:t>
            </a:r>
            <a:endParaRPr lang="en-US" dirty="0"/>
          </a:p>
        </p:txBody>
      </p:sp>
      <p:pic>
        <p:nvPicPr>
          <p:cNvPr id="4" name="Picture 3" descr="Screen Shot 2019-02-20 at 2.17.0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95" y="1616069"/>
            <a:ext cx="6022687" cy="438756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01164" y="6072145"/>
            <a:ext cx="133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Hick, 1952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73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Hick’s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Found experimentally in light detection (Hick, 1952), dual tasks (</a:t>
            </a:r>
            <a:r>
              <a:rPr lang="en-US" dirty="0" err="1" smtClean="0"/>
              <a:t>Damos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Wickens</a:t>
            </a:r>
            <a:r>
              <a:rPr lang="en-US" dirty="0" smtClean="0"/>
              <a:t>, 1977), pitch judgment (Simpson &amp; Huron, 1994), key strokes (Logan, Ulrich, &amp; Lindsey, 2016)</a:t>
            </a:r>
          </a:p>
          <a:p>
            <a:r>
              <a:rPr lang="en-US" dirty="0" smtClean="0"/>
              <a:t>Has been explained</a:t>
            </a:r>
            <a:r>
              <a:rPr lang="en-US" dirty="0"/>
              <a:t> </a:t>
            </a:r>
            <a:r>
              <a:rPr lang="en-US" dirty="0" smtClean="0"/>
              <a:t>in terms of competing race model (</a:t>
            </a:r>
            <a:r>
              <a:rPr lang="en-US" dirty="0"/>
              <a:t>Usher </a:t>
            </a:r>
            <a:r>
              <a:rPr lang="en-US" dirty="0" smtClean="0"/>
              <a:t>&amp; McClelland</a:t>
            </a:r>
            <a:r>
              <a:rPr lang="en-US" dirty="0"/>
              <a:t>, </a:t>
            </a:r>
            <a:r>
              <a:rPr lang="en-US" dirty="0" smtClean="0"/>
              <a:t>2001) and a memory-based model (</a:t>
            </a:r>
            <a:r>
              <a:rPr lang="en-US" altLang="zh-CN" dirty="0" smtClean="0"/>
              <a:t>Schneider &amp; Anderson, 2010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conceptualized approximate inference as a process of making noisy “measurements” of category likelihoods (one category at a time)</a:t>
            </a:r>
            <a:r>
              <a:rPr lang="en-US" altLang="zh-CN" dirty="0"/>
              <a:t>.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A myopic iterative measurement policy shows a relationship between the number of iterations and the number of categories that resembles Hick’s law.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4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questions and possible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direct experimental evidence?</a:t>
            </a:r>
          </a:p>
          <a:p>
            <a:r>
              <a:rPr lang="en-US" dirty="0" smtClean="0"/>
              <a:t>Assumption that each observation is informative only about one category</a:t>
            </a:r>
          </a:p>
          <a:p>
            <a:r>
              <a:rPr lang="en-US" dirty="0" smtClean="0"/>
              <a:t>Other stopping rules </a:t>
            </a:r>
          </a:p>
          <a:p>
            <a:r>
              <a:rPr lang="en-US" dirty="0" smtClean="0"/>
              <a:t>Other acquisition functions</a:t>
            </a:r>
          </a:p>
          <a:p>
            <a:r>
              <a:rPr lang="en-US" dirty="0" smtClean="0"/>
              <a:t>Memory decay</a:t>
            </a:r>
          </a:p>
          <a:p>
            <a:r>
              <a:rPr lang="en-US" dirty="0" smtClean="0"/>
              <a:t>Relation with other models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3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Inference among multiple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Optimal inference is implemented by Bayes’ rule</a:t>
            </a:r>
          </a:p>
          <a:p>
            <a:pPr lvl="1"/>
            <a:r>
              <a:rPr lang="en-US" sz="2000" dirty="0" smtClean="0"/>
              <a:t>which maximizes </a:t>
            </a:r>
            <a:r>
              <a:rPr lang="en-US" altLang="zh-CN" sz="2000" dirty="0" smtClean="0"/>
              <a:t>probability correct</a:t>
            </a:r>
            <a:endParaRPr lang="en-US" altLang="zh-CN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6984128" y="1381249"/>
          <a:ext cx="140970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4" imgW="1409804" imgH="1173579" progId="Equation.DSMT4">
                  <p:embed/>
                </p:oleObj>
              </mc:Choice>
              <mc:Fallback>
                <p:oleObj name="Equation" r:id="rId4" imgW="1409804" imgH="1173579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84128" y="1381249"/>
                        <a:ext cx="1409700" cy="1173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8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Inference among multiple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Optimal inference is implemented by Bayes’ rule</a:t>
            </a:r>
          </a:p>
          <a:p>
            <a:pPr lvl="1"/>
            <a:r>
              <a:rPr lang="en-US" sz="2000" dirty="0" smtClean="0"/>
              <a:t>which maximizes </a:t>
            </a:r>
            <a:r>
              <a:rPr lang="en-US" altLang="zh-CN" sz="2000" dirty="0" smtClean="0"/>
              <a:t>probability correct</a:t>
            </a:r>
            <a:endParaRPr lang="en-US" altLang="zh-CN" sz="2000" dirty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What if inference has limited “resolution”?</a:t>
            </a:r>
          </a:p>
          <a:p>
            <a:pPr lvl="1"/>
            <a:r>
              <a:rPr lang="en-US" sz="2000" dirty="0" smtClean="0"/>
              <a:t>Specifically, we assume that the likelihoods can only be “measured” in a noisy way.</a:t>
            </a:r>
          </a:p>
          <a:p>
            <a:endParaRPr lang="en-US" sz="2400" dirty="0"/>
          </a:p>
          <a:p>
            <a:pPr lvl="1"/>
            <a:endParaRPr lang="en-US" sz="20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6984128" y="1381249"/>
          <a:ext cx="140970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4" imgW="1409804" imgH="1173579" progId="Equation.DSMT4">
                  <p:embed/>
                </p:oleObj>
              </mc:Choice>
              <mc:Fallback>
                <p:oleObj name="Equation" r:id="rId4" imgW="1409804" imgH="1173579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84128" y="1381249"/>
                        <a:ext cx="1409700" cy="1173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3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Inference among multiple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Optimal inference is implemented by Bayes’ rule</a:t>
            </a:r>
          </a:p>
          <a:p>
            <a:pPr lvl="1"/>
            <a:r>
              <a:rPr lang="en-US" sz="2000" dirty="0" smtClean="0"/>
              <a:t>which maximizes </a:t>
            </a:r>
            <a:r>
              <a:rPr lang="en-US" altLang="zh-CN" sz="2000" dirty="0" smtClean="0"/>
              <a:t>probability correct</a:t>
            </a:r>
            <a:endParaRPr lang="en-US" altLang="zh-CN" sz="2000" dirty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What if inference has limited “resolution”?</a:t>
            </a:r>
          </a:p>
          <a:p>
            <a:pPr lvl="1"/>
            <a:r>
              <a:rPr lang="en-US" sz="2000" dirty="0" smtClean="0"/>
              <a:t>Specifically, we assume that the likelihoods can only be “measured” in a noisy way.</a:t>
            </a:r>
          </a:p>
          <a:p>
            <a:endParaRPr lang="en-US" sz="2400" dirty="0"/>
          </a:p>
          <a:p>
            <a:r>
              <a:rPr lang="en-US" sz="2400" u="sng" dirty="0" smtClean="0"/>
              <a:t>Central question </a:t>
            </a:r>
            <a:r>
              <a:rPr lang="en-US" sz="2400" dirty="0" smtClean="0"/>
              <a:t>of the project</a:t>
            </a:r>
          </a:p>
          <a:p>
            <a:pPr lvl="1"/>
            <a:r>
              <a:rPr lang="en-US" altLang="zh-CN" sz="2000" dirty="0" smtClean="0"/>
              <a:t>How </a:t>
            </a:r>
            <a:r>
              <a:rPr lang="en-US" altLang="zh-CN" sz="2000" dirty="0"/>
              <a:t>to sequentially refine the approximation if each </a:t>
            </a:r>
            <a:r>
              <a:rPr lang="en-US" altLang="zh-CN" sz="2000" dirty="0" smtClean="0"/>
              <a:t>measurement is </a:t>
            </a:r>
            <a:r>
              <a:rPr lang="en-US" altLang="zh-CN" sz="2000" dirty="0"/>
              <a:t>costly</a:t>
            </a:r>
            <a:r>
              <a:rPr lang="en-US" altLang="zh-CN" sz="2000" dirty="0" smtClean="0"/>
              <a:t>?</a:t>
            </a:r>
          </a:p>
          <a:p>
            <a:pPr lvl="1"/>
            <a:r>
              <a:rPr lang="en-US" altLang="zh-CN" sz="2000" dirty="0" smtClean="0"/>
              <a:t>We are looking for an </a:t>
            </a:r>
            <a:r>
              <a:rPr lang="en-US" altLang="zh-CN" sz="2000" i="1" dirty="0" smtClean="0"/>
              <a:t>active sampling </a:t>
            </a:r>
            <a:r>
              <a:rPr lang="en-US" altLang="zh-CN" sz="2000" dirty="0" smtClean="0"/>
              <a:t>strategy.</a:t>
            </a:r>
            <a:endParaRPr lang="en-US" altLang="zh-CN" sz="2000" dirty="0"/>
          </a:p>
          <a:p>
            <a:pPr lvl="1"/>
            <a:endParaRPr lang="en-US" sz="20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6984128" y="1381249"/>
          <a:ext cx="140970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4" imgW="1409804" imgH="1173579" progId="Equation.DSMT4">
                  <p:embed/>
                </p:oleObj>
              </mc:Choice>
              <mc:Fallback>
                <p:oleObj name="Equation" r:id="rId4" imgW="1409804" imgH="1173579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84128" y="1381249"/>
                        <a:ext cx="1409700" cy="1173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4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Evidence accumulation (Wald &amp; Wolfowitz, 1948; Ratcliff, 1978): but not Bayesian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4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Evidence accumulation (Wald &amp; Wolfowitz, 1948; Ratcliff, 1978): but not Bayesian</a:t>
            </a:r>
          </a:p>
          <a:p>
            <a:r>
              <a:rPr lang="en-US" sz="2400" dirty="0" smtClean="0"/>
              <a:t>Resource rationality (Griffiths, Lieder, &amp; Goodman, 2015):   but they sample from a known posterior. We gradually approximate the posterior.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11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Evidence accumulation (Wald &amp; Wolfowitz, 1948; Ratcliff, 1978): but not Bayesian</a:t>
            </a:r>
          </a:p>
          <a:p>
            <a:r>
              <a:rPr lang="en-US" sz="2400" dirty="0" smtClean="0"/>
              <a:t>Resource rationality (Griffiths, Lieder, &amp; Goodman, 2015):   but they sample from a known posterior. We gradually approximate the posterior.</a:t>
            </a:r>
          </a:p>
          <a:p>
            <a:r>
              <a:rPr lang="en-US" sz="2400" dirty="0" smtClean="0"/>
              <a:t>Information </a:t>
            </a:r>
            <a:r>
              <a:rPr lang="en-US" sz="2400" dirty="0"/>
              <a:t>sampling </a:t>
            </a:r>
            <a:r>
              <a:rPr lang="en-US" sz="2400" dirty="0" smtClean="0"/>
              <a:t>(</a:t>
            </a:r>
            <a:r>
              <a:rPr lang="en-US" altLang="zh-CN" sz="2400" dirty="0" err="1"/>
              <a:t>Oaksford</a:t>
            </a:r>
            <a:r>
              <a:rPr lang="en-US" altLang="zh-CN" sz="2400" dirty="0"/>
              <a:t> and </a:t>
            </a:r>
            <a:r>
              <a:rPr lang="en-US" altLang="zh-CN" sz="2400" dirty="0" err="1" smtClean="0"/>
              <a:t>Chater</a:t>
            </a:r>
            <a:r>
              <a:rPr lang="en-US" altLang="zh-CN" sz="2400" dirty="0" smtClean="0"/>
              <a:t>, 1994</a:t>
            </a:r>
            <a:r>
              <a:rPr lang="en-US" sz="2400" dirty="0" smtClean="0"/>
              <a:t>): but this is sampling directly from the environment. We work at a more abstract level.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3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Evidence accumulation (Wald &amp; Wolfowitz, 1948; Ratcliff, 1978): but not Bayesian</a:t>
            </a:r>
          </a:p>
          <a:p>
            <a:r>
              <a:rPr lang="en-US" sz="2400" dirty="0" smtClean="0"/>
              <a:t>Resource rationality (Griffiths, Lieder, &amp; Goodman, 2015):   but they sample from a known posterior. We gradually approximate the posterior.</a:t>
            </a:r>
          </a:p>
          <a:p>
            <a:r>
              <a:rPr lang="en-US" sz="2400" dirty="0" smtClean="0"/>
              <a:t>Information </a:t>
            </a:r>
            <a:r>
              <a:rPr lang="en-US" sz="2400" dirty="0"/>
              <a:t>sampling </a:t>
            </a:r>
            <a:r>
              <a:rPr lang="en-US" sz="2400" dirty="0" smtClean="0"/>
              <a:t>(</a:t>
            </a:r>
            <a:r>
              <a:rPr lang="en-US" altLang="zh-CN" sz="2400" dirty="0" err="1"/>
              <a:t>Oaksford</a:t>
            </a:r>
            <a:r>
              <a:rPr lang="en-US" altLang="zh-CN" sz="2400" dirty="0"/>
              <a:t> and </a:t>
            </a:r>
            <a:r>
              <a:rPr lang="en-US" altLang="zh-CN" sz="2400" dirty="0" err="1"/>
              <a:t>Chater</a:t>
            </a:r>
            <a:r>
              <a:rPr lang="en-US" altLang="zh-CN" sz="2400" dirty="0"/>
              <a:t>, 1994</a:t>
            </a:r>
            <a:r>
              <a:rPr lang="en-US" sz="2400" dirty="0" smtClean="0"/>
              <a:t>): but this is sampling directly from the environment. We work at a more abstract level</a:t>
            </a:r>
            <a:r>
              <a:rPr lang="en-US" sz="2400" dirty="0"/>
              <a:t>.</a:t>
            </a:r>
            <a:endParaRPr lang="en-US" sz="2400" dirty="0" smtClean="0"/>
          </a:p>
          <a:p>
            <a:r>
              <a:rPr lang="en-US" sz="2400" dirty="0" smtClean="0"/>
              <a:t>Bayesian optimization (</a:t>
            </a:r>
            <a:r>
              <a:rPr lang="en-US" altLang="zh-CN" sz="2400" dirty="0"/>
              <a:t>Jones, </a:t>
            </a:r>
            <a:r>
              <a:rPr lang="en-US" altLang="zh-CN" sz="2400" dirty="0" err="1"/>
              <a:t>Schonlau</a:t>
            </a:r>
            <a:r>
              <a:rPr lang="en-US" altLang="zh-CN" sz="2400" dirty="0"/>
              <a:t>, &amp; Welch, 1998</a:t>
            </a:r>
            <a:r>
              <a:rPr lang="en-US" sz="2400" dirty="0" smtClean="0"/>
              <a:t>): machine learning technique to choose a sequence of parameter combinations to evaluate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EEE-ECDD-2A41-B6E0-23A031ABF69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4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1281</Words>
  <Application>Microsoft Office PowerPoint</Application>
  <PresentationFormat>On-screen Show (4:3)</PresentationFormat>
  <Paragraphs>194</Paragraphs>
  <Slides>29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等线</vt:lpstr>
      <vt:lpstr>宋体</vt:lpstr>
      <vt:lpstr>Arial</vt:lpstr>
      <vt:lpstr>Calibri</vt:lpstr>
      <vt:lpstr>Symbol</vt:lpstr>
      <vt:lpstr>Times New Roman</vt:lpstr>
      <vt:lpstr>Office Theme</vt:lpstr>
      <vt:lpstr>Equation</vt:lpstr>
      <vt:lpstr>Approximate Inference through Sequential Measurements of Likelihoods Accounts for Hick’s Law</vt:lpstr>
      <vt:lpstr>Which category did the black dot come from?</vt:lpstr>
      <vt:lpstr>Inference among multiple categories</vt:lpstr>
      <vt:lpstr>Inference among multiple categories</vt:lpstr>
      <vt:lpstr>Inference among multiple categories</vt:lpstr>
      <vt:lpstr>Related frameworks</vt:lpstr>
      <vt:lpstr>Related frameworks</vt:lpstr>
      <vt:lpstr>Related frameworks</vt:lpstr>
      <vt:lpstr>Related frameworks</vt:lpstr>
      <vt:lpstr>Inference from observation</vt:lpstr>
      <vt:lpstr>Inference from observation</vt:lpstr>
      <vt:lpstr>Inference from observation</vt:lpstr>
      <vt:lpstr>Abstraction step</vt:lpstr>
      <vt:lpstr>Abstraction step</vt:lpstr>
      <vt:lpstr>Abstraction step</vt:lpstr>
      <vt:lpstr>Additional assumptions</vt:lpstr>
      <vt:lpstr>Additional assumptions</vt:lpstr>
      <vt:lpstr>Summary of the problem</vt:lpstr>
      <vt:lpstr>Summary of the problem</vt:lpstr>
      <vt:lpstr>Summary of the problem</vt:lpstr>
      <vt:lpstr>Approximate algorithm</vt:lpstr>
      <vt:lpstr>Approximate algorithm</vt:lpstr>
      <vt:lpstr>Approximate algorithm</vt:lpstr>
      <vt:lpstr>Approximate algorithm</vt:lpstr>
      <vt:lpstr>Result</vt:lpstr>
      <vt:lpstr>Hick’s law</vt:lpstr>
      <vt:lpstr>Hick’s law</vt:lpstr>
      <vt:lpstr>Conclusion</vt:lpstr>
      <vt:lpstr>Open questions and possible extensions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Weiji Ma</dc:creator>
  <cp:lastModifiedBy>李 想</cp:lastModifiedBy>
  <cp:revision>64</cp:revision>
  <dcterms:created xsi:type="dcterms:W3CDTF">2019-02-20T19:06:04Z</dcterms:created>
  <dcterms:modified xsi:type="dcterms:W3CDTF">2019-02-21T22:20:38Z</dcterms:modified>
</cp:coreProperties>
</file>