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51"/>
  </p:notesMasterIdLst>
  <p:handoutMasterIdLst>
    <p:handoutMasterId r:id="rId52"/>
  </p:handoutMasterIdLst>
  <p:sldIdLst>
    <p:sldId id="256" r:id="rId2"/>
    <p:sldId id="263" r:id="rId3"/>
    <p:sldId id="257" r:id="rId4"/>
    <p:sldId id="260" r:id="rId5"/>
    <p:sldId id="381" r:id="rId6"/>
    <p:sldId id="397" r:id="rId7"/>
    <p:sldId id="382" r:id="rId8"/>
    <p:sldId id="398" r:id="rId9"/>
    <p:sldId id="275" r:id="rId10"/>
    <p:sldId id="264" r:id="rId11"/>
    <p:sldId id="387" r:id="rId12"/>
    <p:sldId id="268" r:id="rId13"/>
    <p:sldId id="271" r:id="rId14"/>
    <p:sldId id="276" r:id="rId15"/>
    <p:sldId id="373" r:id="rId16"/>
    <p:sldId id="358" r:id="rId17"/>
    <p:sldId id="364" r:id="rId18"/>
    <p:sldId id="390" r:id="rId19"/>
    <p:sldId id="391" r:id="rId20"/>
    <p:sldId id="392" r:id="rId21"/>
    <p:sldId id="393" r:id="rId22"/>
    <p:sldId id="394" r:id="rId23"/>
    <p:sldId id="396" r:id="rId24"/>
    <p:sldId id="388" r:id="rId25"/>
    <p:sldId id="285" r:id="rId26"/>
    <p:sldId id="395" r:id="rId27"/>
    <p:sldId id="389" r:id="rId28"/>
    <p:sldId id="292" r:id="rId29"/>
    <p:sldId id="345" r:id="rId30"/>
    <p:sldId id="290" r:id="rId31"/>
    <p:sldId id="293" r:id="rId32"/>
    <p:sldId id="304" r:id="rId33"/>
    <p:sldId id="332" r:id="rId34"/>
    <p:sldId id="371" r:id="rId35"/>
    <p:sldId id="348" r:id="rId36"/>
    <p:sldId id="349" r:id="rId37"/>
    <p:sldId id="350" r:id="rId38"/>
    <p:sldId id="386" r:id="rId39"/>
    <p:sldId id="400" r:id="rId40"/>
    <p:sldId id="399" r:id="rId41"/>
    <p:sldId id="401" r:id="rId42"/>
    <p:sldId id="402" r:id="rId43"/>
    <p:sldId id="403" r:id="rId44"/>
    <p:sldId id="404" r:id="rId45"/>
    <p:sldId id="409" r:id="rId46"/>
    <p:sldId id="405" r:id="rId47"/>
    <p:sldId id="406" r:id="rId48"/>
    <p:sldId id="407" r:id="rId49"/>
    <p:sldId id="408" r:id="rId50"/>
  </p:sldIdLst>
  <p:sldSz cx="9144000" cy="6858000" type="screen4x3"/>
  <p:notesSz cx="6950075" cy="92360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4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0" autoAdjust="0"/>
    <p:restoredTop sz="80177" autoAdjust="0"/>
  </p:normalViewPr>
  <p:slideViewPr>
    <p:cSldViewPr>
      <p:cViewPr varScale="1">
        <p:scale>
          <a:sx n="70" d="100"/>
          <a:sy n="70" d="100"/>
        </p:scale>
        <p:origin x="1090" y="5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wu\Dropbox\UZH\Research\atttention%20IO\Obfuscation%20project\cost%20function%20draf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kwu\Dropbox\UZH\Research\atttention%20IO\Obfuscation%20project\cost%20function%20draf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CH"/>
              <a:t>Feature</a:t>
            </a:r>
            <a:r>
              <a:rPr lang="de-CH" baseline="0"/>
              <a:t> c</a:t>
            </a:r>
            <a:r>
              <a:rPr lang="de-CH"/>
              <a:t>ost as a function</a:t>
            </a:r>
            <a:r>
              <a:rPr lang="de-CH" baseline="0"/>
              <a:t> of feature value</a:t>
            </a:r>
            <a:endParaRPr lang="de-CH"/>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4"/>
          <c:order val="0"/>
          <c:tx>
            <c:v>feature value</c:v>
          </c:tx>
          <c:spPr>
            <a:ln w="28575" cap="rnd">
              <a:solidFill>
                <a:schemeClr val="accent5"/>
              </a:solidFill>
              <a:round/>
            </a:ln>
            <a:effectLst/>
          </c:spPr>
          <c:marker>
            <c:symbol val="none"/>
          </c:marker>
          <c:val>
            <c:numRef>
              <c:f>Sheet1!$T$3:$T$47</c:f>
              <c:numCache>
                <c:formatCode>General</c:formatCode>
                <c:ptCount val="4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numCache>
            </c:numRef>
          </c:val>
          <c:smooth val="0"/>
          <c:extLst>
            <c:ext xmlns:c16="http://schemas.microsoft.com/office/drawing/2014/chart" uri="{C3380CC4-5D6E-409C-BE32-E72D297353CC}">
              <c16:uniqueId val="{00000000-C4BD-4700-803B-D46452CD7243}"/>
            </c:ext>
          </c:extLst>
        </c:ser>
        <c:ser>
          <c:idx val="0"/>
          <c:order val="1"/>
          <c:tx>
            <c:v>linear feature cost</c:v>
          </c:tx>
          <c:spPr>
            <a:ln w="28575" cap="rnd">
              <a:solidFill>
                <a:schemeClr val="accent1"/>
              </a:solidFill>
              <a:round/>
            </a:ln>
            <a:effectLst/>
          </c:spPr>
          <c:marker>
            <c:symbol val="none"/>
          </c:marker>
          <c:val>
            <c:numRef>
              <c:f>Sheet1!$U$3:$U$47</c:f>
              <c:numCache>
                <c:formatCode>0.0</c:formatCode>
                <c:ptCount val="45"/>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numCache>
            </c:numRef>
          </c:val>
          <c:smooth val="0"/>
          <c:extLst>
            <c:ext xmlns:c16="http://schemas.microsoft.com/office/drawing/2014/chart" uri="{C3380CC4-5D6E-409C-BE32-E72D297353CC}">
              <c16:uniqueId val="{00000001-C4BD-4700-803B-D46452CD7243}"/>
            </c:ext>
          </c:extLst>
        </c:ser>
        <c:dLbls>
          <c:showLegendKey val="0"/>
          <c:showVal val="0"/>
          <c:showCatName val="0"/>
          <c:showSerName val="0"/>
          <c:showPercent val="0"/>
          <c:showBubbleSize val="0"/>
        </c:dLbls>
        <c:smooth val="0"/>
        <c:axId val="190890368"/>
        <c:axId val="190892288"/>
      </c:lineChart>
      <c:catAx>
        <c:axId val="19089036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892288"/>
        <c:crosses val="autoZero"/>
        <c:auto val="1"/>
        <c:lblAlgn val="ctr"/>
        <c:lblOffset val="100"/>
        <c:noMultiLvlLbl val="0"/>
      </c:catAx>
      <c:valAx>
        <c:axId val="190892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890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CH"/>
              <a:t>Feature</a:t>
            </a:r>
            <a:r>
              <a:rPr lang="de-CH" baseline="0"/>
              <a:t> c</a:t>
            </a:r>
            <a:r>
              <a:rPr lang="de-CH"/>
              <a:t>ost as a function</a:t>
            </a:r>
            <a:r>
              <a:rPr lang="de-CH" baseline="0"/>
              <a:t> of feature value</a:t>
            </a:r>
            <a:endParaRPr lang="de-CH"/>
          </a:p>
        </c:rich>
      </c:tx>
      <c:layout/>
      <c:overlay val="0"/>
      <c:spPr>
        <a:noFill/>
        <a:ln>
          <a:noFill/>
        </a:ln>
        <a:effectLst/>
      </c:spPr>
    </c:title>
    <c:autoTitleDeleted val="0"/>
    <c:plotArea>
      <c:layout/>
      <c:lineChart>
        <c:grouping val="standard"/>
        <c:varyColors val="0"/>
        <c:ser>
          <c:idx val="4"/>
          <c:order val="0"/>
          <c:tx>
            <c:v>feature value</c:v>
          </c:tx>
          <c:spPr>
            <a:ln w="28575" cap="rnd">
              <a:solidFill>
                <a:schemeClr val="accent5"/>
              </a:solidFill>
              <a:round/>
            </a:ln>
            <a:effectLst/>
          </c:spPr>
          <c:marker>
            <c:symbol val="none"/>
          </c:marker>
          <c:val>
            <c:numRef>
              <c:f>Sheet1!$T$3:$T$47</c:f>
              <c:numCache>
                <c:formatCode>General</c:formatCode>
                <c:ptCount val="4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numCache>
            </c:numRef>
          </c:val>
          <c:smooth val="0"/>
          <c:extLst>
            <c:ext xmlns:c16="http://schemas.microsoft.com/office/drawing/2014/chart" uri="{C3380CC4-5D6E-409C-BE32-E72D297353CC}">
              <c16:uniqueId val="{00000000-C4BD-4700-803B-D46452CD7243}"/>
            </c:ext>
          </c:extLst>
        </c:ser>
        <c:ser>
          <c:idx val="0"/>
          <c:order val="1"/>
          <c:tx>
            <c:v>linear feature cost</c:v>
          </c:tx>
          <c:spPr>
            <a:ln w="28575" cap="rnd">
              <a:solidFill>
                <a:schemeClr val="accent1"/>
              </a:solidFill>
              <a:round/>
            </a:ln>
            <a:effectLst/>
          </c:spPr>
          <c:marker>
            <c:symbol val="none"/>
          </c:marker>
          <c:val>
            <c:numRef>
              <c:f>Sheet1!$U$3:$U$47</c:f>
              <c:numCache>
                <c:formatCode>0.0</c:formatCode>
                <c:ptCount val="45"/>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numCache>
            </c:numRef>
          </c:val>
          <c:smooth val="0"/>
          <c:extLst>
            <c:ext xmlns:c16="http://schemas.microsoft.com/office/drawing/2014/chart" uri="{C3380CC4-5D6E-409C-BE32-E72D297353CC}">
              <c16:uniqueId val="{00000001-C4BD-4700-803B-D46452CD7243}"/>
            </c:ext>
          </c:extLst>
        </c:ser>
        <c:ser>
          <c:idx val="1"/>
          <c:order val="2"/>
          <c:tx>
            <c:v>convex feature cost</c:v>
          </c:tx>
          <c:spPr>
            <a:ln w="28575" cap="rnd">
              <a:solidFill>
                <a:schemeClr val="accent2"/>
              </a:solidFill>
              <a:round/>
            </a:ln>
            <a:effectLst/>
          </c:spPr>
          <c:marker>
            <c:symbol val="none"/>
          </c:marker>
          <c:val>
            <c:numRef>
              <c:f>Sheet1!$Z$3:$Z$47</c:f>
              <c:numCache>
                <c:formatCode>0.0</c:formatCode>
                <c:ptCount val="45"/>
                <c:pt idx="0">
                  <c:v>0</c:v>
                </c:pt>
                <c:pt idx="1">
                  <c:v>0.1</c:v>
                </c:pt>
                <c:pt idx="2">
                  <c:v>0.2</c:v>
                </c:pt>
                <c:pt idx="3">
                  <c:v>0.30000000000000004</c:v>
                </c:pt>
                <c:pt idx="4">
                  <c:v>0.4</c:v>
                </c:pt>
                <c:pt idx="5">
                  <c:v>0.5</c:v>
                </c:pt>
                <c:pt idx="6">
                  <c:v>0.6</c:v>
                </c:pt>
                <c:pt idx="7">
                  <c:v>0.7</c:v>
                </c:pt>
                <c:pt idx="8">
                  <c:v>0.79999999999999993</c:v>
                </c:pt>
                <c:pt idx="9">
                  <c:v>0.89999999999999991</c:v>
                </c:pt>
                <c:pt idx="10">
                  <c:v>0.99999999999999989</c:v>
                </c:pt>
                <c:pt idx="11">
                  <c:v>1.2999999999999998</c:v>
                </c:pt>
                <c:pt idx="12">
                  <c:v>1.5999999999999999</c:v>
                </c:pt>
                <c:pt idx="13">
                  <c:v>1.9</c:v>
                </c:pt>
                <c:pt idx="14">
                  <c:v>2.1999999999999997</c:v>
                </c:pt>
                <c:pt idx="15">
                  <c:v>2.4999999999999996</c:v>
                </c:pt>
                <c:pt idx="16">
                  <c:v>2.7999999999999994</c:v>
                </c:pt>
                <c:pt idx="17">
                  <c:v>3.0999999999999992</c:v>
                </c:pt>
                <c:pt idx="18">
                  <c:v>3.399999999999999</c:v>
                </c:pt>
                <c:pt idx="19">
                  <c:v>3.6999999999999988</c:v>
                </c:pt>
                <c:pt idx="20">
                  <c:v>3.9999999999999987</c:v>
                </c:pt>
                <c:pt idx="21">
                  <c:v>4.4999999999999982</c:v>
                </c:pt>
                <c:pt idx="22">
                  <c:v>4.9999999999999982</c:v>
                </c:pt>
                <c:pt idx="23">
                  <c:v>5.4999999999999982</c:v>
                </c:pt>
                <c:pt idx="24">
                  <c:v>5.9999999999999982</c:v>
                </c:pt>
                <c:pt idx="25">
                  <c:v>6.4999999999999982</c:v>
                </c:pt>
                <c:pt idx="26">
                  <c:v>6.9999999999999982</c:v>
                </c:pt>
                <c:pt idx="27">
                  <c:v>7.4999999999999982</c:v>
                </c:pt>
                <c:pt idx="28">
                  <c:v>7.9999999999999982</c:v>
                </c:pt>
                <c:pt idx="29">
                  <c:v>8.4999999999999982</c:v>
                </c:pt>
                <c:pt idx="30">
                  <c:v>8.9999999999999982</c:v>
                </c:pt>
                <c:pt idx="31">
                  <c:v>10.299999999999999</c:v>
                </c:pt>
                <c:pt idx="32">
                  <c:v>11.6</c:v>
                </c:pt>
                <c:pt idx="33">
                  <c:v>12.9</c:v>
                </c:pt>
                <c:pt idx="34">
                  <c:v>14.200000000000001</c:v>
                </c:pt>
                <c:pt idx="35">
                  <c:v>15.500000000000002</c:v>
                </c:pt>
                <c:pt idx="36">
                  <c:v>16.8</c:v>
                </c:pt>
                <c:pt idx="37">
                  <c:v>18.100000000000001</c:v>
                </c:pt>
                <c:pt idx="38">
                  <c:v>19.400000000000002</c:v>
                </c:pt>
                <c:pt idx="39">
                  <c:v>20.700000000000003</c:v>
                </c:pt>
                <c:pt idx="40">
                  <c:v>22.000000000000004</c:v>
                </c:pt>
                <c:pt idx="41">
                  <c:v>23.500000000000004</c:v>
                </c:pt>
                <c:pt idx="42">
                  <c:v>25.000000000000004</c:v>
                </c:pt>
                <c:pt idx="43">
                  <c:v>26.500000000000004</c:v>
                </c:pt>
                <c:pt idx="44">
                  <c:v>28.000000000000004</c:v>
                </c:pt>
              </c:numCache>
            </c:numRef>
          </c:val>
          <c:smooth val="0"/>
          <c:extLst>
            <c:ext xmlns:c16="http://schemas.microsoft.com/office/drawing/2014/chart" uri="{C3380CC4-5D6E-409C-BE32-E72D297353CC}">
              <c16:uniqueId val="{00000002-C4BD-4700-803B-D46452CD7243}"/>
            </c:ext>
          </c:extLst>
        </c:ser>
        <c:dLbls>
          <c:showLegendKey val="0"/>
          <c:showVal val="0"/>
          <c:showCatName val="0"/>
          <c:showSerName val="0"/>
          <c:showPercent val="0"/>
          <c:showBubbleSize val="0"/>
        </c:dLbls>
        <c:smooth val="0"/>
        <c:axId val="204933760"/>
        <c:axId val="205173120"/>
      </c:lineChart>
      <c:catAx>
        <c:axId val="20493376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173120"/>
        <c:crosses val="autoZero"/>
        <c:auto val="1"/>
        <c:lblAlgn val="ctr"/>
        <c:lblOffset val="100"/>
        <c:noMultiLvlLbl val="0"/>
      </c:catAx>
      <c:valAx>
        <c:axId val="205173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933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日期占位符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0D7BAB73-B807-435D-9FFA-79D1E8CA3913}" type="datetimeFigureOut">
              <a:rPr lang="en-US" smtClean="0"/>
              <a:t>2/20/2019</a:t>
            </a:fld>
            <a:endParaRPr lang="en-US"/>
          </a:p>
        </p:txBody>
      </p:sp>
      <p:sp>
        <p:nvSpPr>
          <p:cNvPr id="4" name="页脚占位符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灯片编号占位符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906E9A36-C74C-4B53-AC4A-DBD7CAEFF8EC}" type="slidenum">
              <a:rPr lang="en-US" smtClean="0"/>
              <a:t>‹#›</a:t>
            </a:fld>
            <a:endParaRPr lang="en-US"/>
          </a:p>
        </p:txBody>
      </p:sp>
    </p:spTree>
    <p:extLst>
      <p:ext uri="{BB962C8B-B14F-4D97-AF65-F5344CB8AC3E}">
        <p14:creationId xmlns:p14="http://schemas.microsoft.com/office/powerpoint/2010/main" val="1859462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日期占位符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E62E4DF2-0B8B-4355-B08D-03360B155D3D}" type="datetimeFigureOut">
              <a:rPr lang="en-US" smtClean="0"/>
              <a:t>2/20/2019</a:t>
            </a:fld>
            <a:endParaRPr lang="en-US"/>
          </a:p>
        </p:txBody>
      </p:sp>
      <p:sp>
        <p:nvSpPr>
          <p:cNvPr id="4" name="幻灯片图像占位符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备注占位符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灯片编号占位符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E7A86068-6E6A-4577-890C-31E11B7EBF1D}" type="slidenum">
              <a:rPr lang="en-US" smtClean="0"/>
              <a:t>‹#›</a:t>
            </a:fld>
            <a:endParaRPr lang="en-US"/>
          </a:p>
        </p:txBody>
      </p:sp>
    </p:spTree>
    <p:extLst>
      <p:ext uri="{BB962C8B-B14F-4D97-AF65-F5344CB8AC3E}">
        <p14:creationId xmlns:p14="http://schemas.microsoft.com/office/powerpoint/2010/main" val="392904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24916">
              <a:defRPr/>
            </a:pPr>
            <a:r>
              <a:rPr lang="en-US" dirty="0"/>
              <a:t>Digital single-lens reflex camera</a:t>
            </a:r>
          </a:p>
        </p:txBody>
      </p:sp>
      <p:sp>
        <p:nvSpPr>
          <p:cNvPr id="4" name="灯片编号占位符 3"/>
          <p:cNvSpPr>
            <a:spLocks noGrp="1"/>
          </p:cNvSpPr>
          <p:nvPr>
            <p:ph type="sldNum" sz="quarter" idx="10"/>
          </p:nvPr>
        </p:nvSpPr>
        <p:spPr/>
        <p:txBody>
          <a:bodyPr/>
          <a:lstStyle/>
          <a:p>
            <a:fld id="{E7A86068-6E6A-4577-890C-31E11B7EBF1D}" type="slidenum">
              <a:rPr lang="en-US" smtClean="0"/>
              <a:t>4</a:t>
            </a:fld>
            <a:endParaRPr lang="en-US"/>
          </a:p>
        </p:txBody>
      </p:sp>
    </p:spTree>
    <p:extLst>
      <p:ext uri="{BB962C8B-B14F-4D97-AF65-F5344CB8AC3E}">
        <p14:creationId xmlns:p14="http://schemas.microsoft.com/office/powerpoint/2010/main" val="2627165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This is a </a:t>
            </a:r>
            <a:r>
              <a:rPr lang="en-US" dirty="0" err="1" smtClean="0"/>
              <a:t>simplied</a:t>
            </a:r>
            <a:r>
              <a:rPr lang="en-US" dirty="0" smtClean="0"/>
              <a:t> summary</a:t>
            </a:r>
            <a:r>
              <a:rPr lang="en-US" baseline="0" dirty="0" smtClean="0"/>
              <a:t> of the design, where we omit many complementary parts that are slightly less important.</a:t>
            </a:r>
            <a:endParaRPr lang="en-US" dirty="0"/>
          </a:p>
        </p:txBody>
      </p:sp>
      <p:sp>
        <p:nvSpPr>
          <p:cNvPr id="4" name="灯片编号占位符 3"/>
          <p:cNvSpPr>
            <a:spLocks noGrp="1"/>
          </p:cNvSpPr>
          <p:nvPr>
            <p:ph type="sldNum" sz="quarter" idx="10"/>
          </p:nvPr>
        </p:nvSpPr>
        <p:spPr/>
        <p:txBody>
          <a:bodyPr/>
          <a:lstStyle/>
          <a:p>
            <a:fld id="{E7A86068-6E6A-4577-890C-31E11B7EBF1D}" type="slidenum">
              <a:rPr lang="en-US" smtClean="0"/>
              <a:t>15</a:t>
            </a:fld>
            <a:endParaRPr lang="en-US"/>
          </a:p>
        </p:txBody>
      </p:sp>
    </p:spTree>
    <p:extLst>
      <p:ext uri="{BB962C8B-B14F-4D97-AF65-F5344CB8AC3E}">
        <p14:creationId xmlns:p14="http://schemas.microsoft.com/office/powerpoint/2010/main" val="1241771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Introducing two-digit value or prices first makes our complexity measure unstandardized, and introduces additional heuristics that buyers may take that is completely not controllable and not the same across different products. We need an upper bound on feature value/price anyway for the experiment to run. </a:t>
            </a:r>
            <a:r>
              <a:rPr lang="en-US" dirty="0" smtClean="0"/>
              <a:t>Even if we completely separate these two choices, we need to find a way to standardize complexity ex post (number</a:t>
            </a:r>
            <a:r>
              <a:rPr lang="en-US" baseline="0" dirty="0" smtClean="0"/>
              <a:t> of features is no longer a good measure, so those with a high value will be expanded anyway)</a:t>
            </a:r>
            <a:r>
              <a:rPr lang="en-US" dirty="0" smtClean="0"/>
              <a:t>, which may not</a:t>
            </a:r>
            <a:r>
              <a:rPr lang="en-US" baseline="0" dirty="0" smtClean="0"/>
              <a:t> be consistent with how buyers feel and how sellers believe. </a:t>
            </a:r>
            <a:endParaRPr lang="en-US" dirty="0" smtClean="0"/>
          </a:p>
          <a:p>
            <a:endParaRPr lang="en-US" dirty="0" smtClean="0"/>
          </a:p>
          <a:p>
            <a:r>
              <a:rPr lang="en-US" dirty="0" smtClean="0"/>
              <a:t>Damn it, explain this restriction</a:t>
            </a:r>
            <a:r>
              <a:rPr lang="en-US" baseline="0" dirty="0" smtClean="0"/>
              <a:t> more. Relate to the real-world examples. </a:t>
            </a:r>
          </a:p>
          <a:p>
            <a:endParaRPr lang="en-US" baseline="0" dirty="0" smtClean="0"/>
          </a:p>
          <a:p>
            <a:r>
              <a:rPr lang="en-US" baseline="0" dirty="0" smtClean="0"/>
              <a:t>Purely exploitative obfuscation is possible here (set the sum of feature values to 0, say)</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 sellers’ earnings from a trade comes from both the base product and the extra features.</a:t>
            </a:r>
            <a:endParaRPr lang="en-US" dirty="0" smtClean="0"/>
          </a:p>
          <a:p>
            <a:endParaRPr lang="en-US" dirty="0"/>
          </a:p>
          <a:p>
            <a:endParaRPr lang="en-US" dirty="0"/>
          </a:p>
        </p:txBody>
      </p:sp>
      <p:sp>
        <p:nvSpPr>
          <p:cNvPr id="4" name="灯片编号占位符 3"/>
          <p:cNvSpPr>
            <a:spLocks noGrp="1"/>
          </p:cNvSpPr>
          <p:nvPr>
            <p:ph type="sldNum" sz="quarter" idx="10"/>
          </p:nvPr>
        </p:nvSpPr>
        <p:spPr/>
        <p:txBody>
          <a:bodyPr/>
          <a:lstStyle/>
          <a:p>
            <a:fld id="{E7A86068-6E6A-4577-890C-31E11B7EBF1D}" type="slidenum">
              <a:rPr lang="en-US" smtClean="0"/>
              <a:t>16</a:t>
            </a:fld>
            <a:endParaRPr lang="en-US"/>
          </a:p>
        </p:txBody>
      </p:sp>
    </p:spTree>
    <p:extLst>
      <p:ext uri="{BB962C8B-B14F-4D97-AF65-F5344CB8AC3E}">
        <p14:creationId xmlns:p14="http://schemas.microsoft.com/office/powerpoint/2010/main" val="3459259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In principle buyers can spend as much time in the market as they would like to spend. During the experimental sessions, experimenters will intervene if a buyer spends more than 2 minutes and 30 seconds in a </a:t>
            </a:r>
            <a:r>
              <a:rPr lang="en-US" dirty="0" smtClean="0"/>
              <a:t>period. </a:t>
            </a:r>
            <a:endParaRPr lang="en-US" dirty="0"/>
          </a:p>
        </p:txBody>
      </p:sp>
      <p:sp>
        <p:nvSpPr>
          <p:cNvPr id="4" name="灯片编号占位符 3"/>
          <p:cNvSpPr>
            <a:spLocks noGrp="1"/>
          </p:cNvSpPr>
          <p:nvPr>
            <p:ph type="sldNum" sz="quarter" idx="10"/>
          </p:nvPr>
        </p:nvSpPr>
        <p:spPr/>
        <p:txBody>
          <a:bodyPr/>
          <a:lstStyle/>
          <a:p>
            <a:fld id="{E7A86068-6E6A-4577-890C-31E11B7EBF1D}" type="slidenum">
              <a:rPr lang="en-US" smtClean="0"/>
              <a:t>17</a:t>
            </a:fld>
            <a:endParaRPr lang="en-US"/>
          </a:p>
        </p:txBody>
      </p:sp>
    </p:spTree>
    <p:extLst>
      <p:ext uri="{BB962C8B-B14F-4D97-AF65-F5344CB8AC3E}">
        <p14:creationId xmlns:p14="http://schemas.microsoft.com/office/powerpoint/2010/main" val="365459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86068-6E6A-4577-890C-31E11B7EBF1D}" type="slidenum">
              <a:rPr lang="en-US" smtClean="0"/>
              <a:t>22</a:t>
            </a:fld>
            <a:endParaRPr lang="en-US"/>
          </a:p>
        </p:txBody>
      </p:sp>
    </p:spTree>
    <p:extLst>
      <p:ext uri="{BB962C8B-B14F-4D97-AF65-F5344CB8AC3E}">
        <p14:creationId xmlns:p14="http://schemas.microsoft.com/office/powerpoint/2010/main" val="2664603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86068-6E6A-4577-890C-31E11B7EBF1D}" type="slidenum">
              <a:rPr lang="en-US" smtClean="0"/>
              <a:t>23</a:t>
            </a:fld>
            <a:endParaRPr lang="en-US"/>
          </a:p>
        </p:txBody>
      </p:sp>
    </p:spTree>
    <p:extLst>
      <p:ext uri="{BB962C8B-B14F-4D97-AF65-F5344CB8AC3E}">
        <p14:creationId xmlns:p14="http://schemas.microsoft.com/office/powerpoint/2010/main" val="3824705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This is a </a:t>
            </a:r>
            <a:r>
              <a:rPr lang="en-US" dirty="0" err="1" smtClean="0"/>
              <a:t>simplied</a:t>
            </a:r>
            <a:r>
              <a:rPr lang="en-US" dirty="0" smtClean="0"/>
              <a:t> summary</a:t>
            </a:r>
            <a:r>
              <a:rPr lang="en-US" baseline="0" dirty="0" smtClean="0"/>
              <a:t> of the design, where we omit many complementary parts that are slightly less important.</a:t>
            </a:r>
            <a:endParaRPr lang="en-US" dirty="0"/>
          </a:p>
        </p:txBody>
      </p:sp>
      <p:sp>
        <p:nvSpPr>
          <p:cNvPr id="4" name="灯片编号占位符 3"/>
          <p:cNvSpPr>
            <a:spLocks noGrp="1"/>
          </p:cNvSpPr>
          <p:nvPr>
            <p:ph type="sldNum" sz="quarter" idx="10"/>
          </p:nvPr>
        </p:nvSpPr>
        <p:spPr/>
        <p:txBody>
          <a:bodyPr/>
          <a:lstStyle/>
          <a:p>
            <a:fld id="{E7A86068-6E6A-4577-890C-31E11B7EBF1D}" type="slidenum">
              <a:rPr lang="en-US" smtClean="0"/>
              <a:t>24</a:t>
            </a:fld>
            <a:endParaRPr lang="en-US"/>
          </a:p>
        </p:txBody>
      </p:sp>
    </p:spTree>
    <p:extLst>
      <p:ext uri="{BB962C8B-B14F-4D97-AF65-F5344CB8AC3E}">
        <p14:creationId xmlns:p14="http://schemas.microsoft.com/office/powerpoint/2010/main" val="1241771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E7A86068-6E6A-4577-890C-31E11B7EBF1D}" type="slidenum">
              <a:rPr lang="en-US" smtClean="0"/>
              <a:t>25</a:t>
            </a:fld>
            <a:endParaRPr lang="en-US"/>
          </a:p>
        </p:txBody>
      </p:sp>
    </p:spTree>
    <p:extLst>
      <p:ext uri="{BB962C8B-B14F-4D97-AF65-F5344CB8AC3E}">
        <p14:creationId xmlns:p14="http://schemas.microsoft.com/office/powerpoint/2010/main" val="3305819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This is a </a:t>
            </a:r>
            <a:r>
              <a:rPr lang="en-US" dirty="0" err="1" smtClean="0"/>
              <a:t>simplied</a:t>
            </a:r>
            <a:r>
              <a:rPr lang="en-US" dirty="0" smtClean="0"/>
              <a:t> summary</a:t>
            </a:r>
            <a:r>
              <a:rPr lang="en-US" baseline="0" dirty="0" smtClean="0"/>
              <a:t> of the design, where we omit many complementary parts that are slightly less important.</a:t>
            </a:r>
            <a:endParaRPr lang="en-US" dirty="0"/>
          </a:p>
        </p:txBody>
      </p:sp>
      <p:sp>
        <p:nvSpPr>
          <p:cNvPr id="4" name="灯片编号占位符 3"/>
          <p:cNvSpPr>
            <a:spLocks noGrp="1"/>
          </p:cNvSpPr>
          <p:nvPr>
            <p:ph type="sldNum" sz="quarter" idx="10"/>
          </p:nvPr>
        </p:nvSpPr>
        <p:spPr/>
        <p:txBody>
          <a:bodyPr/>
          <a:lstStyle/>
          <a:p>
            <a:fld id="{E7A86068-6E6A-4577-890C-31E11B7EBF1D}" type="slidenum">
              <a:rPr lang="en-US" smtClean="0"/>
              <a:t>27</a:t>
            </a:fld>
            <a:endParaRPr lang="en-US"/>
          </a:p>
        </p:txBody>
      </p:sp>
    </p:spTree>
    <p:extLst>
      <p:ext uri="{BB962C8B-B14F-4D97-AF65-F5344CB8AC3E}">
        <p14:creationId xmlns:p14="http://schemas.microsoft.com/office/powerpoint/2010/main" val="1241771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 optimal feature value is 30 rather than 44. Only 4 features are needed, and 5 and 6 features are completely unnecessary. </a:t>
            </a:r>
          </a:p>
          <a:p>
            <a:endParaRPr lang="en-US" dirty="0"/>
          </a:p>
          <a:p>
            <a:r>
              <a:rPr lang="en-US" dirty="0"/>
              <a:t>Sellers are provided with a table specifying the sum of feature costs for each possible sum of feature values.</a:t>
            </a:r>
          </a:p>
          <a:p>
            <a:endParaRPr lang="en-US" dirty="0"/>
          </a:p>
          <a:p>
            <a:r>
              <a:rPr lang="en-US" dirty="0"/>
              <a:t>May add the treatment of no efficiency gain if that works out…</a:t>
            </a:r>
          </a:p>
        </p:txBody>
      </p:sp>
      <p:sp>
        <p:nvSpPr>
          <p:cNvPr id="4" name="灯片编号占位符 3"/>
          <p:cNvSpPr>
            <a:spLocks noGrp="1"/>
          </p:cNvSpPr>
          <p:nvPr>
            <p:ph type="sldNum" sz="quarter" idx="10"/>
          </p:nvPr>
        </p:nvSpPr>
        <p:spPr/>
        <p:txBody>
          <a:bodyPr/>
          <a:lstStyle/>
          <a:p>
            <a:fld id="{E7A86068-6E6A-4577-890C-31E11B7EBF1D}" type="slidenum">
              <a:rPr lang="en-US" smtClean="0"/>
              <a:t>28</a:t>
            </a:fld>
            <a:endParaRPr lang="en-US"/>
          </a:p>
        </p:txBody>
      </p:sp>
    </p:spTree>
    <p:extLst>
      <p:ext uri="{BB962C8B-B14F-4D97-AF65-F5344CB8AC3E}">
        <p14:creationId xmlns:p14="http://schemas.microsoft.com/office/powerpoint/2010/main" val="2252689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 optimal feature value is 30 rather than 44. Only 4 features are needed, and 5 and 6 features are completely unnecessary. </a:t>
            </a:r>
          </a:p>
          <a:p>
            <a:endParaRPr lang="en-US" dirty="0"/>
          </a:p>
          <a:p>
            <a:r>
              <a:rPr lang="en-US" dirty="0"/>
              <a:t>Sellers are provided with a table specifying the sum of feature costs for each possible sum of feature values.</a:t>
            </a:r>
          </a:p>
          <a:p>
            <a:endParaRPr lang="en-US" dirty="0"/>
          </a:p>
          <a:p>
            <a:r>
              <a:rPr lang="en-US" dirty="0"/>
              <a:t>May add the treatment of no efficiency gain if that works out…</a:t>
            </a:r>
          </a:p>
        </p:txBody>
      </p:sp>
      <p:sp>
        <p:nvSpPr>
          <p:cNvPr id="4" name="灯片编号占位符 3"/>
          <p:cNvSpPr>
            <a:spLocks noGrp="1"/>
          </p:cNvSpPr>
          <p:nvPr>
            <p:ph type="sldNum" sz="quarter" idx="10"/>
          </p:nvPr>
        </p:nvSpPr>
        <p:spPr/>
        <p:txBody>
          <a:bodyPr/>
          <a:lstStyle/>
          <a:p>
            <a:fld id="{E7A86068-6E6A-4577-890C-31E11B7EBF1D}" type="slidenum">
              <a:rPr lang="en-US" smtClean="0"/>
              <a:t>29</a:t>
            </a:fld>
            <a:endParaRPr lang="en-US"/>
          </a:p>
        </p:txBody>
      </p:sp>
    </p:spTree>
    <p:extLst>
      <p:ext uri="{BB962C8B-B14F-4D97-AF65-F5344CB8AC3E}">
        <p14:creationId xmlns:p14="http://schemas.microsoft.com/office/powerpoint/2010/main" val="225268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So you may end up</a:t>
            </a:r>
            <a:r>
              <a:rPr lang="en-US" baseline="0" dirty="0" smtClean="0"/>
              <a:t> paying a lot more than the price you thought you only had to pay</a:t>
            </a:r>
            <a:endParaRPr lang="en-US" dirty="0"/>
          </a:p>
        </p:txBody>
      </p:sp>
      <p:sp>
        <p:nvSpPr>
          <p:cNvPr id="4" name="灯片编号占位符 3"/>
          <p:cNvSpPr>
            <a:spLocks noGrp="1"/>
          </p:cNvSpPr>
          <p:nvPr>
            <p:ph type="sldNum" sz="quarter" idx="10"/>
          </p:nvPr>
        </p:nvSpPr>
        <p:spPr/>
        <p:txBody>
          <a:bodyPr/>
          <a:lstStyle/>
          <a:p>
            <a:fld id="{E7A86068-6E6A-4577-890C-31E11B7EBF1D}" type="slidenum">
              <a:rPr lang="en-US" smtClean="0"/>
              <a:t>7</a:t>
            </a:fld>
            <a:endParaRPr lang="en-US"/>
          </a:p>
        </p:txBody>
      </p:sp>
    </p:spTree>
    <p:extLst>
      <p:ext uri="{BB962C8B-B14F-4D97-AF65-F5344CB8AC3E}">
        <p14:creationId xmlns:p14="http://schemas.microsoft.com/office/powerpoint/2010/main" val="789147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solidFill>
                  <a:srgbClr val="0070C0"/>
                </a:solidFill>
              </a:rPr>
              <a:t>The data</a:t>
            </a:r>
            <a:r>
              <a:rPr lang="en-US" baseline="0" dirty="0" smtClean="0">
                <a:solidFill>
                  <a:srgbClr val="0070C0"/>
                </a:solidFill>
              </a:rPr>
              <a:t> is collected at University of Zurich.</a:t>
            </a:r>
            <a:endParaRPr lang="en-US" dirty="0">
              <a:solidFill>
                <a:srgbClr val="0070C0"/>
              </a:solidFill>
            </a:endParaRPr>
          </a:p>
        </p:txBody>
      </p:sp>
      <p:sp>
        <p:nvSpPr>
          <p:cNvPr id="4" name="灯片编号占位符 3"/>
          <p:cNvSpPr>
            <a:spLocks noGrp="1"/>
          </p:cNvSpPr>
          <p:nvPr>
            <p:ph type="sldNum" sz="quarter" idx="10"/>
          </p:nvPr>
        </p:nvSpPr>
        <p:spPr/>
        <p:txBody>
          <a:bodyPr/>
          <a:lstStyle/>
          <a:p>
            <a:fld id="{E7A86068-6E6A-4577-890C-31E11B7EBF1D}" type="slidenum">
              <a:rPr lang="en-US" smtClean="0"/>
              <a:t>30</a:t>
            </a:fld>
            <a:endParaRPr lang="en-US"/>
          </a:p>
        </p:txBody>
      </p:sp>
    </p:spTree>
    <p:extLst>
      <p:ext uri="{BB962C8B-B14F-4D97-AF65-F5344CB8AC3E}">
        <p14:creationId xmlns:p14="http://schemas.microsoft.com/office/powerpoint/2010/main" val="1827472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24916">
              <a:defRPr/>
            </a:pPr>
            <a:r>
              <a:rPr lang="en-US" dirty="0"/>
              <a:t>Remember in the convex cost treatment, an average of 4 features should be enough, but the average reaches about 5.</a:t>
            </a:r>
          </a:p>
          <a:p>
            <a:pPr defTabSz="924916">
              <a:defRPr/>
            </a:pPr>
            <a:r>
              <a:rPr lang="en-US" dirty="0"/>
              <a:t>Buyers have no problem buying complicated products, probably because most features look nice (values higher than prices</a:t>
            </a:r>
            <a:r>
              <a:rPr lang="en-US" dirty="0" smtClean="0"/>
              <a:t>).</a:t>
            </a:r>
          </a:p>
          <a:p>
            <a:pPr defTabSz="924916">
              <a:defRPr/>
            </a:pPr>
            <a:endParaRPr lang="en-US" altLang="zh-CN" dirty="0">
              <a:solidFill>
                <a:srgbClr val="0070C0"/>
              </a:solidFill>
            </a:endParaRPr>
          </a:p>
          <a:p>
            <a:pPr defTabSz="924916">
              <a:defRPr/>
            </a:pPr>
            <a:r>
              <a:rPr lang="en-US" altLang="zh-CN" dirty="0">
                <a:solidFill>
                  <a:srgbClr val="0070C0"/>
                </a:solidFill>
              </a:rPr>
              <a:t>Consider correct for 0s (but may not, because each feature is a 2-second gap anyway</a:t>
            </a:r>
            <a:r>
              <a:rPr lang="en-US" altLang="zh-CN" dirty="0" smtClean="0">
                <a:solidFill>
                  <a:srgbClr val="0070C0"/>
                </a:solidFill>
              </a:rPr>
              <a:t>).</a:t>
            </a:r>
          </a:p>
          <a:p>
            <a:pPr defTabSz="924916">
              <a:defRPr/>
            </a:pPr>
            <a:endParaRPr lang="en-US" altLang="zh-CN" dirty="0" smtClean="0">
              <a:solidFill>
                <a:srgbClr val="0070C0"/>
              </a:solidFill>
            </a:endParaRPr>
          </a:p>
          <a:p>
            <a:pPr defTabSz="924916">
              <a:defRPr/>
            </a:pPr>
            <a:r>
              <a:rPr lang="en-US" altLang="zh-CN" dirty="0" smtClean="0">
                <a:solidFill>
                  <a:srgbClr val="0070C0"/>
                </a:solidFill>
              </a:rPr>
              <a:t>About what these two treatments say about how efficiency</a:t>
            </a:r>
            <a:r>
              <a:rPr lang="en-US" altLang="zh-CN" baseline="0" dirty="0" smtClean="0">
                <a:solidFill>
                  <a:srgbClr val="0070C0"/>
                </a:solidFill>
              </a:rPr>
              <a:t> gain affects obfuscation level: at points where there is the biggest efficiency gain, sellers have the largest room to still appear nice (value &gt; price) while earning profits. If sellers have limited ability to appear nice (when efficiency gain is low or zero), obfuscating by adding features will not converge to a similarly high level because buyers can always reasonably quickly judge whether each feature is nice or not and how much, with comparison with their time cost of viewing one feature and competitors (so attenuating value over more features is </a:t>
            </a:r>
            <a:r>
              <a:rPr lang="en-US" altLang="zh-CN" baseline="0" smtClean="0">
                <a:solidFill>
                  <a:srgbClr val="0070C0"/>
                </a:solidFill>
              </a:rPr>
              <a:t>also bad).</a:t>
            </a:r>
            <a:endParaRPr lang="en-US" altLang="zh-CN" dirty="0">
              <a:solidFill>
                <a:srgbClr val="0070C0"/>
              </a:solidFill>
            </a:endParaRPr>
          </a:p>
          <a:p>
            <a:pPr defTabSz="924916">
              <a:defRPr/>
            </a:pPr>
            <a:endParaRPr lang="en-US" dirty="0"/>
          </a:p>
          <a:p>
            <a:endParaRPr lang="en-US" dirty="0"/>
          </a:p>
        </p:txBody>
      </p:sp>
      <p:sp>
        <p:nvSpPr>
          <p:cNvPr id="4" name="灯片编号占位符 3"/>
          <p:cNvSpPr>
            <a:spLocks noGrp="1"/>
          </p:cNvSpPr>
          <p:nvPr>
            <p:ph type="sldNum" sz="quarter" idx="10"/>
          </p:nvPr>
        </p:nvSpPr>
        <p:spPr/>
        <p:txBody>
          <a:bodyPr/>
          <a:lstStyle/>
          <a:p>
            <a:fld id="{E7A86068-6E6A-4577-890C-31E11B7EBF1D}" type="slidenum">
              <a:rPr lang="en-US" smtClean="0"/>
              <a:t>31</a:t>
            </a:fld>
            <a:endParaRPr lang="en-US"/>
          </a:p>
        </p:txBody>
      </p:sp>
    </p:spTree>
    <p:extLst>
      <p:ext uri="{BB962C8B-B14F-4D97-AF65-F5344CB8AC3E}">
        <p14:creationId xmlns:p14="http://schemas.microsoft.com/office/powerpoint/2010/main" val="2257911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Consumer surplus is transferred to sellers in 2 steps: </a:t>
            </a:r>
          </a:p>
          <a:p>
            <a:r>
              <a:rPr lang="en-US" dirty="0"/>
              <a:t>        1) the best product in the market is not necessarily providing the max possible consumer surplus (which only requires 1 of the 6 sellers to do it); </a:t>
            </a:r>
          </a:p>
          <a:p>
            <a:r>
              <a:rPr lang="en-US" dirty="0"/>
              <a:t>        2) consumers do not always reach the max offered consumer surplus in the market.</a:t>
            </a:r>
          </a:p>
          <a:p>
            <a:endParaRPr lang="en-US" dirty="0" smtClean="0"/>
          </a:p>
          <a:p>
            <a:r>
              <a:rPr lang="en-US" dirty="0" smtClean="0"/>
              <a:t>I will</a:t>
            </a:r>
            <a:r>
              <a:rPr lang="en-US" baseline="0" dirty="0" smtClean="0"/>
              <a:t> explain why starting from here Bertrand market results are good benchmark but not before: I will explain the formula, and say that look, now we plot this net additional value, which is the one measure that summarizes products in the Bertrand market. So although all the components of this measure we just talked about in the Obfuscation market does not matter in the Bertrand market, but here it starts to matter. </a:t>
            </a:r>
            <a:endParaRPr lang="en-US" dirty="0" smtClean="0"/>
          </a:p>
          <a:p>
            <a:endParaRPr lang="en-US" dirty="0"/>
          </a:p>
          <a:p>
            <a:r>
              <a:rPr lang="en-US" dirty="0"/>
              <a:t>Compared to the Bertrand market, we see that this consumer welfare loss is purely due to the complexity of the market.</a:t>
            </a:r>
          </a:p>
          <a:p>
            <a:endParaRPr lang="en-US" dirty="0"/>
          </a:p>
          <a:p>
            <a:pPr defTabSz="924916"/>
            <a:r>
              <a:rPr lang="en-US" altLang="zh-CN" dirty="0" smtClean="0">
                <a:solidFill>
                  <a:srgbClr val="0070C0"/>
                </a:solidFill>
              </a:rPr>
              <a:t>For the Bertrand</a:t>
            </a:r>
            <a:r>
              <a:rPr lang="en-US" altLang="zh-CN" baseline="0" dirty="0" smtClean="0">
                <a:solidFill>
                  <a:srgbClr val="0070C0"/>
                </a:solidFill>
              </a:rPr>
              <a:t> Market in the Convex Cost Treatment, I dropped 2 groups where there were a programming error (I am extremely terribly sorry…)</a:t>
            </a:r>
            <a:endParaRPr lang="en-US" altLang="zh-CN" dirty="0" smtClean="0">
              <a:solidFill>
                <a:srgbClr val="0070C0"/>
              </a:solidFill>
            </a:endParaRPr>
          </a:p>
        </p:txBody>
      </p:sp>
      <p:sp>
        <p:nvSpPr>
          <p:cNvPr id="4" name="灯片编号占位符 3"/>
          <p:cNvSpPr>
            <a:spLocks noGrp="1"/>
          </p:cNvSpPr>
          <p:nvPr>
            <p:ph type="sldNum" sz="quarter" idx="10"/>
          </p:nvPr>
        </p:nvSpPr>
        <p:spPr/>
        <p:txBody>
          <a:bodyPr/>
          <a:lstStyle/>
          <a:p>
            <a:fld id="{E7A86068-6E6A-4577-890C-31E11B7EBF1D}" type="slidenum">
              <a:rPr lang="en-US" smtClean="0"/>
              <a:t>32</a:t>
            </a:fld>
            <a:endParaRPr lang="en-US"/>
          </a:p>
        </p:txBody>
      </p:sp>
    </p:spTree>
    <p:extLst>
      <p:ext uri="{BB962C8B-B14F-4D97-AF65-F5344CB8AC3E}">
        <p14:creationId xmlns:p14="http://schemas.microsoft.com/office/powerpoint/2010/main" val="2257911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This slide address</a:t>
            </a:r>
            <a:r>
              <a:rPr lang="en-US" baseline="0" dirty="0" smtClean="0"/>
              <a:t>es the concern that in a Bertrand competition, a slight differentiation in goods can create a downward sloping demand function and therefore earn positive profit. The rationale there is that people have preference over these differentiated features; however here, these features are homogeneous to buyers, and it is the complexity that allows sellers to earn profits. In the exact same Bertrand with the same differentiation but no complexity, every buyer ends up with a better product and a lower price. </a:t>
            </a:r>
            <a:endParaRPr lang="en-US" dirty="0" smtClean="0"/>
          </a:p>
          <a:p>
            <a:endParaRPr lang="en-US" dirty="0" smtClean="0"/>
          </a:p>
          <a:p>
            <a:r>
              <a:rPr lang="en-US" dirty="0" smtClean="0"/>
              <a:t>Consumer surplus is transferred to sellers in 2 steps: </a:t>
            </a:r>
          </a:p>
          <a:p>
            <a:r>
              <a:rPr lang="en-US" dirty="0" smtClean="0"/>
              <a:t>        1) the best product in the market is not necessarily providing the max possible consumer surplus (which only requires 1 of the 6 sellers to do it); </a:t>
            </a:r>
          </a:p>
          <a:p>
            <a:r>
              <a:rPr lang="en-US" dirty="0" smtClean="0"/>
              <a:t>        2) consumers do not always reach the max offered consumer surplus in the market.</a:t>
            </a:r>
          </a:p>
          <a:p>
            <a:endParaRPr lang="en-US" dirty="0" smtClean="0"/>
          </a:p>
          <a:p>
            <a:r>
              <a:rPr lang="en-US" dirty="0" smtClean="0"/>
              <a:t>I will</a:t>
            </a:r>
            <a:r>
              <a:rPr lang="en-US" baseline="0" dirty="0" smtClean="0"/>
              <a:t> explain why starting from here Bertrand market results are good benchmark but not before: I will explain the formula, and say that look, now we plot this net additional value, which is the one measure that summarizes products in the Bertrand market. So although all the components of this measure we just talked about in the Obfuscation market does not matter in the Bertrand market, but here it starts to matter. </a:t>
            </a:r>
            <a:endParaRPr lang="en-US" dirty="0" smtClean="0"/>
          </a:p>
          <a:p>
            <a:endParaRPr lang="en-US" dirty="0" smtClean="0"/>
          </a:p>
          <a:p>
            <a:r>
              <a:rPr lang="en-US" dirty="0" smtClean="0"/>
              <a:t>Compared to the Bertrand market, we see that this consumer welfare loss is purely due to the complexity of the market.</a:t>
            </a:r>
          </a:p>
          <a:p>
            <a:endParaRPr lang="en-US" dirty="0" smtClean="0"/>
          </a:p>
          <a:p>
            <a:pPr defTabSz="924916"/>
            <a:r>
              <a:rPr lang="en-US" altLang="zh-CN" dirty="0" smtClean="0">
                <a:solidFill>
                  <a:srgbClr val="0070C0"/>
                </a:solidFill>
              </a:rPr>
              <a:t>For the Bertrand</a:t>
            </a:r>
            <a:r>
              <a:rPr lang="en-US" altLang="zh-CN" baseline="0" dirty="0" smtClean="0">
                <a:solidFill>
                  <a:srgbClr val="0070C0"/>
                </a:solidFill>
              </a:rPr>
              <a:t> Market in the Convex Cost Treatment, I dropped 2 groups where there were a programming error (I am extremely terribly sorry…)</a:t>
            </a:r>
            <a:endParaRPr lang="en-US" altLang="zh-CN" dirty="0" smtClean="0">
              <a:solidFill>
                <a:srgbClr val="0070C0"/>
              </a:solidFill>
            </a:endParaRPr>
          </a:p>
        </p:txBody>
      </p:sp>
      <p:sp>
        <p:nvSpPr>
          <p:cNvPr id="4" name="灯片编号占位符 3"/>
          <p:cNvSpPr>
            <a:spLocks noGrp="1"/>
          </p:cNvSpPr>
          <p:nvPr>
            <p:ph type="sldNum" sz="quarter" idx="10"/>
          </p:nvPr>
        </p:nvSpPr>
        <p:spPr/>
        <p:txBody>
          <a:bodyPr/>
          <a:lstStyle/>
          <a:p>
            <a:fld id="{E7A86068-6E6A-4577-890C-31E11B7EBF1D}" type="slidenum">
              <a:rPr lang="en-US" smtClean="0"/>
              <a:t>33</a:t>
            </a:fld>
            <a:endParaRPr lang="en-US"/>
          </a:p>
        </p:txBody>
      </p:sp>
    </p:spTree>
    <p:extLst>
      <p:ext uri="{BB962C8B-B14F-4D97-AF65-F5344CB8AC3E}">
        <p14:creationId xmlns:p14="http://schemas.microsoft.com/office/powerpoint/2010/main" val="4126596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Consumer surplus is transferred to sellers in 2 steps: </a:t>
            </a:r>
          </a:p>
          <a:p>
            <a:r>
              <a:rPr lang="en-US" dirty="0" smtClean="0"/>
              <a:t>        1) the best product in the market is not necessarily providing the max possible consumer surplus (which only requires 1 of the 6 sellers to do it); </a:t>
            </a:r>
          </a:p>
          <a:p>
            <a:r>
              <a:rPr lang="en-US" dirty="0" smtClean="0"/>
              <a:t>        2) consumers do not always reach the max offered consumer surplus in the market.</a:t>
            </a:r>
          </a:p>
          <a:p>
            <a:endParaRPr lang="en-US" dirty="0" smtClean="0"/>
          </a:p>
          <a:p>
            <a:r>
              <a:rPr lang="en-US" dirty="0" smtClean="0"/>
              <a:t>I will</a:t>
            </a:r>
            <a:r>
              <a:rPr lang="en-US" baseline="0" dirty="0" smtClean="0"/>
              <a:t> explain why starting from here Bertrand market results are good benchmark but not before: I will explain the formula, and say that look, now we plot this net additional value, which is the one measure that summarizes products in the Bertrand market. So although all the components of this measure we just talked about in the Obfuscation market does not matter in the Bertrand market, but here it starts to matter. </a:t>
            </a:r>
            <a:endParaRPr lang="en-US" dirty="0" smtClean="0"/>
          </a:p>
          <a:p>
            <a:endParaRPr lang="en-US" dirty="0" smtClean="0"/>
          </a:p>
          <a:p>
            <a:r>
              <a:rPr lang="en-US" dirty="0" smtClean="0"/>
              <a:t>Compared to the Bertrand market, we see that this consumer welfare loss is purely due to the complexity of the market.</a:t>
            </a:r>
          </a:p>
          <a:p>
            <a:endParaRPr lang="en-US" dirty="0" smtClean="0"/>
          </a:p>
          <a:p>
            <a:pPr defTabSz="924916"/>
            <a:r>
              <a:rPr lang="en-US" altLang="zh-CN" dirty="0" smtClean="0">
                <a:solidFill>
                  <a:srgbClr val="0070C0"/>
                </a:solidFill>
              </a:rPr>
              <a:t>For the Bertrand</a:t>
            </a:r>
            <a:r>
              <a:rPr lang="en-US" altLang="zh-CN" baseline="0" dirty="0" smtClean="0">
                <a:solidFill>
                  <a:srgbClr val="0070C0"/>
                </a:solidFill>
              </a:rPr>
              <a:t> Market in the Convex Cost Treatment, I dropped 2 groups where there were a programming error (I am extremely terribly sorry…)</a:t>
            </a:r>
            <a:endParaRPr lang="en-US" altLang="zh-CN" dirty="0" smtClean="0">
              <a:solidFill>
                <a:srgbClr val="0070C0"/>
              </a:solidFill>
            </a:endParaRPr>
          </a:p>
        </p:txBody>
      </p:sp>
      <p:sp>
        <p:nvSpPr>
          <p:cNvPr id="4" name="灯片编号占位符 3"/>
          <p:cNvSpPr>
            <a:spLocks noGrp="1"/>
          </p:cNvSpPr>
          <p:nvPr>
            <p:ph type="sldNum" sz="quarter" idx="10"/>
          </p:nvPr>
        </p:nvSpPr>
        <p:spPr/>
        <p:txBody>
          <a:bodyPr/>
          <a:lstStyle/>
          <a:p>
            <a:fld id="{E7A86068-6E6A-4577-890C-31E11B7EBF1D}" type="slidenum">
              <a:rPr lang="en-US" smtClean="0"/>
              <a:t>34</a:t>
            </a:fld>
            <a:endParaRPr lang="en-US"/>
          </a:p>
        </p:txBody>
      </p:sp>
    </p:spTree>
    <p:extLst>
      <p:ext uri="{BB962C8B-B14F-4D97-AF65-F5344CB8AC3E}">
        <p14:creationId xmlns:p14="http://schemas.microsoft.com/office/powerpoint/2010/main" val="1878453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24916"/>
            <a:r>
              <a:rPr lang="en-US" altLang="zh-CN" dirty="0" smtClean="0"/>
              <a:t>We might say why we have “or complex”:</a:t>
            </a:r>
            <a:r>
              <a:rPr lang="en-US" altLang="zh-CN" baseline="0" dirty="0" smtClean="0"/>
              <a:t> sales tax is a percentage and this is added complexity… The effort to find where and how much these added prices are is also complexity. The none-salient part is easy to “teach”, but the complexity part (which means consumers would rather not spend time figuring it out) is a way harder problem to solve.</a:t>
            </a:r>
            <a:endParaRPr lang="en-US" altLang="zh-CN" dirty="0" smtClean="0"/>
          </a:p>
          <a:p>
            <a:pPr defTabSz="924916"/>
            <a:endParaRPr lang="en-US" altLang="zh-CN" dirty="0" smtClean="0"/>
          </a:p>
          <a:p>
            <a:pPr defTabSz="924916"/>
            <a:r>
              <a:rPr lang="en-US" altLang="zh-CN" dirty="0" smtClean="0"/>
              <a:t>The </a:t>
            </a:r>
            <a:r>
              <a:rPr lang="en-US" altLang="zh-CN" dirty="0"/>
              <a:t>base price drops below cost almost to the price floor to attract consumers</a:t>
            </a:r>
            <a:endParaRPr lang="en-US" altLang="zh-CN" dirty="0">
              <a:solidFill>
                <a:srgbClr val="0070C0"/>
              </a:solidFill>
            </a:endParaRPr>
          </a:p>
          <a:p>
            <a:endParaRPr lang="en-US" dirty="0"/>
          </a:p>
          <a:p>
            <a:pPr defTabSz="924916">
              <a:defRPr/>
            </a:pPr>
            <a:r>
              <a:rPr lang="en-US" altLang="zh-CN" dirty="0" smtClean="0">
                <a:solidFill>
                  <a:srgbClr val="FF0000"/>
                </a:solidFill>
              </a:rPr>
              <a:t>Why</a:t>
            </a:r>
            <a:r>
              <a:rPr lang="en-US" altLang="zh-CN" baseline="0" dirty="0" smtClean="0">
                <a:solidFill>
                  <a:srgbClr val="FF0000"/>
                </a:solidFill>
              </a:rPr>
              <a:t> there shouldn’t be Bertrand graphs: in Bertrand market, the separation of base price, feature values, and feature prices are completely meaningless (so is the number of features)! None of the three enter the considerations of sellers or buyers separately! Only the summed “net additional value” matters! So the data for these 3 parts are just noise that we should not use to distract our audience. Also, the AVERAGES of these prices matter in the Obfuscation market, because essentially every offer is playing a role; but in Bertrand market, it’s not really true given that the market is so transparent.</a:t>
            </a:r>
            <a:endParaRPr lang="en-US" altLang="zh-CN" dirty="0" smtClean="0">
              <a:solidFill>
                <a:srgbClr val="FF0000"/>
              </a:solidFill>
            </a:endParaRPr>
          </a:p>
          <a:p>
            <a:endParaRPr lang="en-US" dirty="0"/>
          </a:p>
        </p:txBody>
      </p:sp>
      <p:sp>
        <p:nvSpPr>
          <p:cNvPr id="4" name="灯片编号占位符 3"/>
          <p:cNvSpPr>
            <a:spLocks noGrp="1"/>
          </p:cNvSpPr>
          <p:nvPr>
            <p:ph type="sldNum" sz="quarter" idx="10"/>
          </p:nvPr>
        </p:nvSpPr>
        <p:spPr/>
        <p:txBody>
          <a:bodyPr/>
          <a:lstStyle/>
          <a:p>
            <a:fld id="{E7A86068-6E6A-4577-890C-31E11B7EBF1D}" type="slidenum">
              <a:rPr lang="en-US" smtClean="0"/>
              <a:t>35</a:t>
            </a:fld>
            <a:endParaRPr lang="en-US"/>
          </a:p>
        </p:txBody>
      </p:sp>
    </p:spTree>
    <p:extLst>
      <p:ext uri="{BB962C8B-B14F-4D97-AF65-F5344CB8AC3E}">
        <p14:creationId xmlns:p14="http://schemas.microsoft.com/office/powerpoint/2010/main" val="394303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Sellers get most of their earnings from the extra features, while consumers are actually earning little surplus from the features</a:t>
            </a:r>
          </a:p>
          <a:p>
            <a:r>
              <a:rPr lang="en-US" altLang="zh-CN" dirty="0"/>
              <a:t>Buyers do not really end up with much better products than the average products in the market</a:t>
            </a:r>
          </a:p>
          <a:p>
            <a:pPr defTabSz="924916"/>
            <a:endParaRPr lang="en-US" altLang="zh-CN" dirty="0">
              <a:solidFill>
                <a:srgbClr val="0070C0"/>
              </a:solidFill>
            </a:endParaRPr>
          </a:p>
          <a:p>
            <a:pPr defTabSz="924916">
              <a:defRPr/>
            </a:pPr>
            <a:r>
              <a:rPr lang="en-US" altLang="zh-CN" dirty="0" smtClean="0">
                <a:solidFill>
                  <a:srgbClr val="FF0000"/>
                </a:solidFill>
              </a:rPr>
              <a:t>I don’t think</a:t>
            </a:r>
            <a:r>
              <a:rPr lang="en-US" altLang="zh-CN" baseline="0" dirty="0" smtClean="0">
                <a:solidFill>
                  <a:srgbClr val="FF0000"/>
                </a:solidFill>
              </a:rPr>
              <a:t> there should be a Bertrand graph again, for the same reasons.</a:t>
            </a:r>
            <a:endParaRPr lang="en-US" altLang="zh-CN" dirty="0">
              <a:solidFill>
                <a:srgbClr val="FF0000"/>
              </a:solidFill>
            </a:endParaRPr>
          </a:p>
          <a:p>
            <a:pPr defTabSz="924916"/>
            <a:endParaRPr lang="en-US" altLang="zh-CN" dirty="0">
              <a:solidFill>
                <a:srgbClr val="0070C0"/>
              </a:solidFill>
            </a:endParaRPr>
          </a:p>
          <a:p>
            <a:endParaRPr lang="en-US" dirty="0"/>
          </a:p>
        </p:txBody>
      </p:sp>
      <p:sp>
        <p:nvSpPr>
          <p:cNvPr id="4" name="灯片编号占位符 3"/>
          <p:cNvSpPr>
            <a:spLocks noGrp="1"/>
          </p:cNvSpPr>
          <p:nvPr>
            <p:ph type="sldNum" sz="quarter" idx="10"/>
          </p:nvPr>
        </p:nvSpPr>
        <p:spPr/>
        <p:txBody>
          <a:bodyPr/>
          <a:lstStyle/>
          <a:p>
            <a:fld id="{E7A86068-6E6A-4577-890C-31E11B7EBF1D}" type="slidenum">
              <a:rPr lang="en-US" smtClean="0"/>
              <a:t>36</a:t>
            </a:fld>
            <a:endParaRPr lang="en-US"/>
          </a:p>
        </p:txBody>
      </p:sp>
    </p:spTree>
    <p:extLst>
      <p:ext uri="{BB962C8B-B14F-4D97-AF65-F5344CB8AC3E}">
        <p14:creationId xmlns:p14="http://schemas.microsoft.com/office/powerpoint/2010/main" val="2519029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Sellers get most of their earnings from the extra features, while consumers are actually earning little surplus from the features</a:t>
            </a:r>
          </a:p>
          <a:p>
            <a:r>
              <a:rPr lang="en-US" altLang="zh-CN" dirty="0"/>
              <a:t>Buyers do not really end up with much better products than the average products in the </a:t>
            </a:r>
            <a:r>
              <a:rPr lang="en-US" altLang="zh-CN" dirty="0" smtClean="0"/>
              <a:t>market</a:t>
            </a:r>
          </a:p>
          <a:p>
            <a:endParaRPr lang="en-US" dirty="0"/>
          </a:p>
          <a:p>
            <a:pPr defTabSz="924916">
              <a:defRPr/>
            </a:pPr>
            <a:r>
              <a:rPr lang="en-US" altLang="zh-CN" dirty="0" smtClean="0">
                <a:solidFill>
                  <a:srgbClr val="FF0000"/>
                </a:solidFill>
              </a:rPr>
              <a:t>I don’t think</a:t>
            </a:r>
            <a:r>
              <a:rPr lang="en-US" altLang="zh-CN" baseline="0" dirty="0" smtClean="0">
                <a:solidFill>
                  <a:srgbClr val="FF0000"/>
                </a:solidFill>
              </a:rPr>
              <a:t> there should be a Bertrand graph again, for the same reasons.</a:t>
            </a:r>
            <a:endParaRPr lang="en-US" altLang="zh-CN" dirty="0" smtClean="0">
              <a:solidFill>
                <a:srgbClr val="FF0000"/>
              </a:solidFill>
            </a:endParaRPr>
          </a:p>
          <a:p>
            <a:endParaRPr lang="en-US" dirty="0"/>
          </a:p>
        </p:txBody>
      </p:sp>
      <p:sp>
        <p:nvSpPr>
          <p:cNvPr id="4" name="灯片编号占位符 3"/>
          <p:cNvSpPr>
            <a:spLocks noGrp="1"/>
          </p:cNvSpPr>
          <p:nvPr>
            <p:ph type="sldNum" sz="quarter" idx="10"/>
          </p:nvPr>
        </p:nvSpPr>
        <p:spPr/>
        <p:txBody>
          <a:bodyPr/>
          <a:lstStyle/>
          <a:p>
            <a:fld id="{E7A86068-6E6A-4577-890C-31E11B7EBF1D}" type="slidenum">
              <a:rPr lang="en-US" smtClean="0"/>
              <a:t>37</a:t>
            </a:fld>
            <a:endParaRPr lang="en-US"/>
          </a:p>
        </p:txBody>
      </p:sp>
    </p:spTree>
    <p:extLst>
      <p:ext uri="{BB962C8B-B14F-4D97-AF65-F5344CB8AC3E}">
        <p14:creationId xmlns:p14="http://schemas.microsoft.com/office/powerpoint/2010/main" val="2877511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dirty="0" smtClean="0">
                <a:solidFill>
                  <a:prstClr val="black"/>
                </a:solidFill>
              </a:rPr>
              <a:t>Say: experiments</a:t>
            </a:r>
            <a:r>
              <a:rPr lang="en-US" sz="1200" baseline="0" dirty="0" smtClean="0">
                <a:solidFill>
                  <a:prstClr val="black"/>
                </a:solidFill>
              </a:rPr>
              <a:t> are very good in answering many of these questions, because we know exactly the production cost, eliminate noisy heterogeneity and confounds in the field, and can control for environmental factors.</a:t>
            </a:r>
            <a:r>
              <a:rPr lang="en-US" sz="1200" dirty="0" smtClean="0">
                <a:solidFill>
                  <a:prstClr val="black"/>
                </a:solidFill>
              </a:rPr>
              <a:t> We will answer the first 4 in</a:t>
            </a:r>
            <a:r>
              <a:rPr lang="en-US" sz="1200" baseline="0" dirty="0" smtClean="0">
                <a:solidFill>
                  <a:prstClr val="black"/>
                </a:solidFill>
              </a:rPr>
              <a:t> the presentation today, and our study can answer many more additional questions.</a:t>
            </a:r>
            <a:endParaRPr lang="en-US" sz="1200" dirty="0" smtClean="0">
              <a:solidFill>
                <a:prstClr val="black"/>
              </a:solidFill>
            </a:endParaRPr>
          </a:p>
          <a:p>
            <a:endParaRPr lang="en-US" sz="1200" dirty="0" smtClean="0">
              <a:solidFill>
                <a:prstClr val="black"/>
              </a:solidFill>
            </a:endParaRPr>
          </a:p>
          <a:p>
            <a:r>
              <a:rPr lang="en-US" sz="1200" dirty="0" smtClean="0">
                <a:solidFill>
                  <a:prstClr val="black"/>
                </a:solidFill>
              </a:rPr>
              <a:t>Loss-leader:</a:t>
            </a:r>
            <a:r>
              <a:rPr lang="en-US" sz="1200" baseline="0" dirty="0" smtClean="0">
                <a:solidFill>
                  <a:prstClr val="black"/>
                </a:solidFill>
              </a:rPr>
              <a:t> used in a multi-product setting; well yes here we don’t have multi-product but the headline price serves similarly as a way to attract buyers. And the fact that it works in the field already show that many buyers like the upgraded products (so they find value higher than price) although the price is really above marginal cost. Sellers are able to charge high price for them exactly because of the search cost. Or in another word, we might as well allow buyers in our experiment to choose the base product only from any seller, but we really do not anticipate them doing that because these features are apparently nice.</a:t>
            </a:r>
            <a:endParaRPr lang="en-US" dirty="0" smtClean="0"/>
          </a:p>
          <a:p>
            <a:endParaRPr lang="en-US" dirty="0" smtClean="0"/>
          </a:p>
          <a:p>
            <a:r>
              <a:rPr lang="en-US" dirty="0" smtClean="0"/>
              <a:t>(may put the following after experimental</a:t>
            </a:r>
            <a:r>
              <a:rPr lang="en-US" baseline="0" dirty="0" smtClean="0"/>
              <a:t> design) </a:t>
            </a:r>
            <a:r>
              <a:rPr lang="en-US" dirty="0" smtClean="0"/>
              <a:t>We </a:t>
            </a:r>
            <a:r>
              <a:rPr lang="en-US" dirty="0"/>
              <a:t>do not (yet) focus on</a:t>
            </a:r>
          </a:p>
          <a:p>
            <a:r>
              <a:rPr lang="en-US" dirty="0"/>
              <a:t>          - Shrouding attributes (so buyers are fully aware of the possible existence of feature values and prices)</a:t>
            </a:r>
          </a:p>
          <a:p>
            <a:r>
              <a:rPr lang="en-US" dirty="0"/>
              <a:t>          - Deceptive advertising (so any information displayed about the product is true)</a:t>
            </a:r>
          </a:p>
          <a:p>
            <a:r>
              <a:rPr lang="en-US" dirty="0"/>
              <a:t>          - Obscure perception of feature value or price because of unfamiliarity with </a:t>
            </a:r>
            <a:r>
              <a:rPr lang="en-US" altLang="zh-CN" dirty="0"/>
              <a:t>jargons</a:t>
            </a:r>
            <a:r>
              <a:rPr lang="en-US" dirty="0"/>
              <a:t> etc. (so buyers are provided the accurate levels of feature values and prices)</a:t>
            </a:r>
          </a:p>
          <a:p>
            <a:r>
              <a:rPr lang="en-US" dirty="0"/>
              <a:t>          - Incomparability because of format difference (so complexity is measurable on a continuous scale)</a:t>
            </a:r>
          </a:p>
          <a:p>
            <a:r>
              <a:rPr lang="en-US" dirty="0"/>
              <a:t>          - Uncertain or optional add-on costs (so there is no change that any add-on cost will not occur and no element of buyers’ overconfidence or over-optimism)</a:t>
            </a:r>
          </a:p>
          <a:p>
            <a:endParaRPr lang="en-US" dirty="0"/>
          </a:p>
          <a:p>
            <a:r>
              <a:rPr lang="en-US" dirty="0"/>
              <a:t>Our only frictions are searching process and aggregation of multiple features.</a:t>
            </a:r>
          </a:p>
          <a:p>
            <a:endParaRPr lang="en-US" dirty="0"/>
          </a:p>
        </p:txBody>
      </p:sp>
      <p:sp>
        <p:nvSpPr>
          <p:cNvPr id="4" name="灯片编号占位符 3"/>
          <p:cNvSpPr>
            <a:spLocks noGrp="1"/>
          </p:cNvSpPr>
          <p:nvPr>
            <p:ph type="sldNum" sz="quarter" idx="10"/>
          </p:nvPr>
        </p:nvSpPr>
        <p:spPr/>
        <p:txBody>
          <a:bodyPr/>
          <a:lstStyle/>
          <a:p>
            <a:fld id="{E7A86068-6E6A-4577-890C-31E11B7EBF1D}" type="slidenum">
              <a:rPr lang="en-US" smtClean="0"/>
              <a:t>38</a:t>
            </a:fld>
            <a:endParaRPr lang="en-US"/>
          </a:p>
        </p:txBody>
      </p:sp>
    </p:spTree>
    <p:extLst>
      <p:ext uri="{BB962C8B-B14F-4D97-AF65-F5344CB8AC3E}">
        <p14:creationId xmlns:p14="http://schemas.microsoft.com/office/powerpoint/2010/main" val="1037790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Sellers get most of their earnings from the extra features, while consumers are actually earning little surplus from the features</a:t>
            </a:r>
          </a:p>
          <a:p>
            <a:r>
              <a:rPr lang="en-US" altLang="zh-CN" dirty="0"/>
              <a:t>Buyers do not really end up with much better products than the average products in the </a:t>
            </a:r>
            <a:r>
              <a:rPr lang="en-US" altLang="zh-CN" dirty="0" smtClean="0"/>
              <a:t>market</a:t>
            </a:r>
            <a:endParaRPr lang="en-US" altLang="zh-CN" dirty="0">
              <a:solidFill>
                <a:srgbClr val="0070C0"/>
              </a:solidFill>
            </a:endParaRPr>
          </a:p>
          <a:p>
            <a:endParaRPr lang="en-US" dirty="0"/>
          </a:p>
          <a:p>
            <a:pPr defTabSz="924916">
              <a:defRPr/>
            </a:pPr>
            <a:r>
              <a:rPr lang="en-US" altLang="zh-CN" dirty="0" smtClean="0">
                <a:solidFill>
                  <a:srgbClr val="FF0000"/>
                </a:solidFill>
              </a:rPr>
              <a:t>I don’t think</a:t>
            </a:r>
            <a:r>
              <a:rPr lang="en-US" altLang="zh-CN" baseline="0" dirty="0" smtClean="0">
                <a:solidFill>
                  <a:srgbClr val="FF0000"/>
                </a:solidFill>
              </a:rPr>
              <a:t> there should be a Bertrand graph again, for the same reasons.</a:t>
            </a:r>
            <a:endParaRPr lang="en-US" altLang="zh-CN" dirty="0" smtClean="0">
              <a:solidFill>
                <a:srgbClr val="FF0000"/>
              </a:solidFill>
            </a:endParaRPr>
          </a:p>
          <a:p>
            <a:endParaRPr lang="en-US" dirty="0"/>
          </a:p>
        </p:txBody>
      </p:sp>
      <p:sp>
        <p:nvSpPr>
          <p:cNvPr id="4" name="灯片编号占位符 3"/>
          <p:cNvSpPr>
            <a:spLocks noGrp="1"/>
          </p:cNvSpPr>
          <p:nvPr>
            <p:ph type="sldNum" sz="quarter" idx="10"/>
          </p:nvPr>
        </p:nvSpPr>
        <p:spPr/>
        <p:txBody>
          <a:bodyPr/>
          <a:lstStyle/>
          <a:p>
            <a:fld id="{E7A86068-6E6A-4577-890C-31E11B7EBF1D}" type="slidenum">
              <a:rPr lang="en-US" smtClean="0"/>
              <a:t>39</a:t>
            </a:fld>
            <a:endParaRPr lang="en-US"/>
          </a:p>
        </p:txBody>
      </p:sp>
    </p:spTree>
    <p:extLst>
      <p:ext uri="{BB962C8B-B14F-4D97-AF65-F5344CB8AC3E}">
        <p14:creationId xmlns:p14="http://schemas.microsoft.com/office/powerpoint/2010/main" val="3355818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So you may end up</a:t>
            </a:r>
            <a:r>
              <a:rPr lang="en-US" baseline="0" dirty="0" smtClean="0"/>
              <a:t> paying a lot more than the price you thought you only had to pay</a:t>
            </a:r>
            <a:endParaRPr lang="en-US" dirty="0"/>
          </a:p>
        </p:txBody>
      </p:sp>
      <p:sp>
        <p:nvSpPr>
          <p:cNvPr id="4" name="灯片编号占位符 3"/>
          <p:cNvSpPr>
            <a:spLocks noGrp="1"/>
          </p:cNvSpPr>
          <p:nvPr>
            <p:ph type="sldNum" sz="quarter" idx="10"/>
          </p:nvPr>
        </p:nvSpPr>
        <p:spPr/>
        <p:txBody>
          <a:bodyPr/>
          <a:lstStyle/>
          <a:p>
            <a:fld id="{E7A86068-6E6A-4577-890C-31E11B7EBF1D}" type="slidenum">
              <a:rPr lang="en-US" smtClean="0"/>
              <a:t>8</a:t>
            </a:fld>
            <a:endParaRPr lang="en-US"/>
          </a:p>
        </p:txBody>
      </p:sp>
    </p:spTree>
    <p:extLst>
      <p:ext uri="{BB962C8B-B14F-4D97-AF65-F5344CB8AC3E}">
        <p14:creationId xmlns:p14="http://schemas.microsoft.com/office/powerpoint/2010/main" val="249238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24916">
              <a:defRPr/>
            </a:pPr>
            <a:r>
              <a:rPr lang="en-US" altLang="zh-CN" dirty="0"/>
              <a:t>Sellers make their products unnecessarily complex, which obfuscates the </a:t>
            </a:r>
            <a:r>
              <a:rPr lang="en-US" altLang="zh-CN" dirty="0" smtClean="0"/>
              <a:t>market even more. </a:t>
            </a:r>
            <a:r>
              <a:rPr lang="en-US" altLang="zh-CN" dirty="0"/>
              <a:t>The last a few columns cannot over obfuscate much, by construction of the design.</a:t>
            </a:r>
          </a:p>
          <a:p>
            <a:pPr defTabSz="924916">
              <a:defRPr/>
            </a:pPr>
            <a:endParaRPr lang="en-US" altLang="zh-CN" dirty="0">
              <a:solidFill>
                <a:srgbClr val="0070C0"/>
              </a:solidFill>
            </a:endParaRPr>
          </a:p>
          <a:p>
            <a:pPr defTabSz="924916">
              <a:defRPr/>
            </a:pPr>
            <a:r>
              <a:rPr lang="en-US" altLang="zh-CN" dirty="0">
                <a:solidFill>
                  <a:srgbClr val="0070C0"/>
                </a:solidFill>
              </a:rPr>
              <a:t>Consider correct for 0s (but may not, because each feature is a 2-second gap anyway).</a:t>
            </a:r>
          </a:p>
          <a:p>
            <a:pPr defTabSz="924916">
              <a:defRPr/>
            </a:pPr>
            <a:endParaRPr lang="en-US" altLang="zh-CN" dirty="0">
              <a:solidFill>
                <a:srgbClr val="0070C0"/>
              </a:solidFill>
            </a:endParaRPr>
          </a:p>
          <a:p>
            <a:pPr defTabSz="924916">
              <a:defRPr/>
            </a:pPr>
            <a:endParaRPr lang="en-US" altLang="zh-CN" dirty="0"/>
          </a:p>
          <a:p>
            <a:endParaRPr lang="en-US" dirty="0"/>
          </a:p>
        </p:txBody>
      </p:sp>
      <p:sp>
        <p:nvSpPr>
          <p:cNvPr id="4" name="灯片编号占位符 3"/>
          <p:cNvSpPr>
            <a:spLocks noGrp="1"/>
          </p:cNvSpPr>
          <p:nvPr>
            <p:ph type="sldNum" sz="quarter" idx="10"/>
          </p:nvPr>
        </p:nvSpPr>
        <p:spPr/>
        <p:txBody>
          <a:bodyPr/>
          <a:lstStyle/>
          <a:p>
            <a:fld id="{E7A86068-6E6A-4577-890C-31E11B7EBF1D}" type="slidenum">
              <a:rPr lang="en-US" smtClean="0"/>
              <a:t>40</a:t>
            </a:fld>
            <a:endParaRPr lang="en-US"/>
          </a:p>
        </p:txBody>
      </p:sp>
    </p:spTree>
    <p:extLst>
      <p:ext uri="{BB962C8B-B14F-4D97-AF65-F5344CB8AC3E}">
        <p14:creationId xmlns:p14="http://schemas.microsoft.com/office/powerpoint/2010/main" val="2044045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24916"/>
            <a:r>
              <a:rPr lang="en-US" altLang="zh-CN" dirty="0"/>
              <a:t>The features that are more on the top turn out to be more valuable, although they are supposed to be randomized if no seller ever intentionally re-randomizes to have this pattern in their </a:t>
            </a:r>
            <a:r>
              <a:rPr lang="en-US" altLang="zh-CN" dirty="0" smtClean="0"/>
              <a:t>products</a:t>
            </a:r>
            <a:endParaRPr lang="en-US" altLang="zh-CN" dirty="0"/>
          </a:p>
          <a:p>
            <a:endParaRPr lang="en-US" dirty="0"/>
          </a:p>
        </p:txBody>
      </p:sp>
      <p:sp>
        <p:nvSpPr>
          <p:cNvPr id="4" name="灯片编号占位符 3"/>
          <p:cNvSpPr>
            <a:spLocks noGrp="1"/>
          </p:cNvSpPr>
          <p:nvPr>
            <p:ph type="sldNum" sz="quarter" idx="10"/>
          </p:nvPr>
        </p:nvSpPr>
        <p:spPr/>
        <p:txBody>
          <a:bodyPr/>
          <a:lstStyle/>
          <a:p>
            <a:fld id="{E7A86068-6E6A-4577-890C-31E11B7EBF1D}" type="slidenum">
              <a:rPr lang="en-US" smtClean="0"/>
              <a:t>41</a:t>
            </a:fld>
            <a:endParaRPr lang="en-US"/>
          </a:p>
        </p:txBody>
      </p:sp>
    </p:spTree>
    <p:extLst>
      <p:ext uri="{BB962C8B-B14F-4D97-AF65-F5344CB8AC3E}">
        <p14:creationId xmlns:p14="http://schemas.microsoft.com/office/powerpoint/2010/main" val="2197850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solidFill>
                <a:srgbClr val="0070C0"/>
              </a:solidFill>
            </a:endParaRPr>
          </a:p>
        </p:txBody>
      </p:sp>
      <p:sp>
        <p:nvSpPr>
          <p:cNvPr id="4" name="灯片编号占位符 3"/>
          <p:cNvSpPr>
            <a:spLocks noGrp="1"/>
          </p:cNvSpPr>
          <p:nvPr>
            <p:ph type="sldNum" sz="quarter" idx="10"/>
          </p:nvPr>
        </p:nvSpPr>
        <p:spPr/>
        <p:txBody>
          <a:bodyPr/>
          <a:lstStyle/>
          <a:p>
            <a:fld id="{E7A86068-6E6A-4577-890C-31E11B7EBF1D}" type="slidenum">
              <a:rPr lang="en-US" smtClean="0"/>
              <a:t>42</a:t>
            </a:fld>
            <a:endParaRPr lang="en-US"/>
          </a:p>
        </p:txBody>
      </p:sp>
    </p:spTree>
    <p:extLst>
      <p:ext uri="{BB962C8B-B14F-4D97-AF65-F5344CB8AC3E}">
        <p14:creationId xmlns:p14="http://schemas.microsoft.com/office/powerpoint/2010/main" val="496782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Compared to the Bertrand market, consumers waste costly time to search</a:t>
            </a:r>
          </a:p>
          <a:p>
            <a:r>
              <a:rPr lang="en-US" altLang="zh-CN" dirty="0"/>
              <a:t>Consumers on average do not choose to spend much time searching, although if they are willing they can and maybe tell the markets more perfectly</a:t>
            </a:r>
          </a:p>
          <a:p>
            <a:r>
              <a:rPr lang="en-US" altLang="zh-CN" dirty="0"/>
              <a:t>There is some complexity difference in the two treatments, but the time that buyers choose to spend in the markets are not very </a:t>
            </a:r>
            <a:r>
              <a:rPr lang="en-US" altLang="zh-CN" dirty="0" smtClean="0"/>
              <a:t>different</a:t>
            </a:r>
            <a:endParaRPr lang="en-US" altLang="zh-CN" dirty="0"/>
          </a:p>
        </p:txBody>
      </p:sp>
      <p:sp>
        <p:nvSpPr>
          <p:cNvPr id="4" name="灯片编号占位符 3"/>
          <p:cNvSpPr>
            <a:spLocks noGrp="1"/>
          </p:cNvSpPr>
          <p:nvPr>
            <p:ph type="sldNum" sz="quarter" idx="10"/>
          </p:nvPr>
        </p:nvSpPr>
        <p:spPr/>
        <p:txBody>
          <a:bodyPr/>
          <a:lstStyle/>
          <a:p>
            <a:fld id="{E7A86068-6E6A-4577-890C-31E11B7EBF1D}" type="slidenum">
              <a:rPr lang="en-US" smtClean="0"/>
              <a:t>43</a:t>
            </a:fld>
            <a:endParaRPr lang="en-US"/>
          </a:p>
        </p:txBody>
      </p:sp>
    </p:spTree>
    <p:extLst>
      <p:ext uri="{BB962C8B-B14F-4D97-AF65-F5344CB8AC3E}">
        <p14:creationId xmlns:p14="http://schemas.microsoft.com/office/powerpoint/2010/main" val="3908674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24916"/>
            <a:r>
              <a:rPr lang="en-US" altLang="zh-CN" dirty="0"/>
              <a:t>Compared to the Bertrand market, there are fewer trades taking </a:t>
            </a:r>
            <a:r>
              <a:rPr lang="en-US" altLang="zh-CN" dirty="0" smtClean="0"/>
              <a:t>place</a:t>
            </a:r>
            <a:endParaRPr lang="en-US" altLang="zh-CN" dirty="0">
              <a:solidFill>
                <a:srgbClr val="0070C0"/>
              </a:solidFill>
            </a:endParaRPr>
          </a:p>
        </p:txBody>
      </p:sp>
      <p:sp>
        <p:nvSpPr>
          <p:cNvPr id="4" name="灯片编号占位符 3"/>
          <p:cNvSpPr>
            <a:spLocks noGrp="1"/>
          </p:cNvSpPr>
          <p:nvPr>
            <p:ph type="sldNum" sz="quarter" idx="10"/>
          </p:nvPr>
        </p:nvSpPr>
        <p:spPr/>
        <p:txBody>
          <a:bodyPr/>
          <a:lstStyle/>
          <a:p>
            <a:fld id="{E7A86068-6E6A-4577-890C-31E11B7EBF1D}" type="slidenum">
              <a:rPr lang="en-US" smtClean="0"/>
              <a:t>44</a:t>
            </a:fld>
            <a:endParaRPr lang="en-US"/>
          </a:p>
        </p:txBody>
      </p:sp>
    </p:spTree>
    <p:extLst>
      <p:ext uri="{BB962C8B-B14F-4D97-AF65-F5344CB8AC3E}">
        <p14:creationId xmlns:p14="http://schemas.microsoft.com/office/powerpoint/2010/main" val="3539646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24916"/>
            <a:r>
              <a:rPr lang="en-US" altLang="zh-CN" dirty="0"/>
              <a:t>Compared to the Bertrand market, there are fewer trades taking </a:t>
            </a:r>
            <a:r>
              <a:rPr lang="en-US" altLang="zh-CN" dirty="0" smtClean="0"/>
              <a:t>place</a:t>
            </a:r>
            <a:endParaRPr lang="en-US" altLang="zh-CN" dirty="0">
              <a:solidFill>
                <a:srgbClr val="0070C0"/>
              </a:solidFill>
            </a:endParaRPr>
          </a:p>
        </p:txBody>
      </p:sp>
      <p:sp>
        <p:nvSpPr>
          <p:cNvPr id="4" name="灯片编号占位符 3"/>
          <p:cNvSpPr>
            <a:spLocks noGrp="1"/>
          </p:cNvSpPr>
          <p:nvPr>
            <p:ph type="sldNum" sz="quarter" idx="10"/>
          </p:nvPr>
        </p:nvSpPr>
        <p:spPr/>
        <p:txBody>
          <a:bodyPr/>
          <a:lstStyle/>
          <a:p>
            <a:fld id="{E7A86068-6E6A-4577-890C-31E11B7EBF1D}" type="slidenum">
              <a:rPr lang="en-US" smtClean="0"/>
              <a:t>45</a:t>
            </a:fld>
            <a:endParaRPr lang="en-US"/>
          </a:p>
        </p:txBody>
      </p:sp>
    </p:spTree>
    <p:extLst>
      <p:ext uri="{BB962C8B-B14F-4D97-AF65-F5344CB8AC3E}">
        <p14:creationId xmlns:p14="http://schemas.microsoft.com/office/powerpoint/2010/main" val="3892851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Less than half of the market is covered by consumer search</a:t>
            </a:r>
          </a:p>
          <a:p>
            <a:r>
              <a:rPr lang="en-US" altLang="zh-CN" dirty="0"/>
              <a:t>There exist repetitive searches, which is another inefficiency (limited memory</a:t>
            </a:r>
            <a:r>
              <a:rPr lang="en-US" altLang="zh-CN" dirty="0" smtClean="0"/>
              <a:t>?)</a:t>
            </a:r>
            <a:endParaRPr lang="en-US" altLang="zh-CN" dirty="0"/>
          </a:p>
        </p:txBody>
      </p:sp>
      <p:sp>
        <p:nvSpPr>
          <p:cNvPr id="4" name="灯片编号占位符 3"/>
          <p:cNvSpPr>
            <a:spLocks noGrp="1"/>
          </p:cNvSpPr>
          <p:nvPr>
            <p:ph type="sldNum" sz="quarter" idx="10"/>
          </p:nvPr>
        </p:nvSpPr>
        <p:spPr/>
        <p:txBody>
          <a:bodyPr/>
          <a:lstStyle/>
          <a:p>
            <a:fld id="{E7A86068-6E6A-4577-890C-31E11B7EBF1D}" type="slidenum">
              <a:rPr lang="en-US" smtClean="0"/>
              <a:t>46</a:t>
            </a:fld>
            <a:endParaRPr lang="en-US"/>
          </a:p>
        </p:txBody>
      </p:sp>
    </p:spTree>
    <p:extLst>
      <p:ext uri="{BB962C8B-B14F-4D97-AF65-F5344CB8AC3E}">
        <p14:creationId xmlns:p14="http://schemas.microsoft.com/office/powerpoint/2010/main" val="1885993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 difference is because there is in general less complexity in the convex cost treatment</a:t>
            </a:r>
            <a:r>
              <a:rPr lang="en-US" dirty="0" smtClean="0"/>
              <a:t>. Across the 2 treatments, the average number of searched features per product is XX.</a:t>
            </a:r>
            <a:endParaRPr lang="en-US" dirty="0"/>
          </a:p>
        </p:txBody>
      </p:sp>
      <p:sp>
        <p:nvSpPr>
          <p:cNvPr id="4" name="灯片编号占位符 3"/>
          <p:cNvSpPr>
            <a:spLocks noGrp="1"/>
          </p:cNvSpPr>
          <p:nvPr>
            <p:ph type="sldNum" sz="quarter" idx="10"/>
          </p:nvPr>
        </p:nvSpPr>
        <p:spPr/>
        <p:txBody>
          <a:bodyPr/>
          <a:lstStyle/>
          <a:p>
            <a:fld id="{E7A86068-6E6A-4577-890C-31E11B7EBF1D}" type="slidenum">
              <a:rPr lang="en-US" smtClean="0"/>
              <a:t>47</a:t>
            </a:fld>
            <a:endParaRPr lang="en-US"/>
          </a:p>
        </p:txBody>
      </p:sp>
    </p:spTree>
    <p:extLst>
      <p:ext uri="{BB962C8B-B14F-4D97-AF65-F5344CB8AC3E}">
        <p14:creationId xmlns:p14="http://schemas.microsoft.com/office/powerpoint/2010/main" val="37498125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24916"/>
            <a:r>
              <a:rPr lang="en-US" altLang="zh-CN" dirty="0"/>
              <a:t>Consumers are attracted by low headline prices</a:t>
            </a:r>
          </a:p>
          <a:p>
            <a:pPr defTabSz="924916"/>
            <a:endParaRPr lang="en-US" altLang="zh-CN" dirty="0">
              <a:solidFill>
                <a:srgbClr val="0070C0"/>
              </a:solidFill>
            </a:endParaRPr>
          </a:p>
          <a:p>
            <a:pPr defTabSz="924916"/>
            <a:r>
              <a:rPr lang="en-US" altLang="zh-CN" dirty="0">
                <a:solidFill>
                  <a:srgbClr val="0070C0"/>
                </a:solidFill>
              </a:rPr>
              <a:t>If you have A LOT OF time, have a slide show of 1</a:t>
            </a:r>
            <a:r>
              <a:rPr lang="en-US" altLang="zh-CN" baseline="30000" dirty="0">
                <a:solidFill>
                  <a:srgbClr val="0070C0"/>
                </a:solidFill>
              </a:rPr>
              <a:t>st</a:t>
            </a:r>
            <a:r>
              <a:rPr lang="en-US" altLang="zh-CN" dirty="0">
                <a:solidFill>
                  <a:srgbClr val="0070C0"/>
                </a:solidFill>
              </a:rPr>
              <a:t>, 2</a:t>
            </a:r>
            <a:r>
              <a:rPr lang="en-US" altLang="zh-CN" baseline="30000" dirty="0">
                <a:solidFill>
                  <a:srgbClr val="0070C0"/>
                </a:solidFill>
              </a:rPr>
              <a:t>nd</a:t>
            </a:r>
            <a:r>
              <a:rPr lang="en-US" altLang="zh-CN" dirty="0">
                <a:solidFill>
                  <a:srgbClr val="0070C0"/>
                </a:solidFill>
              </a:rPr>
              <a:t>, 3</a:t>
            </a:r>
            <a:r>
              <a:rPr lang="en-US" altLang="zh-CN" baseline="30000" dirty="0">
                <a:solidFill>
                  <a:srgbClr val="0070C0"/>
                </a:solidFill>
              </a:rPr>
              <a:t>rd</a:t>
            </a:r>
            <a:r>
              <a:rPr lang="en-US" altLang="zh-CN" dirty="0">
                <a:solidFill>
                  <a:srgbClr val="0070C0"/>
                </a:solidFill>
              </a:rPr>
              <a:t>, … searched </a:t>
            </a:r>
            <a:r>
              <a:rPr lang="en-US" altLang="zh-CN" dirty="0" smtClean="0">
                <a:solidFill>
                  <a:srgbClr val="0070C0"/>
                </a:solidFill>
              </a:rPr>
              <a:t>product</a:t>
            </a:r>
            <a:endParaRPr lang="en-US" altLang="zh-CN" dirty="0">
              <a:solidFill>
                <a:srgbClr val="0070C0"/>
              </a:solidFill>
            </a:endParaRPr>
          </a:p>
        </p:txBody>
      </p:sp>
      <p:sp>
        <p:nvSpPr>
          <p:cNvPr id="4" name="灯片编号占位符 3"/>
          <p:cNvSpPr>
            <a:spLocks noGrp="1"/>
          </p:cNvSpPr>
          <p:nvPr>
            <p:ph type="sldNum" sz="quarter" idx="10"/>
          </p:nvPr>
        </p:nvSpPr>
        <p:spPr/>
        <p:txBody>
          <a:bodyPr/>
          <a:lstStyle/>
          <a:p>
            <a:fld id="{E7A86068-6E6A-4577-890C-31E11B7EBF1D}" type="slidenum">
              <a:rPr lang="en-US" smtClean="0"/>
              <a:t>48</a:t>
            </a:fld>
            <a:endParaRPr lang="en-US"/>
          </a:p>
        </p:txBody>
      </p:sp>
    </p:spTree>
    <p:extLst>
      <p:ext uri="{BB962C8B-B14F-4D97-AF65-F5344CB8AC3E}">
        <p14:creationId xmlns:p14="http://schemas.microsoft.com/office/powerpoint/2010/main" val="23820902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24916">
              <a:defRPr/>
            </a:pPr>
            <a:r>
              <a:rPr lang="en-US" dirty="0"/>
              <a:t>Half cost treatment, and just say if in convex cost treatment we have similar results.</a:t>
            </a:r>
          </a:p>
          <a:p>
            <a:pPr defTabSz="924916">
              <a:defRPr/>
            </a:pPr>
            <a:endParaRPr lang="en-US" dirty="0"/>
          </a:p>
          <a:p>
            <a:pPr defTabSz="924916">
              <a:defRPr/>
            </a:pPr>
            <a:r>
              <a:rPr lang="en-US" altLang="zh-CN" dirty="0" smtClean="0">
                <a:solidFill>
                  <a:srgbClr val="0070C0"/>
                </a:solidFill>
              </a:rPr>
              <a:t>Cluster on the </a:t>
            </a:r>
            <a:r>
              <a:rPr lang="en-US" altLang="zh-CN" dirty="0" smtClean="0">
                <a:solidFill>
                  <a:srgbClr val="0070C0"/>
                </a:solidFill>
              </a:rPr>
              <a:t>group </a:t>
            </a:r>
            <a:r>
              <a:rPr lang="en-US" altLang="zh-CN" dirty="0" smtClean="0">
                <a:solidFill>
                  <a:srgbClr val="0070C0"/>
                </a:solidFill>
              </a:rPr>
              <a:t>level</a:t>
            </a:r>
            <a:endParaRPr lang="en-US" altLang="zh-CN" dirty="0">
              <a:solidFill>
                <a:srgbClr val="0070C0"/>
              </a:solidFill>
            </a:endParaRPr>
          </a:p>
          <a:p>
            <a:pPr defTabSz="924916">
              <a:defRPr/>
            </a:pPr>
            <a:endParaRPr lang="en-US" dirty="0"/>
          </a:p>
        </p:txBody>
      </p:sp>
      <p:sp>
        <p:nvSpPr>
          <p:cNvPr id="4" name="灯片编号占位符 3"/>
          <p:cNvSpPr>
            <a:spLocks noGrp="1"/>
          </p:cNvSpPr>
          <p:nvPr>
            <p:ph type="sldNum" sz="quarter" idx="10"/>
          </p:nvPr>
        </p:nvSpPr>
        <p:spPr/>
        <p:txBody>
          <a:bodyPr/>
          <a:lstStyle/>
          <a:p>
            <a:fld id="{E7A86068-6E6A-4577-890C-31E11B7EBF1D}" type="slidenum">
              <a:rPr lang="en-US" smtClean="0"/>
              <a:t>49</a:t>
            </a:fld>
            <a:endParaRPr lang="en-US"/>
          </a:p>
        </p:txBody>
      </p:sp>
    </p:spTree>
    <p:extLst>
      <p:ext uri="{BB962C8B-B14F-4D97-AF65-F5344CB8AC3E}">
        <p14:creationId xmlns:p14="http://schemas.microsoft.com/office/powerpoint/2010/main" val="2159136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Say:</a:t>
            </a:r>
            <a:r>
              <a:rPr lang="en-US" baseline="0" dirty="0" smtClean="0"/>
              <a:t> complexity will be the form of obfuscation we consider in our study</a:t>
            </a:r>
          </a:p>
          <a:p>
            <a:endParaRPr lang="en-US" baseline="0" dirty="0" smtClean="0"/>
          </a:p>
          <a:p>
            <a:r>
              <a:rPr lang="en-US" baseline="0" dirty="0" smtClean="0"/>
              <a:t>Trivial features also include those that have always been standard in an expected good; but they are now brought up to the front and listed as a “feature” where products can be differentiated.</a:t>
            </a:r>
            <a:endParaRPr lang="en-US" dirty="0" smtClean="0"/>
          </a:p>
          <a:p>
            <a:endParaRPr lang="en-US" dirty="0" smtClean="0"/>
          </a:p>
          <a:p>
            <a:r>
              <a:rPr lang="en-US" dirty="0" smtClean="0"/>
              <a:t>Greater</a:t>
            </a:r>
            <a:r>
              <a:rPr lang="en-US" baseline="0" dirty="0" smtClean="0"/>
              <a:t> variety: there was empirical evidence that health insurance providers put not easily noticeable dominated products on their websites.</a:t>
            </a:r>
            <a:endParaRPr lang="en-US" dirty="0" smtClean="0"/>
          </a:p>
          <a:p>
            <a:endParaRPr lang="en-US" dirty="0" smtClean="0"/>
          </a:p>
          <a:p>
            <a:r>
              <a:rPr lang="en-US" dirty="0" smtClean="0"/>
              <a:t>Price discrimination:</a:t>
            </a:r>
            <a:r>
              <a:rPr lang="en-US" baseline="0" dirty="0" smtClean="0"/>
              <a:t> when products are decomposed to too many components, low-value types are uncertain whether they are really getting all the necessary components they want, and high types are paying too much because add-ons are priced high (need to compensate for the low price of the basic products and overall price increases because of high complexity).</a:t>
            </a:r>
          </a:p>
          <a:p>
            <a:endParaRPr lang="en-US" baseline="0" dirty="0" smtClean="0"/>
          </a:p>
          <a:p>
            <a:r>
              <a:rPr lang="en-US" baseline="0" dirty="0" smtClean="0"/>
              <a:t>Inefficient feature innovation: toilet paper/shampoo/towels in hotels (???), accessory packages of electronic products, or the seat reservation of a flight ticket.</a:t>
            </a:r>
          </a:p>
          <a:p>
            <a:endParaRPr lang="en-US" baseline="0" dirty="0" smtClean="0"/>
          </a:p>
          <a:p>
            <a:r>
              <a:rPr lang="en-US" baseline="0" dirty="0" smtClean="0"/>
              <a:t>This is the sort of obfuscation hiding behind fancy and good looking features that do not look harmful, but in fact can be. Purely exploitative obfuscation, once noticed and once consumers are educated, can be regulated easily and backfire easily. So we want to draw attention to this sort of obfuscation that can be pervasive and harmful as well. If we are able to get no obfuscation in the no efficiency gain design, we can even say that this is perhaps one of the most important scenario where obfuscation will happen, instead of the very general scenarios argued by many theoretical papers so far. </a:t>
            </a:r>
            <a:endParaRPr lang="en-US" dirty="0"/>
          </a:p>
        </p:txBody>
      </p:sp>
      <p:sp>
        <p:nvSpPr>
          <p:cNvPr id="4" name="灯片编号占位符 3"/>
          <p:cNvSpPr>
            <a:spLocks noGrp="1"/>
          </p:cNvSpPr>
          <p:nvPr>
            <p:ph type="sldNum" sz="quarter" idx="10"/>
          </p:nvPr>
        </p:nvSpPr>
        <p:spPr/>
        <p:txBody>
          <a:bodyPr/>
          <a:lstStyle/>
          <a:p>
            <a:fld id="{E7A86068-6E6A-4577-890C-31E11B7EBF1D}" type="slidenum">
              <a:rPr lang="en-US" smtClean="0"/>
              <a:t>9</a:t>
            </a:fld>
            <a:endParaRPr lang="en-US"/>
          </a:p>
        </p:txBody>
      </p:sp>
    </p:spTree>
    <p:extLst>
      <p:ext uri="{BB962C8B-B14F-4D97-AF65-F5344CB8AC3E}">
        <p14:creationId xmlns:p14="http://schemas.microsoft.com/office/powerpoint/2010/main" val="3043415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aseline="0" dirty="0" smtClean="0"/>
              <a:t>If we are able to get no obfuscation in the no efficiency gain design, we are able to say that these theories all miss a very important element, and point out additional literature that shows that competition does not foster obfuscation.</a:t>
            </a:r>
            <a:endParaRPr lang="en-US" dirty="0"/>
          </a:p>
        </p:txBody>
      </p:sp>
      <p:sp>
        <p:nvSpPr>
          <p:cNvPr id="4" name="灯片编号占位符 3"/>
          <p:cNvSpPr>
            <a:spLocks noGrp="1"/>
          </p:cNvSpPr>
          <p:nvPr>
            <p:ph type="sldNum" sz="quarter" idx="10"/>
          </p:nvPr>
        </p:nvSpPr>
        <p:spPr/>
        <p:txBody>
          <a:bodyPr/>
          <a:lstStyle/>
          <a:p>
            <a:fld id="{E7A86068-6E6A-4577-890C-31E11B7EBF1D}" type="slidenum">
              <a:rPr lang="en-US" smtClean="0"/>
              <a:t>10</a:t>
            </a:fld>
            <a:endParaRPr lang="en-US"/>
          </a:p>
        </p:txBody>
      </p:sp>
    </p:spTree>
    <p:extLst>
      <p:ext uri="{BB962C8B-B14F-4D97-AF65-F5344CB8AC3E}">
        <p14:creationId xmlns:p14="http://schemas.microsoft.com/office/powerpoint/2010/main" val="3043415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dirty="0" smtClean="0">
                <a:solidFill>
                  <a:prstClr val="black"/>
                </a:solidFill>
              </a:rPr>
              <a:t>Say: experiments</a:t>
            </a:r>
            <a:r>
              <a:rPr lang="en-US" sz="1200" baseline="0" dirty="0" smtClean="0">
                <a:solidFill>
                  <a:prstClr val="black"/>
                </a:solidFill>
              </a:rPr>
              <a:t> are very good in answering many of these questions, because we know exactly the production cost, eliminate noisy heterogeneity and confounds in the field, and can control for environmental factors.</a:t>
            </a:r>
            <a:r>
              <a:rPr lang="en-US" sz="1200" dirty="0" smtClean="0">
                <a:solidFill>
                  <a:prstClr val="black"/>
                </a:solidFill>
              </a:rPr>
              <a:t> We will answer the first 4 in</a:t>
            </a:r>
            <a:r>
              <a:rPr lang="en-US" sz="1200" baseline="0" dirty="0" smtClean="0">
                <a:solidFill>
                  <a:prstClr val="black"/>
                </a:solidFill>
              </a:rPr>
              <a:t> the presentation today, and our study can answer many more additional questions.</a:t>
            </a:r>
            <a:endParaRPr lang="en-US" sz="1200" dirty="0" smtClean="0">
              <a:solidFill>
                <a:prstClr val="black"/>
              </a:solidFill>
            </a:endParaRPr>
          </a:p>
          <a:p>
            <a:endParaRPr lang="en-US" sz="1200" dirty="0" smtClean="0">
              <a:solidFill>
                <a:prstClr val="black"/>
              </a:solidFill>
            </a:endParaRPr>
          </a:p>
          <a:p>
            <a:r>
              <a:rPr lang="en-US" sz="1200" dirty="0" smtClean="0">
                <a:solidFill>
                  <a:prstClr val="black"/>
                </a:solidFill>
              </a:rPr>
              <a:t>Loss-leader:</a:t>
            </a:r>
            <a:r>
              <a:rPr lang="en-US" sz="1200" baseline="0" dirty="0" smtClean="0">
                <a:solidFill>
                  <a:prstClr val="black"/>
                </a:solidFill>
              </a:rPr>
              <a:t> used in a multi-product setting; well yes here we don’t have multi-product but the headline price serves similarly as a way to attract buyers. And the fact that it works in the field already show that many buyers like the upgraded products (so they find value higher than price) although the price is really above marginal cost. Sellers are able to charge high price for them exactly because of the search cost. Or in another word, we might as well allow buyers in our experiment to choose the base product only from any seller, but we really do not anticipate them doing that because these features are apparently nice.</a:t>
            </a:r>
            <a:endParaRPr lang="en-US" dirty="0" smtClean="0"/>
          </a:p>
          <a:p>
            <a:endParaRPr lang="en-US" dirty="0" smtClean="0"/>
          </a:p>
          <a:p>
            <a:r>
              <a:rPr lang="en-US" dirty="0" smtClean="0"/>
              <a:t>(may put the following after experimental</a:t>
            </a:r>
            <a:r>
              <a:rPr lang="en-US" baseline="0" dirty="0" smtClean="0"/>
              <a:t> design) </a:t>
            </a:r>
            <a:r>
              <a:rPr lang="en-US" dirty="0" smtClean="0"/>
              <a:t>We </a:t>
            </a:r>
            <a:r>
              <a:rPr lang="en-US" dirty="0"/>
              <a:t>do not (yet) focus on</a:t>
            </a:r>
          </a:p>
          <a:p>
            <a:r>
              <a:rPr lang="en-US" dirty="0"/>
              <a:t>          - Shrouding attributes (so buyers are fully aware of the possible existence of feature values and prices)</a:t>
            </a:r>
          </a:p>
          <a:p>
            <a:r>
              <a:rPr lang="en-US" dirty="0"/>
              <a:t>          - Deceptive advertising (so any information displayed about the product is true)</a:t>
            </a:r>
          </a:p>
          <a:p>
            <a:r>
              <a:rPr lang="en-US" dirty="0"/>
              <a:t>          - Obscure perception of feature value or price because of unfamiliarity with </a:t>
            </a:r>
            <a:r>
              <a:rPr lang="en-US" altLang="zh-CN" dirty="0"/>
              <a:t>jargons</a:t>
            </a:r>
            <a:r>
              <a:rPr lang="en-US" dirty="0"/>
              <a:t> etc. (so buyers are provided the accurate levels of feature values and prices)</a:t>
            </a:r>
          </a:p>
          <a:p>
            <a:r>
              <a:rPr lang="en-US" dirty="0"/>
              <a:t>          - Incomparability because of format difference (so complexity is measurable on a continuous scale)</a:t>
            </a:r>
          </a:p>
          <a:p>
            <a:r>
              <a:rPr lang="en-US" dirty="0"/>
              <a:t>          - Uncertain or optional add-on costs (so there is no change that any add-on cost will not occur and no element of buyers’ overconfidence or over-optimism)</a:t>
            </a:r>
          </a:p>
          <a:p>
            <a:endParaRPr lang="en-US" dirty="0"/>
          </a:p>
          <a:p>
            <a:r>
              <a:rPr lang="en-US" dirty="0"/>
              <a:t>Our only frictions are searching process and aggregation of multiple features.</a:t>
            </a:r>
          </a:p>
          <a:p>
            <a:endParaRPr lang="en-US" dirty="0"/>
          </a:p>
        </p:txBody>
      </p:sp>
      <p:sp>
        <p:nvSpPr>
          <p:cNvPr id="4" name="灯片编号占位符 3"/>
          <p:cNvSpPr>
            <a:spLocks noGrp="1"/>
          </p:cNvSpPr>
          <p:nvPr>
            <p:ph type="sldNum" sz="quarter" idx="10"/>
          </p:nvPr>
        </p:nvSpPr>
        <p:spPr/>
        <p:txBody>
          <a:bodyPr/>
          <a:lstStyle/>
          <a:p>
            <a:fld id="{E7A86068-6E6A-4577-890C-31E11B7EBF1D}" type="slidenum">
              <a:rPr lang="en-US" smtClean="0"/>
              <a:t>11</a:t>
            </a:fld>
            <a:endParaRPr lang="en-US"/>
          </a:p>
        </p:txBody>
      </p:sp>
    </p:spTree>
    <p:extLst>
      <p:ext uri="{BB962C8B-B14F-4D97-AF65-F5344CB8AC3E}">
        <p14:creationId xmlns:p14="http://schemas.microsoft.com/office/powerpoint/2010/main" val="1037790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To the objection that student</a:t>
            </a:r>
            <a:r>
              <a:rPr lang="en-US" baseline="0" dirty="0" smtClean="0"/>
              <a:t> subjects are not rational sellers (</a:t>
            </a:r>
            <a:r>
              <a:rPr lang="en-US" baseline="0" dirty="0" err="1" smtClean="0"/>
              <a:t>Crosetto</a:t>
            </a:r>
            <a:r>
              <a:rPr lang="en-US" baseline="0" dirty="0" smtClean="0"/>
              <a:t> et al. 2017): in market experiments, incentives and certain market moral code crowd out motives like risk aversion and social preference (Roth et al. 1991; Holt, 1995), and professional managers do not behave in ways that are systematically different from students (Siegel &amp; Harnett, 1964; </a:t>
            </a:r>
            <a:r>
              <a:rPr lang="en-US" baseline="0" dirty="0" err="1" smtClean="0"/>
              <a:t>Abbink</a:t>
            </a:r>
            <a:r>
              <a:rPr lang="en-US" baseline="0" dirty="0" smtClean="0"/>
              <a:t> &amp; </a:t>
            </a:r>
            <a:r>
              <a:rPr lang="en-US" baseline="0" dirty="0" err="1" smtClean="0"/>
              <a:t>Rockenbach</a:t>
            </a:r>
            <a:r>
              <a:rPr lang="en-US" baseline="0" dirty="0" smtClean="0"/>
              <a:t>, 2006; Frechette, 2015).</a:t>
            </a:r>
            <a:endParaRPr lang="en-US" dirty="0"/>
          </a:p>
        </p:txBody>
      </p:sp>
      <p:sp>
        <p:nvSpPr>
          <p:cNvPr id="4" name="灯片编号占位符 3"/>
          <p:cNvSpPr>
            <a:spLocks noGrp="1"/>
          </p:cNvSpPr>
          <p:nvPr>
            <p:ph type="sldNum" sz="quarter" idx="10"/>
          </p:nvPr>
        </p:nvSpPr>
        <p:spPr/>
        <p:txBody>
          <a:bodyPr/>
          <a:lstStyle/>
          <a:p>
            <a:fld id="{E7A86068-6E6A-4577-890C-31E11B7EBF1D}" type="slidenum">
              <a:rPr lang="en-US" smtClean="0"/>
              <a:t>12</a:t>
            </a:fld>
            <a:endParaRPr lang="en-US"/>
          </a:p>
        </p:txBody>
      </p:sp>
    </p:spTree>
    <p:extLst>
      <p:ext uri="{BB962C8B-B14F-4D97-AF65-F5344CB8AC3E}">
        <p14:creationId xmlns:p14="http://schemas.microsoft.com/office/powerpoint/2010/main" val="1066925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24916">
              <a:defRPr/>
            </a:pPr>
            <a:r>
              <a:rPr lang="de-DE" dirty="0" smtClean="0"/>
              <a:t>Roles remain the same across the</a:t>
            </a:r>
            <a:r>
              <a:rPr lang="de-DE" baseline="0" dirty="0" smtClean="0"/>
              <a:t> whole study (except the sellers‘ filler task in Part 3), </a:t>
            </a:r>
            <a:r>
              <a:rPr lang="de-DE" baseline="0" dirty="0" err="1" smtClean="0"/>
              <a:t>and</a:t>
            </a:r>
            <a:r>
              <a:rPr lang="de-DE" baseline="0" dirty="0" smtClean="0"/>
              <a:t> </a:t>
            </a:r>
            <a:r>
              <a:rPr lang="de-DE" baseline="0" dirty="0" err="1" smtClean="0"/>
              <a:t>these</a:t>
            </a:r>
            <a:r>
              <a:rPr lang="de-DE" baseline="0" dirty="0" smtClean="0"/>
              <a:t> </a:t>
            </a:r>
            <a:r>
              <a:rPr lang="de-DE" baseline="0" dirty="0" err="1" smtClean="0"/>
              <a:t>are</a:t>
            </a:r>
            <a:r>
              <a:rPr lang="de-DE" baseline="0" dirty="0" smtClean="0"/>
              <a:t> </a:t>
            </a:r>
            <a:r>
              <a:rPr lang="de-DE" baseline="0" dirty="0" err="1" smtClean="0"/>
              <a:t>common</a:t>
            </a:r>
            <a:r>
              <a:rPr lang="de-DE" baseline="0" dirty="0" smtClean="0"/>
              <a:t> </a:t>
            </a:r>
            <a:r>
              <a:rPr lang="de-DE" baseline="0" dirty="0" err="1" smtClean="0"/>
              <a:t>information</a:t>
            </a:r>
            <a:endParaRPr lang="de-DE" baseline="0" dirty="0" smtClean="0"/>
          </a:p>
          <a:p>
            <a:pPr defTabSz="924916">
              <a:defRPr/>
            </a:pPr>
            <a:endParaRPr lang="de-DE" baseline="0" dirty="0" smtClean="0"/>
          </a:p>
          <a:p>
            <a:pPr defTabSz="924916">
              <a:defRPr/>
            </a:pPr>
            <a:r>
              <a:rPr lang="de-DE" baseline="0" dirty="0" smtClean="0"/>
              <a:t>Everything is denoted in ECU</a:t>
            </a:r>
            <a:endParaRPr lang="de-DE" dirty="0" smtClean="0"/>
          </a:p>
          <a:p>
            <a:pPr defTabSz="924916">
              <a:defRPr/>
            </a:pPr>
            <a:endParaRPr lang="de-DE" dirty="0" smtClean="0"/>
          </a:p>
          <a:p>
            <a:pPr defTabSz="924916">
              <a:defRPr/>
            </a:pPr>
            <a:r>
              <a:rPr lang="de-DE" dirty="0" smtClean="0"/>
              <a:t>Even</a:t>
            </a:r>
            <a:r>
              <a:rPr lang="de-DE" baseline="0" dirty="0" smtClean="0"/>
              <a:t> with heterogenous features, the products can still be seen as h</a:t>
            </a:r>
            <a:r>
              <a:rPr lang="de-DE" dirty="0" smtClean="0"/>
              <a:t>omogeneous</a:t>
            </a:r>
            <a:r>
              <a:rPr lang="de-DE" baseline="0" dirty="0" smtClean="0"/>
              <a:t> in the sense that the value of each feature can be seen as a negative price, </a:t>
            </a:r>
            <a:r>
              <a:rPr lang="en-US" baseline="0" dirty="0" smtClean="0"/>
              <a:t>the game is perfectly symmetric among sellers, </a:t>
            </a:r>
            <a:r>
              <a:rPr lang="de-DE" baseline="0" dirty="0" smtClean="0"/>
              <a:t>and no buyer has a special prior preference for any of the 6 sellers or products.</a:t>
            </a:r>
          </a:p>
          <a:p>
            <a:pPr defTabSz="924916">
              <a:defRPr/>
            </a:pPr>
            <a:endParaRPr lang="de-DE" baseline="0" dirty="0" smtClean="0"/>
          </a:p>
          <a:p>
            <a:pPr defTabSz="924916">
              <a:defRPr/>
            </a:pPr>
            <a:r>
              <a:rPr lang="de-DE" baseline="0" dirty="0" smtClean="0"/>
              <a:t>The extra </a:t>
            </a:r>
            <a:r>
              <a:rPr lang="de-DE" baseline="0" dirty="0" err="1" smtClean="0"/>
              <a:t>cost</a:t>
            </a:r>
            <a:r>
              <a:rPr lang="de-DE" baseline="0" dirty="0" smtClean="0"/>
              <a:t> </a:t>
            </a:r>
            <a:r>
              <a:rPr lang="de-DE" baseline="0" dirty="0" err="1" smtClean="0"/>
              <a:t>is</a:t>
            </a:r>
            <a:r>
              <a:rPr lang="de-DE" baseline="0" dirty="0" smtClean="0"/>
              <a:t> a </a:t>
            </a:r>
            <a:r>
              <a:rPr lang="de-DE" baseline="0" dirty="0" err="1" smtClean="0"/>
              <a:t>function</a:t>
            </a:r>
            <a:r>
              <a:rPr lang="de-DE" baseline="0" dirty="0" smtClean="0"/>
              <a:t> of </a:t>
            </a:r>
            <a:r>
              <a:rPr lang="de-DE" baseline="0" dirty="0" err="1" smtClean="0"/>
              <a:t>the</a:t>
            </a:r>
            <a:r>
              <a:rPr lang="de-DE" baseline="0" dirty="0" smtClean="0"/>
              <a:t> extra </a:t>
            </a:r>
            <a:r>
              <a:rPr lang="de-DE" baseline="0" dirty="0" err="1" smtClean="0"/>
              <a:t>value</a:t>
            </a:r>
            <a:r>
              <a:rPr lang="de-DE" baseline="0" dirty="0" smtClean="0"/>
              <a:t>, </a:t>
            </a:r>
            <a:r>
              <a:rPr lang="de-DE" baseline="0" dirty="0" err="1" smtClean="0"/>
              <a:t>which</a:t>
            </a:r>
            <a:r>
              <a:rPr lang="de-DE" baseline="0" dirty="0" smtClean="0"/>
              <a:t> will </a:t>
            </a:r>
            <a:r>
              <a:rPr lang="de-DE" baseline="0" dirty="0" err="1" smtClean="0"/>
              <a:t>be</a:t>
            </a:r>
            <a:r>
              <a:rPr lang="de-DE" baseline="0" dirty="0" smtClean="0"/>
              <a:t> </a:t>
            </a:r>
            <a:r>
              <a:rPr lang="de-DE" baseline="0" dirty="0" err="1" smtClean="0"/>
              <a:t>specified</a:t>
            </a:r>
            <a:r>
              <a:rPr lang="de-DE" baseline="0" dirty="0" smtClean="0"/>
              <a:t> </a:t>
            </a:r>
            <a:r>
              <a:rPr lang="de-DE" baseline="0" dirty="0" err="1" smtClean="0"/>
              <a:t>later</a:t>
            </a:r>
            <a:r>
              <a:rPr lang="de-DE" baseline="0" dirty="0" smtClean="0"/>
              <a:t>.</a:t>
            </a:r>
          </a:p>
          <a:p>
            <a:pPr defTabSz="924916">
              <a:defRPr/>
            </a:pPr>
            <a:endParaRPr lang="de-DE" dirty="0" smtClean="0"/>
          </a:p>
          <a:p>
            <a:pPr defTabSz="924916">
              <a:defRPr/>
            </a:pPr>
            <a:r>
              <a:rPr lang="de-DE" dirty="0" smtClean="0"/>
              <a:t>The above is common information among sellers </a:t>
            </a:r>
            <a:r>
              <a:rPr lang="de-DE" dirty="0" err="1" smtClean="0"/>
              <a:t>and</a:t>
            </a:r>
            <a:r>
              <a:rPr lang="de-DE" dirty="0" smtClean="0"/>
              <a:t> </a:t>
            </a:r>
            <a:r>
              <a:rPr lang="de-DE" dirty="0" err="1" smtClean="0"/>
              <a:t>buyers</a:t>
            </a:r>
            <a:endParaRPr lang="de-DE" dirty="0" smtClean="0"/>
          </a:p>
        </p:txBody>
      </p:sp>
      <p:sp>
        <p:nvSpPr>
          <p:cNvPr id="4" name="灯片编号占位符 3"/>
          <p:cNvSpPr>
            <a:spLocks noGrp="1"/>
          </p:cNvSpPr>
          <p:nvPr>
            <p:ph type="sldNum" sz="quarter" idx="10"/>
          </p:nvPr>
        </p:nvSpPr>
        <p:spPr/>
        <p:txBody>
          <a:bodyPr/>
          <a:lstStyle/>
          <a:p>
            <a:fld id="{E7A86068-6E6A-4577-890C-31E11B7EBF1D}" type="slidenum">
              <a:rPr lang="en-US" smtClean="0"/>
              <a:t>13</a:t>
            </a:fld>
            <a:endParaRPr lang="en-US"/>
          </a:p>
        </p:txBody>
      </p:sp>
    </p:spTree>
    <p:extLst>
      <p:ext uri="{BB962C8B-B14F-4D97-AF65-F5344CB8AC3E}">
        <p14:creationId xmlns:p14="http://schemas.microsoft.com/office/powerpoint/2010/main" val="3043415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24916" rtl="0" eaLnBrk="1" fontAlgn="auto" latinLnBrk="0" hangingPunct="1">
              <a:lnSpc>
                <a:spcPct val="100000"/>
              </a:lnSpc>
              <a:spcBef>
                <a:spcPts val="0"/>
              </a:spcBef>
              <a:spcAft>
                <a:spcPts val="0"/>
              </a:spcAft>
              <a:buClrTx/>
              <a:buSzTx/>
              <a:buFontTx/>
              <a:buNone/>
              <a:tabLst/>
              <a:defRPr/>
            </a:pPr>
            <a:r>
              <a:rPr lang="de-DE" baseline="0" dirty="0" err="1" smtClean="0"/>
              <a:t>To</a:t>
            </a:r>
            <a:r>
              <a:rPr lang="de-DE" baseline="0" dirty="0" smtClean="0"/>
              <a:t> </a:t>
            </a:r>
            <a:r>
              <a:rPr lang="de-DE" baseline="0" dirty="0" err="1" smtClean="0"/>
              <a:t>make</a:t>
            </a:r>
            <a:r>
              <a:rPr lang="de-DE" baseline="0" dirty="0" smtClean="0"/>
              <a:t> </a:t>
            </a:r>
            <a:r>
              <a:rPr lang="de-DE" baseline="0" dirty="0" err="1" smtClean="0"/>
              <a:t>things</a:t>
            </a:r>
            <a:r>
              <a:rPr lang="de-DE" baseline="0" dirty="0" smtClean="0"/>
              <a:t> simple </a:t>
            </a:r>
            <a:r>
              <a:rPr lang="de-DE" baseline="0" dirty="0" err="1" smtClean="0"/>
              <a:t>right</a:t>
            </a:r>
            <a:r>
              <a:rPr lang="de-DE" baseline="0" dirty="0" smtClean="0"/>
              <a:t> </a:t>
            </a:r>
            <a:r>
              <a:rPr lang="de-DE" baseline="0" dirty="0" err="1" smtClean="0"/>
              <a:t>now</a:t>
            </a:r>
            <a:r>
              <a:rPr lang="de-DE" baseline="0" dirty="0" smtClean="0"/>
              <a:t>, </a:t>
            </a:r>
            <a:r>
              <a:rPr lang="de-DE" baseline="0" dirty="0" err="1" smtClean="0"/>
              <a:t>these</a:t>
            </a:r>
            <a:r>
              <a:rPr lang="de-DE" baseline="0" dirty="0" smtClean="0"/>
              <a:t> </a:t>
            </a:r>
            <a:r>
              <a:rPr lang="de-DE" baseline="0" dirty="0" err="1" smtClean="0"/>
              <a:t>features</a:t>
            </a:r>
            <a:r>
              <a:rPr lang="de-DE" baseline="0" dirty="0" smtClean="0"/>
              <a:t> </a:t>
            </a:r>
            <a:r>
              <a:rPr lang="de-DE" baseline="0" dirty="0" err="1" smtClean="0"/>
              <a:t>are</a:t>
            </a:r>
            <a:r>
              <a:rPr lang="de-DE" baseline="0" dirty="0" smtClean="0"/>
              <a:t> not optional. </a:t>
            </a:r>
            <a:r>
              <a:rPr lang="de-DE" baseline="0" dirty="0" err="1" smtClean="0"/>
              <a:t>Consumers</a:t>
            </a:r>
            <a:r>
              <a:rPr lang="de-DE" baseline="0" dirty="0" smtClean="0"/>
              <a:t> </a:t>
            </a:r>
            <a:r>
              <a:rPr lang="de-DE" baseline="0" dirty="0" err="1" smtClean="0"/>
              <a:t>have</a:t>
            </a:r>
            <a:r>
              <a:rPr lang="de-DE" baseline="0" dirty="0" smtClean="0"/>
              <a:t> </a:t>
            </a:r>
            <a:r>
              <a:rPr lang="de-DE" baseline="0" dirty="0" err="1" smtClean="0"/>
              <a:t>to</a:t>
            </a:r>
            <a:r>
              <a:rPr lang="de-DE" baseline="0" dirty="0" smtClean="0"/>
              <a:t> </a:t>
            </a:r>
            <a:r>
              <a:rPr lang="de-DE" baseline="0" dirty="0" err="1" smtClean="0"/>
              <a:t>buy</a:t>
            </a:r>
            <a:r>
              <a:rPr lang="de-DE" baseline="0" dirty="0" smtClean="0"/>
              <a:t> </a:t>
            </a:r>
            <a:r>
              <a:rPr lang="de-DE" baseline="0" dirty="0" err="1" smtClean="0"/>
              <a:t>the</a:t>
            </a:r>
            <a:r>
              <a:rPr lang="de-DE" baseline="0" dirty="0" smtClean="0"/>
              <a:t> </a:t>
            </a:r>
            <a:r>
              <a:rPr lang="de-DE" baseline="0" dirty="0" err="1" smtClean="0"/>
              <a:t>whole</a:t>
            </a:r>
            <a:r>
              <a:rPr lang="de-DE" baseline="0" dirty="0" smtClean="0"/>
              <a:t> </a:t>
            </a:r>
            <a:r>
              <a:rPr lang="de-DE" baseline="0" dirty="0" err="1" smtClean="0"/>
              <a:t>bundle</a:t>
            </a:r>
            <a:r>
              <a:rPr lang="de-DE" baseline="0" dirty="0" smtClean="0"/>
              <a:t> </a:t>
            </a:r>
            <a:r>
              <a:rPr lang="de-DE" baseline="0" dirty="0" err="1" smtClean="0"/>
              <a:t>if</a:t>
            </a:r>
            <a:r>
              <a:rPr lang="de-DE" baseline="0" dirty="0" smtClean="0"/>
              <a:t> </a:t>
            </a:r>
            <a:r>
              <a:rPr lang="de-DE" baseline="0" dirty="0" err="1" smtClean="0"/>
              <a:t>they</a:t>
            </a:r>
            <a:r>
              <a:rPr lang="de-DE" baseline="0" dirty="0" smtClean="0"/>
              <a:t> </a:t>
            </a:r>
            <a:r>
              <a:rPr lang="de-DE" baseline="0" dirty="0" err="1" smtClean="0"/>
              <a:t>accept</a:t>
            </a:r>
            <a:r>
              <a:rPr lang="de-DE" baseline="0" dirty="0" smtClean="0"/>
              <a:t> </a:t>
            </a:r>
            <a:r>
              <a:rPr lang="de-DE" baseline="0" dirty="0" err="1" smtClean="0"/>
              <a:t>this</a:t>
            </a:r>
            <a:r>
              <a:rPr lang="de-DE" baseline="0" dirty="0" smtClean="0"/>
              <a:t> </a:t>
            </a:r>
            <a:r>
              <a:rPr lang="de-DE" baseline="0" dirty="0" err="1" smtClean="0"/>
              <a:t>offer</a:t>
            </a:r>
            <a:r>
              <a:rPr lang="de-DE" baseline="0" dirty="0" smtClean="0"/>
              <a:t>. </a:t>
            </a:r>
            <a:endParaRPr lang="de-DE" dirty="0" smtClean="0"/>
          </a:p>
          <a:p>
            <a:pPr defTabSz="924916">
              <a:defRPr/>
            </a:pPr>
            <a:endParaRPr lang="de-DE" dirty="0" smtClean="0"/>
          </a:p>
          <a:p>
            <a:pPr defTabSz="924916">
              <a:defRPr/>
            </a:pPr>
            <a:r>
              <a:rPr lang="de-DE" dirty="0" smtClean="0"/>
              <a:t>Even </a:t>
            </a:r>
            <a:r>
              <a:rPr lang="de-DE" dirty="0" err="1" smtClean="0"/>
              <a:t>if</a:t>
            </a:r>
            <a:r>
              <a:rPr lang="de-DE" dirty="0" smtClean="0"/>
              <a:t> </a:t>
            </a:r>
            <a:r>
              <a:rPr lang="de-DE" dirty="0" err="1" smtClean="0"/>
              <a:t>we</a:t>
            </a:r>
            <a:r>
              <a:rPr lang="de-DE" dirty="0" smtClean="0"/>
              <a:t> </a:t>
            </a:r>
            <a:r>
              <a:rPr lang="de-DE" dirty="0" err="1" smtClean="0"/>
              <a:t>allow</a:t>
            </a:r>
            <a:r>
              <a:rPr lang="de-DE" dirty="0" smtClean="0"/>
              <a:t> </a:t>
            </a:r>
            <a:r>
              <a:rPr lang="de-DE" dirty="0" err="1" smtClean="0"/>
              <a:t>for</a:t>
            </a:r>
            <a:r>
              <a:rPr lang="de-DE" baseline="0" dirty="0" smtClean="0"/>
              <a:t> </a:t>
            </a:r>
            <a:r>
              <a:rPr lang="de-DE" baseline="0" dirty="0" err="1" smtClean="0"/>
              <a:t>both</a:t>
            </a:r>
            <a:r>
              <a:rPr lang="de-DE" baseline="0" dirty="0" smtClean="0"/>
              <a:t> </a:t>
            </a:r>
            <a:r>
              <a:rPr lang="de-DE" baseline="0" dirty="0" err="1" smtClean="0"/>
              <a:t>the</a:t>
            </a:r>
            <a:r>
              <a:rPr lang="de-DE" baseline="0" dirty="0" smtClean="0"/>
              <a:t> inferior </a:t>
            </a:r>
            <a:r>
              <a:rPr lang="de-DE" baseline="0" dirty="0" err="1" smtClean="0"/>
              <a:t>product</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full</a:t>
            </a:r>
            <a:r>
              <a:rPr lang="de-DE" baseline="0" dirty="0" smtClean="0"/>
              <a:t> </a:t>
            </a:r>
            <a:r>
              <a:rPr lang="de-DE" baseline="0" dirty="0" err="1" smtClean="0"/>
              <a:t>product</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sold</a:t>
            </a:r>
            <a:r>
              <a:rPr lang="de-DE" baseline="0" dirty="0" smtClean="0"/>
              <a:t> </a:t>
            </a:r>
            <a:r>
              <a:rPr lang="de-DE" baseline="0" dirty="0" err="1" smtClean="0"/>
              <a:t>for</a:t>
            </a:r>
            <a:r>
              <a:rPr lang="de-DE" baseline="0" dirty="0" smtClean="0"/>
              <a:t> </a:t>
            </a:r>
            <a:r>
              <a:rPr lang="de-DE" baseline="0" dirty="0" err="1" smtClean="0"/>
              <a:t>each</a:t>
            </a:r>
            <a:r>
              <a:rPr lang="de-DE" baseline="0" dirty="0" smtClean="0"/>
              <a:t> </a:t>
            </a:r>
            <a:r>
              <a:rPr lang="de-DE" baseline="0" dirty="0" err="1" smtClean="0"/>
              <a:t>sellers</a:t>
            </a:r>
            <a:r>
              <a:rPr lang="de-DE" baseline="0" dirty="0" smtClean="0"/>
              <a:t>, </a:t>
            </a:r>
            <a:r>
              <a:rPr lang="de-DE" baseline="0" dirty="0" err="1" smtClean="0"/>
              <a:t>we</a:t>
            </a:r>
            <a:r>
              <a:rPr lang="de-DE" baseline="0" dirty="0" smtClean="0"/>
              <a:t> </a:t>
            </a:r>
            <a:r>
              <a:rPr lang="de-DE" baseline="0" dirty="0" err="1" smtClean="0"/>
              <a:t>have</a:t>
            </a:r>
            <a:r>
              <a:rPr lang="de-DE" baseline="0" dirty="0" smtClean="0"/>
              <a:t> fair </a:t>
            </a:r>
            <a:r>
              <a:rPr lang="de-DE" baseline="0" dirty="0" err="1" smtClean="0"/>
              <a:t>confidence</a:t>
            </a:r>
            <a:r>
              <a:rPr lang="de-DE" baseline="0" dirty="0" smtClean="0"/>
              <a:t> </a:t>
            </a:r>
            <a:r>
              <a:rPr lang="de-DE" baseline="0" dirty="0" err="1" smtClean="0"/>
              <a:t>to</a:t>
            </a:r>
            <a:r>
              <a:rPr lang="de-DE" baseline="0" dirty="0" smtClean="0"/>
              <a:t> </a:t>
            </a:r>
            <a:r>
              <a:rPr lang="de-DE" baseline="0" dirty="0" err="1" smtClean="0"/>
              <a:t>say</a:t>
            </a:r>
            <a:r>
              <a:rPr lang="de-DE" baseline="0" dirty="0" smtClean="0"/>
              <a:t> </a:t>
            </a:r>
            <a:r>
              <a:rPr lang="de-DE" baseline="0" dirty="0" err="1" smtClean="0"/>
              <a:t>though</a:t>
            </a:r>
            <a:r>
              <a:rPr lang="de-DE" baseline="0" dirty="0" smtClean="0"/>
              <a:t> </a:t>
            </a:r>
            <a:r>
              <a:rPr lang="de-DE" baseline="0" dirty="0" err="1" smtClean="0"/>
              <a:t>that</a:t>
            </a:r>
            <a:r>
              <a:rPr lang="de-DE" baseline="0" dirty="0" smtClean="0"/>
              <a:t> not </a:t>
            </a:r>
            <a:r>
              <a:rPr lang="de-DE" baseline="0" dirty="0" err="1" smtClean="0"/>
              <a:t>many</a:t>
            </a:r>
            <a:r>
              <a:rPr lang="de-DE" baseline="0" dirty="0" smtClean="0"/>
              <a:t> </a:t>
            </a:r>
            <a:r>
              <a:rPr lang="de-DE" baseline="0" dirty="0" err="1" smtClean="0"/>
              <a:t>buyers</a:t>
            </a:r>
            <a:r>
              <a:rPr lang="de-DE" baseline="0" dirty="0" smtClean="0"/>
              <a:t> will </a:t>
            </a:r>
            <a:r>
              <a:rPr lang="de-DE" baseline="0" dirty="0" err="1" smtClean="0"/>
              <a:t>go</a:t>
            </a:r>
            <a:r>
              <a:rPr lang="de-DE" baseline="0" dirty="0" smtClean="0"/>
              <a:t> </a:t>
            </a:r>
            <a:r>
              <a:rPr lang="de-DE" baseline="0" dirty="0" err="1" smtClean="0"/>
              <a:t>for</a:t>
            </a:r>
            <a:r>
              <a:rPr lang="de-DE" baseline="0" dirty="0" smtClean="0"/>
              <a:t> </a:t>
            </a:r>
            <a:r>
              <a:rPr lang="de-DE" baseline="0" dirty="0" err="1" smtClean="0"/>
              <a:t>the</a:t>
            </a:r>
            <a:r>
              <a:rPr lang="de-DE" baseline="0" dirty="0" smtClean="0"/>
              <a:t> inferior </a:t>
            </a:r>
            <a:r>
              <a:rPr lang="de-DE" baseline="0" dirty="0" err="1" smtClean="0"/>
              <a:t>product</a:t>
            </a:r>
            <a:r>
              <a:rPr lang="de-DE" baseline="0" dirty="0" smtClean="0"/>
              <a:t>, </a:t>
            </a:r>
            <a:r>
              <a:rPr lang="de-DE" baseline="0" dirty="0" err="1" smtClean="0"/>
              <a:t>especially</a:t>
            </a:r>
            <a:r>
              <a:rPr lang="de-DE" baseline="0" dirty="0" smtClean="0"/>
              <a:t> after </a:t>
            </a:r>
            <a:r>
              <a:rPr lang="de-DE" baseline="0" dirty="0" err="1" smtClean="0"/>
              <a:t>several</a:t>
            </a:r>
            <a:r>
              <a:rPr lang="de-DE" baseline="0" dirty="0" smtClean="0"/>
              <a:t> </a:t>
            </a:r>
            <a:r>
              <a:rPr lang="de-DE" baseline="0" dirty="0" err="1" smtClean="0"/>
              <a:t>periods</a:t>
            </a:r>
            <a:r>
              <a:rPr lang="de-DE" baseline="0" dirty="0" smtClean="0"/>
              <a:t>, </a:t>
            </a:r>
            <a:r>
              <a:rPr lang="de-DE" baseline="0" dirty="0" err="1" smtClean="0"/>
              <a:t>because</a:t>
            </a:r>
            <a:r>
              <a:rPr lang="de-DE" baseline="0" dirty="0" smtClean="0"/>
              <a:t> </a:t>
            </a:r>
            <a:r>
              <a:rPr lang="de-DE" baseline="0" dirty="0" err="1" smtClean="0"/>
              <a:t>they</a:t>
            </a:r>
            <a:r>
              <a:rPr lang="de-DE" baseline="0" dirty="0" smtClean="0"/>
              <a:t> will </a:t>
            </a:r>
            <a:r>
              <a:rPr lang="de-DE" baseline="0" dirty="0" err="1" smtClean="0"/>
              <a:t>soon</a:t>
            </a:r>
            <a:r>
              <a:rPr lang="de-DE" baseline="0" dirty="0" smtClean="0"/>
              <a:t> </a:t>
            </a:r>
            <a:r>
              <a:rPr lang="de-DE" baseline="0" dirty="0" err="1" smtClean="0"/>
              <a:t>realize</a:t>
            </a:r>
            <a:r>
              <a:rPr lang="de-DE" baseline="0" dirty="0" smtClean="0"/>
              <a:t> all </a:t>
            </a:r>
            <a:r>
              <a:rPr lang="de-DE" baseline="0" dirty="0" err="1" smtClean="0"/>
              <a:t>the</a:t>
            </a:r>
            <a:r>
              <a:rPr lang="de-DE" baseline="0" dirty="0" smtClean="0"/>
              <a:t> </a:t>
            </a:r>
            <a:r>
              <a:rPr lang="de-DE" baseline="0" dirty="0" err="1" smtClean="0"/>
              <a:t>features</a:t>
            </a:r>
            <a:r>
              <a:rPr lang="de-DE" baseline="0" dirty="0" smtClean="0"/>
              <a:t> </a:t>
            </a:r>
            <a:r>
              <a:rPr lang="de-DE" baseline="0" dirty="0" err="1" smtClean="0"/>
              <a:t>are</a:t>
            </a:r>
            <a:r>
              <a:rPr lang="de-DE" baseline="0" dirty="0" smtClean="0"/>
              <a:t> </a:t>
            </a:r>
            <a:r>
              <a:rPr lang="de-DE" baseline="0" dirty="0" err="1" smtClean="0"/>
              <a:t>valuable</a:t>
            </a:r>
            <a:r>
              <a:rPr lang="de-DE" baseline="0" dirty="0" smtClean="0"/>
              <a:t>. </a:t>
            </a:r>
            <a:endParaRPr lang="de-DE" dirty="0" smtClean="0"/>
          </a:p>
          <a:p>
            <a:pPr defTabSz="924916">
              <a:defRPr/>
            </a:pPr>
            <a:endParaRPr lang="de-DE" dirty="0" smtClean="0"/>
          </a:p>
          <a:p>
            <a:pPr defTabSz="924916">
              <a:defRPr/>
            </a:pPr>
            <a:r>
              <a:rPr lang="de-DE" dirty="0" smtClean="0"/>
              <a:t>All products come with these features and consumers</a:t>
            </a:r>
            <a:r>
              <a:rPr lang="de-DE" baseline="0" dirty="0" smtClean="0"/>
              <a:t> can only accept all or not buy. This can be thought of as the situation where you buy some printer, and you can only use the ink that is compatible with it. Or remember that in the bundle sale, you cannot always choose which components you want and which you do not. Or, think of a situation where you have a standardized good in mind that you want to buy, but in the end find that actually not all the features you want are included in the offered “base product“, and will just have to pay the extra for that standardized good you had in mind. </a:t>
            </a:r>
          </a:p>
          <a:p>
            <a:pPr defTabSz="924916">
              <a:defRPr/>
            </a:pPr>
            <a:endParaRPr lang="de-DE" baseline="0" dirty="0" smtClean="0"/>
          </a:p>
        </p:txBody>
      </p:sp>
      <p:sp>
        <p:nvSpPr>
          <p:cNvPr id="4" name="灯片编号占位符 3"/>
          <p:cNvSpPr>
            <a:spLocks noGrp="1"/>
          </p:cNvSpPr>
          <p:nvPr>
            <p:ph type="sldNum" sz="quarter" idx="10"/>
          </p:nvPr>
        </p:nvSpPr>
        <p:spPr/>
        <p:txBody>
          <a:bodyPr/>
          <a:lstStyle/>
          <a:p>
            <a:fld id="{E7A86068-6E6A-4577-890C-31E11B7EBF1D}" type="slidenum">
              <a:rPr lang="en-US" smtClean="0"/>
              <a:t>14</a:t>
            </a:fld>
            <a:endParaRPr lang="en-US"/>
          </a:p>
        </p:txBody>
      </p:sp>
    </p:spTree>
    <p:extLst>
      <p:ext uri="{BB962C8B-B14F-4D97-AF65-F5344CB8AC3E}">
        <p14:creationId xmlns:p14="http://schemas.microsoft.com/office/powerpoint/2010/main" val="3043415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2846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74137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5538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524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56491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2019/2/20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81106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2019/2/20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69182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2019/2/20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49636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2019/2/20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32238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6820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2510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2019/2/20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58417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emf"/></Relationships>
</file>

<file path=ppt/slides/_rels/slide3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8.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4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4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4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4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4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4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4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sz="4000" dirty="0" smtClean="0"/>
              <a:t>Obfuscation in competitive markets</a:t>
            </a:r>
            <a:endParaRPr lang="en-US" sz="4000" dirty="0"/>
          </a:p>
        </p:txBody>
      </p:sp>
      <p:sp>
        <p:nvSpPr>
          <p:cNvPr id="3" name="副标题 2"/>
          <p:cNvSpPr>
            <a:spLocks noGrp="1"/>
          </p:cNvSpPr>
          <p:nvPr>
            <p:ph type="subTitle" idx="1"/>
          </p:nvPr>
        </p:nvSpPr>
        <p:spPr/>
        <p:txBody>
          <a:bodyPr>
            <a:normAutofit/>
          </a:bodyPr>
          <a:lstStyle/>
          <a:p>
            <a:r>
              <a:rPr lang="en-US" sz="2400" dirty="0" smtClean="0">
                <a:solidFill>
                  <a:schemeClr val="tx1"/>
                </a:solidFill>
              </a:rPr>
              <a:t>Ernst Fehr                   </a:t>
            </a:r>
            <a:r>
              <a:rPr lang="en-US" sz="2400" dirty="0" err="1" smtClean="0">
                <a:solidFill>
                  <a:schemeClr val="tx1"/>
                </a:solidFill>
              </a:rPr>
              <a:t>Keyu</a:t>
            </a:r>
            <a:r>
              <a:rPr lang="en-US" sz="2400" dirty="0" smtClean="0">
                <a:solidFill>
                  <a:schemeClr val="tx1"/>
                </a:solidFill>
              </a:rPr>
              <a:t> Wu</a:t>
            </a:r>
            <a:endParaRPr lang="en-US" sz="2400" dirty="0">
              <a:solidFill>
                <a:schemeClr val="tx1"/>
              </a:solidFill>
            </a:endParaRPr>
          </a:p>
        </p:txBody>
      </p:sp>
    </p:spTree>
    <p:extLst>
      <p:ext uri="{BB962C8B-B14F-4D97-AF65-F5344CB8AC3E}">
        <p14:creationId xmlns:p14="http://schemas.microsoft.com/office/powerpoint/2010/main" val="1977676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sz="3600" dirty="0" smtClean="0"/>
              <a:t>Literature</a:t>
            </a:r>
            <a:endParaRPr lang="en-US" sz="3600" dirty="0"/>
          </a:p>
        </p:txBody>
      </p:sp>
      <p:sp>
        <p:nvSpPr>
          <p:cNvPr id="3" name="内容占位符 2"/>
          <p:cNvSpPr>
            <a:spLocks noGrp="1"/>
          </p:cNvSpPr>
          <p:nvPr>
            <p:ph idx="1"/>
          </p:nvPr>
        </p:nvSpPr>
        <p:spPr>
          <a:xfrm>
            <a:off x="457200" y="1600200"/>
            <a:ext cx="8229600" cy="4709120"/>
          </a:xfrm>
        </p:spPr>
        <p:txBody>
          <a:bodyPr>
            <a:normAutofit/>
          </a:bodyPr>
          <a:lstStyle/>
          <a:p>
            <a:pPr lvl="0"/>
            <a:r>
              <a:rPr lang="en-US" sz="1800" dirty="0">
                <a:solidFill>
                  <a:prstClr val="black"/>
                </a:solidFill>
              </a:rPr>
              <a:t>Theoretical </a:t>
            </a:r>
            <a:r>
              <a:rPr lang="en-US" sz="1800" dirty="0" smtClean="0">
                <a:solidFill>
                  <a:prstClr val="black"/>
                </a:solidFill>
              </a:rPr>
              <a:t>literature</a:t>
            </a:r>
          </a:p>
          <a:p>
            <a:pPr marL="548640" lvl="0" indent="0">
              <a:buNone/>
            </a:pPr>
            <a:r>
              <a:rPr lang="en-US" sz="1400" dirty="0" smtClean="0">
                <a:solidFill>
                  <a:prstClr val="black"/>
                </a:solidFill>
              </a:rPr>
              <a:t>- </a:t>
            </a:r>
            <a:r>
              <a:rPr lang="en-US" sz="1400" dirty="0">
                <a:solidFill>
                  <a:prstClr val="black"/>
                </a:solidFill>
              </a:rPr>
              <a:t>Ellison (2005), </a:t>
            </a:r>
            <a:r>
              <a:rPr lang="en-US" sz="1400" dirty="0" err="1">
                <a:solidFill>
                  <a:prstClr val="black"/>
                </a:solidFill>
              </a:rPr>
              <a:t>Gabaix</a:t>
            </a:r>
            <a:r>
              <a:rPr lang="en-US" sz="1400" dirty="0">
                <a:solidFill>
                  <a:prstClr val="black"/>
                </a:solidFill>
              </a:rPr>
              <a:t> and </a:t>
            </a:r>
            <a:r>
              <a:rPr lang="en-US" sz="1400" dirty="0" err="1">
                <a:solidFill>
                  <a:prstClr val="black"/>
                </a:solidFill>
              </a:rPr>
              <a:t>Laibson</a:t>
            </a:r>
            <a:r>
              <a:rPr lang="en-US" sz="1400" dirty="0">
                <a:solidFill>
                  <a:prstClr val="black"/>
                </a:solidFill>
              </a:rPr>
              <a:t>(2006), </a:t>
            </a:r>
            <a:r>
              <a:rPr lang="en-US" sz="1400" dirty="0" err="1" smtClean="0">
                <a:solidFill>
                  <a:prstClr val="black"/>
                </a:solidFill>
              </a:rPr>
              <a:t>Spiegler</a:t>
            </a:r>
            <a:r>
              <a:rPr lang="en-US" sz="1400" dirty="0" smtClean="0">
                <a:solidFill>
                  <a:prstClr val="black"/>
                </a:solidFill>
              </a:rPr>
              <a:t>(2006), Carlin(2009</a:t>
            </a:r>
            <a:r>
              <a:rPr lang="en-US" sz="1400" dirty="0">
                <a:solidFill>
                  <a:prstClr val="black"/>
                </a:solidFill>
              </a:rPr>
              <a:t>), Wilson(2010), </a:t>
            </a:r>
            <a:r>
              <a:rPr lang="en-US" sz="1400" dirty="0" err="1">
                <a:solidFill>
                  <a:prstClr val="black"/>
                </a:solidFill>
              </a:rPr>
              <a:t>Gaudeul</a:t>
            </a:r>
            <a:r>
              <a:rPr lang="en-US" sz="1400" dirty="0">
                <a:solidFill>
                  <a:prstClr val="black"/>
                </a:solidFill>
              </a:rPr>
              <a:t> and </a:t>
            </a:r>
            <a:r>
              <a:rPr lang="en-US" sz="1400" dirty="0" err="1">
                <a:solidFill>
                  <a:prstClr val="black"/>
                </a:solidFill>
              </a:rPr>
              <a:t>Sugden</a:t>
            </a:r>
            <a:r>
              <a:rPr lang="en-US" sz="1400" dirty="0">
                <a:solidFill>
                  <a:prstClr val="black"/>
                </a:solidFill>
              </a:rPr>
              <a:t> (2011), Ellison and </a:t>
            </a:r>
            <a:r>
              <a:rPr lang="en-US" sz="1400" dirty="0" err="1">
                <a:solidFill>
                  <a:prstClr val="black"/>
                </a:solidFill>
              </a:rPr>
              <a:t>Wolitzky</a:t>
            </a:r>
            <a:r>
              <a:rPr lang="en-US" sz="1400" dirty="0">
                <a:solidFill>
                  <a:prstClr val="black"/>
                </a:solidFill>
              </a:rPr>
              <a:t> (2012), </a:t>
            </a:r>
            <a:r>
              <a:rPr lang="en-US" sz="1400" dirty="0" err="1">
                <a:solidFill>
                  <a:prstClr val="black"/>
                </a:solidFill>
              </a:rPr>
              <a:t>Chioveanu</a:t>
            </a:r>
            <a:r>
              <a:rPr lang="en-US" sz="1400" dirty="0">
                <a:solidFill>
                  <a:prstClr val="black"/>
                </a:solidFill>
              </a:rPr>
              <a:t> and Zhou (2013), and many others</a:t>
            </a:r>
          </a:p>
          <a:p>
            <a:endParaRPr lang="en-US" sz="1800" dirty="0"/>
          </a:p>
          <a:p>
            <a:endParaRPr lang="en-US" sz="1800" dirty="0"/>
          </a:p>
          <a:p>
            <a:r>
              <a:rPr lang="en-US" sz="1800" dirty="0" smtClean="0"/>
              <a:t>Empirical literature</a:t>
            </a:r>
          </a:p>
          <a:p>
            <a:pPr marL="548640" indent="0">
              <a:buNone/>
            </a:pPr>
            <a:r>
              <a:rPr lang="en-US" sz="1400" dirty="0">
                <a:solidFill>
                  <a:prstClr val="black"/>
                </a:solidFill>
              </a:rPr>
              <a:t>- Ellison and Ellison (2009), Li and </a:t>
            </a:r>
            <a:r>
              <a:rPr lang="en-US" sz="1400" dirty="0" err="1">
                <a:solidFill>
                  <a:prstClr val="black"/>
                </a:solidFill>
              </a:rPr>
              <a:t>Dinlersoz</a:t>
            </a:r>
            <a:r>
              <a:rPr lang="en-US" sz="1400" dirty="0">
                <a:solidFill>
                  <a:prstClr val="black"/>
                </a:solidFill>
              </a:rPr>
              <a:t> (2012), </a:t>
            </a:r>
            <a:r>
              <a:rPr lang="en-US" sz="1400" dirty="0" err="1">
                <a:solidFill>
                  <a:prstClr val="black"/>
                </a:solidFill>
              </a:rPr>
              <a:t>Miravete</a:t>
            </a:r>
            <a:r>
              <a:rPr lang="en-US" sz="1400" dirty="0">
                <a:solidFill>
                  <a:prstClr val="black"/>
                </a:solidFill>
              </a:rPr>
              <a:t> (2013), Hackl et al. (2014), McDonald and Wren (2014), </a:t>
            </a:r>
            <a:r>
              <a:rPr lang="en-US" sz="1400" dirty="0" err="1">
                <a:solidFill>
                  <a:prstClr val="black"/>
                </a:solidFill>
              </a:rPr>
              <a:t>Seim</a:t>
            </a:r>
            <a:r>
              <a:rPr lang="en-US" sz="1400" dirty="0">
                <a:solidFill>
                  <a:prstClr val="black"/>
                </a:solidFill>
              </a:rPr>
              <a:t> et al. (2016a), and many others</a:t>
            </a:r>
          </a:p>
          <a:p>
            <a:pPr marL="0" indent="0">
              <a:buNone/>
            </a:pPr>
            <a:endParaRPr lang="en-US" sz="1400" dirty="0">
              <a:solidFill>
                <a:prstClr val="black"/>
              </a:solidFill>
            </a:endParaRPr>
          </a:p>
          <a:p>
            <a:pPr marL="0" indent="0">
              <a:buNone/>
            </a:pPr>
            <a:endParaRPr lang="en-US" sz="1400" dirty="0">
              <a:solidFill>
                <a:prstClr val="black"/>
              </a:solidFill>
            </a:endParaRPr>
          </a:p>
          <a:p>
            <a:r>
              <a:rPr lang="en-US" sz="1800" dirty="0" smtClean="0"/>
              <a:t>Experimental literature</a:t>
            </a:r>
            <a:endParaRPr lang="en-US" sz="1800" dirty="0"/>
          </a:p>
          <a:p>
            <a:pPr marL="548640" indent="0">
              <a:buNone/>
            </a:pPr>
            <a:r>
              <a:rPr lang="en-US" sz="1400" dirty="0">
                <a:solidFill>
                  <a:prstClr val="black"/>
                </a:solidFill>
              </a:rPr>
              <a:t>- </a:t>
            </a:r>
            <a:r>
              <a:rPr lang="en-US" sz="1400" dirty="0" err="1">
                <a:solidFill>
                  <a:prstClr val="black"/>
                </a:solidFill>
              </a:rPr>
              <a:t>Kalayci</a:t>
            </a:r>
            <a:r>
              <a:rPr lang="en-US" sz="1400" dirty="0">
                <a:solidFill>
                  <a:prstClr val="black"/>
                </a:solidFill>
              </a:rPr>
              <a:t> and Potters (2011), </a:t>
            </a:r>
            <a:r>
              <a:rPr lang="en-US" sz="1400" dirty="0" err="1">
                <a:solidFill>
                  <a:prstClr val="black"/>
                </a:solidFill>
              </a:rPr>
              <a:t>Kalayci</a:t>
            </a:r>
            <a:r>
              <a:rPr lang="en-US" sz="1400" dirty="0">
                <a:solidFill>
                  <a:prstClr val="black"/>
                </a:solidFill>
              </a:rPr>
              <a:t> (2015), </a:t>
            </a:r>
            <a:r>
              <a:rPr lang="en-US" sz="1400" dirty="0" err="1">
                <a:solidFill>
                  <a:prstClr val="black"/>
                </a:solidFill>
              </a:rPr>
              <a:t>Kalayci</a:t>
            </a:r>
            <a:r>
              <a:rPr lang="en-US" sz="1400" dirty="0">
                <a:solidFill>
                  <a:prstClr val="black"/>
                </a:solidFill>
              </a:rPr>
              <a:t> (2016), and a few other non-market experiments</a:t>
            </a:r>
          </a:p>
          <a:p>
            <a:pPr marL="0" indent="0">
              <a:buNone/>
            </a:pPr>
            <a:endParaRPr lang="en-US" sz="1400" dirty="0" smtClean="0">
              <a:solidFill>
                <a:prstClr val="black"/>
              </a:solidFill>
            </a:endParaRPr>
          </a:p>
          <a:p>
            <a:pPr marL="0" indent="0">
              <a:buNone/>
            </a:pPr>
            <a:endParaRPr lang="en-US" sz="1400" dirty="0">
              <a:solidFill>
                <a:prstClr val="black"/>
              </a:solidFill>
            </a:endParaRPr>
          </a:p>
          <a:p>
            <a:pPr marL="0" indent="0">
              <a:buNone/>
            </a:pPr>
            <a:endParaRPr lang="en-US" sz="1400" dirty="0">
              <a:solidFill>
                <a:prstClr val="black"/>
              </a:solidFill>
            </a:endParaRPr>
          </a:p>
          <a:p>
            <a:pPr marL="0" indent="0">
              <a:buNone/>
            </a:pPr>
            <a:endParaRPr lang="en-US" sz="1400" dirty="0" smtClean="0">
              <a:solidFill>
                <a:prstClr val="black"/>
              </a:solidFill>
            </a:endParaRPr>
          </a:p>
          <a:p>
            <a:pPr marL="0" indent="0">
              <a:buNone/>
            </a:pPr>
            <a:endParaRPr lang="en-US" sz="1800" dirty="0" smtClean="0"/>
          </a:p>
          <a:p>
            <a:endParaRPr lang="en-US" sz="1800" dirty="0"/>
          </a:p>
        </p:txBody>
      </p:sp>
    </p:spTree>
    <p:extLst>
      <p:ext uri="{BB962C8B-B14F-4D97-AF65-F5344CB8AC3E}">
        <p14:creationId xmlns:p14="http://schemas.microsoft.com/office/powerpoint/2010/main" val="482235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sz="3600" dirty="0" smtClean="0"/>
              <a:t>Important Open Questions</a:t>
            </a:r>
            <a:endParaRPr lang="en-US" sz="3600" dirty="0"/>
          </a:p>
        </p:txBody>
      </p:sp>
      <p:sp>
        <p:nvSpPr>
          <p:cNvPr id="3" name="内容占位符 2"/>
          <p:cNvSpPr>
            <a:spLocks noGrp="1"/>
          </p:cNvSpPr>
          <p:nvPr>
            <p:ph idx="1"/>
          </p:nvPr>
        </p:nvSpPr>
        <p:spPr>
          <a:xfrm>
            <a:off x="107504" y="1412776"/>
            <a:ext cx="8928992" cy="4708525"/>
          </a:xfrm>
        </p:spPr>
        <p:txBody>
          <a:bodyPr>
            <a:normAutofit/>
          </a:bodyPr>
          <a:lstStyle/>
          <a:p>
            <a:pPr>
              <a:buAutoNum type="arabicPeriod"/>
            </a:pPr>
            <a:r>
              <a:rPr lang="en-US" sz="1600" dirty="0" smtClean="0">
                <a:solidFill>
                  <a:srgbClr val="000000"/>
                </a:solidFill>
                <a:latin typeface="Calibri" panose="020F0502020204030204" pitchFamily="34" charset="0"/>
              </a:rPr>
              <a:t>Are sellers able to </a:t>
            </a:r>
            <a:r>
              <a:rPr lang="en-US" sz="1600" b="1" dirty="0" smtClean="0">
                <a:solidFill>
                  <a:srgbClr val="000000"/>
                </a:solidFill>
                <a:latin typeface="Calibri" panose="020F0502020204030204" pitchFamily="34" charset="0"/>
              </a:rPr>
              <a:t>escape the “zero-profit” trap</a:t>
            </a:r>
            <a:r>
              <a:rPr lang="en-US" sz="1600" dirty="0" smtClean="0">
                <a:solidFill>
                  <a:srgbClr val="000000"/>
                </a:solidFill>
                <a:latin typeface="Calibri" panose="020F0502020204030204" pitchFamily="34" charset="0"/>
              </a:rPr>
              <a:t> by obfuscating consumers with add-on features?                                                    </a:t>
            </a:r>
            <a:r>
              <a:rPr lang="en-US" altLang="zh-CN" sz="1600" dirty="0" smtClean="0">
                <a:solidFill>
                  <a:srgbClr val="000000"/>
                </a:solidFill>
                <a:latin typeface="Calibri" panose="020F0502020204030204" pitchFamily="34" charset="0"/>
              </a:rPr>
              <a:t>                                                                                                                                                                          </a:t>
            </a:r>
            <a:r>
              <a:rPr lang="en-US" sz="1600" dirty="0" smtClean="0">
                <a:solidFill>
                  <a:srgbClr val="000000"/>
                </a:solidFill>
                <a:latin typeface="Calibri" panose="020F0502020204030204" pitchFamily="34" charset="0"/>
              </a:rPr>
              <a:t>If so, how much profit do sellers make from obfuscation? </a:t>
            </a:r>
            <a:endParaRPr lang="en-US" sz="1600" dirty="0" smtClean="0">
              <a:solidFill>
                <a:srgbClr val="FF0000"/>
              </a:solidFill>
              <a:latin typeface="Calibri" panose="020F0502020204030204" pitchFamily="34" charset="0"/>
            </a:endParaRPr>
          </a:p>
          <a:p>
            <a:pPr>
              <a:buAutoNum type="arabicPeriod"/>
            </a:pPr>
            <a:endParaRPr lang="en-US" sz="1600" dirty="0" smtClean="0">
              <a:solidFill>
                <a:srgbClr val="000000"/>
              </a:solidFill>
              <a:latin typeface="Calibri" panose="020F0502020204030204" pitchFamily="34" charset="0"/>
            </a:endParaRPr>
          </a:p>
          <a:p>
            <a:pPr>
              <a:buFont typeface="Arial" panose="020B0604020202020204" pitchFamily="34" charset="0"/>
              <a:buAutoNum type="arabicPeriod"/>
            </a:pPr>
            <a:r>
              <a:rPr lang="en-US" sz="1600" dirty="0" smtClean="0">
                <a:solidFill>
                  <a:srgbClr val="000000"/>
                </a:solidFill>
                <a:latin typeface="Calibri" panose="020F0502020204030204" pitchFamily="34" charset="0"/>
              </a:rPr>
              <a:t>Do sellers indeed </a:t>
            </a:r>
            <a:r>
              <a:rPr lang="en-US" sz="1600" b="1" dirty="0" smtClean="0">
                <a:solidFill>
                  <a:srgbClr val="000000"/>
                </a:solidFill>
                <a:latin typeface="Calibri" panose="020F0502020204030204" pitchFamily="34" charset="0"/>
              </a:rPr>
              <a:t>use headline prices to attract consumers' attention</a:t>
            </a:r>
            <a:r>
              <a:rPr lang="en-US" sz="1600" dirty="0" smtClean="0">
                <a:solidFill>
                  <a:srgbClr val="000000"/>
                </a:solidFill>
                <a:latin typeface="Calibri" panose="020F0502020204030204" pitchFamily="34" charset="0"/>
              </a:rPr>
              <a:t>, so that </a:t>
            </a:r>
            <a:r>
              <a:rPr lang="en-US" sz="1600" dirty="0" smtClean="0"/>
              <a:t>consumers are more likely to buy products with low headline prices</a:t>
            </a:r>
            <a:r>
              <a:rPr lang="en-US" sz="1600" dirty="0" smtClean="0">
                <a:solidFill>
                  <a:srgbClr val="000000"/>
                </a:solidFill>
                <a:latin typeface="Calibri" panose="020F0502020204030204" pitchFamily="34" charset="0"/>
              </a:rPr>
              <a:t>?                                                                                            </a:t>
            </a:r>
            <a:r>
              <a:rPr lang="en-US" sz="1200" dirty="0" smtClean="0">
                <a:solidFill>
                  <a:prstClr val="black"/>
                </a:solidFill>
              </a:rPr>
              <a:t>(</a:t>
            </a:r>
            <a:r>
              <a:rPr lang="en-US" sz="1200" dirty="0">
                <a:solidFill>
                  <a:prstClr val="black"/>
                </a:solidFill>
              </a:rPr>
              <a:t>Ellison, 2005; </a:t>
            </a:r>
            <a:r>
              <a:rPr lang="en-US" altLang="zh-CN" sz="1200" dirty="0">
                <a:solidFill>
                  <a:prstClr val="black"/>
                </a:solidFill>
              </a:rPr>
              <a:t>Hossain and Morgan, 2006; </a:t>
            </a:r>
            <a:r>
              <a:rPr lang="en-US" altLang="zh-CN" sz="1200" dirty="0" err="1" smtClean="0">
                <a:solidFill>
                  <a:prstClr val="black"/>
                </a:solidFill>
              </a:rPr>
              <a:t>Chetty</a:t>
            </a:r>
            <a:r>
              <a:rPr lang="en-US" altLang="zh-CN" sz="1200" dirty="0" smtClean="0">
                <a:solidFill>
                  <a:prstClr val="black"/>
                </a:solidFill>
              </a:rPr>
              <a:t>  </a:t>
            </a:r>
            <a:r>
              <a:rPr lang="en-US" altLang="zh-CN" sz="1200" dirty="0">
                <a:solidFill>
                  <a:prstClr val="black"/>
                </a:solidFill>
              </a:rPr>
              <a:t>et al. 2009; </a:t>
            </a:r>
            <a:r>
              <a:rPr lang="en-US" altLang="zh-CN" sz="1200" dirty="0" err="1" smtClean="0">
                <a:solidFill>
                  <a:prstClr val="black"/>
                </a:solidFill>
              </a:rPr>
              <a:t>Allcott</a:t>
            </a:r>
            <a:r>
              <a:rPr lang="en-US" altLang="zh-CN" sz="1200" dirty="0">
                <a:solidFill>
                  <a:prstClr val="black"/>
                </a:solidFill>
              </a:rPr>
              <a:t>, 2015; </a:t>
            </a:r>
            <a:r>
              <a:rPr lang="en-US" altLang="zh-CN" sz="1200" dirty="0" err="1">
                <a:solidFill>
                  <a:prstClr val="black"/>
                </a:solidFill>
              </a:rPr>
              <a:t>Taubinsky</a:t>
            </a:r>
            <a:r>
              <a:rPr lang="en-US" altLang="zh-CN" sz="1200" dirty="0">
                <a:solidFill>
                  <a:prstClr val="black"/>
                </a:solidFill>
              </a:rPr>
              <a:t> and Rees-Jones, 2018; </a:t>
            </a:r>
            <a:r>
              <a:rPr lang="en-US" sz="1200" dirty="0" smtClean="0">
                <a:solidFill>
                  <a:prstClr val="black"/>
                </a:solidFill>
              </a:rPr>
              <a:t>and many others)</a:t>
            </a:r>
            <a:r>
              <a:rPr lang="en-US" sz="1600" dirty="0" smtClean="0">
                <a:solidFill>
                  <a:srgbClr val="FF0000"/>
                </a:solidFill>
                <a:latin typeface="Calibri" panose="020F0502020204030204" pitchFamily="34" charset="0"/>
              </a:rPr>
              <a:t>                                           </a:t>
            </a:r>
            <a:r>
              <a:rPr lang="en-US" altLang="zh-CN" sz="1600" dirty="0" smtClean="0">
                <a:solidFill>
                  <a:srgbClr val="FF0000"/>
                </a:solidFill>
                <a:latin typeface="Calibri" panose="020F0502020204030204" pitchFamily="34" charset="0"/>
              </a:rPr>
              <a:t>                                                </a:t>
            </a:r>
            <a:r>
              <a:rPr lang="en-US" sz="1600" dirty="0" smtClean="0">
                <a:solidFill>
                  <a:srgbClr val="000000"/>
                </a:solidFill>
                <a:latin typeface="Calibri" panose="020F0502020204030204" pitchFamily="34" charset="0"/>
              </a:rPr>
              <a:t>If so, do sellers </a:t>
            </a:r>
            <a:r>
              <a:rPr lang="en-US" sz="1600" b="1" dirty="0" smtClean="0">
                <a:solidFill>
                  <a:srgbClr val="000000"/>
                </a:solidFill>
                <a:latin typeface="Calibri" panose="020F0502020204030204" pitchFamily="34" charset="0"/>
              </a:rPr>
              <a:t>reduce headline prices even below marginal cost, but still earn higher profits</a:t>
            </a:r>
            <a:r>
              <a:rPr lang="en-US" sz="1600" dirty="0" smtClean="0">
                <a:solidFill>
                  <a:srgbClr val="000000"/>
                </a:solidFill>
                <a:latin typeface="Calibri" panose="020F0502020204030204" pitchFamily="34" charset="0"/>
              </a:rPr>
              <a:t>?</a:t>
            </a:r>
            <a:r>
              <a:rPr lang="en-US" sz="1600" dirty="0" smtClean="0">
                <a:solidFill>
                  <a:prstClr val="black"/>
                </a:solidFill>
              </a:rPr>
              <a:t>                                                                                                 </a:t>
            </a:r>
            <a:endParaRPr lang="en-US" sz="1600" dirty="0" smtClean="0"/>
          </a:p>
          <a:p>
            <a:pPr>
              <a:buFont typeface="Arial" panose="020B0604020202020204" pitchFamily="34" charset="0"/>
              <a:buAutoNum type="arabicPeriod"/>
            </a:pPr>
            <a:endParaRPr lang="en-US" sz="1600" dirty="0">
              <a:solidFill>
                <a:srgbClr val="000000"/>
              </a:solidFill>
              <a:latin typeface="Calibri" panose="020F0502020204030204" pitchFamily="34" charset="0"/>
            </a:endParaRPr>
          </a:p>
          <a:p>
            <a:pPr>
              <a:buFont typeface="Arial" panose="020B0604020202020204" pitchFamily="34" charset="0"/>
              <a:buAutoNum type="arabicPeriod"/>
            </a:pPr>
            <a:r>
              <a:rPr lang="en-US" sz="1600" dirty="0" smtClean="0">
                <a:solidFill>
                  <a:srgbClr val="000000"/>
                </a:solidFill>
                <a:latin typeface="Calibri" panose="020F0502020204030204" pitchFamily="34" charset="0"/>
              </a:rPr>
              <a:t>Do </a:t>
            </a:r>
            <a:r>
              <a:rPr lang="en-US" sz="1600" dirty="0">
                <a:solidFill>
                  <a:srgbClr val="000000"/>
                </a:solidFill>
                <a:latin typeface="Calibri" panose="020F0502020204030204" pitchFamily="34" charset="0"/>
              </a:rPr>
              <a:t>sellers' choose </a:t>
            </a:r>
            <a:r>
              <a:rPr lang="en-US" sz="1600" b="1" dirty="0">
                <a:solidFill>
                  <a:srgbClr val="000000"/>
                </a:solidFill>
                <a:latin typeface="Calibri" panose="020F0502020204030204" pitchFamily="34" charset="0"/>
              </a:rPr>
              <a:t>inefficiently </a:t>
            </a:r>
            <a:r>
              <a:rPr lang="en-US" sz="1600" b="1" dirty="0" smtClean="0">
                <a:solidFill>
                  <a:srgbClr val="000000"/>
                </a:solidFill>
                <a:latin typeface="Calibri" panose="020F0502020204030204" pitchFamily="34" charset="0"/>
              </a:rPr>
              <a:t>high </a:t>
            </a:r>
            <a:r>
              <a:rPr lang="en-US" sz="1600" b="1" dirty="0">
                <a:solidFill>
                  <a:srgbClr val="000000"/>
                </a:solidFill>
                <a:latin typeface="Calibri" panose="020F0502020204030204" pitchFamily="34" charset="0"/>
              </a:rPr>
              <a:t>obfuscation levels</a:t>
            </a:r>
            <a:r>
              <a:rPr lang="en-US" sz="1600" dirty="0">
                <a:solidFill>
                  <a:srgbClr val="000000"/>
                </a:solidFill>
                <a:latin typeface="Calibri" panose="020F0502020204030204" pitchFamily="34" charset="0"/>
              </a:rPr>
              <a:t> </a:t>
            </a:r>
            <a:r>
              <a:rPr lang="en-US" sz="1600" dirty="0" smtClean="0">
                <a:solidFill>
                  <a:srgbClr val="000000"/>
                </a:solidFill>
                <a:latin typeface="Calibri" panose="020F0502020204030204" pitchFamily="34" charset="0"/>
              </a:rPr>
              <a:t>that even reduce </a:t>
            </a:r>
            <a:r>
              <a:rPr lang="en-US" sz="1600" dirty="0">
                <a:solidFill>
                  <a:srgbClr val="000000"/>
                </a:solidFill>
                <a:latin typeface="Calibri" panose="020F0502020204030204" pitchFamily="34" charset="0"/>
              </a:rPr>
              <a:t>overall (consumer + producer) </a:t>
            </a:r>
            <a:r>
              <a:rPr lang="en-US" sz="1600" dirty="0" smtClean="0">
                <a:solidFill>
                  <a:srgbClr val="000000"/>
                </a:solidFill>
                <a:latin typeface="Calibri" panose="020F0502020204030204" pitchFamily="34" charset="0"/>
              </a:rPr>
              <a:t>surplus</a:t>
            </a:r>
            <a:r>
              <a:rPr lang="en-US" sz="1600" dirty="0"/>
              <a:t> ? </a:t>
            </a:r>
            <a:r>
              <a:rPr lang="en-US" sz="1600" dirty="0" smtClean="0">
                <a:solidFill>
                  <a:srgbClr val="000000"/>
                </a:solidFill>
                <a:latin typeface="Calibri" panose="020F0502020204030204" pitchFamily="34" charset="0"/>
              </a:rPr>
              <a:t> </a:t>
            </a:r>
            <a:endParaRPr lang="en-US" sz="1600" dirty="0">
              <a:solidFill>
                <a:srgbClr val="000000"/>
              </a:solidFill>
              <a:latin typeface="Calibri" panose="020F0502020204030204" pitchFamily="34" charset="0"/>
            </a:endParaRPr>
          </a:p>
          <a:p>
            <a:pPr>
              <a:buFont typeface="Arial" panose="020B0604020202020204" pitchFamily="34" charset="0"/>
              <a:buAutoNum type="arabicPeriod"/>
            </a:pPr>
            <a:endParaRPr lang="en-US" sz="1600" dirty="0" smtClean="0">
              <a:solidFill>
                <a:srgbClr val="000000"/>
              </a:solidFill>
              <a:latin typeface="Calibri" panose="020F0502020204030204" pitchFamily="34" charset="0"/>
            </a:endParaRPr>
          </a:p>
          <a:p>
            <a:pPr>
              <a:buFont typeface="Arial" panose="020B0604020202020204" pitchFamily="34" charset="0"/>
              <a:buAutoNum type="arabicPeriod"/>
            </a:pPr>
            <a:r>
              <a:rPr lang="en-US" sz="1600" dirty="0" smtClean="0">
                <a:solidFill>
                  <a:srgbClr val="000000"/>
                </a:solidFill>
                <a:latin typeface="Calibri" panose="020F0502020204030204" pitchFamily="34" charset="0"/>
              </a:rPr>
              <a:t>What </a:t>
            </a:r>
            <a:r>
              <a:rPr lang="en-US" sz="1600" dirty="0">
                <a:solidFill>
                  <a:srgbClr val="000000"/>
                </a:solidFill>
                <a:latin typeface="Calibri" panose="020F0502020204030204" pitchFamily="34" charset="0"/>
              </a:rPr>
              <a:t>factors </a:t>
            </a:r>
            <a:r>
              <a:rPr lang="en-US" sz="1600" b="1" dirty="0">
                <a:solidFill>
                  <a:srgbClr val="000000"/>
                </a:solidFill>
                <a:latin typeface="Calibri" panose="020F0502020204030204" pitchFamily="34" charset="0"/>
              </a:rPr>
              <a:t>explain the level of obfuscation</a:t>
            </a:r>
            <a:r>
              <a:rPr lang="en-US" sz="1600" dirty="0" smtClean="0">
                <a:solidFill>
                  <a:srgbClr val="000000"/>
                </a:solidFill>
                <a:latin typeface="Calibri" panose="020F0502020204030204" pitchFamily="34" charset="0"/>
              </a:rPr>
              <a:t>?                     </a:t>
            </a:r>
          </a:p>
          <a:p>
            <a:pPr marL="0" indent="0">
              <a:buNone/>
            </a:pPr>
            <a:r>
              <a:rPr lang="en-US" sz="1600" dirty="0" smtClean="0">
                <a:solidFill>
                  <a:srgbClr val="000000"/>
                </a:solidFill>
                <a:latin typeface="Calibri" panose="020F0502020204030204" pitchFamily="34" charset="0"/>
              </a:rPr>
              <a:t>                                                                  </a:t>
            </a:r>
            <a:endParaRPr lang="en-US" sz="1800" dirty="0" smtClean="0"/>
          </a:p>
          <a:p>
            <a:endParaRPr lang="en-US" sz="1800" dirty="0" smtClean="0"/>
          </a:p>
        </p:txBody>
      </p:sp>
    </p:spTree>
    <p:extLst>
      <p:ext uri="{BB962C8B-B14F-4D97-AF65-F5344CB8AC3E}">
        <p14:creationId xmlns:p14="http://schemas.microsoft.com/office/powerpoint/2010/main" val="2158048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sz="4000" dirty="0" smtClean="0"/>
              <a:t>Experimental design</a:t>
            </a:r>
            <a:endParaRPr lang="en-US" sz="4000" dirty="0"/>
          </a:p>
        </p:txBody>
      </p:sp>
      <p:sp>
        <p:nvSpPr>
          <p:cNvPr id="3" name="副标题 2"/>
          <p:cNvSpPr>
            <a:spLocks noGrp="1"/>
          </p:cNvSpPr>
          <p:nvPr>
            <p:ph type="subTitle" idx="1"/>
          </p:nvPr>
        </p:nvSpPr>
        <p:spPr/>
        <p:txBody>
          <a:bodyPr>
            <a:normAutofit/>
          </a:bodyPr>
          <a:lstStyle/>
          <a:p>
            <a:endParaRPr lang="en-US" sz="2400" dirty="0">
              <a:solidFill>
                <a:schemeClr val="tx1"/>
              </a:solidFill>
            </a:endParaRPr>
          </a:p>
        </p:txBody>
      </p:sp>
    </p:spTree>
    <p:extLst>
      <p:ext uri="{BB962C8B-B14F-4D97-AF65-F5344CB8AC3E}">
        <p14:creationId xmlns:p14="http://schemas.microsoft.com/office/powerpoint/2010/main" val="3652436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sz="3600" dirty="0" smtClean="0"/>
              <a:t>Basic setting</a:t>
            </a:r>
            <a:endParaRPr lang="en-US" sz="3600" dirty="0"/>
          </a:p>
        </p:txBody>
      </p:sp>
      <p:sp>
        <p:nvSpPr>
          <p:cNvPr id="3" name="内容占位符 2"/>
          <p:cNvSpPr>
            <a:spLocks noGrp="1"/>
          </p:cNvSpPr>
          <p:nvPr>
            <p:ph idx="1"/>
          </p:nvPr>
        </p:nvSpPr>
        <p:spPr>
          <a:xfrm>
            <a:off x="210971" y="1196752"/>
            <a:ext cx="5441149" cy="5472608"/>
          </a:xfrm>
        </p:spPr>
        <p:txBody>
          <a:bodyPr>
            <a:normAutofit/>
          </a:bodyPr>
          <a:lstStyle/>
          <a:p>
            <a:r>
              <a:rPr lang="en-US" sz="1800" dirty="0"/>
              <a:t>Posted-offer market with </a:t>
            </a:r>
            <a:r>
              <a:rPr lang="de-DE" sz="1800" dirty="0"/>
              <a:t>6 sellers and 10 </a:t>
            </a:r>
            <a:r>
              <a:rPr lang="de-DE" sz="1800" dirty="0" err="1"/>
              <a:t>buyers</a:t>
            </a:r>
            <a:r>
              <a:rPr lang="de-DE" sz="1800" dirty="0"/>
              <a:t> </a:t>
            </a:r>
            <a:r>
              <a:rPr lang="de-DE" sz="1800" dirty="0" err="1" smtClean="0"/>
              <a:t>trading</a:t>
            </a:r>
            <a:r>
              <a:rPr lang="de-DE" sz="1800" dirty="0" smtClean="0"/>
              <a:t> </a:t>
            </a:r>
            <a:r>
              <a:rPr lang="de-DE" sz="1800" dirty="0" err="1" smtClean="0"/>
              <a:t>phones</a:t>
            </a:r>
            <a:endParaRPr lang="en-US" sz="1800" dirty="0" smtClean="0"/>
          </a:p>
          <a:p>
            <a:pPr marL="0" indent="0">
              <a:buNone/>
            </a:pPr>
            <a:endParaRPr lang="en-US" sz="1800" dirty="0" smtClean="0"/>
          </a:p>
          <a:p>
            <a:r>
              <a:rPr lang="en-US" sz="1800" dirty="0" smtClean="0"/>
              <a:t>Sellers sell a homogenous base product</a:t>
            </a:r>
          </a:p>
          <a:p>
            <a:pPr marL="548640" indent="0">
              <a:buNone/>
            </a:pPr>
            <a:r>
              <a:rPr lang="en-US" sz="1400" dirty="0" smtClean="0"/>
              <a:t>- same marginal production cost of the base product: 5</a:t>
            </a:r>
          </a:p>
          <a:p>
            <a:pPr marL="548640" indent="0">
              <a:buNone/>
            </a:pPr>
            <a:r>
              <a:rPr lang="en-US" sz="1400" dirty="0" smtClean="0"/>
              <a:t>- no limit on quantity</a:t>
            </a:r>
          </a:p>
          <a:p>
            <a:endParaRPr lang="en-US" sz="1800" dirty="0" smtClean="0"/>
          </a:p>
          <a:p>
            <a:r>
              <a:rPr lang="en-US" sz="1800" dirty="0" smtClean="0"/>
              <a:t>Buyers derive a basic value (WTP) from the base product</a:t>
            </a:r>
          </a:p>
          <a:p>
            <a:pPr marL="548640" indent="0">
              <a:buNone/>
            </a:pPr>
            <a:r>
              <a:rPr lang="en-US" sz="1400" dirty="0" smtClean="0"/>
              <a:t>- each buyer is randomly assigned 1 of the 5 possible basic values, 20, 15, 10, 5, and 0</a:t>
            </a:r>
          </a:p>
          <a:p>
            <a:pPr marL="548640" indent="0">
              <a:buNone/>
            </a:pPr>
            <a:r>
              <a:rPr lang="en-US" sz="1400" dirty="0" smtClean="0"/>
              <a:t>- each buyer can buy 1 unit max</a:t>
            </a:r>
          </a:p>
        </p:txBody>
      </p:sp>
    </p:spTree>
    <p:extLst>
      <p:ext uri="{BB962C8B-B14F-4D97-AF65-F5344CB8AC3E}">
        <p14:creationId xmlns:p14="http://schemas.microsoft.com/office/powerpoint/2010/main" val="1571230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sz="3600" dirty="0" smtClean="0"/>
              <a:t>Basic setting</a:t>
            </a:r>
            <a:endParaRPr lang="en-US" sz="3600" dirty="0"/>
          </a:p>
        </p:txBody>
      </p:sp>
      <p:sp>
        <p:nvSpPr>
          <p:cNvPr id="3" name="内容占位符 2"/>
          <p:cNvSpPr>
            <a:spLocks noGrp="1"/>
          </p:cNvSpPr>
          <p:nvPr>
            <p:ph idx="1"/>
          </p:nvPr>
        </p:nvSpPr>
        <p:spPr>
          <a:xfrm>
            <a:off x="210971" y="1196752"/>
            <a:ext cx="5153117" cy="5472608"/>
          </a:xfrm>
        </p:spPr>
        <p:txBody>
          <a:bodyPr>
            <a:normAutofit/>
          </a:bodyPr>
          <a:lstStyle/>
          <a:p>
            <a:r>
              <a:rPr lang="en-US" sz="1800" dirty="0"/>
              <a:t>Posted-offer market with </a:t>
            </a:r>
            <a:r>
              <a:rPr lang="de-DE" sz="1800" dirty="0"/>
              <a:t>6 sellers and 10 </a:t>
            </a:r>
            <a:r>
              <a:rPr lang="de-DE" sz="1800" dirty="0" err="1"/>
              <a:t>buyers</a:t>
            </a:r>
            <a:r>
              <a:rPr lang="de-DE" sz="1800" dirty="0"/>
              <a:t> </a:t>
            </a:r>
            <a:r>
              <a:rPr lang="de-DE" sz="1800" dirty="0" err="1" smtClean="0"/>
              <a:t>trading</a:t>
            </a:r>
            <a:r>
              <a:rPr lang="de-DE" sz="1800" dirty="0" smtClean="0"/>
              <a:t> </a:t>
            </a:r>
            <a:r>
              <a:rPr lang="de-DE" sz="1800" dirty="0" err="1" smtClean="0"/>
              <a:t>phones</a:t>
            </a:r>
            <a:endParaRPr lang="en-US" sz="1800" dirty="0" smtClean="0"/>
          </a:p>
          <a:p>
            <a:pPr marL="0" indent="0">
              <a:buNone/>
            </a:pPr>
            <a:endParaRPr lang="en-US" sz="1800" dirty="0" smtClean="0"/>
          </a:p>
          <a:p>
            <a:r>
              <a:rPr lang="en-US" sz="1800" dirty="0" smtClean="0"/>
              <a:t>Sellers sell a homogenous base product</a:t>
            </a:r>
          </a:p>
          <a:p>
            <a:pPr marL="548640" indent="0">
              <a:buNone/>
            </a:pPr>
            <a:r>
              <a:rPr lang="en-US" sz="1400" dirty="0"/>
              <a:t>- same marginal production cost of the base product: 5</a:t>
            </a:r>
          </a:p>
          <a:p>
            <a:pPr marL="548640" indent="0">
              <a:buNone/>
            </a:pPr>
            <a:r>
              <a:rPr lang="en-US" sz="1400" dirty="0"/>
              <a:t>- no limit on quantity</a:t>
            </a:r>
          </a:p>
          <a:p>
            <a:endParaRPr lang="en-US" sz="1800" dirty="0" smtClean="0"/>
          </a:p>
          <a:p>
            <a:r>
              <a:rPr lang="en-US" sz="1800" dirty="0" smtClean="0"/>
              <a:t>Buyers derive a basic value (WTP) from the base product</a:t>
            </a:r>
          </a:p>
          <a:p>
            <a:pPr marL="548640" indent="0">
              <a:buNone/>
            </a:pPr>
            <a:r>
              <a:rPr lang="en-US" sz="1400" dirty="0"/>
              <a:t>- each buyer is randomly assigned 1 of the 5 possible basic values, 20, 15, 10, 5, and 0</a:t>
            </a:r>
          </a:p>
          <a:p>
            <a:pPr marL="548640" indent="0">
              <a:buNone/>
            </a:pPr>
            <a:r>
              <a:rPr lang="en-US" sz="1400" dirty="0"/>
              <a:t>- each buyer can buy 1 unit max</a:t>
            </a:r>
          </a:p>
          <a:p>
            <a:endParaRPr lang="en-US" sz="1800" dirty="0" smtClean="0"/>
          </a:p>
          <a:p>
            <a:r>
              <a:rPr lang="en-US" sz="1800" dirty="0" smtClean="0"/>
              <a:t>Sellers can also add features to the base product, with each feature having</a:t>
            </a:r>
          </a:p>
          <a:p>
            <a:pPr marL="548640" indent="0">
              <a:buNone/>
            </a:pPr>
            <a:r>
              <a:rPr lang="en-US" sz="1400" dirty="0"/>
              <a:t>- a label, which just makes the product less abstract</a:t>
            </a:r>
          </a:p>
          <a:p>
            <a:pPr marL="548640" indent="0">
              <a:buNone/>
            </a:pPr>
            <a:r>
              <a:rPr lang="en-US" sz="1400" dirty="0"/>
              <a:t>- an extra value for buyers, which cost sellers 50% to produce</a:t>
            </a:r>
          </a:p>
          <a:p>
            <a:pPr marL="548640" lvl="0" indent="0">
              <a:buNone/>
            </a:pPr>
            <a:r>
              <a:rPr lang="en-US" sz="1400" dirty="0"/>
              <a:t>- an extra price that sellers charge buyers</a:t>
            </a:r>
          </a:p>
        </p:txBody>
      </p:sp>
      <p:grpSp>
        <p:nvGrpSpPr>
          <p:cNvPr id="32" name="组合 31"/>
          <p:cNvGrpSpPr/>
          <p:nvPr/>
        </p:nvGrpSpPr>
        <p:grpSpPr>
          <a:xfrm>
            <a:off x="5652120" y="808505"/>
            <a:ext cx="2160240" cy="5400640"/>
            <a:chOff x="5652120" y="808505"/>
            <a:chExt cx="2160240" cy="5400640"/>
          </a:xfrm>
        </p:grpSpPr>
        <p:pic>
          <p:nvPicPr>
            <p:cNvPr id="26" name="Picture 4" descr="C:\Users\kwu\AppData\Roaming\Tencent\Users\819110619\QQ\WinTemp\RichOle\Y2}UVS({D~U4({5~6AC9XT2.png"/>
            <p:cNvPicPr/>
            <p:nvPr/>
          </p:nvPicPr>
          <p:blipFill>
            <a:blip r:embed="rId3">
              <a:extLst>
                <a:ext uri="{28A0092B-C50C-407E-A947-70E740481C1C}">
                  <a14:useLocalDpi xmlns:a14="http://schemas.microsoft.com/office/drawing/2010/main" val="0"/>
                </a:ext>
              </a:extLst>
            </a:blip>
            <a:srcRect/>
            <a:stretch>
              <a:fillRect/>
            </a:stretch>
          </p:blipFill>
          <p:spPr bwMode="auto">
            <a:xfrm>
              <a:off x="5652120" y="808505"/>
              <a:ext cx="2160240" cy="5400640"/>
            </a:xfrm>
            <a:prstGeom prst="rect">
              <a:avLst/>
            </a:prstGeom>
            <a:noFill/>
            <a:ln>
              <a:noFill/>
            </a:ln>
          </p:spPr>
        </p:pic>
        <p:sp>
          <p:nvSpPr>
            <p:cNvPr id="27" name="TextBox 26"/>
            <p:cNvSpPr txBox="1"/>
            <p:nvPr/>
          </p:nvSpPr>
          <p:spPr>
            <a:xfrm>
              <a:off x="5862990" y="5035500"/>
              <a:ext cx="784317" cy="276999"/>
            </a:xfrm>
            <a:prstGeom prst="rect">
              <a:avLst/>
            </a:prstGeom>
            <a:solidFill>
              <a:srgbClr val="F0F0F0"/>
            </a:solidFill>
          </p:spPr>
          <p:txBody>
            <a:bodyPr wrap="none" rtlCol="0">
              <a:spAutoFit/>
            </a:bodyPr>
            <a:lstStyle/>
            <a:p>
              <a:r>
                <a:rPr lang="en-US" sz="1200" dirty="0" smtClean="0">
                  <a:latin typeface="+mj-lt"/>
                </a:rPr>
                <a:t>warranty:</a:t>
              </a:r>
              <a:endParaRPr lang="en-US" sz="1200" dirty="0">
                <a:latin typeface="+mj-lt"/>
              </a:endParaRPr>
            </a:p>
          </p:txBody>
        </p:sp>
        <p:sp>
          <p:nvSpPr>
            <p:cNvPr id="28" name="TextBox 27"/>
            <p:cNvSpPr txBox="1"/>
            <p:nvPr/>
          </p:nvSpPr>
          <p:spPr>
            <a:xfrm>
              <a:off x="5872888" y="4725144"/>
              <a:ext cx="688394" cy="276999"/>
            </a:xfrm>
            <a:prstGeom prst="rect">
              <a:avLst/>
            </a:prstGeom>
            <a:solidFill>
              <a:srgbClr val="F0F0F0"/>
            </a:solidFill>
          </p:spPr>
          <p:txBody>
            <a:bodyPr wrap="none" rtlCol="0">
              <a:spAutoFit/>
            </a:bodyPr>
            <a:lstStyle/>
            <a:p>
              <a:r>
                <a:rPr lang="en-US" sz="1200" dirty="0" smtClean="0">
                  <a:latin typeface="+mj-lt"/>
                </a:rPr>
                <a:t>camera:</a:t>
              </a:r>
              <a:endParaRPr lang="en-US" sz="1200" dirty="0">
                <a:latin typeface="+mj-lt"/>
              </a:endParaRPr>
            </a:p>
          </p:txBody>
        </p:sp>
        <p:sp>
          <p:nvSpPr>
            <p:cNvPr id="29" name="TextBox 28"/>
            <p:cNvSpPr txBox="1"/>
            <p:nvPr/>
          </p:nvSpPr>
          <p:spPr>
            <a:xfrm>
              <a:off x="5862990" y="4376137"/>
              <a:ext cx="756938" cy="276999"/>
            </a:xfrm>
            <a:prstGeom prst="rect">
              <a:avLst/>
            </a:prstGeom>
            <a:solidFill>
              <a:srgbClr val="F0F0F0"/>
            </a:solidFill>
          </p:spPr>
          <p:txBody>
            <a:bodyPr wrap="none" rtlCol="0">
              <a:spAutoFit/>
            </a:bodyPr>
            <a:lstStyle/>
            <a:p>
              <a:r>
                <a:rPr lang="en-US" sz="1200" dirty="0" smtClean="0">
                  <a:latin typeface="+mj-lt"/>
                </a:rPr>
                <a:t>capacity:</a:t>
              </a:r>
              <a:endParaRPr lang="en-US" sz="1200" dirty="0">
                <a:latin typeface="+mj-lt"/>
              </a:endParaRPr>
            </a:p>
          </p:txBody>
        </p:sp>
        <p:sp>
          <p:nvSpPr>
            <p:cNvPr id="30" name="TextBox 29"/>
            <p:cNvSpPr txBox="1"/>
            <p:nvPr/>
          </p:nvSpPr>
          <p:spPr>
            <a:xfrm>
              <a:off x="5868144" y="4066698"/>
              <a:ext cx="693138" cy="276999"/>
            </a:xfrm>
            <a:prstGeom prst="rect">
              <a:avLst/>
            </a:prstGeom>
            <a:solidFill>
              <a:srgbClr val="F0F0F0"/>
            </a:solidFill>
          </p:spPr>
          <p:txBody>
            <a:bodyPr wrap="none" rtlCol="0">
              <a:spAutoFit/>
            </a:bodyPr>
            <a:lstStyle/>
            <a:p>
              <a:r>
                <a:rPr lang="en-US" sz="1200" dirty="0" smtClean="0">
                  <a:latin typeface="+mj-lt"/>
                </a:rPr>
                <a:t>display: </a:t>
              </a:r>
              <a:endParaRPr lang="en-US" sz="1200" dirty="0">
                <a:latin typeface="+mj-lt"/>
              </a:endParaRPr>
            </a:p>
          </p:txBody>
        </p:sp>
        <p:sp>
          <p:nvSpPr>
            <p:cNvPr id="31" name="TextBox 30"/>
            <p:cNvSpPr txBox="1"/>
            <p:nvPr/>
          </p:nvSpPr>
          <p:spPr>
            <a:xfrm>
              <a:off x="5868144" y="3728065"/>
              <a:ext cx="750526" cy="276999"/>
            </a:xfrm>
            <a:prstGeom prst="rect">
              <a:avLst/>
            </a:prstGeom>
            <a:solidFill>
              <a:srgbClr val="F0F0F0"/>
            </a:solidFill>
          </p:spPr>
          <p:txBody>
            <a:bodyPr wrap="none" rtlCol="0">
              <a:spAutoFit/>
            </a:bodyPr>
            <a:lstStyle/>
            <a:p>
              <a:r>
                <a:rPr lang="en-US" sz="1200" dirty="0" smtClean="0">
                  <a:latin typeface="+mj-lt"/>
                </a:rPr>
                <a:t>shipping:</a:t>
              </a:r>
              <a:endParaRPr lang="en-US" sz="1200" dirty="0">
                <a:latin typeface="+mj-lt"/>
              </a:endParaRPr>
            </a:p>
          </p:txBody>
        </p:sp>
      </p:grpSp>
    </p:spTree>
    <p:extLst>
      <p:ext uri="{BB962C8B-B14F-4D97-AF65-F5344CB8AC3E}">
        <p14:creationId xmlns:p14="http://schemas.microsoft.com/office/powerpoint/2010/main" val="451962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sz="3600" dirty="0" smtClean="0"/>
              <a:t>Overview of design (simplified)</a:t>
            </a:r>
            <a:endParaRPr lang="en-US" sz="3600" dirty="0"/>
          </a:p>
        </p:txBody>
      </p:sp>
      <p:sp>
        <p:nvSpPr>
          <p:cNvPr id="5" name="TextBox 4"/>
          <p:cNvSpPr txBox="1"/>
          <p:nvPr/>
        </p:nvSpPr>
        <p:spPr>
          <a:xfrm>
            <a:off x="7105079" y="2326010"/>
            <a:ext cx="1204403" cy="307777"/>
          </a:xfrm>
          <a:prstGeom prst="rect">
            <a:avLst/>
          </a:prstGeom>
          <a:noFill/>
        </p:spPr>
        <p:txBody>
          <a:bodyPr wrap="square" rtlCol="0">
            <a:spAutoFit/>
          </a:bodyPr>
          <a:lstStyle/>
          <a:p>
            <a:pPr algn="ctr"/>
            <a:r>
              <a:rPr lang="en-US" sz="1400" dirty="0" smtClean="0"/>
              <a:t>20 periods</a:t>
            </a:r>
            <a:endParaRPr lang="en-US" sz="1400" dirty="0">
              <a:solidFill>
                <a:srgbClr val="FF0000"/>
              </a:solidFill>
            </a:endParaRPr>
          </a:p>
        </p:txBody>
      </p:sp>
      <p:sp>
        <p:nvSpPr>
          <p:cNvPr id="6" name="TextBox 5"/>
          <p:cNvSpPr txBox="1"/>
          <p:nvPr/>
        </p:nvSpPr>
        <p:spPr>
          <a:xfrm>
            <a:off x="720084" y="2194130"/>
            <a:ext cx="2092373" cy="646331"/>
          </a:xfrm>
          <a:prstGeom prst="rect">
            <a:avLst/>
          </a:prstGeom>
          <a:noFill/>
        </p:spPr>
        <p:txBody>
          <a:bodyPr wrap="square" rtlCol="0">
            <a:spAutoFit/>
          </a:bodyPr>
          <a:lstStyle/>
          <a:p>
            <a:pPr algn="ctr"/>
            <a:r>
              <a:rPr lang="en-US" b="1" dirty="0" smtClean="0"/>
              <a:t>Part 1</a:t>
            </a:r>
          </a:p>
          <a:p>
            <a:pPr algn="ctr"/>
            <a:r>
              <a:rPr lang="en-US" b="1" dirty="0" smtClean="0"/>
              <a:t>Obfuscation Market</a:t>
            </a:r>
            <a:endParaRPr lang="en-US" b="1" dirty="0"/>
          </a:p>
        </p:txBody>
      </p:sp>
      <p:grpSp>
        <p:nvGrpSpPr>
          <p:cNvPr id="9" name="Group 8"/>
          <p:cNvGrpSpPr/>
          <p:nvPr/>
        </p:nvGrpSpPr>
        <p:grpSpPr>
          <a:xfrm>
            <a:off x="6874925" y="2255850"/>
            <a:ext cx="408117" cy="730369"/>
            <a:chOff x="6901592" y="1978552"/>
            <a:chExt cx="408117" cy="730369"/>
          </a:xfrm>
        </p:grpSpPr>
        <p:cxnSp>
          <p:nvCxnSpPr>
            <p:cNvPr id="13" name="Straight Arrow Connector 43"/>
            <p:cNvCxnSpPr/>
            <p:nvPr/>
          </p:nvCxnSpPr>
          <p:spPr>
            <a:xfrm flipH="1">
              <a:off x="6901592" y="1978552"/>
              <a:ext cx="4081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Connector 9"/>
            <p:cNvCxnSpPr/>
            <p:nvPr/>
          </p:nvCxnSpPr>
          <p:spPr>
            <a:xfrm flipH="1" flipV="1">
              <a:off x="7301795" y="1978554"/>
              <a:ext cx="7914" cy="72551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flipV="1">
              <a:off x="6963690" y="2708920"/>
              <a:ext cx="336109" cy="1"/>
            </a:xfrm>
            <a:prstGeom prst="line">
              <a:avLst/>
            </a:prstGeom>
          </p:spPr>
          <p:style>
            <a:lnRef idx="1">
              <a:schemeClr val="dk1"/>
            </a:lnRef>
            <a:fillRef idx="0">
              <a:schemeClr val="dk1"/>
            </a:fillRef>
            <a:effectRef idx="0">
              <a:schemeClr val="dk1"/>
            </a:effectRef>
            <a:fontRef idx="minor">
              <a:schemeClr val="tx1"/>
            </a:fontRef>
          </p:style>
        </p:cxnSp>
      </p:grpSp>
      <p:sp>
        <p:nvSpPr>
          <p:cNvPr id="32" name="TextBox 31"/>
          <p:cNvSpPr txBox="1"/>
          <p:nvPr/>
        </p:nvSpPr>
        <p:spPr>
          <a:xfrm>
            <a:off x="720084" y="3780047"/>
            <a:ext cx="2092373" cy="923330"/>
          </a:xfrm>
          <a:prstGeom prst="rect">
            <a:avLst/>
          </a:prstGeom>
          <a:noFill/>
        </p:spPr>
        <p:txBody>
          <a:bodyPr wrap="square" rtlCol="0">
            <a:spAutoFit/>
          </a:bodyPr>
          <a:lstStyle/>
          <a:p>
            <a:pPr algn="ctr"/>
            <a:r>
              <a:rPr lang="en-US" b="1" dirty="0" smtClean="0"/>
              <a:t>Part 2</a:t>
            </a:r>
          </a:p>
          <a:p>
            <a:pPr algn="ctr"/>
            <a:r>
              <a:rPr lang="en-US" b="1" dirty="0" smtClean="0"/>
              <a:t>Bertrand Market</a:t>
            </a:r>
          </a:p>
          <a:p>
            <a:pPr algn="ctr"/>
            <a:r>
              <a:rPr lang="en-US" b="1" dirty="0" smtClean="0"/>
              <a:t>(Control Treatment)</a:t>
            </a:r>
            <a:endParaRPr lang="en-US" b="1" dirty="0"/>
          </a:p>
        </p:txBody>
      </p:sp>
      <p:sp>
        <p:nvSpPr>
          <p:cNvPr id="34" name="TextBox 33"/>
          <p:cNvSpPr txBox="1"/>
          <p:nvPr/>
        </p:nvSpPr>
        <p:spPr>
          <a:xfrm>
            <a:off x="3076870" y="2372177"/>
            <a:ext cx="3828108" cy="523220"/>
          </a:xfrm>
          <a:prstGeom prst="rect">
            <a:avLst/>
          </a:prstGeom>
          <a:noFill/>
        </p:spPr>
        <p:txBody>
          <a:bodyPr wrap="square" rtlCol="0">
            <a:spAutoFit/>
          </a:bodyPr>
          <a:lstStyle/>
          <a:p>
            <a:r>
              <a:rPr lang="en-US" sz="1400" dirty="0" smtClean="0"/>
              <a:t>1.1 Seller Stage: Sellers design product</a:t>
            </a:r>
            <a:endParaRPr lang="en-US" sz="1400" dirty="0"/>
          </a:p>
          <a:p>
            <a:r>
              <a:rPr lang="en-US" sz="1400" dirty="0" smtClean="0"/>
              <a:t>1.2 Buyer Stage: Buyers buy under costly time</a:t>
            </a:r>
          </a:p>
        </p:txBody>
      </p:sp>
      <p:sp>
        <p:nvSpPr>
          <p:cNvPr id="44" name="TextBox 43"/>
          <p:cNvSpPr txBox="1"/>
          <p:nvPr/>
        </p:nvSpPr>
        <p:spPr>
          <a:xfrm>
            <a:off x="7148602" y="4068067"/>
            <a:ext cx="1204403" cy="307777"/>
          </a:xfrm>
          <a:prstGeom prst="rect">
            <a:avLst/>
          </a:prstGeom>
          <a:noFill/>
        </p:spPr>
        <p:txBody>
          <a:bodyPr wrap="square" rtlCol="0">
            <a:spAutoFit/>
          </a:bodyPr>
          <a:lstStyle/>
          <a:p>
            <a:pPr algn="ctr"/>
            <a:r>
              <a:rPr lang="en-US" sz="1400" dirty="0" smtClean="0"/>
              <a:t>10 periods</a:t>
            </a:r>
            <a:endParaRPr lang="en-US" sz="1400" dirty="0">
              <a:solidFill>
                <a:srgbClr val="FF0000"/>
              </a:solidFill>
            </a:endParaRPr>
          </a:p>
        </p:txBody>
      </p:sp>
      <p:grpSp>
        <p:nvGrpSpPr>
          <p:cNvPr id="3" name="Group 2"/>
          <p:cNvGrpSpPr/>
          <p:nvPr/>
        </p:nvGrpSpPr>
        <p:grpSpPr>
          <a:xfrm>
            <a:off x="6911382" y="3920213"/>
            <a:ext cx="418026" cy="643213"/>
            <a:chOff x="6938049" y="3642915"/>
            <a:chExt cx="418026" cy="643213"/>
          </a:xfrm>
        </p:grpSpPr>
        <p:cxnSp>
          <p:nvCxnSpPr>
            <p:cNvPr id="46" name="Straight Arrow Connector 43"/>
            <p:cNvCxnSpPr/>
            <p:nvPr/>
          </p:nvCxnSpPr>
          <p:spPr>
            <a:xfrm flipH="1">
              <a:off x="6938049" y="3642915"/>
              <a:ext cx="4081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Connector 9"/>
            <p:cNvCxnSpPr/>
            <p:nvPr/>
          </p:nvCxnSpPr>
          <p:spPr>
            <a:xfrm flipV="1">
              <a:off x="7356075" y="3645024"/>
              <a:ext cx="0" cy="629504"/>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14"/>
            <p:cNvCxnSpPr/>
            <p:nvPr/>
          </p:nvCxnSpPr>
          <p:spPr>
            <a:xfrm flipH="1" flipV="1">
              <a:off x="7019966" y="4286127"/>
              <a:ext cx="336109" cy="1"/>
            </a:xfrm>
            <a:prstGeom prst="line">
              <a:avLst/>
            </a:prstGeom>
          </p:spPr>
          <p:style>
            <a:lnRef idx="1">
              <a:schemeClr val="dk1"/>
            </a:lnRef>
            <a:fillRef idx="0">
              <a:schemeClr val="dk1"/>
            </a:fillRef>
            <a:effectRef idx="0">
              <a:schemeClr val="dk1"/>
            </a:effectRef>
            <a:fontRef idx="minor">
              <a:schemeClr val="tx1"/>
            </a:fontRef>
          </p:style>
        </p:cxnSp>
      </p:grpSp>
      <p:sp>
        <p:nvSpPr>
          <p:cNvPr id="49" name="TextBox 48"/>
          <p:cNvSpPr txBox="1"/>
          <p:nvPr/>
        </p:nvSpPr>
        <p:spPr>
          <a:xfrm>
            <a:off x="2987824" y="3933056"/>
            <a:ext cx="4044131" cy="523220"/>
          </a:xfrm>
          <a:prstGeom prst="rect">
            <a:avLst/>
          </a:prstGeom>
          <a:noFill/>
        </p:spPr>
        <p:txBody>
          <a:bodyPr wrap="square" rtlCol="0">
            <a:spAutoFit/>
          </a:bodyPr>
          <a:lstStyle/>
          <a:p>
            <a:r>
              <a:rPr lang="en-US" sz="1400" dirty="0" smtClean="0"/>
              <a:t>The same as Part 1, with the only difference being that full transparency and simplicity are enforced</a:t>
            </a:r>
            <a:endParaRPr lang="en-US" sz="1400" dirty="0"/>
          </a:p>
        </p:txBody>
      </p:sp>
    </p:spTree>
    <p:extLst>
      <p:ext uri="{BB962C8B-B14F-4D97-AF65-F5344CB8AC3E}">
        <p14:creationId xmlns:p14="http://schemas.microsoft.com/office/powerpoint/2010/main" val="2236098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sz="3600" dirty="0" smtClean="0"/>
              <a:t>Sellers’ decisions</a:t>
            </a:r>
            <a:endParaRPr lang="en-US" sz="3600" dirty="0"/>
          </a:p>
        </p:txBody>
      </p:sp>
      <p:sp>
        <p:nvSpPr>
          <p:cNvPr id="3" name="内容占位符 2"/>
          <p:cNvSpPr>
            <a:spLocks noGrp="1"/>
          </p:cNvSpPr>
          <p:nvPr>
            <p:ph idx="1"/>
          </p:nvPr>
        </p:nvSpPr>
        <p:spPr>
          <a:xfrm>
            <a:off x="2838208" y="1600200"/>
            <a:ext cx="5848592" cy="4565104"/>
          </a:xfrm>
        </p:spPr>
        <p:txBody>
          <a:bodyPr>
            <a:normAutofit/>
          </a:bodyPr>
          <a:lstStyle/>
          <a:p>
            <a:r>
              <a:rPr lang="en-US" sz="1800" dirty="0" smtClean="0"/>
              <a:t>Base price</a:t>
            </a:r>
          </a:p>
          <a:p>
            <a:pPr marL="0" indent="0">
              <a:buNone/>
            </a:pPr>
            <a:endParaRPr lang="en-US" sz="1800" dirty="0"/>
          </a:p>
          <a:p>
            <a:r>
              <a:rPr lang="en-US" sz="1800" dirty="0" smtClean="0"/>
              <a:t>Number of features</a:t>
            </a:r>
          </a:p>
          <a:p>
            <a:pPr marL="548640" indent="0">
              <a:buNone/>
            </a:pPr>
            <a:r>
              <a:rPr lang="en-US" sz="1400" dirty="0" smtClean="0">
                <a:solidFill>
                  <a:prstClr val="black"/>
                </a:solidFill>
              </a:rPr>
              <a:t>- 0 to 6 features are allowed</a:t>
            </a:r>
          </a:p>
          <a:p>
            <a:pPr marL="0" indent="0">
              <a:buNone/>
            </a:pPr>
            <a:endParaRPr lang="en-US" sz="1800" dirty="0" smtClean="0"/>
          </a:p>
          <a:p>
            <a:r>
              <a:rPr lang="en-US" sz="1800" dirty="0" smtClean="0"/>
              <a:t>Sum of feature values</a:t>
            </a:r>
          </a:p>
          <a:p>
            <a:pPr marL="548640" lvl="0" indent="0">
              <a:buNone/>
            </a:pPr>
            <a:r>
              <a:rPr lang="en-US" sz="1400" dirty="0">
                <a:solidFill>
                  <a:prstClr val="black"/>
                </a:solidFill>
              </a:rPr>
              <a:t>- more features allow a higher sum of feature values</a:t>
            </a:r>
          </a:p>
          <a:p>
            <a:pPr marL="548640" lvl="0" indent="0">
              <a:buNone/>
            </a:pPr>
            <a:r>
              <a:rPr lang="en-US" sz="1400" dirty="0">
                <a:solidFill>
                  <a:prstClr val="black"/>
                </a:solidFill>
              </a:rPr>
              <a:t>- can be seen as technological upper bounds on the value that each feature can create that applies to all sellers in an industry</a:t>
            </a:r>
          </a:p>
          <a:p>
            <a:endParaRPr lang="en-US" sz="1800" dirty="0" smtClean="0"/>
          </a:p>
          <a:p>
            <a:r>
              <a:rPr lang="en-US" sz="1800" dirty="0" smtClean="0"/>
              <a:t>Sum of feature prices</a:t>
            </a:r>
          </a:p>
        </p:txBody>
      </p:sp>
      <p:grpSp>
        <p:nvGrpSpPr>
          <p:cNvPr id="4" name="组合 31"/>
          <p:cNvGrpSpPr/>
          <p:nvPr/>
        </p:nvGrpSpPr>
        <p:grpSpPr>
          <a:xfrm>
            <a:off x="457200" y="1182432"/>
            <a:ext cx="2160240" cy="5400640"/>
            <a:chOff x="5652120" y="808505"/>
            <a:chExt cx="2160240" cy="5400640"/>
          </a:xfrm>
        </p:grpSpPr>
        <p:pic>
          <p:nvPicPr>
            <p:cNvPr id="5" name="Picture 4" descr="C:\Users\kwu\AppData\Roaming\Tencent\Users\819110619\QQ\WinTemp\RichOle\Y2}UVS({D~U4({5~6AC9XT2.png"/>
            <p:cNvPicPr/>
            <p:nvPr/>
          </p:nvPicPr>
          <p:blipFill>
            <a:blip r:embed="rId3">
              <a:extLst>
                <a:ext uri="{28A0092B-C50C-407E-A947-70E740481C1C}">
                  <a14:useLocalDpi xmlns:a14="http://schemas.microsoft.com/office/drawing/2010/main" val="0"/>
                </a:ext>
              </a:extLst>
            </a:blip>
            <a:srcRect/>
            <a:stretch>
              <a:fillRect/>
            </a:stretch>
          </p:blipFill>
          <p:spPr bwMode="auto">
            <a:xfrm>
              <a:off x="5652120" y="808505"/>
              <a:ext cx="2160240" cy="5400640"/>
            </a:xfrm>
            <a:prstGeom prst="rect">
              <a:avLst/>
            </a:prstGeom>
            <a:noFill/>
            <a:ln>
              <a:noFill/>
            </a:ln>
          </p:spPr>
        </p:pic>
        <p:sp>
          <p:nvSpPr>
            <p:cNvPr id="6" name="TextBox 5"/>
            <p:cNvSpPr txBox="1"/>
            <p:nvPr/>
          </p:nvSpPr>
          <p:spPr>
            <a:xfrm>
              <a:off x="5862990" y="5035500"/>
              <a:ext cx="784317" cy="276999"/>
            </a:xfrm>
            <a:prstGeom prst="rect">
              <a:avLst/>
            </a:prstGeom>
            <a:solidFill>
              <a:srgbClr val="F0F0F0"/>
            </a:solidFill>
          </p:spPr>
          <p:txBody>
            <a:bodyPr wrap="none" rtlCol="0">
              <a:spAutoFit/>
            </a:bodyPr>
            <a:lstStyle/>
            <a:p>
              <a:r>
                <a:rPr lang="en-US" sz="1200" dirty="0" smtClean="0">
                  <a:latin typeface="+mj-lt"/>
                </a:rPr>
                <a:t>warranty:</a:t>
              </a:r>
              <a:endParaRPr lang="en-US" sz="1200" dirty="0">
                <a:latin typeface="+mj-lt"/>
              </a:endParaRPr>
            </a:p>
          </p:txBody>
        </p:sp>
        <p:sp>
          <p:nvSpPr>
            <p:cNvPr id="7" name="TextBox 6"/>
            <p:cNvSpPr txBox="1"/>
            <p:nvPr/>
          </p:nvSpPr>
          <p:spPr>
            <a:xfrm>
              <a:off x="5872888" y="4725144"/>
              <a:ext cx="688394" cy="276999"/>
            </a:xfrm>
            <a:prstGeom prst="rect">
              <a:avLst/>
            </a:prstGeom>
            <a:solidFill>
              <a:srgbClr val="F0F0F0"/>
            </a:solidFill>
          </p:spPr>
          <p:txBody>
            <a:bodyPr wrap="none" rtlCol="0">
              <a:spAutoFit/>
            </a:bodyPr>
            <a:lstStyle/>
            <a:p>
              <a:r>
                <a:rPr lang="en-US" sz="1200" dirty="0" smtClean="0">
                  <a:latin typeface="+mj-lt"/>
                </a:rPr>
                <a:t>camera:</a:t>
              </a:r>
              <a:endParaRPr lang="en-US" sz="1200" dirty="0">
                <a:latin typeface="+mj-lt"/>
              </a:endParaRPr>
            </a:p>
          </p:txBody>
        </p:sp>
        <p:sp>
          <p:nvSpPr>
            <p:cNvPr id="8" name="TextBox 7"/>
            <p:cNvSpPr txBox="1"/>
            <p:nvPr/>
          </p:nvSpPr>
          <p:spPr>
            <a:xfrm>
              <a:off x="5862990" y="4376137"/>
              <a:ext cx="756938" cy="276999"/>
            </a:xfrm>
            <a:prstGeom prst="rect">
              <a:avLst/>
            </a:prstGeom>
            <a:solidFill>
              <a:srgbClr val="F0F0F0"/>
            </a:solidFill>
          </p:spPr>
          <p:txBody>
            <a:bodyPr wrap="none" rtlCol="0">
              <a:spAutoFit/>
            </a:bodyPr>
            <a:lstStyle/>
            <a:p>
              <a:r>
                <a:rPr lang="en-US" sz="1200" dirty="0" smtClean="0">
                  <a:latin typeface="+mj-lt"/>
                </a:rPr>
                <a:t>capacity:</a:t>
              </a:r>
              <a:endParaRPr lang="en-US" sz="1200" dirty="0">
                <a:latin typeface="+mj-lt"/>
              </a:endParaRPr>
            </a:p>
          </p:txBody>
        </p:sp>
        <p:sp>
          <p:nvSpPr>
            <p:cNvPr id="9" name="TextBox 8"/>
            <p:cNvSpPr txBox="1"/>
            <p:nvPr/>
          </p:nvSpPr>
          <p:spPr>
            <a:xfrm>
              <a:off x="5868144" y="4066698"/>
              <a:ext cx="693138" cy="276999"/>
            </a:xfrm>
            <a:prstGeom prst="rect">
              <a:avLst/>
            </a:prstGeom>
            <a:solidFill>
              <a:srgbClr val="F0F0F0"/>
            </a:solidFill>
          </p:spPr>
          <p:txBody>
            <a:bodyPr wrap="none" rtlCol="0">
              <a:spAutoFit/>
            </a:bodyPr>
            <a:lstStyle/>
            <a:p>
              <a:r>
                <a:rPr lang="en-US" sz="1200" dirty="0" smtClean="0">
                  <a:latin typeface="+mj-lt"/>
                </a:rPr>
                <a:t>display: </a:t>
              </a:r>
              <a:endParaRPr lang="en-US" sz="1200" dirty="0">
                <a:latin typeface="+mj-lt"/>
              </a:endParaRPr>
            </a:p>
          </p:txBody>
        </p:sp>
        <p:sp>
          <p:nvSpPr>
            <p:cNvPr id="10" name="TextBox 9"/>
            <p:cNvSpPr txBox="1"/>
            <p:nvPr/>
          </p:nvSpPr>
          <p:spPr>
            <a:xfrm>
              <a:off x="5868144" y="3728065"/>
              <a:ext cx="750526" cy="276999"/>
            </a:xfrm>
            <a:prstGeom prst="rect">
              <a:avLst/>
            </a:prstGeom>
            <a:solidFill>
              <a:srgbClr val="F0F0F0"/>
            </a:solidFill>
          </p:spPr>
          <p:txBody>
            <a:bodyPr wrap="none" rtlCol="0">
              <a:spAutoFit/>
            </a:bodyPr>
            <a:lstStyle/>
            <a:p>
              <a:r>
                <a:rPr lang="en-US" sz="1200" dirty="0" smtClean="0">
                  <a:latin typeface="+mj-lt"/>
                </a:rPr>
                <a:t>shipping:</a:t>
              </a:r>
              <a:endParaRPr lang="en-US" sz="1200" dirty="0">
                <a:latin typeface="+mj-lt"/>
              </a:endParaRPr>
            </a:p>
          </p:txBody>
        </p:sp>
      </p:grpSp>
    </p:spTree>
    <p:extLst>
      <p:ext uri="{BB962C8B-B14F-4D97-AF65-F5344CB8AC3E}">
        <p14:creationId xmlns:p14="http://schemas.microsoft.com/office/powerpoint/2010/main" val="2212949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sz="3600" dirty="0" smtClean="0"/>
              <a:t>Buyers’ information at the beginning</a:t>
            </a:r>
            <a:endParaRPr lang="en-US" sz="3600" dirty="0"/>
          </a:p>
        </p:txBody>
      </p:sp>
      <p:sp>
        <p:nvSpPr>
          <p:cNvPr id="3" name="内容占位符 2"/>
          <p:cNvSpPr>
            <a:spLocks noGrp="1"/>
          </p:cNvSpPr>
          <p:nvPr>
            <p:ph idx="1"/>
          </p:nvPr>
        </p:nvSpPr>
        <p:spPr/>
        <p:txBody>
          <a:bodyPr>
            <a:normAutofit/>
          </a:bodyPr>
          <a:lstStyle/>
          <a:p>
            <a:pPr marL="0" indent="0">
              <a:buNone/>
            </a:pPr>
            <a:endParaRPr lang="en-US" sz="1800" dirty="0" smtClean="0"/>
          </a:p>
          <a:p>
            <a:r>
              <a:rPr lang="en-US" sz="1800" dirty="0" smtClean="0"/>
              <a:t>Time </a:t>
            </a:r>
            <a:r>
              <a:rPr lang="en-US" sz="1800" dirty="0"/>
              <a:t>cost in the market is 0.1 per second, but there is no time </a:t>
            </a:r>
            <a:r>
              <a:rPr lang="en-US" sz="1800" dirty="0" smtClean="0"/>
              <a:t>limit</a:t>
            </a:r>
          </a:p>
          <a:p>
            <a:endParaRPr lang="en-US" sz="1800" dirty="0"/>
          </a:p>
          <a:p>
            <a:r>
              <a:rPr lang="en-US" sz="1800" dirty="0" smtClean="0"/>
              <a:t>Search process</a:t>
            </a:r>
          </a:p>
          <a:p>
            <a:endParaRPr lang="en-US" sz="1800" dirty="0"/>
          </a:p>
          <a:p>
            <a:endParaRPr lang="en-US" sz="1800" dirty="0" smtClean="0"/>
          </a:p>
        </p:txBody>
      </p:sp>
    </p:spTree>
    <p:extLst>
      <p:ext uri="{BB962C8B-B14F-4D97-AF65-F5344CB8AC3E}">
        <p14:creationId xmlns:p14="http://schemas.microsoft.com/office/powerpoint/2010/main" val="2473979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548" y="404664"/>
            <a:ext cx="9253548" cy="5943600"/>
          </a:xfrm>
        </p:spPr>
      </p:pic>
    </p:spTree>
    <p:extLst>
      <p:ext uri="{BB962C8B-B14F-4D97-AF65-F5344CB8AC3E}">
        <p14:creationId xmlns:p14="http://schemas.microsoft.com/office/powerpoint/2010/main" val="899840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 y="402336"/>
            <a:ext cx="9263683" cy="5943600"/>
          </a:xfrm>
        </p:spPr>
      </p:pic>
    </p:spTree>
    <p:extLst>
      <p:ext uri="{BB962C8B-B14F-4D97-AF65-F5344CB8AC3E}">
        <p14:creationId xmlns:p14="http://schemas.microsoft.com/office/powerpoint/2010/main" val="2182097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sz="4000" dirty="0" smtClean="0"/>
              <a:t>Introduction</a:t>
            </a:r>
            <a:endParaRPr lang="en-US" sz="4000" dirty="0"/>
          </a:p>
        </p:txBody>
      </p:sp>
      <p:sp>
        <p:nvSpPr>
          <p:cNvPr id="3" name="副标题 2"/>
          <p:cNvSpPr>
            <a:spLocks noGrp="1"/>
          </p:cNvSpPr>
          <p:nvPr>
            <p:ph type="subTitle" idx="1"/>
          </p:nvPr>
        </p:nvSpPr>
        <p:spPr/>
        <p:txBody>
          <a:bodyPr>
            <a:normAutofit/>
          </a:bodyPr>
          <a:lstStyle/>
          <a:p>
            <a:endParaRPr lang="en-US" sz="2400" dirty="0">
              <a:solidFill>
                <a:schemeClr val="tx1"/>
              </a:solidFill>
            </a:endParaRPr>
          </a:p>
        </p:txBody>
      </p:sp>
    </p:spTree>
    <p:extLst>
      <p:ext uri="{BB962C8B-B14F-4D97-AF65-F5344CB8AC3E}">
        <p14:creationId xmlns:p14="http://schemas.microsoft.com/office/powerpoint/2010/main" val="1398254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 y="402336"/>
            <a:ext cx="9273840" cy="5943600"/>
          </a:xfrm>
        </p:spPr>
      </p:pic>
    </p:spTree>
    <p:extLst>
      <p:ext uri="{BB962C8B-B14F-4D97-AF65-F5344CB8AC3E}">
        <p14:creationId xmlns:p14="http://schemas.microsoft.com/office/powerpoint/2010/main" val="2370986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 y="402336"/>
            <a:ext cx="9273840" cy="5943600"/>
          </a:xfrm>
        </p:spPr>
      </p:pic>
    </p:spTree>
    <p:extLst>
      <p:ext uri="{BB962C8B-B14F-4D97-AF65-F5344CB8AC3E}">
        <p14:creationId xmlns:p14="http://schemas.microsoft.com/office/powerpoint/2010/main" val="496561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728" y="402336"/>
            <a:ext cx="9281160" cy="5943600"/>
          </a:xfrm>
        </p:spPr>
      </p:pic>
    </p:spTree>
    <p:extLst>
      <p:ext uri="{BB962C8B-B14F-4D97-AF65-F5344CB8AC3E}">
        <p14:creationId xmlns:p14="http://schemas.microsoft.com/office/powerpoint/2010/main" val="827664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728" y="402336"/>
            <a:ext cx="9284020" cy="5943600"/>
          </a:xfrm>
        </p:spPr>
      </p:pic>
    </p:spTree>
    <p:extLst>
      <p:ext uri="{BB962C8B-B14F-4D97-AF65-F5344CB8AC3E}">
        <p14:creationId xmlns:p14="http://schemas.microsoft.com/office/powerpoint/2010/main" val="2445731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sz="3600" dirty="0" smtClean="0"/>
              <a:t>Overview of design (simplified)</a:t>
            </a:r>
            <a:endParaRPr lang="en-US" sz="3600" dirty="0"/>
          </a:p>
        </p:txBody>
      </p:sp>
      <p:sp>
        <p:nvSpPr>
          <p:cNvPr id="5" name="TextBox 4"/>
          <p:cNvSpPr txBox="1"/>
          <p:nvPr/>
        </p:nvSpPr>
        <p:spPr>
          <a:xfrm>
            <a:off x="7105079" y="2326010"/>
            <a:ext cx="1204403" cy="307777"/>
          </a:xfrm>
          <a:prstGeom prst="rect">
            <a:avLst/>
          </a:prstGeom>
          <a:noFill/>
        </p:spPr>
        <p:txBody>
          <a:bodyPr wrap="square" rtlCol="0">
            <a:spAutoFit/>
          </a:bodyPr>
          <a:lstStyle/>
          <a:p>
            <a:pPr algn="ctr"/>
            <a:r>
              <a:rPr lang="en-US" sz="1400" dirty="0" smtClean="0"/>
              <a:t>20 periods</a:t>
            </a:r>
            <a:endParaRPr lang="en-US" sz="1400" dirty="0">
              <a:solidFill>
                <a:srgbClr val="FF0000"/>
              </a:solidFill>
            </a:endParaRPr>
          </a:p>
        </p:txBody>
      </p:sp>
      <p:sp>
        <p:nvSpPr>
          <p:cNvPr id="6" name="TextBox 5"/>
          <p:cNvSpPr txBox="1"/>
          <p:nvPr/>
        </p:nvSpPr>
        <p:spPr>
          <a:xfrm>
            <a:off x="720084" y="2194130"/>
            <a:ext cx="2092373" cy="646331"/>
          </a:xfrm>
          <a:prstGeom prst="rect">
            <a:avLst/>
          </a:prstGeom>
          <a:noFill/>
        </p:spPr>
        <p:txBody>
          <a:bodyPr wrap="square" rtlCol="0">
            <a:spAutoFit/>
          </a:bodyPr>
          <a:lstStyle/>
          <a:p>
            <a:pPr algn="ctr"/>
            <a:r>
              <a:rPr lang="en-US" b="1" dirty="0" smtClean="0"/>
              <a:t>Part 1</a:t>
            </a:r>
          </a:p>
          <a:p>
            <a:pPr algn="ctr"/>
            <a:r>
              <a:rPr lang="en-US" b="1" dirty="0" smtClean="0"/>
              <a:t>Obfuscation Market</a:t>
            </a:r>
            <a:endParaRPr lang="en-US" b="1" dirty="0"/>
          </a:p>
        </p:txBody>
      </p:sp>
      <p:grpSp>
        <p:nvGrpSpPr>
          <p:cNvPr id="9" name="Group 8"/>
          <p:cNvGrpSpPr/>
          <p:nvPr/>
        </p:nvGrpSpPr>
        <p:grpSpPr>
          <a:xfrm>
            <a:off x="6874925" y="2255850"/>
            <a:ext cx="408117" cy="730369"/>
            <a:chOff x="6901592" y="1978552"/>
            <a:chExt cx="408117" cy="730369"/>
          </a:xfrm>
        </p:grpSpPr>
        <p:cxnSp>
          <p:nvCxnSpPr>
            <p:cNvPr id="13" name="Straight Arrow Connector 43"/>
            <p:cNvCxnSpPr/>
            <p:nvPr/>
          </p:nvCxnSpPr>
          <p:spPr>
            <a:xfrm flipH="1">
              <a:off x="6901592" y="1978552"/>
              <a:ext cx="4081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Connector 9"/>
            <p:cNvCxnSpPr/>
            <p:nvPr/>
          </p:nvCxnSpPr>
          <p:spPr>
            <a:xfrm flipH="1" flipV="1">
              <a:off x="7301795" y="1978554"/>
              <a:ext cx="7914" cy="72551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flipV="1">
              <a:off x="6963690" y="2708920"/>
              <a:ext cx="336109" cy="1"/>
            </a:xfrm>
            <a:prstGeom prst="line">
              <a:avLst/>
            </a:prstGeom>
          </p:spPr>
          <p:style>
            <a:lnRef idx="1">
              <a:schemeClr val="dk1"/>
            </a:lnRef>
            <a:fillRef idx="0">
              <a:schemeClr val="dk1"/>
            </a:fillRef>
            <a:effectRef idx="0">
              <a:schemeClr val="dk1"/>
            </a:effectRef>
            <a:fontRef idx="minor">
              <a:schemeClr val="tx1"/>
            </a:fontRef>
          </p:style>
        </p:cxnSp>
      </p:grpSp>
      <p:sp>
        <p:nvSpPr>
          <p:cNvPr id="32" name="TextBox 31"/>
          <p:cNvSpPr txBox="1"/>
          <p:nvPr/>
        </p:nvSpPr>
        <p:spPr>
          <a:xfrm>
            <a:off x="720084" y="3780047"/>
            <a:ext cx="2092373" cy="923330"/>
          </a:xfrm>
          <a:prstGeom prst="rect">
            <a:avLst/>
          </a:prstGeom>
          <a:noFill/>
        </p:spPr>
        <p:txBody>
          <a:bodyPr wrap="square" rtlCol="0">
            <a:spAutoFit/>
          </a:bodyPr>
          <a:lstStyle/>
          <a:p>
            <a:pPr algn="ctr"/>
            <a:r>
              <a:rPr lang="en-US" b="1" dirty="0" smtClean="0"/>
              <a:t>Part 2</a:t>
            </a:r>
          </a:p>
          <a:p>
            <a:pPr algn="ctr"/>
            <a:r>
              <a:rPr lang="en-US" b="1" dirty="0" smtClean="0"/>
              <a:t>Bertrand Market</a:t>
            </a:r>
          </a:p>
          <a:p>
            <a:pPr algn="ctr"/>
            <a:r>
              <a:rPr lang="en-US" b="1" dirty="0" smtClean="0"/>
              <a:t>(Control Treatment)</a:t>
            </a:r>
            <a:endParaRPr lang="en-US" b="1" dirty="0"/>
          </a:p>
        </p:txBody>
      </p:sp>
      <p:sp>
        <p:nvSpPr>
          <p:cNvPr id="34" name="TextBox 33"/>
          <p:cNvSpPr txBox="1"/>
          <p:nvPr/>
        </p:nvSpPr>
        <p:spPr>
          <a:xfrm>
            <a:off x="3076870" y="2372177"/>
            <a:ext cx="3828108" cy="523220"/>
          </a:xfrm>
          <a:prstGeom prst="rect">
            <a:avLst/>
          </a:prstGeom>
          <a:noFill/>
        </p:spPr>
        <p:txBody>
          <a:bodyPr wrap="square" rtlCol="0">
            <a:spAutoFit/>
          </a:bodyPr>
          <a:lstStyle/>
          <a:p>
            <a:r>
              <a:rPr lang="en-US" sz="1400" dirty="0" smtClean="0"/>
              <a:t>1.1 Seller Stage: Sellers design product</a:t>
            </a:r>
            <a:endParaRPr lang="en-US" sz="1400" dirty="0"/>
          </a:p>
          <a:p>
            <a:r>
              <a:rPr lang="en-US" sz="1400" dirty="0" smtClean="0"/>
              <a:t>1.2 Buyer Stage: Buyers buy under costly time</a:t>
            </a:r>
          </a:p>
        </p:txBody>
      </p:sp>
      <p:sp>
        <p:nvSpPr>
          <p:cNvPr id="44" name="TextBox 43"/>
          <p:cNvSpPr txBox="1"/>
          <p:nvPr/>
        </p:nvSpPr>
        <p:spPr>
          <a:xfrm>
            <a:off x="7148602" y="4068067"/>
            <a:ext cx="1204403" cy="307777"/>
          </a:xfrm>
          <a:prstGeom prst="rect">
            <a:avLst/>
          </a:prstGeom>
          <a:noFill/>
        </p:spPr>
        <p:txBody>
          <a:bodyPr wrap="square" rtlCol="0">
            <a:spAutoFit/>
          </a:bodyPr>
          <a:lstStyle/>
          <a:p>
            <a:pPr algn="ctr"/>
            <a:r>
              <a:rPr lang="en-US" sz="1400" dirty="0" smtClean="0"/>
              <a:t>10 periods</a:t>
            </a:r>
            <a:endParaRPr lang="en-US" sz="1400" dirty="0">
              <a:solidFill>
                <a:srgbClr val="FF0000"/>
              </a:solidFill>
            </a:endParaRPr>
          </a:p>
        </p:txBody>
      </p:sp>
      <p:grpSp>
        <p:nvGrpSpPr>
          <p:cNvPr id="3" name="Group 2"/>
          <p:cNvGrpSpPr/>
          <p:nvPr/>
        </p:nvGrpSpPr>
        <p:grpSpPr>
          <a:xfrm>
            <a:off x="6911382" y="3920213"/>
            <a:ext cx="418026" cy="643213"/>
            <a:chOff x="6938049" y="3642915"/>
            <a:chExt cx="418026" cy="643213"/>
          </a:xfrm>
        </p:grpSpPr>
        <p:cxnSp>
          <p:nvCxnSpPr>
            <p:cNvPr id="46" name="Straight Arrow Connector 43"/>
            <p:cNvCxnSpPr/>
            <p:nvPr/>
          </p:nvCxnSpPr>
          <p:spPr>
            <a:xfrm flipH="1">
              <a:off x="6938049" y="3642915"/>
              <a:ext cx="4081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Connector 9"/>
            <p:cNvCxnSpPr/>
            <p:nvPr/>
          </p:nvCxnSpPr>
          <p:spPr>
            <a:xfrm flipV="1">
              <a:off x="7356075" y="3645024"/>
              <a:ext cx="0" cy="629504"/>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14"/>
            <p:cNvCxnSpPr/>
            <p:nvPr/>
          </p:nvCxnSpPr>
          <p:spPr>
            <a:xfrm flipH="1" flipV="1">
              <a:off x="7019966" y="4286127"/>
              <a:ext cx="336109" cy="1"/>
            </a:xfrm>
            <a:prstGeom prst="line">
              <a:avLst/>
            </a:prstGeom>
          </p:spPr>
          <p:style>
            <a:lnRef idx="1">
              <a:schemeClr val="dk1"/>
            </a:lnRef>
            <a:fillRef idx="0">
              <a:schemeClr val="dk1"/>
            </a:fillRef>
            <a:effectRef idx="0">
              <a:schemeClr val="dk1"/>
            </a:effectRef>
            <a:fontRef idx="minor">
              <a:schemeClr val="tx1"/>
            </a:fontRef>
          </p:style>
        </p:cxnSp>
      </p:grpSp>
      <p:sp>
        <p:nvSpPr>
          <p:cNvPr id="49" name="TextBox 48"/>
          <p:cNvSpPr txBox="1"/>
          <p:nvPr/>
        </p:nvSpPr>
        <p:spPr>
          <a:xfrm>
            <a:off x="2987824" y="3933056"/>
            <a:ext cx="4044131" cy="523220"/>
          </a:xfrm>
          <a:prstGeom prst="rect">
            <a:avLst/>
          </a:prstGeom>
          <a:noFill/>
        </p:spPr>
        <p:txBody>
          <a:bodyPr wrap="square" rtlCol="0">
            <a:spAutoFit/>
          </a:bodyPr>
          <a:lstStyle/>
          <a:p>
            <a:r>
              <a:rPr lang="en-US" sz="1400" dirty="0" smtClean="0"/>
              <a:t>The same as Part 1, with the only difference being that full transparency and simplicity are enforced</a:t>
            </a:r>
            <a:endParaRPr lang="en-US" sz="1400" dirty="0"/>
          </a:p>
        </p:txBody>
      </p:sp>
    </p:spTree>
    <p:extLst>
      <p:ext uri="{BB962C8B-B14F-4D97-AF65-F5344CB8AC3E}">
        <p14:creationId xmlns:p14="http://schemas.microsoft.com/office/powerpoint/2010/main" val="10625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sz="3600" dirty="0" smtClean="0"/>
              <a:t>Part 2: Bertrand market</a:t>
            </a:r>
            <a:endParaRPr lang="en-US" sz="3600" dirty="0"/>
          </a:p>
        </p:txBody>
      </p:sp>
      <p:sp>
        <p:nvSpPr>
          <p:cNvPr id="3" name="内容占位符 2"/>
          <p:cNvSpPr>
            <a:spLocks noGrp="1"/>
          </p:cNvSpPr>
          <p:nvPr>
            <p:ph idx="1"/>
          </p:nvPr>
        </p:nvSpPr>
        <p:spPr/>
        <p:txBody>
          <a:bodyPr>
            <a:normAutofit/>
          </a:bodyPr>
          <a:lstStyle/>
          <a:p>
            <a:r>
              <a:rPr lang="en-US" altLang="zh-CN" sz="1800" dirty="0" smtClean="0"/>
              <a:t>Sellers make exactly the same decisions, but each product is summarized by one number “</a:t>
            </a:r>
            <a:r>
              <a:rPr lang="en-US" altLang="zh-CN" sz="1800" u="sng" dirty="0" smtClean="0"/>
              <a:t>net additional value</a:t>
            </a:r>
            <a:r>
              <a:rPr lang="en-US" altLang="zh-CN" sz="1800" dirty="0" smtClean="0"/>
              <a:t>” only and displayed to buyers</a:t>
            </a:r>
          </a:p>
          <a:p>
            <a:pPr marL="0" lvl="0" indent="0">
              <a:buNone/>
            </a:pPr>
            <a:endParaRPr lang="en-US" altLang="zh-CN" sz="1800" dirty="0"/>
          </a:p>
          <a:p>
            <a:pPr marL="0" indent="0">
              <a:buNone/>
            </a:pPr>
            <a:endParaRPr lang="en-US" sz="1800" dirty="0">
              <a:solidFill>
                <a:prstClr val="black"/>
              </a:solidFill>
            </a:endParaRPr>
          </a:p>
          <a:p>
            <a:endParaRPr lang="en-US" sz="1800" dirty="0">
              <a:solidFill>
                <a:prstClr val="black"/>
              </a:solidFill>
            </a:endParaRPr>
          </a:p>
          <a:p>
            <a:pPr marL="0" indent="0">
              <a:buNone/>
            </a:pPr>
            <a:endParaRPr lang="en-US" sz="1800" dirty="0" smtClean="0"/>
          </a:p>
          <a:p>
            <a:endParaRPr lang="en-US" sz="1800" dirty="0"/>
          </a:p>
          <a:p>
            <a:endParaRPr lang="en-US" sz="1800" dirty="0" smtClean="0"/>
          </a:p>
        </p:txBody>
      </p:sp>
    </p:spTree>
    <p:extLst>
      <p:ext uri="{BB962C8B-B14F-4D97-AF65-F5344CB8AC3E}">
        <p14:creationId xmlns:p14="http://schemas.microsoft.com/office/powerpoint/2010/main" val="4175665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 y="402336"/>
            <a:ext cx="9287690" cy="5943600"/>
          </a:xfrm>
        </p:spPr>
      </p:pic>
    </p:spTree>
    <p:extLst>
      <p:ext uri="{BB962C8B-B14F-4D97-AF65-F5344CB8AC3E}">
        <p14:creationId xmlns:p14="http://schemas.microsoft.com/office/powerpoint/2010/main" val="3758644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sz="3600" dirty="0" smtClean="0"/>
              <a:t>Overview of design (simplified)</a:t>
            </a:r>
            <a:endParaRPr lang="en-US" sz="3600" dirty="0"/>
          </a:p>
        </p:txBody>
      </p:sp>
      <p:sp>
        <p:nvSpPr>
          <p:cNvPr id="5" name="TextBox 4"/>
          <p:cNvSpPr txBox="1"/>
          <p:nvPr/>
        </p:nvSpPr>
        <p:spPr>
          <a:xfrm>
            <a:off x="7105079" y="2326010"/>
            <a:ext cx="1204403" cy="307777"/>
          </a:xfrm>
          <a:prstGeom prst="rect">
            <a:avLst/>
          </a:prstGeom>
          <a:noFill/>
        </p:spPr>
        <p:txBody>
          <a:bodyPr wrap="square" rtlCol="0">
            <a:spAutoFit/>
          </a:bodyPr>
          <a:lstStyle/>
          <a:p>
            <a:pPr algn="ctr"/>
            <a:r>
              <a:rPr lang="en-US" sz="1400" dirty="0" smtClean="0"/>
              <a:t>20 periods</a:t>
            </a:r>
            <a:endParaRPr lang="en-US" sz="1400" dirty="0">
              <a:solidFill>
                <a:srgbClr val="FF0000"/>
              </a:solidFill>
            </a:endParaRPr>
          </a:p>
        </p:txBody>
      </p:sp>
      <p:sp>
        <p:nvSpPr>
          <p:cNvPr id="6" name="TextBox 5"/>
          <p:cNvSpPr txBox="1"/>
          <p:nvPr/>
        </p:nvSpPr>
        <p:spPr>
          <a:xfrm>
            <a:off x="720084" y="2194130"/>
            <a:ext cx="2092373" cy="646331"/>
          </a:xfrm>
          <a:prstGeom prst="rect">
            <a:avLst/>
          </a:prstGeom>
          <a:noFill/>
        </p:spPr>
        <p:txBody>
          <a:bodyPr wrap="square" rtlCol="0">
            <a:spAutoFit/>
          </a:bodyPr>
          <a:lstStyle/>
          <a:p>
            <a:pPr algn="ctr"/>
            <a:r>
              <a:rPr lang="en-US" b="1" dirty="0" smtClean="0"/>
              <a:t>Part 1</a:t>
            </a:r>
          </a:p>
          <a:p>
            <a:pPr algn="ctr"/>
            <a:r>
              <a:rPr lang="en-US" b="1" dirty="0" smtClean="0"/>
              <a:t>Obfuscation Market</a:t>
            </a:r>
            <a:endParaRPr lang="en-US" b="1" dirty="0"/>
          </a:p>
        </p:txBody>
      </p:sp>
      <p:grpSp>
        <p:nvGrpSpPr>
          <p:cNvPr id="9" name="Group 8"/>
          <p:cNvGrpSpPr/>
          <p:nvPr/>
        </p:nvGrpSpPr>
        <p:grpSpPr>
          <a:xfrm>
            <a:off x="6874925" y="2255850"/>
            <a:ext cx="408117" cy="730369"/>
            <a:chOff x="6901592" y="1978552"/>
            <a:chExt cx="408117" cy="730369"/>
          </a:xfrm>
        </p:grpSpPr>
        <p:cxnSp>
          <p:nvCxnSpPr>
            <p:cNvPr id="13" name="Straight Arrow Connector 43"/>
            <p:cNvCxnSpPr/>
            <p:nvPr/>
          </p:nvCxnSpPr>
          <p:spPr>
            <a:xfrm flipH="1">
              <a:off x="6901592" y="1978552"/>
              <a:ext cx="4081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Connector 9"/>
            <p:cNvCxnSpPr/>
            <p:nvPr/>
          </p:nvCxnSpPr>
          <p:spPr>
            <a:xfrm flipH="1" flipV="1">
              <a:off x="7301795" y="1978554"/>
              <a:ext cx="7914" cy="72551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flipV="1">
              <a:off x="6963690" y="2708920"/>
              <a:ext cx="336109" cy="1"/>
            </a:xfrm>
            <a:prstGeom prst="line">
              <a:avLst/>
            </a:prstGeom>
          </p:spPr>
          <p:style>
            <a:lnRef idx="1">
              <a:schemeClr val="dk1"/>
            </a:lnRef>
            <a:fillRef idx="0">
              <a:schemeClr val="dk1"/>
            </a:fillRef>
            <a:effectRef idx="0">
              <a:schemeClr val="dk1"/>
            </a:effectRef>
            <a:fontRef idx="minor">
              <a:schemeClr val="tx1"/>
            </a:fontRef>
          </p:style>
        </p:cxnSp>
      </p:grpSp>
      <p:sp>
        <p:nvSpPr>
          <p:cNvPr id="32" name="TextBox 31"/>
          <p:cNvSpPr txBox="1"/>
          <p:nvPr/>
        </p:nvSpPr>
        <p:spPr>
          <a:xfrm>
            <a:off x="720084" y="3780047"/>
            <a:ext cx="2092373" cy="923330"/>
          </a:xfrm>
          <a:prstGeom prst="rect">
            <a:avLst/>
          </a:prstGeom>
          <a:noFill/>
        </p:spPr>
        <p:txBody>
          <a:bodyPr wrap="square" rtlCol="0">
            <a:spAutoFit/>
          </a:bodyPr>
          <a:lstStyle/>
          <a:p>
            <a:pPr algn="ctr"/>
            <a:r>
              <a:rPr lang="en-US" b="1" dirty="0" smtClean="0"/>
              <a:t>Part 2</a:t>
            </a:r>
          </a:p>
          <a:p>
            <a:pPr algn="ctr"/>
            <a:r>
              <a:rPr lang="en-US" b="1" dirty="0" smtClean="0"/>
              <a:t>Bertrand Market</a:t>
            </a:r>
          </a:p>
          <a:p>
            <a:pPr algn="ctr"/>
            <a:r>
              <a:rPr lang="en-US" b="1" dirty="0" smtClean="0"/>
              <a:t>(Control Treatment)</a:t>
            </a:r>
            <a:endParaRPr lang="en-US" b="1" dirty="0"/>
          </a:p>
        </p:txBody>
      </p:sp>
      <p:sp>
        <p:nvSpPr>
          <p:cNvPr id="34" name="TextBox 33"/>
          <p:cNvSpPr txBox="1"/>
          <p:nvPr/>
        </p:nvSpPr>
        <p:spPr>
          <a:xfrm>
            <a:off x="3076870" y="2372177"/>
            <a:ext cx="3828108" cy="523220"/>
          </a:xfrm>
          <a:prstGeom prst="rect">
            <a:avLst/>
          </a:prstGeom>
          <a:noFill/>
        </p:spPr>
        <p:txBody>
          <a:bodyPr wrap="square" rtlCol="0">
            <a:spAutoFit/>
          </a:bodyPr>
          <a:lstStyle/>
          <a:p>
            <a:r>
              <a:rPr lang="en-US" sz="1400" dirty="0" smtClean="0"/>
              <a:t>1.1 Seller Stage: Sellers design product</a:t>
            </a:r>
            <a:endParaRPr lang="en-US" sz="1400" dirty="0"/>
          </a:p>
          <a:p>
            <a:r>
              <a:rPr lang="en-US" sz="1400" dirty="0" smtClean="0"/>
              <a:t>1.2 Buyer Stage: Buyers buy under costly time</a:t>
            </a:r>
          </a:p>
        </p:txBody>
      </p:sp>
      <p:sp>
        <p:nvSpPr>
          <p:cNvPr id="44" name="TextBox 43"/>
          <p:cNvSpPr txBox="1"/>
          <p:nvPr/>
        </p:nvSpPr>
        <p:spPr>
          <a:xfrm>
            <a:off x="7148602" y="4068067"/>
            <a:ext cx="1204403" cy="307777"/>
          </a:xfrm>
          <a:prstGeom prst="rect">
            <a:avLst/>
          </a:prstGeom>
          <a:noFill/>
        </p:spPr>
        <p:txBody>
          <a:bodyPr wrap="square" rtlCol="0">
            <a:spAutoFit/>
          </a:bodyPr>
          <a:lstStyle/>
          <a:p>
            <a:pPr algn="ctr"/>
            <a:r>
              <a:rPr lang="en-US" sz="1400" dirty="0" smtClean="0"/>
              <a:t>10 periods</a:t>
            </a:r>
            <a:endParaRPr lang="en-US" sz="1400" dirty="0">
              <a:solidFill>
                <a:srgbClr val="FF0000"/>
              </a:solidFill>
            </a:endParaRPr>
          </a:p>
        </p:txBody>
      </p:sp>
      <p:grpSp>
        <p:nvGrpSpPr>
          <p:cNvPr id="3" name="Group 2"/>
          <p:cNvGrpSpPr/>
          <p:nvPr/>
        </p:nvGrpSpPr>
        <p:grpSpPr>
          <a:xfrm>
            <a:off x="6911382" y="3920213"/>
            <a:ext cx="418026" cy="643213"/>
            <a:chOff x="6938049" y="3642915"/>
            <a:chExt cx="418026" cy="643213"/>
          </a:xfrm>
        </p:grpSpPr>
        <p:cxnSp>
          <p:nvCxnSpPr>
            <p:cNvPr id="46" name="Straight Arrow Connector 43"/>
            <p:cNvCxnSpPr/>
            <p:nvPr/>
          </p:nvCxnSpPr>
          <p:spPr>
            <a:xfrm flipH="1">
              <a:off x="6938049" y="3642915"/>
              <a:ext cx="4081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Connector 9"/>
            <p:cNvCxnSpPr/>
            <p:nvPr/>
          </p:nvCxnSpPr>
          <p:spPr>
            <a:xfrm flipV="1">
              <a:off x="7356075" y="3645024"/>
              <a:ext cx="0" cy="629504"/>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14"/>
            <p:cNvCxnSpPr/>
            <p:nvPr/>
          </p:nvCxnSpPr>
          <p:spPr>
            <a:xfrm flipH="1" flipV="1">
              <a:off x="7019966" y="4286127"/>
              <a:ext cx="336109" cy="1"/>
            </a:xfrm>
            <a:prstGeom prst="line">
              <a:avLst/>
            </a:prstGeom>
          </p:spPr>
          <p:style>
            <a:lnRef idx="1">
              <a:schemeClr val="dk1"/>
            </a:lnRef>
            <a:fillRef idx="0">
              <a:schemeClr val="dk1"/>
            </a:fillRef>
            <a:effectRef idx="0">
              <a:schemeClr val="dk1"/>
            </a:effectRef>
            <a:fontRef idx="minor">
              <a:schemeClr val="tx1"/>
            </a:fontRef>
          </p:style>
        </p:cxnSp>
      </p:grpSp>
      <p:sp>
        <p:nvSpPr>
          <p:cNvPr id="49" name="TextBox 48"/>
          <p:cNvSpPr txBox="1"/>
          <p:nvPr/>
        </p:nvSpPr>
        <p:spPr>
          <a:xfrm>
            <a:off x="2987824" y="3933056"/>
            <a:ext cx="4044131" cy="523220"/>
          </a:xfrm>
          <a:prstGeom prst="rect">
            <a:avLst/>
          </a:prstGeom>
          <a:noFill/>
        </p:spPr>
        <p:txBody>
          <a:bodyPr wrap="square" rtlCol="0">
            <a:spAutoFit/>
          </a:bodyPr>
          <a:lstStyle/>
          <a:p>
            <a:r>
              <a:rPr lang="en-US" sz="1400" dirty="0" smtClean="0"/>
              <a:t>The same as Part 1, with the only difference being that full transparency and simplicity are enforced</a:t>
            </a:r>
            <a:endParaRPr lang="en-US" sz="1400" dirty="0"/>
          </a:p>
        </p:txBody>
      </p:sp>
    </p:spTree>
    <p:extLst>
      <p:ext uri="{BB962C8B-B14F-4D97-AF65-F5344CB8AC3E}">
        <p14:creationId xmlns:p14="http://schemas.microsoft.com/office/powerpoint/2010/main" val="1486291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74638"/>
            <a:ext cx="8712968" cy="1143000"/>
          </a:xfrm>
        </p:spPr>
        <p:txBody>
          <a:bodyPr>
            <a:normAutofit/>
          </a:bodyPr>
          <a:lstStyle/>
          <a:p>
            <a:pPr algn="l"/>
            <a:r>
              <a:rPr lang="en-US" sz="3600" dirty="0" smtClean="0"/>
              <a:t>Treatment conditions</a:t>
            </a:r>
            <a:endParaRPr lang="en-US" sz="3600" dirty="0"/>
          </a:p>
        </p:txBody>
      </p:sp>
      <p:sp>
        <p:nvSpPr>
          <p:cNvPr id="3" name="内容占位符 2"/>
          <p:cNvSpPr>
            <a:spLocks noGrp="1"/>
          </p:cNvSpPr>
          <p:nvPr>
            <p:ph idx="1"/>
          </p:nvPr>
        </p:nvSpPr>
        <p:spPr/>
        <p:txBody>
          <a:bodyPr>
            <a:normAutofit/>
          </a:bodyPr>
          <a:lstStyle/>
          <a:p>
            <a:r>
              <a:rPr lang="en-US" altLang="zh-CN" sz="1800" dirty="0" smtClean="0"/>
              <a:t>Half Cost Treatment: sum of feature costs is always 50% of sum of feature values</a:t>
            </a:r>
          </a:p>
          <a:p>
            <a:endParaRPr lang="en-US" altLang="zh-CN" sz="1800" dirty="0"/>
          </a:p>
          <a:p>
            <a:pPr marL="0" indent="0">
              <a:buNone/>
            </a:pPr>
            <a:endParaRPr lang="en-US" sz="1800" dirty="0" smtClean="0"/>
          </a:p>
          <a:p>
            <a:endParaRPr lang="en-US" sz="1800" dirty="0"/>
          </a:p>
          <a:p>
            <a:endParaRPr lang="en-US" sz="1800" dirty="0" smtClean="0"/>
          </a:p>
        </p:txBody>
      </p:sp>
      <p:graphicFrame>
        <p:nvGraphicFramePr>
          <p:cNvPr id="5" name="Chart 4"/>
          <p:cNvGraphicFramePr>
            <a:graphicFrameLocks/>
          </p:cNvGraphicFramePr>
          <p:nvPr>
            <p:extLst>
              <p:ext uri="{D42A27DB-BD31-4B8C-83A1-F6EECF244321}">
                <p14:modId xmlns:p14="http://schemas.microsoft.com/office/powerpoint/2010/main" val="40301015"/>
              </p:ext>
            </p:extLst>
          </p:nvPr>
        </p:nvGraphicFramePr>
        <p:xfrm>
          <a:off x="1475656" y="2638936"/>
          <a:ext cx="6048672" cy="36697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145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altLang="zh-CN" sz="1800" dirty="0" smtClean="0"/>
              <a:t>Half Cost Treatment: sum of feature costs is always 50% of sum of feature values</a:t>
            </a:r>
          </a:p>
          <a:p>
            <a:endParaRPr lang="en-US" altLang="zh-CN" sz="1800" dirty="0"/>
          </a:p>
          <a:p>
            <a:r>
              <a:rPr lang="en-US" sz="1800" dirty="0" smtClean="0">
                <a:solidFill>
                  <a:prstClr val="black"/>
                </a:solidFill>
              </a:rPr>
              <a:t>Convex Cost Treatment: sum of feature costs is a convex function of sum of feature values</a:t>
            </a:r>
            <a:endParaRPr lang="en-US" sz="1800" dirty="0">
              <a:solidFill>
                <a:prstClr val="black"/>
              </a:solidFill>
            </a:endParaRPr>
          </a:p>
          <a:p>
            <a:pPr marL="0" indent="0">
              <a:buNone/>
            </a:pPr>
            <a:endParaRPr lang="en-US" sz="1800" dirty="0" smtClean="0"/>
          </a:p>
          <a:p>
            <a:endParaRPr lang="en-US" sz="1800" dirty="0"/>
          </a:p>
          <a:p>
            <a:endParaRPr lang="en-US" sz="1800" dirty="0" smtClean="0"/>
          </a:p>
        </p:txBody>
      </p:sp>
      <p:graphicFrame>
        <p:nvGraphicFramePr>
          <p:cNvPr id="5" name="Chart 4"/>
          <p:cNvGraphicFramePr>
            <a:graphicFrameLocks/>
          </p:cNvGraphicFramePr>
          <p:nvPr>
            <p:extLst>
              <p:ext uri="{D42A27DB-BD31-4B8C-83A1-F6EECF244321}">
                <p14:modId xmlns:p14="http://schemas.microsoft.com/office/powerpoint/2010/main" val="2272396846"/>
              </p:ext>
            </p:extLst>
          </p:nvPr>
        </p:nvGraphicFramePr>
        <p:xfrm>
          <a:off x="1475656" y="2638936"/>
          <a:ext cx="6048672" cy="3669789"/>
        </p:xfrm>
        <a:graphic>
          <a:graphicData uri="http://schemas.openxmlformats.org/drawingml/2006/chart">
            <c:chart xmlns:c="http://schemas.openxmlformats.org/drawingml/2006/chart" xmlns:r="http://schemas.openxmlformats.org/officeDocument/2006/relationships" r:id="rId3"/>
          </a:graphicData>
        </a:graphic>
      </p:graphicFrame>
      <p:sp>
        <p:nvSpPr>
          <p:cNvPr id="7" name="标题 1"/>
          <p:cNvSpPr>
            <a:spLocks noGrp="1"/>
          </p:cNvSpPr>
          <p:nvPr>
            <p:ph type="title"/>
          </p:nvPr>
        </p:nvSpPr>
        <p:spPr>
          <a:xfrm>
            <a:off x="251520" y="274638"/>
            <a:ext cx="8712968" cy="1143000"/>
          </a:xfrm>
        </p:spPr>
        <p:txBody>
          <a:bodyPr>
            <a:normAutofit/>
          </a:bodyPr>
          <a:lstStyle/>
          <a:p>
            <a:pPr algn="l"/>
            <a:r>
              <a:rPr lang="en-US" sz="3600" dirty="0" smtClean="0"/>
              <a:t>Treatment conditions</a:t>
            </a:r>
            <a:endParaRPr lang="en-US" sz="3600" dirty="0"/>
          </a:p>
        </p:txBody>
      </p:sp>
    </p:spTree>
    <p:extLst>
      <p:ext uri="{BB962C8B-B14F-4D97-AF65-F5344CB8AC3E}">
        <p14:creationId xmlns:p14="http://schemas.microsoft.com/office/powerpoint/2010/main" val="1610717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sz="3600" dirty="0"/>
              <a:t>O</a:t>
            </a:r>
            <a:r>
              <a:rPr lang="en-US" sz="3600" dirty="0" smtClean="0"/>
              <a:t>bfuscation</a:t>
            </a:r>
            <a:endParaRPr lang="en-US" sz="3600" dirty="0"/>
          </a:p>
        </p:txBody>
      </p:sp>
      <p:sp>
        <p:nvSpPr>
          <p:cNvPr id="3" name="内容占位符 2"/>
          <p:cNvSpPr>
            <a:spLocks noGrp="1"/>
          </p:cNvSpPr>
          <p:nvPr>
            <p:ph idx="1"/>
          </p:nvPr>
        </p:nvSpPr>
        <p:spPr>
          <a:xfrm>
            <a:off x="251520" y="1628800"/>
            <a:ext cx="8712968" cy="4525963"/>
          </a:xfrm>
        </p:spPr>
        <p:txBody>
          <a:bodyPr/>
          <a:lstStyle/>
          <a:p>
            <a:r>
              <a:rPr lang="en-US" altLang="zh-CN" sz="1800" dirty="0" smtClean="0"/>
              <a:t>“</a:t>
            </a:r>
            <a:r>
              <a:rPr lang="en-US" altLang="zh-CN" sz="1800" i="1" dirty="0"/>
              <a:t>Basically, any action by the seller that raises the cost of price (and attribute) search by potential customers can be thought of as obfuscation</a:t>
            </a:r>
            <a:r>
              <a:rPr lang="en-US" altLang="zh-CN" sz="1800" dirty="0"/>
              <a:t>.” (Ellison and Ellison, 2018)</a:t>
            </a:r>
            <a:endParaRPr lang="en-US" sz="1800" dirty="0"/>
          </a:p>
          <a:p>
            <a:endParaRPr lang="en-US" dirty="0"/>
          </a:p>
        </p:txBody>
      </p:sp>
    </p:spTree>
    <p:extLst>
      <p:ext uri="{BB962C8B-B14F-4D97-AF65-F5344CB8AC3E}">
        <p14:creationId xmlns:p14="http://schemas.microsoft.com/office/powerpoint/2010/main" val="2626088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sz="4000" dirty="0" smtClean="0"/>
              <a:t>A small part of results</a:t>
            </a:r>
            <a:br>
              <a:rPr lang="en-US" sz="4000" dirty="0" smtClean="0"/>
            </a:br>
            <a:endParaRPr lang="en-US" sz="1800" dirty="0">
              <a:solidFill>
                <a:srgbClr val="0070C0"/>
              </a:solidFill>
            </a:endParaRPr>
          </a:p>
        </p:txBody>
      </p:sp>
      <p:sp>
        <p:nvSpPr>
          <p:cNvPr id="3" name="副标题 2"/>
          <p:cNvSpPr>
            <a:spLocks noGrp="1"/>
          </p:cNvSpPr>
          <p:nvPr>
            <p:ph type="subTitle" idx="1"/>
          </p:nvPr>
        </p:nvSpPr>
        <p:spPr/>
        <p:txBody>
          <a:bodyPr>
            <a:normAutofit/>
          </a:bodyPr>
          <a:lstStyle/>
          <a:p>
            <a:endParaRPr lang="en-US" sz="2400" dirty="0">
              <a:solidFill>
                <a:schemeClr val="tx1"/>
              </a:solidFill>
            </a:endParaRPr>
          </a:p>
        </p:txBody>
      </p:sp>
    </p:spTree>
    <p:extLst>
      <p:ext uri="{BB962C8B-B14F-4D97-AF65-F5344CB8AC3E}">
        <p14:creationId xmlns:p14="http://schemas.microsoft.com/office/powerpoint/2010/main" val="4717048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sz="3600" dirty="0" smtClean="0"/>
              <a:t>Do sellers obfuscate (even inefficiently)?</a:t>
            </a:r>
            <a:endParaRPr lang="en-US" sz="3600" dirty="0"/>
          </a:p>
        </p:txBody>
      </p:sp>
      <p:sp>
        <p:nvSpPr>
          <p:cNvPr id="3" name="内容占位符 2"/>
          <p:cNvSpPr>
            <a:spLocks noGrp="1"/>
          </p:cNvSpPr>
          <p:nvPr>
            <p:ph idx="1"/>
          </p:nvPr>
        </p:nvSpPr>
        <p:spPr/>
        <p:txBody>
          <a:bodyPr>
            <a:normAutofit/>
          </a:bodyPr>
          <a:lstStyle/>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28" y="1938528"/>
            <a:ext cx="4498340" cy="3291840"/>
          </a:xfrm>
          <a:prstGeom prst="rect">
            <a:avLst/>
          </a:prstGeom>
          <a:noFill/>
          <a:ln>
            <a:no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920240"/>
            <a:ext cx="4498340" cy="3291840"/>
          </a:xfrm>
          <a:prstGeom prst="rect">
            <a:avLst/>
          </a:prstGeom>
          <a:noFill/>
          <a:ln>
            <a:noFill/>
          </a:ln>
        </p:spPr>
      </p:pic>
      <p:sp>
        <p:nvSpPr>
          <p:cNvPr id="34" name="Rectangle 33"/>
          <p:cNvSpPr/>
          <p:nvPr/>
        </p:nvSpPr>
        <p:spPr>
          <a:xfrm>
            <a:off x="89820" y="5273409"/>
            <a:ext cx="9036496" cy="461665"/>
          </a:xfrm>
          <a:prstGeom prst="rect">
            <a:avLst/>
          </a:prstGeom>
        </p:spPr>
        <p:txBody>
          <a:bodyPr wrap="square">
            <a:spAutoFit/>
          </a:bodyPr>
          <a:lstStyle/>
          <a:p>
            <a:r>
              <a:rPr lang="en-US" sz="1200" i="1" dirty="0">
                <a:solidFill>
                  <a:srgbClr val="000000"/>
                </a:solidFill>
                <a:latin typeface="Times New Roman" panose="02020603050405020304" pitchFamily="18" charset="0"/>
                <a:ea typeface="宋体" panose="02010600030101010101" pitchFamily="2" charset="-122"/>
              </a:rPr>
              <a:t>Notes: </a:t>
            </a:r>
            <a:r>
              <a:rPr lang="en-US" sz="1200" dirty="0" smtClean="0">
                <a:solidFill>
                  <a:srgbClr val="000000"/>
                </a:solidFill>
                <a:latin typeface="Times New Roman" panose="02020603050405020304" pitchFamily="18" charset="0"/>
                <a:ea typeface="宋体" panose="02010600030101010101" pitchFamily="2" charset="-122"/>
              </a:rPr>
              <a:t>The offered line in Convex Cost Treatment is significantly higher than 4 (p = 0.026) and significantly lower than the offered line in Half Cost Treatment (p = .009). All significance tests are clustered on the group level.</a:t>
            </a:r>
            <a:endParaRPr lang="en-US" sz="1200" dirty="0"/>
          </a:p>
        </p:txBody>
      </p:sp>
    </p:spTree>
    <p:extLst>
      <p:ext uri="{BB962C8B-B14F-4D97-AF65-F5344CB8AC3E}">
        <p14:creationId xmlns:p14="http://schemas.microsoft.com/office/powerpoint/2010/main" val="267719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p:txBody>
      </p:sp>
      <p:sp>
        <p:nvSpPr>
          <p:cNvPr id="2" name="标题 1"/>
          <p:cNvSpPr>
            <a:spLocks noGrp="1"/>
          </p:cNvSpPr>
          <p:nvPr>
            <p:ph type="title"/>
          </p:nvPr>
        </p:nvSpPr>
        <p:spPr/>
        <p:txBody>
          <a:bodyPr>
            <a:normAutofit/>
          </a:bodyPr>
          <a:lstStyle/>
          <a:p>
            <a:pPr algn="l"/>
            <a:r>
              <a:rPr lang="en-US" sz="3600" dirty="0" smtClean="0"/>
              <a:t>Do sellers </a:t>
            </a:r>
            <a:r>
              <a:rPr lang="en-US" altLang="zh-CN" sz="3600" dirty="0" smtClean="0"/>
              <a:t>escape zero-profit trap?</a:t>
            </a:r>
            <a:endParaRPr lang="en-US" sz="3600" dirty="0"/>
          </a:p>
        </p:txBody>
      </p:sp>
      <p:pic>
        <p:nvPicPr>
          <p:cNvPr id="3" name="Picture 2"/>
          <p:cNvPicPr>
            <a:picLocks noChangeAspect="1"/>
          </p:cNvPicPr>
          <p:nvPr/>
        </p:nvPicPr>
        <p:blipFill>
          <a:blip r:embed="rId3"/>
          <a:stretch>
            <a:fillRect/>
          </a:stretch>
        </p:blipFill>
        <p:spPr>
          <a:xfrm>
            <a:off x="146304" y="1792224"/>
            <a:ext cx="4502752" cy="3291840"/>
          </a:xfrm>
          <a:prstGeom prst="rect">
            <a:avLst/>
          </a:prstGeom>
        </p:spPr>
      </p:pic>
      <p:pic>
        <p:nvPicPr>
          <p:cNvPr id="4" name="Picture 3"/>
          <p:cNvPicPr>
            <a:picLocks noChangeAspect="1"/>
          </p:cNvPicPr>
          <p:nvPr/>
        </p:nvPicPr>
        <p:blipFill>
          <a:blip r:embed="rId4"/>
          <a:stretch>
            <a:fillRect/>
          </a:stretch>
        </p:blipFill>
        <p:spPr>
          <a:xfrm>
            <a:off x="4644008" y="1793344"/>
            <a:ext cx="4502752" cy="3291840"/>
          </a:xfrm>
          <a:prstGeom prst="rect">
            <a:avLst/>
          </a:prstGeom>
        </p:spPr>
      </p:pic>
    </p:spTree>
    <p:extLst>
      <p:ext uri="{BB962C8B-B14F-4D97-AF65-F5344CB8AC3E}">
        <p14:creationId xmlns:p14="http://schemas.microsoft.com/office/powerpoint/2010/main" val="7176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p:txBody>
      </p:sp>
      <p:sp>
        <p:nvSpPr>
          <p:cNvPr id="2" name="标题 1"/>
          <p:cNvSpPr>
            <a:spLocks noGrp="1"/>
          </p:cNvSpPr>
          <p:nvPr>
            <p:ph type="title"/>
          </p:nvPr>
        </p:nvSpPr>
        <p:spPr/>
        <p:txBody>
          <a:bodyPr>
            <a:normAutofit/>
          </a:bodyPr>
          <a:lstStyle/>
          <a:p>
            <a:pPr algn="l"/>
            <a:r>
              <a:rPr lang="en-US" sz="3600" dirty="0"/>
              <a:t>Do sellers </a:t>
            </a:r>
            <a:r>
              <a:rPr lang="en-US" altLang="zh-CN" sz="3600" dirty="0"/>
              <a:t>escape zero-profit trap?</a:t>
            </a:r>
            <a:endParaRPr lang="en-US" sz="3600" dirty="0"/>
          </a:p>
        </p:txBody>
      </p:sp>
      <p:pic>
        <p:nvPicPr>
          <p:cNvPr id="5" name="Picture 4"/>
          <p:cNvPicPr>
            <a:picLocks noChangeAspect="1"/>
          </p:cNvPicPr>
          <p:nvPr/>
        </p:nvPicPr>
        <p:blipFill>
          <a:blip r:embed="rId3"/>
          <a:stretch>
            <a:fillRect/>
          </a:stretch>
        </p:blipFill>
        <p:spPr>
          <a:xfrm>
            <a:off x="146304" y="1792224"/>
            <a:ext cx="4502752" cy="3291840"/>
          </a:xfrm>
          <a:prstGeom prst="rect">
            <a:avLst/>
          </a:prstGeom>
        </p:spPr>
      </p:pic>
      <p:pic>
        <p:nvPicPr>
          <p:cNvPr id="6" name="Picture 5"/>
          <p:cNvPicPr>
            <a:picLocks noChangeAspect="1"/>
          </p:cNvPicPr>
          <p:nvPr/>
        </p:nvPicPr>
        <p:blipFill>
          <a:blip r:embed="rId4"/>
          <a:stretch>
            <a:fillRect/>
          </a:stretch>
        </p:blipFill>
        <p:spPr>
          <a:xfrm>
            <a:off x="4644008" y="1793344"/>
            <a:ext cx="4502752" cy="3291840"/>
          </a:xfrm>
          <a:prstGeom prst="rect">
            <a:avLst/>
          </a:prstGeom>
        </p:spPr>
      </p:pic>
    </p:spTree>
    <p:extLst>
      <p:ext uri="{BB962C8B-B14F-4D97-AF65-F5344CB8AC3E}">
        <p14:creationId xmlns:p14="http://schemas.microsoft.com/office/powerpoint/2010/main" val="2871887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p:txBody>
      </p:sp>
      <p:sp>
        <p:nvSpPr>
          <p:cNvPr id="2" name="标题 1"/>
          <p:cNvSpPr>
            <a:spLocks noGrp="1"/>
          </p:cNvSpPr>
          <p:nvPr>
            <p:ph type="title"/>
          </p:nvPr>
        </p:nvSpPr>
        <p:spPr/>
        <p:txBody>
          <a:bodyPr>
            <a:normAutofit/>
          </a:bodyPr>
          <a:lstStyle/>
          <a:p>
            <a:pPr algn="l"/>
            <a:r>
              <a:rPr lang="en-US" sz="3600" dirty="0"/>
              <a:t>Do sellers </a:t>
            </a:r>
            <a:r>
              <a:rPr lang="en-US" altLang="zh-CN" sz="3600" dirty="0"/>
              <a:t>escape zero-profit trap?</a:t>
            </a:r>
            <a:endParaRPr lang="en-US" sz="3600" dirty="0"/>
          </a:p>
        </p:txBody>
      </p:sp>
      <p:pic>
        <p:nvPicPr>
          <p:cNvPr id="3" name="Picture 2"/>
          <p:cNvPicPr>
            <a:picLocks noChangeAspect="1"/>
          </p:cNvPicPr>
          <p:nvPr/>
        </p:nvPicPr>
        <p:blipFill>
          <a:blip r:embed="rId3"/>
          <a:stretch>
            <a:fillRect/>
          </a:stretch>
        </p:blipFill>
        <p:spPr>
          <a:xfrm>
            <a:off x="146304" y="1792224"/>
            <a:ext cx="4502752" cy="3291840"/>
          </a:xfrm>
          <a:prstGeom prst="rect">
            <a:avLst/>
          </a:prstGeom>
        </p:spPr>
      </p:pic>
      <p:pic>
        <p:nvPicPr>
          <p:cNvPr id="4" name="Picture 3"/>
          <p:cNvPicPr>
            <a:picLocks noChangeAspect="1"/>
          </p:cNvPicPr>
          <p:nvPr/>
        </p:nvPicPr>
        <p:blipFill>
          <a:blip r:embed="rId4"/>
          <a:stretch>
            <a:fillRect/>
          </a:stretch>
        </p:blipFill>
        <p:spPr>
          <a:xfrm>
            <a:off x="4644008" y="1793344"/>
            <a:ext cx="4502752" cy="3291840"/>
          </a:xfrm>
          <a:prstGeom prst="rect">
            <a:avLst/>
          </a:prstGeom>
        </p:spPr>
      </p:pic>
      <p:sp>
        <p:nvSpPr>
          <p:cNvPr id="6" name="Rectangle 5"/>
          <p:cNvSpPr/>
          <p:nvPr/>
        </p:nvSpPr>
        <p:spPr>
          <a:xfrm>
            <a:off x="53752" y="5073043"/>
            <a:ext cx="9036496" cy="646331"/>
          </a:xfrm>
          <a:prstGeom prst="rect">
            <a:avLst/>
          </a:prstGeom>
        </p:spPr>
        <p:txBody>
          <a:bodyPr wrap="square">
            <a:spAutoFit/>
          </a:bodyPr>
          <a:lstStyle/>
          <a:p>
            <a:r>
              <a:rPr lang="en-US" sz="1200" i="1" dirty="0">
                <a:solidFill>
                  <a:srgbClr val="000000"/>
                </a:solidFill>
                <a:latin typeface="Times New Roman" panose="02020603050405020304" pitchFamily="18" charset="0"/>
                <a:ea typeface="宋体" panose="02010600030101010101" pitchFamily="2" charset="-122"/>
              </a:rPr>
              <a:t>Notes: </a:t>
            </a:r>
            <a:r>
              <a:rPr lang="en-US" sz="1200" dirty="0" smtClean="0">
                <a:solidFill>
                  <a:srgbClr val="000000"/>
                </a:solidFill>
                <a:latin typeface="Times New Roman" panose="02020603050405020304" pitchFamily="18" charset="0"/>
                <a:ea typeface="宋体" panose="02010600030101010101" pitchFamily="2" charset="-122"/>
              </a:rPr>
              <a:t>The max </a:t>
            </a:r>
            <a:r>
              <a:rPr lang="en-US" sz="1200" dirty="0">
                <a:solidFill>
                  <a:srgbClr val="000000"/>
                </a:solidFill>
                <a:latin typeface="Times New Roman" panose="02020603050405020304" pitchFamily="18" charset="0"/>
                <a:ea typeface="宋体" panose="02010600030101010101" pitchFamily="2" charset="-122"/>
              </a:rPr>
              <a:t>offered line </a:t>
            </a:r>
            <a:r>
              <a:rPr lang="en-US" sz="1200" dirty="0" smtClean="0">
                <a:solidFill>
                  <a:srgbClr val="000000"/>
                </a:solidFill>
                <a:latin typeface="Times New Roman" panose="02020603050405020304" pitchFamily="18" charset="0"/>
                <a:ea typeface="宋体" panose="02010600030101010101" pitchFamily="2" charset="-122"/>
              </a:rPr>
              <a:t>in the Obfuscation Market is significantly lower than in the Bertrand Market (</a:t>
            </a:r>
            <a:r>
              <a:rPr lang="en-US" sz="1200" dirty="0">
                <a:solidFill>
                  <a:srgbClr val="000000"/>
                </a:solidFill>
                <a:latin typeface="Times New Roman" panose="02020603050405020304" pitchFamily="18" charset="0"/>
                <a:ea typeface="宋体" panose="02010600030101010101" pitchFamily="2" charset="-122"/>
              </a:rPr>
              <a:t>p = </a:t>
            </a:r>
            <a:r>
              <a:rPr lang="en-US" sz="1200" dirty="0" smtClean="0">
                <a:solidFill>
                  <a:srgbClr val="000000"/>
                </a:solidFill>
                <a:latin typeface="Times New Roman" panose="02020603050405020304" pitchFamily="18" charset="0"/>
                <a:ea typeface="宋体" panose="02010600030101010101" pitchFamily="2" charset="-122"/>
              </a:rPr>
              <a:t>0.000 in Half Cost Treatment and </a:t>
            </a:r>
            <a:r>
              <a:rPr lang="en-US" sz="1200" dirty="0">
                <a:solidFill>
                  <a:srgbClr val="000000"/>
                </a:solidFill>
                <a:latin typeface="Times New Roman" panose="02020603050405020304" pitchFamily="18" charset="0"/>
                <a:ea typeface="宋体" panose="02010600030101010101" pitchFamily="2" charset="-122"/>
              </a:rPr>
              <a:t>p = </a:t>
            </a:r>
            <a:r>
              <a:rPr lang="en-US" sz="1200" dirty="0" smtClean="0">
                <a:solidFill>
                  <a:srgbClr val="000000"/>
                </a:solidFill>
                <a:latin typeface="Times New Roman" panose="02020603050405020304" pitchFamily="18" charset="0"/>
                <a:ea typeface="宋体" panose="02010600030101010101" pitchFamily="2" charset="-122"/>
              </a:rPr>
              <a:t>0.010 is Convex Cost Treatment)</a:t>
            </a:r>
            <a:r>
              <a:rPr lang="en-US" sz="1200" dirty="0">
                <a:solidFill>
                  <a:srgbClr val="000000"/>
                </a:solidFill>
                <a:latin typeface="Times New Roman" panose="02020603050405020304" pitchFamily="18" charset="0"/>
                <a:ea typeface="宋体" panose="02010600030101010101" pitchFamily="2" charset="-122"/>
              </a:rPr>
              <a:t>. The </a:t>
            </a:r>
            <a:r>
              <a:rPr lang="en-US" sz="1200" dirty="0" smtClean="0">
                <a:solidFill>
                  <a:srgbClr val="000000"/>
                </a:solidFill>
                <a:latin typeface="Times New Roman" panose="02020603050405020304" pitchFamily="18" charset="0"/>
                <a:ea typeface="宋体" panose="02010600030101010101" pitchFamily="2" charset="-122"/>
              </a:rPr>
              <a:t>average traded line is also significantly </a:t>
            </a:r>
            <a:r>
              <a:rPr lang="en-US" sz="1200" dirty="0">
                <a:solidFill>
                  <a:srgbClr val="000000"/>
                </a:solidFill>
                <a:latin typeface="Times New Roman" panose="02020603050405020304" pitchFamily="18" charset="0"/>
                <a:ea typeface="宋体" panose="02010600030101010101" pitchFamily="2" charset="-122"/>
              </a:rPr>
              <a:t>lower than </a:t>
            </a:r>
            <a:r>
              <a:rPr lang="en-US" sz="1200" dirty="0" smtClean="0">
                <a:solidFill>
                  <a:srgbClr val="000000"/>
                </a:solidFill>
                <a:latin typeface="Times New Roman" panose="02020603050405020304" pitchFamily="18" charset="0"/>
                <a:ea typeface="宋体" panose="02010600030101010101" pitchFamily="2" charset="-122"/>
              </a:rPr>
              <a:t>the max </a:t>
            </a:r>
            <a:r>
              <a:rPr lang="en-US" sz="1200" dirty="0">
                <a:solidFill>
                  <a:srgbClr val="000000"/>
                </a:solidFill>
                <a:latin typeface="Times New Roman" panose="02020603050405020304" pitchFamily="18" charset="0"/>
                <a:ea typeface="宋体" panose="02010600030101010101" pitchFamily="2" charset="-122"/>
              </a:rPr>
              <a:t>offered line in the Obfuscation Market </a:t>
            </a:r>
            <a:r>
              <a:rPr lang="en-US" sz="1200" dirty="0" smtClean="0">
                <a:solidFill>
                  <a:srgbClr val="000000"/>
                </a:solidFill>
                <a:latin typeface="Times New Roman" panose="02020603050405020304" pitchFamily="18" charset="0"/>
                <a:ea typeface="宋体" panose="02010600030101010101" pitchFamily="2" charset="-122"/>
              </a:rPr>
              <a:t>(</a:t>
            </a:r>
            <a:r>
              <a:rPr lang="en-US" sz="1200" dirty="0">
                <a:solidFill>
                  <a:srgbClr val="000000"/>
                </a:solidFill>
                <a:latin typeface="Times New Roman" panose="02020603050405020304" pitchFamily="18" charset="0"/>
                <a:ea typeface="宋体" panose="02010600030101010101" pitchFamily="2" charset="-122"/>
              </a:rPr>
              <a:t>p = </a:t>
            </a:r>
            <a:r>
              <a:rPr lang="en-US" sz="1200" dirty="0" smtClean="0">
                <a:solidFill>
                  <a:srgbClr val="000000"/>
                </a:solidFill>
                <a:latin typeface="Times New Roman" panose="02020603050405020304" pitchFamily="18" charset="0"/>
                <a:ea typeface="宋体" panose="02010600030101010101" pitchFamily="2" charset="-122"/>
              </a:rPr>
              <a:t>0.001 </a:t>
            </a:r>
            <a:r>
              <a:rPr lang="en-US" sz="1200" dirty="0">
                <a:solidFill>
                  <a:srgbClr val="000000"/>
                </a:solidFill>
                <a:latin typeface="Times New Roman" panose="02020603050405020304" pitchFamily="18" charset="0"/>
                <a:ea typeface="宋体" panose="02010600030101010101" pitchFamily="2" charset="-122"/>
              </a:rPr>
              <a:t>in Half Cost Treatment and p = </a:t>
            </a:r>
            <a:r>
              <a:rPr lang="en-US" sz="1200" dirty="0" smtClean="0">
                <a:solidFill>
                  <a:srgbClr val="000000"/>
                </a:solidFill>
                <a:latin typeface="Times New Roman" panose="02020603050405020304" pitchFamily="18" charset="0"/>
                <a:ea typeface="宋体" panose="02010600030101010101" pitchFamily="2" charset="-122"/>
              </a:rPr>
              <a:t>0.001 </a:t>
            </a:r>
            <a:r>
              <a:rPr lang="en-US" sz="1200" dirty="0">
                <a:solidFill>
                  <a:srgbClr val="000000"/>
                </a:solidFill>
                <a:latin typeface="Times New Roman" panose="02020603050405020304" pitchFamily="18" charset="0"/>
                <a:ea typeface="宋体" panose="02010600030101010101" pitchFamily="2" charset="-122"/>
              </a:rPr>
              <a:t>is Convex Cost Treatment). All </a:t>
            </a:r>
            <a:r>
              <a:rPr lang="en-US" sz="1200" dirty="0" smtClean="0">
                <a:solidFill>
                  <a:srgbClr val="000000"/>
                </a:solidFill>
                <a:latin typeface="Times New Roman" panose="02020603050405020304" pitchFamily="18" charset="0"/>
                <a:ea typeface="宋体" panose="02010600030101010101" pitchFamily="2" charset="-122"/>
              </a:rPr>
              <a:t>significance tests are clustered on the group level.</a:t>
            </a:r>
            <a:endParaRPr lang="en-US" sz="1200" dirty="0"/>
          </a:p>
        </p:txBody>
      </p:sp>
    </p:spTree>
    <p:extLst>
      <p:ext uri="{BB962C8B-B14F-4D97-AF65-F5344CB8AC3E}">
        <p14:creationId xmlns:p14="http://schemas.microsoft.com/office/powerpoint/2010/main" val="417267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69434" y="1785202"/>
            <a:ext cx="4502752" cy="3291840"/>
          </a:xfrm>
          <a:prstGeom prst="rect">
            <a:avLst/>
          </a:prstGeom>
        </p:spPr>
      </p:pic>
      <p:pic>
        <p:nvPicPr>
          <p:cNvPr id="4" name="Picture 3"/>
          <p:cNvPicPr>
            <a:picLocks noChangeAspect="1"/>
          </p:cNvPicPr>
          <p:nvPr/>
        </p:nvPicPr>
        <p:blipFill>
          <a:blip r:embed="rId4"/>
          <a:stretch>
            <a:fillRect/>
          </a:stretch>
        </p:blipFill>
        <p:spPr>
          <a:xfrm>
            <a:off x="143738" y="1785202"/>
            <a:ext cx="4502752" cy="3291840"/>
          </a:xfrm>
          <a:prstGeom prst="rect">
            <a:avLst/>
          </a:prstGeom>
        </p:spPr>
      </p:pic>
      <p:sp>
        <p:nvSpPr>
          <p:cNvPr id="2" name="标题 1"/>
          <p:cNvSpPr>
            <a:spLocks noGrp="1"/>
          </p:cNvSpPr>
          <p:nvPr>
            <p:ph type="title"/>
          </p:nvPr>
        </p:nvSpPr>
        <p:spPr/>
        <p:txBody>
          <a:bodyPr>
            <a:normAutofit/>
          </a:bodyPr>
          <a:lstStyle/>
          <a:p>
            <a:pPr algn="l"/>
            <a:r>
              <a:rPr lang="en-US" sz="2600" dirty="0"/>
              <a:t>Do headline prices </a:t>
            </a:r>
            <a:r>
              <a:rPr lang="en-US" sz="2600" dirty="0" smtClean="0"/>
              <a:t>attract attention and thus become low?</a:t>
            </a:r>
            <a:endParaRPr lang="en-US" sz="2600" dirty="0"/>
          </a:p>
        </p:txBody>
      </p:sp>
      <p:sp>
        <p:nvSpPr>
          <p:cNvPr id="3" name="内容占位符 2"/>
          <p:cNvSpPr>
            <a:spLocks noGrp="1"/>
          </p:cNvSpPr>
          <p:nvPr>
            <p:ph idx="1"/>
          </p:nvPr>
        </p:nvSpPr>
        <p:spPr>
          <a:xfrm>
            <a:off x="457200" y="1052736"/>
            <a:ext cx="8229600" cy="5073427"/>
          </a:xfrm>
        </p:spPr>
        <p:txBody>
          <a:bodyPr>
            <a:normAutofit/>
          </a:bodyPr>
          <a:lstStyle/>
          <a:p>
            <a:pPr marL="0" indent="0">
              <a:buNone/>
            </a:pPr>
            <a:endParaRPr lang="en-US" altLang="zh-CN" sz="1800" dirty="0" smtClean="0">
              <a:solidFill>
                <a:srgbClr val="0070C0"/>
              </a:solidFill>
            </a:endParaRPr>
          </a:p>
        </p:txBody>
      </p:sp>
      <p:grpSp>
        <p:nvGrpSpPr>
          <p:cNvPr id="36" name="组合 35"/>
          <p:cNvGrpSpPr/>
          <p:nvPr/>
        </p:nvGrpSpPr>
        <p:grpSpPr>
          <a:xfrm>
            <a:off x="5036914" y="2754466"/>
            <a:ext cx="3878815" cy="1511383"/>
            <a:chOff x="654309" y="3170903"/>
            <a:chExt cx="3878815" cy="1511383"/>
          </a:xfrm>
        </p:grpSpPr>
        <p:cxnSp>
          <p:nvCxnSpPr>
            <p:cNvPr id="37" name="Straight Connector 8"/>
            <p:cNvCxnSpPr/>
            <p:nvPr/>
          </p:nvCxnSpPr>
          <p:spPr>
            <a:xfrm flipV="1">
              <a:off x="677309" y="4364324"/>
              <a:ext cx="1873412" cy="78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470601" y="4077072"/>
              <a:ext cx="954241" cy="228947"/>
            </a:xfrm>
            <a:prstGeom prst="rect">
              <a:avLst/>
            </a:prstGeom>
            <a:noFill/>
          </p:spPr>
          <p:txBody>
            <a:bodyPr wrap="square" rtlCol="0">
              <a:spAutoFit/>
            </a:bodyPr>
            <a:lstStyle/>
            <a:p>
              <a:r>
                <a:rPr lang="en-US" sz="1200" dirty="0" smtClean="0">
                  <a:solidFill>
                    <a:srgbClr val="0070C0"/>
                  </a:solidFill>
                </a:rPr>
                <a:t>Sellers’ cost</a:t>
              </a:r>
              <a:endParaRPr lang="en-US" sz="1200" dirty="0">
                <a:solidFill>
                  <a:srgbClr val="0070C0"/>
                </a:solidFill>
              </a:endParaRPr>
            </a:p>
          </p:txBody>
        </p:sp>
        <p:cxnSp>
          <p:nvCxnSpPr>
            <p:cNvPr id="39" name="Straight Connector 10"/>
            <p:cNvCxnSpPr/>
            <p:nvPr/>
          </p:nvCxnSpPr>
          <p:spPr>
            <a:xfrm>
              <a:off x="654309" y="3410712"/>
              <a:ext cx="24022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13"/>
            <p:cNvCxnSpPr/>
            <p:nvPr/>
          </p:nvCxnSpPr>
          <p:spPr>
            <a:xfrm>
              <a:off x="894537" y="3399850"/>
              <a:ext cx="0" cy="31718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10"/>
            <p:cNvCxnSpPr/>
            <p:nvPr/>
          </p:nvCxnSpPr>
          <p:spPr>
            <a:xfrm>
              <a:off x="902508" y="3717032"/>
              <a:ext cx="24022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2550721" y="4364324"/>
              <a:ext cx="1982403"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14702" y="3170903"/>
              <a:ext cx="1086919" cy="228947"/>
            </a:xfrm>
            <a:prstGeom prst="rect">
              <a:avLst/>
            </a:prstGeom>
            <a:noFill/>
          </p:spPr>
          <p:txBody>
            <a:bodyPr wrap="square" rtlCol="0">
              <a:spAutoFit/>
            </a:bodyPr>
            <a:lstStyle/>
            <a:p>
              <a:r>
                <a:rPr lang="en-US" sz="1200" dirty="0" smtClean="0">
                  <a:solidFill>
                    <a:srgbClr val="C00000"/>
                  </a:solidFill>
                </a:rPr>
                <a:t>Buyers’ values</a:t>
              </a:r>
              <a:endParaRPr lang="en-US" sz="1200" dirty="0">
                <a:solidFill>
                  <a:srgbClr val="C00000"/>
                </a:solidFill>
              </a:endParaRPr>
            </a:p>
          </p:txBody>
        </p:sp>
        <p:cxnSp>
          <p:nvCxnSpPr>
            <p:cNvPr id="44" name="Straight Connector 10"/>
            <p:cNvCxnSpPr/>
            <p:nvPr/>
          </p:nvCxnSpPr>
          <p:spPr>
            <a:xfrm>
              <a:off x="1133856" y="4043103"/>
              <a:ext cx="24022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13"/>
            <p:cNvCxnSpPr/>
            <p:nvPr/>
          </p:nvCxnSpPr>
          <p:spPr>
            <a:xfrm>
              <a:off x="1139806" y="3710841"/>
              <a:ext cx="0" cy="31718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13"/>
            <p:cNvCxnSpPr/>
            <p:nvPr/>
          </p:nvCxnSpPr>
          <p:spPr>
            <a:xfrm>
              <a:off x="1366657" y="4032954"/>
              <a:ext cx="0" cy="31718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Straight Connector 10"/>
            <p:cNvCxnSpPr/>
            <p:nvPr/>
          </p:nvCxnSpPr>
          <p:spPr>
            <a:xfrm>
              <a:off x="1350487" y="4364324"/>
              <a:ext cx="24022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13"/>
            <p:cNvCxnSpPr/>
            <p:nvPr/>
          </p:nvCxnSpPr>
          <p:spPr>
            <a:xfrm>
              <a:off x="1581539" y="4365104"/>
              <a:ext cx="0" cy="31718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10"/>
            <p:cNvCxnSpPr/>
            <p:nvPr/>
          </p:nvCxnSpPr>
          <p:spPr>
            <a:xfrm>
              <a:off x="1572768" y="4672584"/>
              <a:ext cx="24022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025" name="组合 1024"/>
          <p:cNvGrpSpPr/>
          <p:nvPr/>
        </p:nvGrpSpPr>
        <p:grpSpPr>
          <a:xfrm>
            <a:off x="615167" y="2752401"/>
            <a:ext cx="3878815" cy="1511383"/>
            <a:chOff x="654309" y="3170903"/>
            <a:chExt cx="3878815" cy="1511383"/>
          </a:xfrm>
        </p:grpSpPr>
        <p:cxnSp>
          <p:nvCxnSpPr>
            <p:cNvPr id="86" name="Straight Connector 8"/>
            <p:cNvCxnSpPr/>
            <p:nvPr/>
          </p:nvCxnSpPr>
          <p:spPr>
            <a:xfrm flipV="1">
              <a:off x="677309" y="4364324"/>
              <a:ext cx="1873412" cy="78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470601" y="4077072"/>
              <a:ext cx="954241" cy="228947"/>
            </a:xfrm>
            <a:prstGeom prst="rect">
              <a:avLst/>
            </a:prstGeom>
            <a:noFill/>
          </p:spPr>
          <p:txBody>
            <a:bodyPr wrap="square" rtlCol="0">
              <a:spAutoFit/>
            </a:bodyPr>
            <a:lstStyle/>
            <a:p>
              <a:r>
                <a:rPr lang="en-US" sz="1200" dirty="0" smtClean="0">
                  <a:solidFill>
                    <a:srgbClr val="0070C0"/>
                  </a:solidFill>
                </a:rPr>
                <a:t>Sellers’ cost</a:t>
              </a:r>
              <a:endParaRPr lang="en-US" sz="1200" dirty="0">
                <a:solidFill>
                  <a:srgbClr val="0070C0"/>
                </a:solidFill>
              </a:endParaRPr>
            </a:p>
          </p:txBody>
        </p:sp>
        <p:cxnSp>
          <p:nvCxnSpPr>
            <p:cNvPr id="88" name="Straight Connector 10"/>
            <p:cNvCxnSpPr/>
            <p:nvPr/>
          </p:nvCxnSpPr>
          <p:spPr>
            <a:xfrm>
              <a:off x="654309" y="3410712"/>
              <a:ext cx="24022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9" name="Straight Connector 13"/>
            <p:cNvCxnSpPr/>
            <p:nvPr/>
          </p:nvCxnSpPr>
          <p:spPr>
            <a:xfrm>
              <a:off x="894537" y="3399850"/>
              <a:ext cx="0" cy="31718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10"/>
            <p:cNvCxnSpPr/>
            <p:nvPr/>
          </p:nvCxnSpPr>
          <p:spPr>
            <a:xfrm>
              <a:off x="902508" y="3717032"/>
              <a:ext cx="24022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2550721" y="4364324"/>
              <a:ext cx="1982403"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14702" y="3170903"/>
              <a:ext cx="1086919" cy="228947"/>
            </a:xfrm>
            <a:prstGeom prst="rect">
              <a:avLst/>
            </a:prstGeom>
            <a:noFill/>
          </p:spPr>
          <p:txBody>
            <a:bodyPr wrap="square" rtlCol="0">
              <a:spAutoFit/>
            </a:bodyPr>
            <a:lstStyle/>
            <a:p>
              <a:r>
                <a:rPr lang="en-US" sz="1200" dirty="0" smtClean="0">
                  <a:solidFill>
                    <a:srgbClr val="C00000"/>
                  </a:solidFill>
                </a:rPr>
                <a:t>Buyers’ values</a:t>
              </a:r>
              <a:endParaRPr lang="en-US" sz="1200" dirty="0">
                <a:solidFill>
                  <a:srgbClr val="C00000"/>
                </a:solidFill>
              </a:endParaRPr>
            </a:p>
          </p:txBody>
        </p:sp>
        <p:cxnSp>
          <p:nvCxnSpPr>
            <p:cNvPr id="132" name="Straight Connector 10"/>
            <p:cNvCxnSpPr/>
            <p:nvPr/>
          </p:nvCxnSpPr>
          <p:spPr>
            <a:xfrm>
              <a:off x="1133856" y="4043103"/>
              <a:ext cx="24022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5" name="Straight Connector 13"/>
            <p:cNvCxnSpPr/>
            <p:nvPr/>
          </p:nvCxnSpPr>
          <p:spPr>
            <a:xfrm>
              <a:off x="1139806" y="3710841"/>
              <a:ext cx="0" cy="31718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6" name="Straight Connector 13"/>
            <p:cNvCxnSpPr/>
            <p:nvPr/>
          </p:nvCxnSpPr>
          <p:spPr>
            <a:xfrm>
              <a:off x="1366657" y="4032954"/>
              <a:ext cx="0" cy="31718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7" name="Straight Connector 10"/>
            <p:cNvCxnSpPr/>
            <p:nvPr/>
          </p:nvCxnSpPr>
          <p:spPr>
            <a:xfrm>
              <a:off x="1350487" y="4364324"/>
              <a:ext cx="24022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8" name="Straight Connector 13"/>
            <p:cNvCxnSpPr/>
            <p:nvPr/>
          </p:nvCxnSpPr>
          <p:spPr>
            <a:xfrm>
              <a:off x="1581539" y="4365104"/>
              <a:ext cx="0" cy="31718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9" name="Straight Connector 10"/>
            <p:cNvCxnSpPr/>
            <p:nvPr/>
          </p:nvCxnSpPr>
          <p:spPr>
            <a:xfrm>
              <a:off x="1572768" y="4672584"/>
              <a:ext cx="24022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109458" y="5079557"/>
            <a:ext cx="9036496" cy="461665"/>
          </a:xfrm>
          <a:prstGeom prst="rect">
            <a:avLst/>
          </a:prstGeom>
        </p:spPr>
        <p:txBody>
          <a:bodyPr wrap="square">
            <a:spAutoFit/>
          </a:bodyPr>
          <a:lstStyle/>
          <a:p>
            <a:r>
              <a:rPr lang="en-US" sz="1200" i="1" dirty="0">
                <a:solidFill>
                  <a:srgbClr val="000000"/>
                </a:solidFill>
                <a:latin typeface="Times New Roman" panose="02020603050405020304" pitchFamily="18" charset="0"/>
                <a:ea typeface="宋体" panose="02010600030101010101" pitchFamily="2" charset="-122"/>
              </a:rPr>
              <a:t>Notes: </a:t>
            </a:r>
            <a:r>
              <a:rPr lang="en-US" sz="1200" dirty="0" smtClean="0">
                <a:solidFill>
                  <a:srgbClr val="000000"/>
                </a:solidFill>
                <a:latin typeface="Times New Roman" panose="02020603050405020304" pitchFamily="18" charset="0"/>
                <a:ea typeface="宋体" panose="02010600030101010101" pitchFamily="2" charset="-122"/>
              </a:rPr>
              <a:t>The offered base price line in the Half Cost Treatment from Period 11 on is significantly lower than 5 (p = 0.024). </a:t>
            </a:r>
            <a:r>
              <a:rPr lang="en-US" sz="1200" dirty="0">
                <a:solidFill>
                  <a:srgbClr val="000000"/>
                </a:solidFill>
                <a:latin typeface="Times New Roman" panose="02020603050405020304" pitchFamily="18" charset="0"/>
                <a:ea typeface="宋体" panose="02010600030101010101" pitchFamily="2" charset="-122"/>
              </a:rPr>
              <a:t>All </a:t>
            </a:r>
            <a:r>
              <a:rPr lang="en-US" sz="1200" dirty="0" smtClean="0">
                <a:solidFill>
                  <a:srgbClr val="000000"/>
                </a:solidFill>
                <a:latin typeface="Times New Roman" panose="02020603050405020304" pitchFamily="18" charset="0"/>
                <a:ea typeface="宋体" panose="02010600030101010101" pitchFamily="2" charset="-122"/>
              </a:rPr>
              <a:t>significance tests are clustered on the group level.</a:t>
            </a:r>
            <a:endParaRPr lang="en-US" sz="1200" dirty="0"/>
          </a:p>
        </p:txBody>
      </p:sp>
    </p:spTree>
    <p:extLst>
      <p:ext uri="{BB962C8B-B14F-4D97-AF65-F5344CB8AC3E}">
        <p14:creationId xmlns:p14="http://schemas.microsoft.com/office/powerpoint/2010/main" val="335241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sz="3600" dirty="0" smtClean="0"/>
              <a:t>Where do sellers earn profits?</a:t>
            </a:r>
            <a:endParaRPr lang="en-US" sz="3600" dirty="0"/>
          </a:p>
        </p:txBody>
      </p:sp>
      <p:sp>
        <p:nvSpPr>
          <p:cNvPr id="3" name="内容占位符 2"/>
          <p:cNvSpPr>
            <a:spLocks noGrp="1"/>
          </p:cNvSpPr>
          <p:nvPr>
            <p:ph idx="1"/>
          </p:nvPr>
        </p:nvSpPr>
        <p:spPr>
          <a:xfrm>
            <a:off x="457200" y="1268760"/>
            <a:ext cx="8229600" cy="5040560"/>
          </a:xfrm>
        </p:spPr>
        <p:txBody>
          <a:bodyPr>
            <a:normAutofit/>
          </a:bodyPr>
          <a:lstStyle/>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p:txBody>
      </p:sp>
      <p:pic>
        <p:nvPicPr>
          <p:cNvPr id="4" name="Picture 3"/>
          <p:cNvPicPr>
            <a:picLocks noChangeAspect="1"/>
          </p:cNvPicPr>
          <p:nvPr/>
        </p:nvPicPr>
        <p:blipFill>
          <a:blip r:embed="rId3"/>
          <a:stretch>
            <a:fillRect/>
          </a:stretch>
        </p:blipFill>
        <p:spPr>
          <a:xfrm>
            <a:off x="73152" y="1792224"/>
            <a:ext cx="4502752" cy="3291840"/>
          </a:xfrm>
          <a:prstGeom prst="rect">
            <a:avLst/>
          </a:prstGeom>
        </p:spPr>
      </p:pic>
      <p:pic>
        <p:nvPicPr>
          <p:cNvPr id="5" name="Picture 4"/>
          <p:cNvPicPr>
            <a:picLocks noChangeAspect="1"/>
          </p:cNvPicPr>
          <p:nvPr/>
        </p:nvPicPr>
        <p:blipFill>
          <a:blip r:embed="rId4"/>
          <a:stretch>
            <a:fillRect/>
          </a:stretch>
        </p:blipFill>
        <p:spPr>
          <a:xfrm>
            <a:off x="4572000" y="1792224"/>
            <a:ext cx="4502752" cy="329184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7704" y="4242816"/>
            <a:ext cx="864096" cy="22497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9088" y="4242816"/>
            <a:ext cx="864096" cy="224972"/>
          </a:xfrm>
          <a:prstGeom prst="rect">
            <a:avLst/>
          </a:prstGeom>
        </p:spPr>
      </p:pic>
    </p:spTree>
    <p:extLst>
      <p:ext uri="{BB962C8B-B14F-4D97-AF65-F5344CB8AC3E}">
        <p14:creationId xmlns:p14="http://schemas.microsoft.com/office/powerpoint/2010/main" val="29189462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2000" y="1792224"/>
            <a:ext cx="4502752" cy="3291840"/>
          </a:xfrm>
          <a:prstGeom prst="rect">
            <a:avLst/>
          </a:prstGeom>
        </p:spPr>
      </p:pic>
      <p:pic>
        <p:nvPicPr>
          <p:cNvPr id="15" name="Picture 14"/>
          <p:cNvPicPr>
            <a:picLocks noChangeAspect="1"/>
          </p:cNvPicPr>
          <p:nvPr/>
        </p:nvPicPr>
        <p:blipFill>
          <a:blip r:embed="rId4"/>
          <a:stretch>
            <a:fillRect/>
          </a:stretch>
        </p:blipFill>
        <p:spPr>
          <a:xfrm>
            <a:off x="73152" y="1792224"/>
            <a:ext cx="4502752" cy="3291840"/>
          </a:xfrm>
          <a:prstGeom prst="rect">
            <a:avLst/>
          </a:prstGeom>
        </p:spPr>
      </p:pic>
      <p:sp>
        <p:nvSpPr>
          <p:cNvPr id="3" name="内容占位符 2"/>
          <p:cNvSpPr>
            <a:spLocks noGrp="1"/>
          </p:cNvSpPr>
          <p:nvPr>
            <p:ph idx="1"/>
          </p:nvPr>
        </p:nvSpPr>
        <p:spPr>
          <a:xfrm>
            <a:off x="457200" y="1268760"/>
            <a:ext cx="8229600" cy="5040560"/>
          </a:xfrm>
        </p:spPr>
        <p:txBody>
          <a:bodyPr>
            <a:normAutofit/>
          </a:bodyPr>
          <a:lstStyle/>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p:txBody>
      </p:sp>
      <p:sp>
        <p:nvSpPr>
          <p:cNvPr id="2" name="标题 1"/>
          <p:cNvSpPr>
            <a:spLocks noGrp="1"/>
          </p:cNvSpPr>
          <p:nvPr>
            <p:ph type="title"/>
          </p:nvPr>
        </p:nvSpPr>
        <p:spPr/>
        <p:txBody>
          <a:bodyPr>
            <a:normAutofit/>
          </a:bodyPr>
          <a:lstStyle/>
          <a:p>
            <a:pPr algn="l"/>
            <a:r>
              <a:rPr lang="en-US" sz="3600" dirty="0"/>
              <a:t>Where do sellers earn profits?</a:t>
            </a:r>
          </a:p>
        </p:txBody>
      </p:sp>
      <p:cxnSp>
        <p:nvCxnSpPr>
          <p:cNvPr id="5" name="直接箭头连接符 4"/>
          <p:cNvCxnSpPr/>
          <p:nvPr/>
        </p:nvCxnSpPr>
        <p:spPr>
          <a:xfrm>
            <a:off x="2690108" y="2590715"/>
            <a:ext cx="0" cy="360040"/>
          </a:xfrm>
          <a:prstGeom prst="straightConnector1">
            <a:avLst/>
          </a:prstGeom>
          <a:ln w="19050">
            <a:solidFill>
              <a:srgbClr val="C00000"/>
            </a:solidFill>
            <a:headEnd type="arrow"/>
            <a:tailEnd type="arrow"/>
          </a:ln>
        </p:spPr>
        <p:style>
          <a:lnRef idx="1">
            <a:schemeClr val="accent5"/>
          </a:lnRef>
          <a:fillRef idx="0">
            <a:schemeClr val="accent5"/>
          </a:fillRef>
          <a:effectRef idx="0">
            <a:schemeClr val="accent5"/>
          </a:effectRef>
          <a:fontRef idx="minor">
            <a:schemeClr val="tx1"/>
          </a:fontRef>
        </p:style>
      </p:cxnSp>
      <p:sp>
        <p:nvSpPr>
          <p:cNvPr id="11" name="TextBox 10"/>
          <p:cNvSpPr txBox="1"/>
          <p:nvPr/>
        </p:nvSpPr>
        <p:spPr>
          <a:xfrm>
            <a:off x="2715756" y="2621105"/>
            <a:ext cx="1386470" cy="307777"/>
          </a:xfrm>
          <a:prstGeom prst="rect">
            <a:avLst/>
          </a:prstGeom>
          <a:noFill/>
        </p:spPr>
        <p:txBody>
          <a:bodyPr wrap="none" rtlCol="0">
            <a:spAutoFit/>
          </a:bodyPr>
          <a:lstStyle/>
          <a:p>
            <a:r>
              <a:rPr lang="en-US" sz="1400" dirty="0" smtClean="0">
                <a:solidFill>
                  <a:srgbClr val="C00000"/>
                </a:solidFill>
              </a:rPr>
              <a:t>Buyers’ earnings</a:t>
            </a:r>
            <a:endParaRPr lang="en-US" sz="1400" dirty="0">
              <a:solidFill>
                <a:srgbClr val="C00000"/>
              </a:solidFill>
            </a:endParaRPr>
          </a:p>
        </p:txBody>
      </p:sp>
      <p:cxnSp>
        <p:nvCxnSpPr>
          <p:cNvPr id="13" name="直接箭头连接符 12"/>
          <p:cNvCxnSpPr/>
          <p:nvPr/>
        </p:nvCxnSpPr>
        <p:spPr>
          <a:xfrm>
            <a:off x="2351272" y="2952117"/>
            <a:ext cx="0" cy="513211"/>
          </a:xfrm>
          <a:prstGeom prst="straightConnector1">
            <a:avLst/>
          </a:prstGeom>
          <a:ln w="19050">
            <a:solidFill>
              <a:srgbClr val="0070C0"/>
            </a:solidFill>
            <a:headEnd type="arrow"/>
            <a:tailEnd type="arrow"/>
          </a:ln>
        </p:spPr>
        <p:style>
          <a:lnRef idx="1">
            <a:schemeClr val="accent5"/>
          </a:lnRef>
          <a:fillRef idx="0">
            <a:schemeClr val="accent5"/>
          </a:fillRef>
          <a:effectRef idx="0">
            <a:schemeClr val="accent5"/>
          </a:effectRef>
          <a:fontRef idx="minor">
            <a:schemeClr val="tx1"/>
          </a:fontRef>
        </p:style>
      </p:cxnSp>
      <p:sp>
        <p:nvSpPr>
          <p:cNvPr id="14" name="TextBox 13"/>
          <p:cNvSpPr txBox="1"/>
          <p:nvPr/>
        </p:nvSpPr>
        <p:spPr>
          <a:xfrm>
            <a:off x="2376920" y="3053492"/>
            <a:ext cx="1369414" cy="307777"/>
          </a:xfrm>
          <a:prstGeom prst="rect">
            <a:avLst/>
          </a:prstGeom>
          <a:noFill/>
        </p:spPr>
        <p:txBody>
          <a:bodyPr wrap="none" rtlCol="0">
            <a:spAutoFit/>
          </a:bodyPr>
          <a:lstStyle/>
          <a:p>
            <a:r>
              <a:rPr lang="en-US" sz="1400" dirty="0" smtClean="0">
                <a:solidFill>
                  <a:srgbClr val="0070C0"/>
                </a:solidFill>
              </a:rPr>
              <a:t>Sellers’ earnings</a:t>
            </a:r>
            <a:endParaRPr lang="en-US" sz="1400" dirty="0">
              <a:solidFill>
                <a:srgbClr val="0070C0"/>
              </a:solidFill>
            </a:endParaRPr>
          </a:p>
        </p:txBody>
      </p:sp>
      <p:cxnSp>
        <p:nvCxnSpPr>
          <p:cNvPr id="16" name="直接箭头连接符 18"/>
          <p:cNvCxnSpPr/>
          <p:nvPr/>
        </p:nvCxnSpPr>
        <p:spPr>
          <a:xfrm>
            <a:off x="6660232" y="2950755"/>
            <a:ext cx="0" cy="364309"/>
          </a:xfrm>
          <a:prstGeom prst="straightConnector1">
            <a:avLst/>
          </a:prstGeom>
          <a:ln w="19050">
            <a:solidFill>
              <a:srgbClr val="C00000"/>
            </a:solidFill>
            <a:headEnd type="arrow"/>
            <a:tailEnd type="arrow"/>
          </a:ln>
        </p:spPr>
        <p:style>
          <a:lnRef idx="1">
            <a:schemeClr val="accent5"/>
          </a:lnRef>
          <a:fillRef idx="0">
            <a:schemeClr val="accent5"/>
          </a:fillRef>
          <a:effectRef idx="0">
            <a:schemeClr val="accent5"/>
          </a:effectRef>
          <a:fontRef idx="minor">
            <a:schemeClr val="tx1"/>
          </a:fontRef>
        </p:style>
      </p:cxnSp>
      <p:sp>
        <p:nvSpPr>
          <p:cNvPr id="17" name="TextBox 16"/>
          <p:cNvSpPr txBox="1"/>
          <p:nvPr/>
        </p:nvSpPr>
        <p:spPr>
          <a:xfrm>
            <a:off x="6664001" y="3007287"/>
            <a:ext cx="1386470" cy="307777"/>
          </a:xfrm>
          <a:prstGeom prst="rect">
            <a:avLst/>
          </a:prstGeom>
          <a:noFill/>
        </p:spPr>
        <p:txBody>
          <a:bodyPr wrap="none" rtlCol="0">
            <a:spAutoFit/>
          </a:bodyPr>
          <a:lstStyle/>
          <a:p>
            <a:r>
              <a:rPr lang="en-US" sz="1400" dirty="0" smtClean="0">
                <a:solidFill>
                  <a:srgbClr val="C00000"/>
                </a:solidFill>
              </a:rPr>
              <a:t>Buyers’ earnings</a:t>
            </a:r>
            <a:endParaRPr lang="en-US" sz="1400" dirty="0">
              <a:solidFill>
                <a:srgbClr val="C00000"/>
              </a:solidFill>
            </a:endParaRPr>
          </a:p>
        </p:txBody>
      </p:sp>
      <p:cxnSp>
        <p:nvCxnSpPr>
          <p:cNvPr id="18" name="直接箭头连接符 22"/>
          <p:cNvCxnSpPr/>
          <p:nvPr/>
        </p:nvCxnSpPr>
        <p:spPr>
          <a:xfrm>
            <a:off x="7020272" y="3276793"/>
            <a:ext cx="0" cy="468380"/>
          </a:xfrm>
          <a:prstGeom prst="straightConnector1">
            <a:avLst/>
          </a:prstGeom>
          <a:ln w="19050">
            <a:solidFill>
              <a:srgbClr val="0070C0"/>
            </a:solidFill>
            <a:headEnd type="arrow"/>
            <a:tailEnd type="arrow"/>
          </a:ln>
        </p:spPr>
        <p:style>
          <a:lnRef idx="1">
            <a:schemeClr val="accent5"/>
          </a:lnRef>
          <a:fillRef idx="0">
            <a:schemeClr val="accent5"/>
          </a:fillRef>
          <a:effectRef idx="0">
            <a:schemeClr val="accent5"/>
          </a:effectRef>
          <a:fontRef idx="minor">
            <a:schemeClr val="tx1"/>
          </a:fontRef>
        </p:style>
      </p:cxnSp>
      <p:sp>
        <p:nvSpPr>
          <p:cNvPr id="20" name="TextBox 19"/>
          <p:cNvSpPr txBox="1"/>
          <p:nvPr/>
        </p:nvSpPr>
        <p:spPr>
          <a:xfrm>
            <a:off x="7020272" y="3398058"/>
            <a:ext cx="1369414" cy="307777"/>
          </a:xfrm>
          <a:prstGeom prst="rect">
            <a:avLst/>
          </a:prstGeom>
          <a:noFill/>
        </p:spPr>
        <p:txBody>
          <a:bodyPr wrap="none" rtlCol="0">
            <a:spAutoFit/>
          </a:bodyPr>
          <a:lstStyle/>
          <a:p>
            <a:r>
              <a:rPr lang="en-US" sz="1400" dirty="0" smtClean="0">
                <a:solidFill>
                  <a:srgbClr val="0070C0"/>
                </a:solidFill>
              </a:rPr>
              <a:t>Sellers’ earnings</a:t>
            </a:r>
            <a:endParaRPr lang="en-US" sz="1400" dirty="0">
              <a:solidFill>
                <a:srgbClr val="0070C0"/>
              </a:solidFill>
            </a:endParaRPr>
          </a:p>
        </p:txBody>
      </p:sp>
      <p:sp>
        <p:nvSpPr>
          <p:cNvPr id="19" name="Rectangle 18"/>
          <p:cNvSpPr/>
          <p:nvPr/>
        </p:nvSpPr>
        <p:spPr>
          <a:xfrm>
            <a:off x="107504" y="5071353"/>
            <a:ext cx="9036496" cy="461665"/>
          </a:xfrm>
          <a:prstGeom prst="rect">
            <a:avLst/>
          </a:prstGeom>
        </p:spPr>
        <p:txBody>
          <a:bodyPr wrap="square">
            <a:spAutoFit/>
          </a:bodyPr>
          <a:lstStyle/>
          <a:p>
            <a:r>
              <a:rPr lang="en-US" sz="1200" i="1" dirty="0">
                <a:solidFill>
                  <a:srgbClr val="000000"/>
                </a:solidFill>
                <a:latin typeface="Times New Roman" panose="02020603050405020304" pitchFamily="18" charset="0"/>
                <a:ea typeface="宋体" panose="02010600030101010101" pitchFamily="2" charset="-122"/>
              </a:rPr>
              <a:t>Notes: </a:t>
            </a:r>
            <a:r>
              <a:rPr lang="en-US" sz="1200" dirty="0" smtClean="0">
                <a:solidFill>
                  <a:srgbClr val="000000"/>
                </a:solidFill>
                <a:latin typeface="Times New Roman" panose="02020603050405020304" pitchFamily="18" charset="0"/>
                <a:ea typeface="宋体" panose="02010600030101010101" pitchFamily="2" charset="-122"/>
              </a:rPr>
              <a:t>The sum of feature prices line is significantly higher than the sum of feature costs line (p = 0.001 in Half Cost Treatment </a:t>
            </a:r>
            <a:r>
              <a:rPr lang="en-US" sz="1200" dirty="0">
                <a:solidFill>
                  <a:srgbClr val="000000"/>
                </a:solidFill>
                <a:latin typeface="Times New Roman" panose="02020603050405020304" pitchFamily="18" charset="0"/>
                <a:ea typeface="宋体" panose="02010600030101010101" pitchFamily="2" charset="-122"/>
              </a:rPr>
              <a:t>and p = </a:t>
            </a:r>
            <a:r>
              <a:rPr lang="en-US" sz="1200" dirty="0" smtClean="0">
                <a:solidFill>
                  <a:srgbClr val="000000"/>
                </a:solidFill>
                <a:latin typeface="Times New Roman" panose="02020603050405020304" pitchFamily="18" charset="0"/>
                <a:ea typeface="宋体" panose="02010600030101010101" pitchFamily="2" charset="-122"/>
              </a:rPr>
              <a:t>0.008 in Convex Cost Treatment). </a:t>
            </a:r>
            <a:r>
              <a:rPr lang="en-US" sz="1200" dirty="0">
                <a:solidFill>
                  <a:srgbClr val="000000"/>
                </a:solidFill>
                <a:latin typeface="Times New Roman" panose="02020603050405020304" pitchFamily="18" charset="0"/>
                <a:ea typeface="宋体" panose="02010600030101010101" pitchFamily="2" charset="-122"/>
              </a:rPr>
              <a:t>All </a:t>
            </a:r>
            <a:r>
              <a:rPr lang="en-US" sz="1200" dirty="0" smtClean="0">
                <a:solidFill>
                  <a:srgbClr val="000000"/>
                </a:solidFill>
                <a:latin typeface="Times New Roman" panose="02020603050405020304" pitchFamily="18" charset="0"/>
                <a:ea typeface="宋体" panose="02010600030101010101" pitchFamily="2" charset="-122"/>
              </a:rPr>
              <a:t>significance tests are clustered on the group level.</a:t>
            </a:r>
            <a:endParaRPr lang="en-US" sz="1200" dirty="0"/>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7704" y="4242816"/>
            <a:ext cx="864096" cy="224972"/>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9088" y="4242816"/>
            <a:ext cx="864096" cy="224972"/>
          </a:xfrm>
          <a:prstGeom prst="rect">
            <a:avLst/>
          </a:prstGeom>
        </p:spPr>
      </p:pic>
    </p:spTree>
    <p:extLst>
      <p:ext uri="{BB962C8B-B14F-4D97-AF65-F5344CB8AC3E}">
        <p14:creationId xmlns:p14="http://schemas.microsoft.com/office/powerpoint/2010/main" val="993820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sz="3600" dirty="0" smtClean="0"/>
              <a:t>Important Open Questions &amp; Answers</a:t>
            </a:r>
            <a:endParaRPr lang="en-US" sz="3600" dirty="0"/>
          </a:p>
        </p:txBody>
      </p:sp>
      <p:sp>
        <p:nvSpPr>
          <p:cNvPr id="3" name="内容占位符 2"/>
          <p:cNvSpPr>
            <a:spLocks noGrp="1"/>
          </p:cNvSpPr>
          <p:nvPr>
            <p:ph idx="1"/>
          </p:nvPr>
        </p:nvSpPr>
        <p:spPr>
          <a:xfrm>
            <a:off x="107504" y="1412776"/>
            <a:ext cx="9001000" cy="4708525"/>
          </a:xfrm>
        </p:spPr>
        <p:txBody>
          <a:bodyPr>
            <a:normAutofit/>
          </a:bodyPr>
          <a:lstStyle/>
          <a:p>
            <a:pPr>
              <a:buAutoNum type="arabicPeriod"/>
            </a:pPr>
            <a:r>
              <a:rPr lang="en-US" sz="1600" dirty="0" smtClean="0">
                <a:solidFill>
                  <a:srgbClr val="000000"/>
                </a:solidFill>
                <a:latin typeface="Calibri" panose="020F0502020204030204" pitchFamily="34" charset="0"/>
              </a:rPr>
              <a:t>Are sellers able to </a:t>
            </a:r>
            <a:r>
              <a:rPr lang="en-US" sz="1600" b="1" dirty="0" smtClean="0">
                <a:solidFill>
                  <a:srgbClr val="000000"/>
                </a:solidFill>
                <a:latin typeface="Calibri" panose="020F0502020204030204" pitchFamily="34" charset="0"/>
              </a:rPr>
              <a:t>escape the “zero-profit” trap</a:t>
            </a:r>
            <a:r>
              <a:rPr lang="en-US" sz="1600" dirty="0" smtClean="0">
                <a:solidFill>
                  <a:srgbClr val="000000"/>
                </a:solidFill>
                <a:latin typeface="Calibri" panose="020F0502020204030204" pitchFamily="34" charset="0"/>
              </a:rPr>
              <a:t> by obfuscating consumers with add-on features? </a:t>
            </a:r>
            <a:r>
              <a:rPr lang="en-US" sz="1600" dirty="0" smtClean="0">
                <a:solidFill>
                  <a:srgbClr val="FF0000"/>
                </a:solidFill>
                <a:latin typeface="Calibri" panose="020F0502020204030204" pitchFamily="34" charset="0"/>
              </a:rPr>
              <a:t>Y</a:t>
            </a:r>
            <a:r>
              <a:rPr lang="en-US" altLang="zh-CN" sz="1600" dirty="0" smtClean="0">
                <a:solidFill>
                  <a:srgbClr val="FF0000"/>
                </a:solidFill>
                <a:latin typeface="Calibri" panose="020F0502020204030204" pitchFamily="34" charset="0"/>
              </a:rPr>
              <a:t>es!</a:t>
            </a:r>
            <a:r>
              <a:rPr lang="en-US" altLang="zh-CN" sz="1600" dirty="0" smtClean="0">
                <a:solidFill>
                  <a:srgbClr val="000000"/>
                </a:solidFill>
                <a:latin typeface="Calibri" panose="020F0502020204030204" pitchFamily="34" charset="0"/>
              </a:rPr>
              <a:t>                                                                                                                       </a:t>
            </a:r>
            <a:r>
              <a:rPr lang="en-US" sz="1600" dirty="0" smtClean="0">
                <a:solidFill>
                  <a:srgbClr val="000000"/>
                </a:solidFill>
                <a:latin typeface="Calibri" panose="020F0502020204030204" pitchFamily="34" charset="0"/>
              </a:rPr>
              <a:t>If so, how much profit do sellers make from obfuscation? </a:t>
            </a:r>
            <a:r>
              <a:rPr lang="en-US" sz="1600" dirty="0" smtClean="0">
                <a:solidFill>
                  <a:srgbClr val="FF0000"/>
                </a:solidFill>
                <a:latin typeface="Calibri" panose="020F0502020204030204" pitchFamily="34" charset="0"/>
              </a:rPr>
              <a:t>Up to 40% of consumer surplus!                                </a:t>
            </a:r>
          </a:p>
          <a:p>
            <a:pPr>
              <a:buAutoNum type="arabicPeriod"/>
            </a:pPr>
            <a:endParaRPr lang="en-US" sz="1600" dirty="0" smtClean="0">
              <a:solidFill>
                <a:srgbClr val="000000"/>
              </a:solidFill>
              <a:latin typeface="Calibri" panose="020F0502020204030204" pitchFamily="34" charset="0"/>
            </a:endParaRPr>
          </a:p>
          <a:p>
            <a:pPr>
              <a:buFont typeface="Arial" panose="020B0604020202020204" pitchFamily="34" charset="0"/>
              <a:buAutoNum type="arabicPeriod"/>
            </a:pPr>
            <a:r>
              <a:rPr lang="en-US" sz="1600" dirty="0" smtClean="0">
                <a:solidFill>
                  <a:srgbClr val="000000"/>
                </a:solidFill>
                <a:latin typeface="Calibri" panose="020F0502020204030204" pitchFamily="34" charset="0"/>
              </a:rPr>
              <a:t>Do </a:t>
            </a:r>
            <a:r>
              <a:rPr lang="en-US" sz="1600" dirty="0">
                <a:solidFill>
                  <a:srgbClr val="000000"/>
                </a:solidFill>
                <a:latin typeface="Calibri" panose="020F0502020204030204" pitchFamily="34" charset="0"/>
              </a:rPr>
              <a:t>sellers indeed </a:t>
            </a:r>
            <a:r>
              <a:rPr lang="en-US" sz="1600" b="1" dirty="0">
                <a:solidFill>
                  <a:srgbClr val="000000"/>
                </a:solidFill>
                <a:latin typeface="Calibri" panose="020F0502020204030204" pitchFamily="34" charset="0"/>
              </a:rPr>
              <a:t>use headline prices to attract consumers' </a:t>
            </a:r>
            <a:r>
              <a:rPr lang="en-US" sz="1600" b="1" dirty="0" smtClean="0">
                <a:solidFill>
                  <a:srgbClr val="000000"/>
                </a:solidFill>
                <a:latin typeface="Calibri" panose="020F0502020204030204" pitchFamily="34" charset="0"/>
              </a:rPr>
              <a:t>attention</a:t>
            </a:r>
            <a:r>
              <a:rPr lang="en-US" sz="1600" dirty="0" smtClean="0">
                <a:solidFill>
                  <a:srgbClr val="000000"/>
                </a:solidFill>
                <a:latin typeface="Calibri" panose="020F0502020204030204" pitchFamily="34" charset="0"/>
              </a:rPr>
              <a:t>, </a:t>
            </a:r>
            <a:r>
              <a:rPr lang="en-US" sz="1600" dirty="0">
                <a:solidFill>
                  <a:srgbClr val="000000"/>
                </a:solidFill>
                <a:latin typeface="Calibri" panose="020F0502020204030204" pitchFamily="34" charset="0"/>
              </a:rPr>
              <a:t>so that </a:t>
            </a:r>
            <a:r>
              <a:rPr lang="en-US" sz="1600" dirty="0"/>
              <a:t>consumers are more likely to buy products with low headline prices</a:t>
            </a:r>
            <a:r>
              <a:rPr lang="en-US" sz="1600" dirty="0" smtClean="0">
                <a:solidFill>
                  <a:srgbClr val="000000"/>
                </a:solidFill>
                <a:latin typeface="Calibri" panose="020F0502020204030204" pitchFamily="34" charset="0"/>
              </a:rPr>
              <a:t>? </a:t>
            </a:r>
            <a:r>
              <a:rPr lang="en-US" sz="1600">
                <a:solidFill>
                  <a:srgbClr val="FF0000"/>
                </a:solidFill>
                <a:latin typeface="Calibri" panose="020F0502020204030204" pitchFamily="34" charset="0"/>
              </a:rPr>
              <a:t>Y</a:t>
            </a:r>
            <a:r>
              <a:rPr lang="en-US" altLang="zh-CN" sz="1600">
                <a:solidFill>
                  <a:srgbClr val="FF0000"/>
                </a:solidFill>
                <a:latin typeface="Calibri" panose="020F0502020204030204" pitchFamily="34" charset="0"/>
              </a:rPr>
              <a:t>es</a:t>
            </a:r>
            <a:r>
              <a:rPr lang="en-US" altLang="zh-CN" sz="1600" smtClean="0">
                <a:solidFill>
                  <a:srgbClr val="FF0000"/>
                </a:solidFill>
                <a:latin typeface="Calibri" panose="020F0502020204030204" pitchFamily="34" charset="0"/>
              </a:rPr>
              <a:t>!</a:t>
            </a:r>
            <a:r>
              <a:rPr lang="en-US" sz="1600" smtClean="0">
                <a:solidFill>
                  <a:srgbClr val="000000"/>
                </a:solidFill>
                <a:latin typeface="Calibri" panose="020F0502020204030204" pitchFamily="34" charset="0"/>
              </a:rPr>
              <a:t>                                                                                            </a:t>
            </a:r>
            <a:r>
              <a:rPr lang="en-US" sz="1200" dirty="0">
                <a:solidFill>
                  <a:prstClr val="black"/>
                </a:solidFill>
              </a:rPr>
              <a:t>(Ellison, 2005; </a:t>
            </a:r>
            <a:r>
              <a:rPr lang="en-US" altLang="zh-CN" sz="1200" dirty="0">
                <a:solidFill>
                  <a:prstClr val="black"/>
                </a:solidFill>
              </a:rPr>
              <a:t>Hossain and Morgan, 2006; </a:t>
            </a:r>
            <a:r>
              <a:rPr lang="en-US" altLang="zh-CN" sz="1200" dirty="0" err="1">
                <a:solidFill>
                  <a:prstClr val="black"/>
                </a:solidFill>
              </a:rPr>
              <a:t>Chetty</a:t>
            </a:r>
            <a:r>
              <a:rPr lang="en-US" altLang="zh-CN" sz="1200" dirty="0">
                <a:solidFill>
                  <a:prstClr val="black"/>
                </a:solidFill>
              </a:rPr>
              <a:t>  et al. 2009; </a:t>
            </a:r>
            <a:r>
              <a:rPr lang="en-US" altLang="zh-CN" sz="1200" dirty="0" err="1">
                <a:solidFill>
                  <a:prstClr val="black"/>
                </a:solidFill>
              </a:rPr>
              <a:t>Allcott</a:t>
            </a:r>
            <a:r>
              <a:rPr lang="en-US" altLang="zh-CN" sz="1200" dirty="0">
                <a:solidFill>
                  <a:prstClr val="black"/>
                </a:solidFill>
              </a:rPr>
              <a:t>, 2015; </a:t>
            </a:r>
            <a:r>
              <a:rPr lang="en-US" altLang="zh-CN" sz="1200" dirty="0" err="1">
                <a:solidFill>
                  <a:prstClr val="black"/>
                </a:solidFill>
              </a:rPr>
              <a:t>Taubinsky</a:t>
            </a:r>
            <a:r>
              <a:rPr lang="en-US" altLang="zh-CN" sz="1200" dirty="0">
                <a:solidFill>
                  <a:prstClr val="black"/>
                </a:solidFill>
              </a:rPr>
              <a:t> and Rees-Jones, 2018; </a:t>
            </a:r>
            <a:r>
              <a:rPr lang="en-US" sz="1200" dirty="0">
                <a:solidFill>
                  <a:prstClr val="black"/>
                </a:solidFill>
              </a:rPr>
              <a:t>and many others)</a:t>
            </a:r>
            <a:r>
              <a:rPr lang="en-US" altLang="zh-CN" sz="1600" dirty="0" smtClean="0">
                <a:solidFill>
                  <a:srgbClr val="FF0000"/>
                </a:solidFill>
                <a:latin typeface="Calibri" panose="020F0502020204030204" pitchFamily="34" charset="0"/>
              </a:rPr>
              <a:t>                                                                                         </a:t>
            </a:r>
            <a:r>
              <a:rPr lang="en-US" sz="1600" dirty="0" smtClean="0">
                <a:solidFill>
                  <a:srgbClr val="000000"/>
                </a:solidFill>
                <a:latin typeface="Calibri" panose="020F0502020204030204" pitchFamily="34" charset="0"/>
              </a:rPr>
              <a:t>If </a:t>
            </a:r>
            <a:r>
              <a:rPr lang="en-US" sz="1600" dirty="0">
                <a:solidFill>
                  <a:srgbClr val="000000"/>
                </a:solidFill>
                <a:latin typeface="Calibri" panose="020F0502020204030204" pitchFamily="34" charset="0"/>
              </a:rPr>
              <a:t>so, do </a:t>
            </a:r>
            <a:r>
              <a:rPr lang="en-US" sz="1600" dirty="0" smtClean="0">
                <a:solidFill>
                  <a:srgbClr val="000000"/>
                </a:solidFill>
                <a:latin typeface="Calibri" panose="020F0502020204030204" pitchFamily="34" charset="0"/>
              </a:rPr>
              <a:t>sellers </a:t>
            </a:r>
            <a:r>
              <a:rPr lang="en-US" sz="1600" b="1" dirty="0">
                <a:solidFill>
                  <a:srgbClr val="000000"/>
                </a:solidFill>
                <a:latin typeface="Calibri" panose="020F0502020204030204" pitchFamily="34" charset="0"/>
              </a:rPr>
              <a:t>reduce headline prices even below marginal cost , but still earn higher </a:t>
            </a:r>
            <a:r>
              <a:rPr lang="en-US" sz="1600" b="1" dirty="0" smtClean="0">
                <a:solidFill>
                  <a:srgbClr val="000000"/>
                </a:solidFill>
                <a:latin typeface="Calibri" panose="020F0502020204030204" pitchFamily="34" charset="0"/>
              </a:rPr>
              <a:t>profits</a:t>
            </a:r>
            <a:r>
              <a:rPr lang="en-US" sz="1600" dirty="0" smtClean="0">
                <a:solidFill>
                  <a:srgbClr val="000000"/>
                </a:solidFill>
                <a:latin typeface="Calibri" panose="020F0502020204030204" pitchFamily="34" charset="0"/>
              </a:rPr>
              <a:t>? </a:t>
            </a:r>
            <a:r>
              <a:rPr lang="en-US" sz="1600" dirty="0">
                <a:solidFill>
                  <a:srgbClr val="FF0000"/>
                </a:solidFill>
                <a:latin typeface="Calibri" panose="020F0502020204030204" pitchFamily="34" charset="0"/>
              </a:rPr>
              <a:t>Y</a:t>
            </a:r>
            <a:r>
              <a:rPr lang="en-US" altLang="zh-CN" sz="1600" dirty="0">
                <a:solidFill>
                  <a:srgbClr val="FF0000"/>
                </a:solidFill>
                <a:latin typeface="Calibri" panose="020F0502020204030204" pitchFamily="34" charset="0"/>
              </a:rPr>
              <a:t>es!</a:t>
            </a:r>
            <a:r>
              <a:rPr lang="en-US" sz="1600" dirty="0" smtClean="0">
                <a:solidFill>
                  <a:prstClr val="black"/>
                </a:solidFill>
              </a:rPr>
              <a:t>                                                                                                 </a:t>
            </a:r>
            <a:endParaRPr lang="en-US" sz="1600" dirty="0" smtClean="0"/>
          </a:p>
          <a:p>
            <a:pPr>
              <a:buFont typeface="Arial" panose="020B0604020202020204" pitchFamily="34" charset="0"/>
              <a:buAutoNum type="arabicPeriod"/>
            </a:pPr>
            <a:endParaRPr lang="en-US" sz="1600" dirty="0">
              <a:solidFill>
                <a:srgbClr val="000000"/>
              </a:solidFill>
              <a:latin typeface="Calibri" panose="020F0502020204030204" pitchFamily="34" charset="0"/>
            </a:endParaRPr>
          </a:p>
          <a:p>
            <a:pPr>
              <a:buFont typeface="Arial" panose="020B0604020202020204" pitchFamily="34" charset="0"/>
              <a:buAutoNum type="arabicPeriod"/>
            </a:pPr>
            <a:r>
              <a:rPr lang="en-US" sz="1600" dirty="0" smtClean="0">
                <a:solidFill>
                  <a:srgbClr val="000000"/>
                </a:solidFill>
                <a:latin typeface="Calibri" panose="020F0502020204030204" pitchFamily="34" charset="0"/>
              </a:rPr>
              <a:t>Do </a:t>
            </a:r>
            <a:r>
              <a:rPr lang="en-US" sz="1600" dirty="0">
                <a:solidFill>
                  <a:srgbClr val="000000"/>
                </a:solidFill>
                <a:latin typeface="Calibri" panose="020F0502020204030204" pitchFamily="34" charset="0"/>
              </a:rPr>
              <a:t>sellers' choose </a:t>
            </a:r>
            <a:r>
              <a:rPr lang="en-US" sz="1600" b="1" dirty="0">
                <a:solidFill>
                  <a:srgbClr val="000000"/>
                </a:solidFill>
                <a:latin typeface="Calibri" panose="020F0502020204030204" pitchFamily="34" charset="0"/>
              </a:rPr>
              <a:t>inefficiently </a:t>
            </a:r>
            <a:r>
              <a:rPr lang="en-US" sz="1600" b="1" dirty="0" smtClean="0">
                <a:solidFill>
                  <a:srgbClr val="000000"/>
                </a:solidFill>
                <a:latin typeface="Calibri" panose="020F0502020204030204" pitchFamily="34" charset="0"/>
              </a:rPr>
              <a:t>high </a:t>
            </a:r>
            <a:r>
              <a:rPr lang="en-US" sz="1600" b="1" dirty="0">
                <a:solidFill>
                  <a:srgbClr val="000000"/>
                </a:solidFill>
                <a:latin typeface="Calibri" panose="020F0502020204030204" pitchFamily="34" charset="0"/>
              </a:rPr>
              <a:t>obfuscation levels</a:t>
            </a:r>
            <a:r>
              <a:rPr lang="en-US" sz="1600" dirty="0">
                <a:solidFill>
                  <a:srgbClr val="000000"/>
                </a:solidFill>
                <a:latin typeface="Calibri" panose="020F0502020204030204" pitchFamily="34" charset="0"/>
              </a:rPr>
              <a:t> </a:t>
            </a:r>
            <a:r>
              <a:rPr lang="en-US" sz="1600" dirty="0" smtClean="0">
                <a:solidFill>
                  <a:srgbClr val="000000"/>
                </a:solidFill>
                <a:latin typeface="Calibri" panose="020F0502020204030204" pitchFamily="34" charset="0"/>
              </a:rPr>
              <a:t>that even reduce </a:t>
            </a:r>
            <a:r>
              <a:rPr lang="en-US" sz="1600" dirty="0">
                <a:solidFill>
                  <a:srgbClr val="000000"/>
                </a:solidFill>
                <a:latin typeface="Calibri" panose="020F0502020204030204" pitchFamily="34" charset="0"/>
              </a:rPr>
              <a:t>overall (consumer + producer) </a:t>
            </a:r>
            <a:r>
              <a:rPr lang="en-US" sz="1600" dirty="0" smtClean="0">
                <a:solidFill>
                  <a:srgbClr val="000000"/>
                </a:solidFill>
                <a:latin typeface="Calibri" panose="020F0502020204030204" pitchFamily="34" charset="0"/>
              </a:rPr>
              <a:t>surplus</a:t>
            </a:r>
            <a:r>
              <a:rPr lang="en-US" sz="1600" dirty="0"/>
              <a:t> ? </a:t>
            </a:r>
            <a:r>
              <a:rPr lang="en-US" sz="1600" dirty="0">
                <a:solidFill>
                  <a:srgbClr val="FF0000"/>
                </a:solidFill>
                <a:latin typeface="Calibri" panose="020F0502020204030204" pitchFamily="34" charset="0"/>
              </a:rPr>
              <a:t>Y</a:t>
            </a:r>
            <a:r>
              <a:rPr lang="en-US" altLang="zh-CN" sz="1600" dirty="0">
                <a:solidFill>
                  <a:srgbClr val="FF0000"/>
                </a:solidFill>
                <a:latin typeface="Calibri" panose="020F0502020204030204" pitchFamily="34" charset="0"/>
              </a:rPr>
              <a:t>es!</a:t>
            </a:r>
            <a:r>
              <a:rPr lang="en-US" sz="1600" dirty="0" smtClean="0">
                <a:solidFill>
                  <a:srgbClr val="000000"/>
                </a:solidFill>
                <a:latin typeface="Calibri" panose="020F0502020204030204" pitchFamily="34" charset="0"/>
              </a:rPr>
              <a:t> </a:t>
            </a:r>
            <a:endParaRPr lang="en-US" sz="1600" dirty="0">
              <a:solidFill>
                <a:srgbClr val="000000"/>
              </a:solidFill>
              <a:latin typeface="Calibri" panose="020F0502020204030204" pitchFamily="34" charset="0"/>
            </a:endParaRPr>
          </a:p>
          <a:p>
            <a:pPr>
              <a:buFont typeface="Arial" panose="020B0604020202020204" pitchFamily="34" charset="0"/>
              <a:buAutoNum type="arabicPeriod"/>
            </a:pPr>
            <a:endParaRPr lang="en-US" sz="1600" dirty="0" smtClean="0">
              <a:solidFill>
                <a:srgbClr val="000000"/>
              </a:solidFill>
              <a:latin typeface="Calibri" panose="020F0502020204030204" pitchFamily="34" charset="0"/>
            </a:endParaRPr>
          </a:p>
          <a:p>
            <a:pPr>
              <a:buFont typeface="Arial" panose="020B0604020202020204" pitchFamily="34" charset="0"/>
              <a:buAutoNum type="arabicPeriod"/>
            </a:pPr>
            <a:r>
              <a:rPr lang="en-US" sz="1600" dirty="0" smtClean="0">
                <a:solidFill>
                  <a:srgbClr val="000000"/>
                </a:solidFill>
                <a:latin typeface="Calibri" panose="020F0502020204030204" pitchFamily="34" charset="0"/>
              </a:rPr>
              <a:t>What </a:t>
            </a:r>
            <a:r>
              <a:rPr lang="en-US" sz="1600" dirty="0">
                <a:solidFill>
                  <a:srgbClr val="000000"/>
                </a:solidFill>
                <a:latin typeface="Calibri" panose="020F0502020204030204" pitchFamily="34" charset="0"/>
              </a:rPr>
              <a:t>factors </a:t>
            </a:r>
            <a:r>
              <a:rPr lang="en-US" sz="1600" b="1" dirty="0">
                <a:solidFill>
                  <a:srgbClr val="000000"/>
                </a:solidFill>
                <a:latin typeface="Calibri" panose="020F0502020204030204" pitchFamily="34" charset="0"/>
              </a:rPr>
              <a:t>explain the level of obfuscation</a:t>
            </a:r>
            <a:r>
              <a:rPr lang="en-US" sz="1600" dirty="0" smtClean="0">
                <a:solidFill>
                  <a:srgbClr val="000000"/>
                </a:solidFill>
                <a:latin typeface="Calibri" panose="020F0502020204030204" pitchFamily="34" charset="0"/>
              </a:rPr>
              <a:t>?                                                                                       </a:t>
            </a:r>
            <a:r>
              <a:rPr lang="en-US" sz="1600" dirty="0" smtClean="0">
                <a:solidFill>
                  <a:srgbClr val="FF0000"/>
                </a:solidFill>
                <a:latin typeface="Calibri" panose="020F0502020204030204" pitchFamily="34" charset="0"/>
              </a:rPr>
              <a:t>Efficiency-</a:t>
            </a:r>
            <a:r>
              <a:rPr lang="en-US" sz="1600" dirty="0" err="1" smtClean="0">
                <a:solidFill>
                  <a:srgbClr val="FF0000"/>
                </a:solidFill>
                <a:latin typeface="Calibri" panose="020F0502020204030204" pitchFamily="34" charset="0"/>
              </a:rPr>
              <a:t>enhancingness</a:t>
            </a:r>
            <a:r>
              <a:rPr lang="en-US" sz="1600" dirty="0" smtClean="0">
                <a:solidFill>
                  <a:srgbClr val="FF0000"/>
                </a:solidFill>
                <a:latin typeface="Calibri" panose="020F0502020204030204" pitchFamily="34" charset="0"/>
              </a:rPr>
              <a:t> of features facilitate obfuscation, because they allow the complex products to still look nice rather than obviously exploitative </a:t>
            </a:r>
            <a:r>
              <a:rPr lang="en-US" sz="1200" dirty="0" smtClean="0">
                <a:solidFill>
                  <a:srgbClr val="FF0000"/>
                </a:solidFill>
                <a:latin typeface="Calibri" panose="020F0502020204030204" pitchFamily="34" charset="0"/>
              </a:rPr>
              <a:t>(</a:t>
            </a:r>
            <a:r>
              <a:rPr lang="en-US" sz="1200" dirty="0" err="1" smtClean="0">
                <a:solidFill>
                  <a:srgbClr val="FF0000"/>
                </a:solidFill>
                <a:latin typeface="Calibri" panose="020F0502020204030204" pitchFamily="34" charset="0"/>
              </a:rPr>
              <a:t>eg</a:t>
            </a:r>
            <a:r>
              <a:rPr lang="en-US" sz="1200" dirty="0" smtClean="0">
                <a:solidFill>
                  <a:srgbClr val="FF0000"/>
                </a:solidFill>
                <a:latin typeface="Calibri" panose="020F0502020204030204" pitchFamily="34" charset="0"/>
              </a:rPr>
              <a:t>. in Ellison &amp; </a:t>
            </a:r>
            <a:r>
              <a:rPr lang="en-US" sz="1200" dirty="0" err="1" smtClean="0">
                <a:solidFill>
                  <a:srgbClr val="FF0000"/>
                </a:solidFill>
                <a:latin typeface="Calibri" panose="020F0502020204030204" pitchFamily="34" charset="0"/>
              </a:rPr>
              <a:t>Wolisky</a:t>
            </a:r>
            <a:r>
              <a:rPr lang="en-US" sz="1200" dirty="0" smtClean="0">
                <a:solidFill>
                  <a:srgbClr val="FF0000"/>
                </a:solidFill>
                <a:latin typeface="Calibri" panose="020F0502020204030204" pitchFamily="34" charset="0"/>
              </a:rPr>
              <a:t>, 2012)</a:t>
            </a:r>
            <a:r>
              <a:rPr lang="en-US" sz="1600" dirty="0" smtClean="0">
                <a:solidFill>
                  <a:srgbClr val="FF0000"/>
                </a:solidFill>
                <a:latin typeface="Calibri" panose="020F0502020204030204" pitchFamily="34" charset="0"/>
              </a:rPr>
              <a:t>!</a:t>
            </a:r>
            <a:endParaRPr lang="en-US" sz="1600" dirty="0" smtClean="0">
              <a:solidFill>
                <a:srgbClr val="FF0000"/>
              </a:solidFill>
            </a:endParaRPr>
          </a:p>
          <a:p>
            <a:pPr marL="0" indent="0">
              <a:buNone/>
            </a:pPr>
            <a:endParaRPr lang="en-US" sz="1800" dirty="0" smtClean="0"/>
          </a:p>
          <a:p>
            <a:pPr marL="0" indent="0">
              <a:buNone/>
            </a:pPr>
            <a:r>
              <a:rPr lang="en-US" sz="1800" dirty="0" smtClean="0">
                <a:solidFill>
                  <a:srgbClr val="FF0000"/>
                </a:solidFill>
              </a:rPr>
              <a:t>       ……</a:t>
            </a:r>
          </a:p>
          <a:p>
            <a:endParaRPr lang="en-US" sz="1800" dirty="0" smtClean="0"/>
          </a:p>
        </p:txBody>
      </p:sp>
    </p:spTree>
    <p:extLst>
      <p:ext uri="{BB962C8B-B14F-4D97-AF65-F5344CB8AC3E}">
        <p14:creationId xmlns:p14="http://schemas.microsoft.com/office/powerpoint/2010/main" val="283088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8760"/>
            <a:ext cx="8229600" cy="5040560"/>
          </a:xfrm>
        </p:spPr>
        <p:txBody>
          <a:bodyPr>
            <a:normAutofit/>
          </a:bodyPr>
          <a:lstStyle/>
          <a:p>
            <a:r>
              <a:rPr lang="en-US" altLang="zh-CN" sz="1800" dirty="0" smtClean="0"/>
              <a:t>How do sums of feature values and feature prices evolve?</a:t>
            </a:r>
            <a:endParaRPr lang="en-US" altLang="zh-CN" sz="1800" dirty="0"/>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p:txBody>
      </p:sp>
      <p:sp>
        <p:nvSpPr>
          <p:cNvPr id="2" name="标题 1"/>
          <p:cNvSpPr>
            <a:spLocks noGrp="1"/>
          </p:cNvSpPr>
          <p:nvPr>
            <p:ph type="title"/>
          </p:nvPr>
        </p:nvSpPr>
        <p:spPr/>
        <p:txBody>
          <a:bodyPr>
            <a:normAutofit/>
          </a:bodyPr>
          <a:lstStyle/>
          <a:p>
            <a:pPr algn="l"/>
            <a:r>
              <a:rPr lang="en-US" sz="3600" dirty="0" smtClean="0"/>
              <a:t>Feature values &amp; prices</a:t>
            </a:r>
            <a:endParaRPr lang="en-US" sz="3600"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68" y="1772816"/>
            <a:ext cx="4498340" cy="3291840"/>
          </a:xfrm>
          <a:prstGeom prst="rect">
            <a:avLst/>
          </a:prstGeom>
          <a:noFill/>
          <a:ln>
            <a:noFill/>
          </a:ln>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0164" y="1772816"/>
            <a:ext cx="4498340" cy="3291840"/>
          </a:xfrm>
          <a:prstGeom prst="rect">
            <a:avLst/>
          </a:prstGeom>
          <a:noFill/>
          <a:ln>
            <a:noFill/>
          </a:ln>
        </p:spPr>
      </p:pic>
    </p:spTree>
    <p:extLst>
      <p:ext uri="{BB962C8B-B14F-4D97-AF65-F5344CB8AC3E}">
        <p14:creationId xmlns:p14="http://schemas.microsoft.com/office/powerpoint/2010/main" val="1708060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sz="3600" dirty="0" smtClean="0"/>
              <a:t>For example…</a:t>
            </a:r>
            <a:endParaRPr lang="en-US" sz="3600" dirty="0"/>
          </a:p>
        </p:txBody>
      </p:sp>
      <p:pic>
        <p:nvPicPr>
          <p:cNvPr id="1025" name="Picture 1" descr="C:\Users\kwu\AppData\Roaming\Tencent\Users\819110619\QQ\WinTemp\RichOle\SMX%X$6)@BD`~A_PMYQPV06.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556792"/>
            <a:ext cx="8229600" cy="431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332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sz="3600" dirty="0" smtClean="0"/>
              <a:t>Unnecessary complexity</a:t>
            </a:r>
            <a:endParaRPr lang="en-US" sz="3600" dirty="0"/>
          </a:p>
        </p:txBody>
      </p:sp>
      <p:sp>
        <p:nvSpPr>
          <p:cNvPr id="3" name="内容占位符 2"/>
          <p:cNvSpPr>
            <a:spLocks noGrp="1"/>
          </p:cNvSpPr>
          <p:nvPr>
            <p:ph idx="1"/>
          </p:nvPr>
        </p:nvSpPr>
        <p:spPr/>
        <p:txBody>
          <a:bodyPr>
            <a:normAutofit/>
          </a:bodyPr>
          <a:lstStyle/>
          <a:p>
            <a:r>
              <a:rPr lang="en-US" altLang="zh-CN" sz="1800" dirty="0" smtClean="0"/>
              <a:t>Do sellers make their products overly complicated than their sums of feature values require?</a:t>
            </a:r>
            <a:endParaRPr lang="en-US" altLang="zh-CN" sz="1800" dirty="0"/>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68" y="2297400"/>
            <a:ext cx="4498340" cy="3291840"/>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0164" y="2297400"/>
            <a:ext cx="4498340" cy="3291840"/>
          </a:xfrm>
          <a:prstGeom prst="rect">
            <a:avLst/>
          </a:prstGeom>
          <a:noFill/>
          <a:ln>
            <a:noFill/>
          </a:ln>
        </p:spPr>
      </p:pic>
    </p:spTree>
    <p:extLst>
      <p:ext uri="{BB962C8B-B14F-4D97-AF65-F5344CB8AC3E}">
        <p14:creationId xmlns:p14="http://schemas.microsoft.com/office/powerpoint/2010/main" val="26250541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sz="3600" dirty="0" smtClean="0"/>
              <a:t>An additional obfuscation</a:t>
            </a:r>
            <a:endParaRPr lang="en-US" sz="3600" dirty="0"/>
          </a:p>
        </p:txBody>
      </p:sp>
      <p:sp>
        <p:nvSpPr>
          <p:cNvPr id="3" name="内容占位符 2"/>
          <p:cNvSpPr>
            <a:spLocks noGrp="1"/>
          </p:cNvSpPr>
          <p:nvPr>
            <p:ph idx="1"/>
          </p:nvPr>
        </p:nvSpPr>
        <p:spPr/>
        <p:txBody>
          <a:bodyPr>
            <a:normAutofit/>
          </a:bodyPr>
          <a:lstStyle/>
          <a:p>
            <a:r>
              <a:rPr lang="en-US" altLang="zh-CN" sz="1800" dirty="0" smtClean="0"/>
              <a:t>The average differences between the value and price of all the features are supposed to be the same because each feature value and price are randomly assigned…</a:t>
            </a:r>
          </a:p>
          <a:p>
            <a:endParaRPr lang="en-US" altLang="zh-CN" sz="1800" dirty="0"/>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513424"/>
            <a:ext cx="4534747" cy="3291840"/>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513424"/>
            <a:ext cx="4534747" cy="3291840"/>
          </a:xfrm>
          <a:prstGeom prst="rect">
            <a:avLst/>
          </a:prstGeom>
          <a:noFill/>
          <a:ln>
            <a:noFill/>
          </a:ln>
        </p:spPr>
      </p:pic>
    </p:spTree>
    <p:extLst>
      <p:ext uri="{BB962C8B-B14F-4D97-AF65-F5344CB8AC3E}">
        <p14:creationId xmlns:p14="http://schemas.microsoft.com/office/powerpoint/2010/main" val="28073182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800" dirty="0" smtClean="0"/>
              <a:t>How many consumers bought the best product available in the market?</a:t>
            </a: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p:txBody>
      </p:sp>
      <p:sp>
        <p:nvSpPr>
          <p:cNvPr id="2" name="标题 1"/>
          <p:cNvSpPr>
            <a:spLocks noGrp="1"/>
          </p:cNvSpPr>
          <p:nvPr>
            <p:ph type="title"/>
          </p:nvPr>
        </p:nvSpPr>
        <p:spPr/>
        <p:txBody>
          <a:bodyPr>
            <a:normAutofit/>
          </a:bodyPr>
          <a:lstStyle/>
          <a:p>
            <a:pPr algn="l"/>
            <a:r>
              <a:rPr lang="en-US" sz="3600" dirty="0" smtClean="0"/>
              <a:t>Consumer welfare loss 1</a:t>
            </a:r>
            <a:endParaRPr lang="en-US" sz="3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68" y="2132856"/>
            <a:ext cx="4498340" cy="3291840"/>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0164" y="2132856"/>
            <a:ext cx="4498340" cy="3291840"/>
          </a:xfrm>
          <a:prstGeom prst="rect">
            <a:avLst/>
          </a:prstGeom>
          <a:noFill/>
          <a:ln>
            <a:noFill/>
          </a:ln>
        </p:spPr>
      </p:pic>
    </p:spTree>
    <p:extLst>
      <p:ext uri="{BB962C8B-B14F-4D97-AF65-F5344CB8AC3E}">
        <p14:creationId xmlns:p14="http://schemas.microsoft.com/office/powerpoint/2010/main" val="8770283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sz="3600" dirty="0" smtClean="0"/>
              <a:t>Consumer welfare loss 2</a:t>
            </a:r>
            <a:endParaRPr lang="en-US" sz="3600" dirty="0"/>
          </a:p>
        </p:txBody>
      </p:sp>
      <p:sp>
        <p:nvSpPr>
          <p:cNvPr id="3" name="内容占位符 2"/>
          <p:cNvSpPr>
            <a:spLocks noGrp="1"/>
          </p:cNvSpPr>
          <p:nvPr>
            <p:ph idx="1"/>
          </p:nvPr>
        </p:nvSpPr>
        <p:spPr>
          <a:xfrm>
            <a:off x="457200" y="1600200"/>
            <a:ext cx="8229600" cy="5257800"/>
          </a:xfrm>
        </p:spPr>
        <p:txBody>
          <a:bodyPr>
            <a:normAutofit/>
          </a:bodyPr>
          <a:lstStyle/>
          <a:p>
            <a:r>
              <a:rPr lang="en-US" altLang="zh-CN" sz="1800" dirty="0" smtClean="0"/>
              <a:t>How much time do buyers choose to spend in the market?</a:t>
            </a: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pPr marL="0" indent="0">
              <a:buNone/>
            </a:pPr>
            <a:endParaRPr lang="en-US" altLang="zh-CN" sz="1800" dirty="0">
              <a:solidFill>
                <a:srgbClr val="0070C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132856"/>
            <a:ext cx="4498340" cy="3291840"/>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132856"/>
            <a:ext cx="4498340" cy="3291840"/>
          </a:xfrm>
          <a:prstGeom prst="rect">
            <a:avLst/>
          </a:prstGeom>
          <a:noFill/>
          <a:ln>
            <a:noFill/>
          </a:ln>
        </p:spPr>
      </p:pic>
    </p:spTree>
    <p:extLst>
      <p:ext uri="{BB962C8B-B14F-4D97-AF65-F5344CB8AC3E}">
        <p14:creationId xmlns:p14="http://schemas.microsoft.com/office/powerpoint/2010/main" val="4630309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sz="3600" dirty="0" smtClean="0"/>
              <a:t>Consumer welfare loss 3</a:t>
            </a:r>
            <a:endParaRPr lang="en-US" sz="3600" dirty="0"/>
          </a:p>
        </p:txBody>
      </p:sp>
      <p:sp>
        <p:nvSpPr>
          <p:cNvPr id="3" name="内容占位符 2"/>
          <p:cNvSpPr>
            <a:spLocks noGrp="1"/>
          </p:cNvSpPr>
          <p:nvPr>
            <p:ph idx="1"/>
          </p:nvPr>
        </p:nvSpPr>
        <p:spPr>
          <a:xfrm>
            <a:off x="457200" y="1564250"/>
            <a:ext cx="8229600" cy="5257800"/>
          </a:xfrm>
        </p:spPr>
        <p:txBody>
          <a:bodyPr>
            <a:normAutofit/>
          </a:bodyPr>
          <a:lstStyle/>
          <a:p>
            <a:r>
              <a:rPr lang="en-US" altLang="zh-CN" sz="1800" dirty="0" smtClean="0"/>
              <a:t>Do buyers all trade when it is beneficial?</a:t>
            </a: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pPr marL="0" indent="0">
              <a:buNone/>
            </a:pPr>
            <a:endParaRPr lang="en-US" altLang="zh-CN" sz="1800" dirty="0">
              <a:solidFill>
                <a:srgbClr val="0070C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225392"/>
            <a:ext cx="4498340" cy="3291840"/>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225392"/>
            <a:ext cx="4498340" cy="3291840"/>
          </a:xfrm>
          <a:prstGeom prst="rect">
            <a:avLst/>
          </a:prstGeom>
          <a:noFill/>
          <a:ln>
            <a:noFill/>
          </a:ln>
        </p:spPr>
      </p:pic>
    </p:spTree>
    <p:extLst>
      <p:ext uri="{BB962C8B-B14F-4D97-AF65-F5344CB8AC3E}">
        <p14:creationId xmlns:p14="http://schemas.microsoft.com/office/powerpoint/2010/main" val="2088196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sz="3600" dirty="0" smtClean="0"/>
              <a:t>Consumer welfare loss 3</a:t>
            </a:r>
            <a:endParaRPr lang="en-US" sz="3600" dirty="0"/>
          </a:p>
        </p:txBody>
      </p:sp>
      <p:sp>
        <p:nvSpPr>
          <p:cNvPr id="3" name="内容占位符 2"/>
          <p:cNvSpPr>
            <a:spLocks noGrp="1"/>
          </p:cNvSpPr>
          <p:nvPr>
            <p:ph idx="1"/>
          </p:nvPr>
        </p:nvSpPr>
        <p:spPr>
          <a:xfrm>
            <a:off x="457200" y="1564250"/>
            <a:ext cx="8229600" cy="5257800"/>
          </a:xfrm>
        </p:spPr>
        <p:txBody>
          <a:bodyPr>
            <a:normAutofit/>
          </a:bodyPr>
          <a:lstStyle/>
          <a:p>
            <a:r>
              <a:rPr lang="en-US" altLang="zh-CN" sz="1800" dirty="0" smtClean="0"/>
              <a:t>How much efficiency is lost from insufficient trade?</a:t>
            </a:r>
            <a:endParaRPr lang="en-US" altLang="zh-CN" sz="1800" dirty="0" smtClean="0"/>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pPr marL="0" indent="0">
              <a:buNone/>
            </a:pPr>
            <a:endParaRPr lang="en-US" altLang="zh-CN" sz="1800" dirty="0">
              <a:solidFill>
                <a:srgbClr val="0070C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204864"/>
            <a:ext cx="4498340" cy="3291840"/>
          </a:xfrm>
          <a:prstGeom prst="rect">
            <a:avLst/>
          </a:prstGeom>
          <a:noFill/>
          <a:ln>
            <a:no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204864"/>
            <a:ext cx="4498340" cy="3291840"/>
          </a:xfrm>
          <a:prstGeom prst="rect">
            <a:avLst/>
          </a:prstGeom>
          <a:noFill/>
          <a:ln>
            <a:noFill/>
          </a:ln>
        </p:spPr>
      </p:pic>
    </p:spTree>
    <p:extLst>
      <p:ext uri="{BB962C8B-B14F-4D97-AF65-F5344CB8AC3E}">
        <p14:creationId xmlns:p14="http://schemas.microsoft.com/office/powerpoint/2010/main" val="18729979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sz="3600" dirty="0" smtClean="0"/>
              <a:t>Coverage of consumer search</a:t>
            </a:r>
            <a:endParaRPr lang="en-US" sz="3600" dirty="0"/>
          </a:p>
        </p:txBody>
      </p:sp>
      <p:sp>
        <p:nvSpPr>
          <p:cNvPr id="3" name="内容占位符 2"/>
          <p:cNvSpPr>
            <a:spLocks noGrp="1"/>
          </p:cNvSpPr>
          <p:nvPr>
            <p:ph idx="1"/>
          </p:nvPr>
        </p:nvSpPr>
        <p:spPr>
          <a:xfrm>
            <a:off x="457200" y="1600200"/>
            <a:ext cx="8229600" cy="5257800"/>
          </a:xfrm>
        </p:spPr>
        <p:txBody>
          <a:bodyPr>
            <a:normAutofit/>
          </a:bodyPr>
          <a:lstStyle/>
          <a:p>
            <a:r>
              <a:rPr lang="en-US" altLang="zh-CN" sz="1800" dirty="0" smtClean="0"/>
              <a:t>How much of the market do consumers search?</a:t>
            </a: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pPr marL="0" indent="0">
              <a:buNone/>
            </a:pPr>
            <a:endParaRPr lang="en-US" altLang="zh-CN" sz="1800" dirty="0">
              <a:solidFill>
                <a:srgbClr val="0070C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0" y="2369408"/>
            <a:ext cx="4498340" cy="3291840"/>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8156" y="2369408"/>
            <a:ext cx="4498340" cy="3291840"/>
          </a:xfrm>
          <a:prstGeom prst="rect">
            <a:avLst/>
          </a:prstGeom>
          <a:noFill/>
          <a:ln>
            <a:noFill/>
          </a:ln>
        </p:spPr>
      </p:pic>
    </p:spTree>
    <p:extLst>
      <p:ext uri="{BB962C8B-B14F-4D97-AF65-F5344CB8AC3E}">
        <p14:creationId xmlns:p14="http://schemas.microsoft.com/office/powerpoint/2010/main" val="42857556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sz="3600" dirty="0" smtClean="0"/>
              <a:t>Depth of consumer search</a:t>
            </a:r>
            <a:endParaRPr lang="en-US" sz="3600" dirty="0"/>
          </a:p>
        </p:txBody>
      </p:sp>
      <p:sp>
        <p:nvSpPr>
          <p:cNvPr id="3" name="内容占位符 2"/>
          <p:cNvSpPr>
            <a:spLocks noGrp="1"/>
          </p:cNvSpPr>
          <p:nvPr>
            <p:ph idx="1"/>
          </p:nvPr>
        </p:nvSpPr>
        <p:spPr>
          <a:xfrm>
            <a:off x="457200" y="1600200"/>
            <a:ext cx="8229600" cy="5257800"/>
          </a:xfrm>
        </p:spPr>
        <p:txBody>
          <a:bodyPr>
            <a:normAutofit/>
          </a:bodyPr>
          <a:lstStyle/>
          <a:p>
            <a:r>
              <a:rPr lang="en-US" altLang="zh-CN" sz="1800" dirty="0" smtClean="0"/>
              <a:t>How far do consumers search each product on average?</a:t>
            </a: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pPr marL="0" indent="0">
              <a:buNone/>
            </a:pPr>
            <a:endParaRPr lang="en-US" altLang="zh-CN" sz="1800" dirty="0">
              <a:solidFill>
                <a:srgbClr val="0070C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348880"/>
            <a:ext cx="4498340" cy="3291840"/>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348880"/>
            <a:ext cx="4498340" cy="3291840"/>
          </a:xfrm>
          <a:prstGeom prst="rect">
            <a:avLst/>
          </a:prstGeom>
          <a:noFill/>
          <a:ln>
            <a:noFill/>
          </a:ln>
        </p:spPr>
      </p:pic>
    </p:spTree>
    <p:extLst>
      <p:ext uri="{BB962C8B-B14F-4D97-AF65-F5344CB8AC3E}">
        <p14:creationId xmlns:p14="http://schemas.microsoft.com/office/powerpoint/2010/main" val="14755040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sz="3600" dirty="0" smtClean="0"/>
              <a:t>First searched product</a:t>
            </a:r>
            <a:endParaRPr lang="en-US" sz="3600" dirty="0"/>
          </a:p>
        </p:txBody>
      </p:sp>
      <p:sp>
        <p:nvSpPr>
          <p:cNvPr id="3" name="内容占位符 2"/>
          <p:cNvSpPr>
            <a:spLocks noGrp="1"/>
          </p:cNvSpPr>
          <p:nvPr>
            <p:ph idx="1"/>
          </p:nvPr>
        </p:nvSpPr>
        <p:spPr>
          <a:xfrm>
            <a:off x="489046" y="1700808"/>
            <a:ext cx="8229600" cy="5257800"/>
          </a:xfrm>
        </p:spPr>
        <p:txBody>
          <a:bodyPr>
            <a:normAutofit/>
          </a:bodyPr>
          <a:lstStyle/>
          <a:p>
            <a:r>
              <a:rPr lang="en-US" altLang="zh-CN" sz="1800" dirty="0" smtClean="0"/>
              <a:t>Are consumers attracted by low headline prices?</a:t>
            </a:r>
          </a:p>
          <a:p>
            <a:endParaRPr lang="en-US" altLang="zh-CN" sz="1800" dirty="0"/>
          </a:p>
          <a:p>
            <a:endParaRPr lang="en-US" altLang="zh-CN" sz="1800" dirty="0" smtClean="0"/>
          </a:p>
          <a:p>
            <a:endParaRPr lang="en-US" altLang="zh-CN" sz="1800" dirty="0"/>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pPr marL="0" indent="0">
              <a:buNone/>
            </a:pPr>
            <a:endParaRPr lang="en-US" altLang="zh-CN" sz="1800" dirty="0">
              <a:solidFill>
                <a:srgbClr val="0070C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988840"/>
            <a:ext cx="4498340" cy="3291840"/>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988840"/>
            <a:ext cx="4498340" cy="3291840"/>
          </a:xfrm>
          <a:prstGeom prst="rect">
            <a:avLst/>
          </a:prstGeom>
          <a:noFill/>
          <a:ln>
            <a:noFill/>
          </a:ln>
        </p:spPr>
      </p:pic>
    </p:spTree>
    <p:extLst>
      <p:ext uri="{BB962C8B-B14F-4D97-AF65-F5344CB8AC3E}">
        <p14:creationId xmlns:p14="http://schemas.microsoft.com/office/powerpoint/2010/main" val="12673698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sz="3600" dirty="0" smtClean="0"/>
              <a:t>What product is profitable?</a:t>
            </a:r>
            <a:endParaRPr lang="en-US" sz="3600" dirty="0"/>
          </a:p>
        </p:txBody>
      </p:sp>
      <p:sp>
        <p:nvSpPr>
          <p:cNvPr id="3" name="内容占位符 2"/>
          <p:cNvSpPr>
            <a:spLocks noGrp="1"/>
          </p:cNvSpPr>
          <p:nvPr>
            <p:ph idx="1"/>
          </p:nvPr>
        </p:nvSpPr>
        <p:spPr>
          <a:xfrm>
            <a:off x="457200" y="1412776"/>
            <a:ext cx="8229600" cy="5445224"/>
          </a:xfrm>
        </p:spPr>
        <p:txBody>
          <a:bodyPr>
            <a:normAutofit/>
          </a:bodyPr>
          <a:lstStyle/>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endParaRPr lang="en-US" altLang="zh-CN" sz="1800" dirty="0" smtClean="0">
              <a:solidFill>
                <a:srgbClr val="0070C0"/>
              </a:solidFill>
            </a:endParaRPr>
          </a:p>
          <a:p>
            <a:endParaRPr lang="en-US" altLang="zh-CN" sz="1800" dirty="0">
              <a:solidFill>
                <a:srgbClr val="0070C0"/>
              </a:solidFill>
            </a:endParaRPr>
          </a:p>
          <a:p>
            <a:pPr marL="0" indent="0">
              <a:buNone/>
            </a:pPr>
            <a:endParaRPr lang="en-US" altLang="zh-CN" sz="1800" dirty="0" smtClean="0">
              <a:solidFill>
                <a:srgbClr val="0070C0"/>
              </a:solidFill>
            </a:endParaRPr>
          </a:p>
          <a:p>
            <a:pPr marL="0" indent="0">
              <a:buNone/>
            </a:pPr>
            <a:endParaRPr lang="en-US" altLang="zh-CN" sz="1800" dirty="0" smtClean="0">
              <a:solidFill>
                <a:srgbClr val="0070C0"/>
              </a:solidFill>
            </a:endParaRPr>
          </a:p>
        </p:txBody>
      </p:sp>
      <p:sp>
        <p:nvSpPr>
          <p:cNvPr id="4" name="AutoShape 1" descr="C:\Users\kwu\AppData\Roaming\Tencent\Users\819110619\QQ\WinTemp\RichOle\34B]7(A~AX~6~3KF(58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C:\Users\kwu\AppData\Roaming\Tencent\Users\819110619\QQ\WinTemp\RichOle\34B]7(A~AX~6~3KF(58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627504005"/>
              </p:ext>
            </p:extLst>
          </p:nvPr>
        </p:nvGraphicFramePr>
        <p:xfrm>
          <a:off x="971600" y="1165316"/>
          <a:ext cx="6840762" cy="5288020"/>
        </p:xfrm>
        <a:graphic>
          <a:graphicData uri="http://schemas.openxmlformats.org/drawingml/2006/table">
            <a:tbl>
              <a:tblPr firstRow="1" bandRow="1">
                <a:tableStyleId>{5C22544A-7EE6-4342-B048-85BDC9FD1C3A}</a:tableStyleId>
              </a:tblPr>
              <a:tblGrid>
                <a:gridCol w="2303904">
                  <a:extLst>
                    <a:ext uri="{9D8B030D-6E8A-4147-A177-3AD203B41FA5}">
                      <a16:colId xmlns:a16="http://schemas.microsoft.com/office/drawing/2014/main" val="254793986"/>
                    </a:ext>
                  </a:extLst>
                </a:gridCol>
                <a:gridCol w="1110800">
                  <a:extLst>
                    <a:ext uri="{9D8B030D-6E8A-4147-A177-3AD203B41FA5}">
                      <a16:colId xmlns:a16="http://schemas.microsoft.com/office/drawing/2014/main" val="3843024747"/>
                    </a:ext>
                  </a:extLst>
                </a:gridCol>
                <a:gridCol w="1110800">
                  <a:extLst>
                    <a:ext uri="{9D8B030D-6E8A-4147-A177-3AD203B41FA5}">
                      <a16:colId xmlns:a16="http://schemas.microsoft.com/office/drawing/2014/main" val="2194844193"/>
                    </a:ext>
                  </a:extLst>
                </a:gridCol>
                <a:gridCol w="1155170">
                  <a:extLst>
                    <a:ext uri="{9D8B030D-6E8A-4147-A177-3AD203B41FA5}">
                      <a16:colId xmlns:a16="http://schemas.microsoft.com/office/drawing/2014/main" val="3947095804"/>
                    </a:ext>
                  </a:extLst>
                </a:gridCol>
                <a:gridCol w="1160088">
                  <a:extLst>
                    <a:ext uri="{9D8B030D-6E8A-4147-A177-3AD203B41FA5}">
                      <a16:colId xmlns:a16="http://schemas.microsoft.com/office/drawing/2014/main" val="472976222"/>
                    </a:ext>
                  </a:extLst>
                </a:gridCol>
              </a:tblGrid>
              <a:tr h="312290">
                <a:tc>
                  <a:txBody>
                    <a:bodyPr/>
                    <a:lstStyle/>
                    <a:p>
                      <a:pPr algn="ct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Half Cost Treatment</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ysClr val="windowText" lastClr="000000"/>
                          </a:solidFill>
                          <a:latin typeface="Times New Roman" panose="02020603050405020304" pitchFamily="18" charset="0"/>
                          <a:cs typeface="Times New Roman" panose="02020603050405020304" pitchFamily="18" charset="0"/>
                        </a:rPr>
                        <a:t>Convex Cost Treatment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5201882"/>
                  </a:ext>
                </a:extLst>
              </a:tr>
              <a:tr h="312290">
                <a:tc>
                  <a:txBody>
                    <a:bodyPr/>
                    <a:lstStyle/>
                    <a:p>
                      <a:pPr algn="ct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Units sold</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Profits</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ysClr val="windowText" lastClr="000000"/>
                          </a:solidFill>
                          <a:latin typeface="Times New Roman" panose="02020603050405020304" pitchFamily="18" charset="0"/>
                          <a:cs typeface="Times New Roman" panose="02020603050405020304" pitchFamily="18" charset="0"/>
                        </a:rPr>
                        <a:t>Units sold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ysClr val="windowText" lastClr="000000"/>
                          </a:solidFill>
                          <a:latin typeface="Times New Roman" panose="02020603050405020304" pitchFamily="18" charset="0"/>
                          <a:cs typeface="Times New Roman" panose="02020603050405020304" pitchFamily="18" charset="0"/>
                        </a:rPr>
                        <a:t>Profits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1506968"/>
                  </a:ext>
                </a:extLst>
              </a:tr>
              <a:tr h="474533">
                <a:tc>
                  <a:txBody>
                    <a:bodyPr/>
                    <a:lstStyle/>
                    <a:p>
                      <a:pPr algn="l"/>
                      <a:r>
                        <a:rPr lang="en-US" sz="1400" b="0" dirty="0" smtClean="0">
                          <a:solidFill>
                            <a:sysClr val="windowText" lastClr="000000"/>
                          </a:solidFill>
                          <a:latin typeface="Times New Roman" panose="02020603050405020304" pitchFamily="18" charset="0"/>
                          <a:cs typeface="Times New Roman" panose="02020603050405020304" pitchFamily="18" charset="0"/>
                        </a:rPr>
                        <a:t>Base price</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-0.17***</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0.01)</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1.22**</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0.36)</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0.14***</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0.01)</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1.24**</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0.35)</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16792237"/>
                  </a:ext>
                </a:extLst>
              </a:tr>
              <a:tr h="474533">
                <a:tc>
                  <a:txBody>
                    <a:bodyPr/>
                    <a:lstStyle/>
                    <a:p>
                      <a:pPr algn="l"/>
                      <a:r>
                        <a:rPr lang="en-US" sz="1400" b="0" dirty="0" smtClean="0">
                          <a:solidFill>
                            <a:sysClr val="windowText" lastClr="000000"/>
                          </a:solidFill>
                          <a:latin typeface="Times New Roman" panose="02020603050405020304" pitchFamily="18" charset="0"/>
                          <a:cs typeface="Times New Roman" panose="02020603050405020304" pitchFamily="18" charset="0"/>
                        </a:rPr>
                        <a:t>Number of features</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-0.07</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0.09)</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1.61*</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(0.66)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-0.08</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0.11)</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0.41</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1.31)</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06641288"/>
                  </a:ext>
                </a:extLst>
              </a:tr>
              <a:tr h="474533">
                <a:tc>
                  <a:txBody>
                    <a:bodyPr/>
                    <a:lstStyle/>
                    <a:p>
                      <a:pPr algn="l"/>
                      <a:r>
                        <a:rPr lang="en-US" sz="1400" b="0" dirty="0" smtClean="0">
                          <a:solidFill>
                            <a:sysClr val="windowText" lastClr="000000"/>
                          </a:solidFill>
                          <a:latin typeface="Times New Roman" panose="02020603050405020304" pitchFamily="18" charset="0"/>
                          <a:cs typeface="Times New Roman" panose="02020603050405020304" pitchFamily="18" charset="0"/>
                        </a:rPr>
                        <a:t>Ʃ Feature values</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0.06***</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(0.01)</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0.36***</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0.08)</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0.06**</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0.01)</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0.34</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0.20)</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072886488"/>
                  </a:ext>
                </a:extLst>
              </a:tr>
              <a:tr h="474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ysClr val="windowText" lastClr="000000"/>
                          </a:solidFill>
                          <a:latin typeface="Times New Roman" panose="02020603050405020304" pitchFamily="18" charset="0"/>
                          <a:cs typeface="Times New Roman" panose="02020603050405020304" pitchFamily="18" charset="0"/>
                        </a:rPr>
                        <a:t>Ʃ Feature prices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0.04**</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0.01)</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0.45**</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0.16)</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-0.04</a:t>
                      </a: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0.02)</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0.05</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0.39)</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53230402"/>
                  </a:ext>
                </a:extLst>
              </a:tr>
              <a:tr h="474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ysClr val="windowText" lastClr="000000"/>
                          </a:solidFill>
                          <a:latin typeface="Times New Roman" panose="02020603050405020304" pitchFamily="18" charset="0"/>
                          <a:cs typeface="Times New Roman" panose="02020603050405020304" pitchFamily="18" charset="0"/>
                        </a:rPr>
                        <a:t>Base price: min in mkt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0.16**</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0.02)</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2.38***</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0.59)</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0.11**</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0.03)</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1.89***</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0.37)</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944838"/>
                  </a:ext>
                </a:extLst>
              </a:tr>
              <a:tr h="474533">
                <a:tc>
                  <a:txBody>
                    <a:bodyPr/>
                    <a:lstStyle/>
                    <a:p>
                      <a:pPr algn="l"/>
                      <a:r>
                        <a:rPr lang="en-US" sz="1400" b="0" dirty="0" smtClean="0">
                          <a:solidFill>
                            <a:sysClr val="windowText" lastClr="000000"/>
                          </a:solidFill>
                          <a:latin typeface="Times New Roman" panose="02020603050405020304" pitchFamily="18" charset="0"/>
                          <a:cs typeface="Times New Roman" panose="02020603050405020304" pitchFamily="18" charset="0"/>
                        </a:rPr>
                        <a:t>Number of features: min in mkt</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-0.12</a:t>
                      </a: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0.04)</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1.60***</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0.32)</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0.17</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0.10)</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2.93</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(1.92</a:t>
                      </a:r>
                      <a:r>
                        <a:rPr lang="en-US" sz="1400" b="0" dirty="0" smtClean="0">
                          <a:solidFill>
                            <a:sysClr val="windowText" lastClr="000000"/>
                          </a:solidFill>
                          <a:latin typeface="Times New Roman" panose="02020603050405020304" pitchFamily="18" charset="0"/>
                          <a:cs typeface="Times New Roman" panose="02020603050405020304" pitchFamily="18" charset="0"/>
                        </a:rPr>
                        <a:t>)</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9748521"/>
                  </a:ext>
                </a:extLst>
              </a:tr>
              <a:tr h="474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ysClr val="windowText" lastClr="000000"/>
                          </a:solidFill>
                          <a:latin typeface="Times New Roman" panose="02020603050405020304" pitchFamily="18" charset="0"/>
                          <a:cs typeface="Times New Roman" panose="02020603050405020304" pitchFamily="18" charset="0"/>
                        </a:rPr>
                        <a:t>Ʃ Feature values: max in mkt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-0.02</a:t>
                      </a: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0.02)</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-0.02</a:t>
                      </a: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0.25)</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0.00</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0.01)</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0.31</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0.23)</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17367794"/>
                  </a:ext>
                </a:extLst>
              </a:tr>
              <a:tr h="474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ysClr val="windowText" lastClr="000000"/>
                          </a:solidFill>
                          <a:latin typeface="Times New Roman" panose="02020603050405020304" pitchFamily="18" charset="0"/>
                          <a:cs typeface="Times New Roman" panose="02020603050405020304" pitchFamily="18" charset="0"/>
                        </a:rPr>
                        <a:t>Ʃ Feature prices: min in mkt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0.00</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(0.02)</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0.06</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0.21)</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0.00</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(0.02)</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0.45</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0.38)</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37027870"/>
                  </a:ext>
                </a:extLst>
              </a:tr>
              <a:tr h="474533">
                <a:tc>
                  <a:txBody>
                    <a:bodyPr/>
                    <a:lstStyle/>
                    <a:p>
                      <a:pPr algn="l"/>
                      <a:r>
                        <a:rPr lang="en-US" sz="1400" b="0" dirty="0" smtClean="0">
                          <a:solidFill>
                            <a:sysClr val="windowText" lastClr="000000"/>
                          </a:solidFill>
                          <a:latin typeface="Times New Roman" panose="02020603050405020304" pitchFamily="18" charset="0"/>
                          <a:cs typeface="Times New Roman" panose="02020603050405020304" pitchFamily="18" charset="0"/>
                        </a:rPr>
                        <a:t>Constant</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2.75**</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(0.76)</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3.81</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10.43)</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2.44**</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0.55)</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27.41*</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pPr algn="ctr"/>
                      <a:r>
                        <a:rPr lang="en-US" sz="1400" b="0" dirty="0" smtClean="0">
                          <a:solidFill>
                            <a:sysClr val="windowText" lastClr="000000"/>
                          </a:solidFill>
                          <a:latin typeface="Times New Roman" panose="02020603050405020304" pitchFamily="18" charset="0"/>
                          <a:cs typeface="Times New Roman" panose="02020603050405020304" pitchFamily="18" charset="0"/>
                        </a:rPr>
                        <a:t>(</a:t>
                      </a:r>
                      <a:r>
                        <a:rPr lang="en-US" sz="1400" b="0" dirty="0" smtClean="0">
                          <a:solidFill>
                            <a:sysClr val="windowText" lastClr="000000"/>
                          </a:solidFill>
                          <a:latin typeface="Times New Roman" panose="02020603050405020304" pitchFamily="18" charset="0"/>
                          <a:cs typeface="Times New Roman" panose="02020603050405020304" pitchFamily="18" charset="0"/>
                        </a:rPr>
                        <a:t>11.86)</a:t>
                      </a:r>
                      <a:endParaRPr lang="en-US" sz="14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674890"/>
                  </a:ext>
                </a:extLst>
              </a:tr>
            </a:tbl>
          </a:graphicData>
        </a:graphic>
      </p:graphicFrame>
      <p:sp>
        <p:nvSpPr>
          <p:cNvPr id="7" name="Rectangle 6"/>
          <p:cNvSpPr/>
          <p:nvPr/>
        </p:nvSpPr>
        <p:spPr>
          <a:xfrm>
            <a:off x="72008" y="6500062"/>
            <a:ext cx="9036496" cy="276999"/>
          </a:xfrm>
          <a:prstGeom prst="rect">
            <a:avLst/>
          </a:prstGeom>
        </p:spPr>
        <p:txBody>
          <a:bodyPr wrap="square">
            <a:spAutoFit/>
          </a:bodyPr>
          <a:lstStyle/>
          <a:p>
            <a:r>
              <a:rPr lang="en-US" sz="1200" i="1" dirty="0">
                <a:solidFill>
                  <a:srgbClr val="000000"/>
                </a:solidFill>
                <a:latin typeface="Times New Roman" panose="02020603050405020304" pitchFamily="18" charset="0"/>
                <a:ea typeface="宋体" panose="02010600030101010101" pitchFamily="2" charset="-122"/>
              </a:rPr>
              <a:t>Notes: </a:t>
            </a:r>
            <a:r>
              <a:rPr lang="en-US" sz="1200" dirty="0" smtClean="0">
                <a:solidFill>
                  <a:srgbClr val="000000"/>
                </a:solidFill>
                <a:latin typeface="Times New Roman" panose="02020603050405020304" pitchFamily="18" charset="0"/>
                <a:ea typeface="宋体" panose="02010600030101010101" pitchFamily="2" charset="-122"/>
              </a:rPr>
              <a:t>The regressions are clustered on the group level. </a:t>
            </a:r>
            <a:r>
              <a:rPr lang="en-US" sz="1200" kern="100" dirty="0" smtClean="0">
                <a:latin typeface="Times New Roman" panose="02020603050405020304" pitchFamily="18" charset="0"/>
                <a:ea typeface="Times New Roman" panose="02020603050405020304" pitchFamily="18" charset="0"/>
              </a:rPr>
              <a:t>*** </a:t>
            </a:r>
            <a:r>
              <a:rPr lang="en-US" sz="1200" kern="100" dirty="0">
                <a:latin typeface="Times New Roman" panose="02020603050405020304" pitchFamily="18" charset="0"/>
                <a:ea typeface="Times New Roman" panose="02020603050405020304" pitchFamily="18" charset="0"/>
              </a:rPr>
              <a:t>indicates significance at the 0.01 level, ** at the 0.05 level, and * at the 0.10 level. </a:t>
            </a:r>
            <a:endParaRPr lang="en-US" sz="1200" dirty="0"/>
          </a:p>
        </p:txBody>
      </p:sp>
    </p:spTree>
    <p:extLst>
      <p:ext uri="{BB962C8B-B14F-4D97-AF65-F5344CB8AC3E}">
        <p14:creationId xmlns:p14="http://schemas.microsoft.com/office/powerpoint/2010/main" val="3195851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For another example…</a:t>
            </a:r>
            <a:endParaRPr lang="en-US" dirty="0"/>
          </a:p>
        </p:txBody>
      </p:sp>
      <p:sp>
        <p:nvSpPr>
          <p:cNvPr id="3" name="内容占位符 2"/>
          <p:cNvSpPr>
            <a:spLocks noGrp="1"/>
          </p:cNvSpPr>
          <p:nvPr>
            <p:ph idx="1"/>
          </p:nvPr>
        </p:nvSpPr>
        <p:spPr/>
        <p:txBody>
          <a:bodyPr/>
          <a:lstStyle/>
          <a:p>
            <a:endParaRPr lang="en-US" dirty="0"/>
          </a:p>
        </p:txBody>
      </p:sp>
      <p:pic>
        <p:nvPicPr>
          <p:cNvPr id="4" name="Picture 1" descr="C:\Users\kwu\AppData\Roaming\Tencent\Users\819110619\QQ\WinTemp\RichOle\CDTYOLV)H2W}C]JR4PFDEY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42" y="3081369"/>
            <a:ext cx="8371315" cy="156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399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For another example…</a:t>
            </a:r>
            <a:endParaRPr lang="en-US" dirty="0"/>
          </a:p>
        </p:txBody>
      </p:sp>
      <p:sp>
        <p:nvSpPr>
          <p:cNvPr id="3" name="内容占位符 2"/>
          <p:cNvSpPr>
            <a:spLocks noGrp="1"/>
          </p:cNvSpPr>
          <p:nvPr>
            <p:ph idx="1"/>
          </p:nvPr>
        </p:nvSpPr>
        <p:spPr/>
        <p:txBody>
          <a:bodyPr/>
          <a:lstStyle/>
          <a:p>
            <a:endParaRPr lang="en-US" dirty="0"/>
          </a:p>
        </p:txBody>
      </p:sp>
      <p:pic>
        <p:nvPicPr>
          <p:cNvPr id="5" name="Picture 2" descr="C:\Users\kwu\AppData\Roaming\Tencent\Users\819110619\QQ\WinTemp\RichOle\NRED25B8ZP~_`SP68}@2NT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932" y="2204864"/>
            <a:ext cx="7134136"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650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For another example…</a:t>
            </a:r>
            <a:endParaRPr lang="en-US" dirty="0"/>
          </a:p>
        </p:txBody>
      </p:sp>
      <p:sp>
        <p:nvSpPr>
          <p:cNvPr id="3" name="内容占位符 2"/>
          <p:cNvSpPr>
            <a:spLocks noGrp="1"/>
          </p:cNvSpPr>
          <p:nvPr>
            <p:ph idx="1"/>
          </p:nvPr>
        </p:nvSpPr>
        <p:spPr/>
        <p:txBody>
          <a:bodyPr/>
          <a:lstStyle/>
          <a:p>
            <a:endParaRPr lang="en-US" dirty="0"/>
          </a:p>
        </p:txBody>
      </p:sp>
      <p:pic>
        <p:nvPicPr>
          <p:cNvPr id="8" name="Picture 2" descr="C:\Users\kwu\Desktop\QQ截图201812101402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772816"/>
            <a:ext cx="2745301" cy="3599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556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For another example…</a:t>
            </a:r>
            <a:endParaRPr lang="en-US" dirty="0"/>
          </a:p>
        </p:txBody>
      </p:sp>
      <p:sp>
        <p:nvSpPr>
          <p:cNvPr id="3" name="内容占位符 2"/>
          <p:cNvSpPr>
            <a:spLocks noGrp="1"/>
          </p:cNvSpPr>
          <p:nvPr>
            <p:ph idx="1"/>
          </p:nvPr>
        </p:nvSpPr>
        <p:spPr/>
        <p:txBody>
          <a:bodyPr/>
          <a:lstStyle/>
          <a:p>
            <a:endParaRPr lang="en-US" dirty="0"/>
          </a:p>
        </p:txBody>
      </p:sp>
      <p:pic>
        <p:nvPicPr>
          <p:cNvPr id="1025" name="Picture 1" descr="C:\Users\kwu\AppData\Roaming\Tencent\Users\819110619\QQ\WinTemp\RichOle\`N]K8]@L%A4E5MYLX2)1$F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962" y="2564904"/>
            <a:ext cx="4410075"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47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sz="3600" dirty="0" smtClean="0"/>
              <a:t>This may be harmful for consumers!</a:t>
            </a:r>
            <a:endParaRPr lang="en-US" sz="3600" dirty="0"/>
          </a:p>
        </p:txBody>
      </p:sp>
      <p:sp>
        <p:nvSpPr>
          <p:cNvPr id="3" name="内容占位符 2"/>
          <p:cNvSpPr>
            <a:spLocks noGrp="1"/>
          </p:cNvSpPr>
          <p:nvPr>
            <p:ph idx="1"/>
          </p:nvPr>
        </p:nvSpPr>
        <p:spPr>
          <a:xfrm>
            <a:off x="457200" y="1628800"/>
            <a:ext cx="8229600" cy="4525963"/>
          </a:xfrm>
        </p:spPr>
        <p:txBody>
          <a:bodyPr>
            <a:normAutofit/>
          </a:bodyPr>
          <a:lstStyle/>
          <a:p>
            <a:r>
              <a:rPr lang="en-US" sz="1800" dirty="0" smtClean="0">
                <a:solidFill>
                  <a:prstClr val="black"/>
                </a:solidFill>
              </a:rPr>
              <a:t>The situation where products have many features or come with many add-ons is very pervasive</a:t>
            </a:r>
          </a:p>
          <a:p>
            <a:endParaRPr lang="en-US" sz="1800" dirty="0" smtClean="0">
              <a:solidFill>
                <a:prstClr val="black"/>
              </a:solidFill>
            </a:endParaRPr>
          </a:p>
          <a:p>
            <a:endParaRPr lang="en-US" sz="1800" dirty="0">
              <a:solidFill>
                <a:prstClr val="black"/>
              </a:solidFill>
            </a:endParaRPr>
          </a:p>
          <a:p>
            <a:r>
              <a:rPr lang="en-US" sz="1800" dirty="0" smtClean="0">
                <a:solidFill>
                  <a:prstClr val="black"/>
                </a:solidFill>
              </a:rPr>
              <a:t>T</a:t>
            </a:r>
            <a:r>
              <a:rPr lang="en-US" sz="1800" dirty="0" smtClean="0"/>
              <a:t>he </a:t>
            </a:r>
            <a:r>
              <a:rPr lang="en-US" sz="1800" b="1" dirty="0"/>
              <a:t>complexity</a:t>
            </a:r>
            <a:r>
              <a:rPr lang="en-US" sz="1800" dirty="0"/>
              <a:t> </a:t>
            </a:r>
            <a:r>
              <a:rPr lang="en-US" sz="1800" dirty="0" smtClean="0"/>
              <a:t>of these “features” make </a:t>
            </a:r>
            <a:r>
              <a:rPr lang="en-US" sz="1800" dirty="0"/>
              <a:t>consumers not able to comprehend each alternative, not to mention comparing among </a:t>
            </a:r>
            <a:r>
              <a:rPr lang="en-US" sz="1800" dirty="0" smtClean="0"/>
              <a:t>them</a:t>
            </a:r>
          </a:p>
          <a:p>
            <a:pPr marL="548640" indent="0">
              <a:buNone/>
            </a:pPr>
            <a:r>
              <a:rPr lang="en-US" sz="1400" dirty="0" smtClean="0">
                <a:solidFill>
                  <a:prstClr val="black"/>
                </a:solidFill>
              </a:rPr>
              <a:t>- so they are no longer regular price discrimination/bundle sale</a:t>
            </a:r>
          </a:p>
          <a:p>
            <a:pPr marL="0" indent="0">
              <a:buNone/>
            </a:pPr>
            <a:endParaRPr lang="en-US" sz="1800" dirty="0" smtClean="0"/>
          </a:p>
          <a:p>
            <a:pPr marL="0" indent="0">
              <a:buNone/>
            </a:pPr>
            <a:endParaRPr lang="en-US" sz="1800" dirty="0"/>
          </a:p>
          <a:p>
            <a:r>
              <a:rPr lang="en-US" sz="1800" b="1" dirty="0" smtClean="0"/>
              <a:t>Differentiation in trivial features</a:t>
            </a:r>
            <a:r>
              <a:rPr lang="en-US" sz="1800" dirty="0" smtClean="0"/>
              <a:t> is not innovation but exploitation</a:t>
            </a:r>
            <a:r>
              <a:rPr lang="en-US" sz="1800" dirty="0"/>
              <a:t>!</a:t>
            </a:r>
            <a:endParaRPr lang="en-US" sz="1400" dirty="0" smtClean="0"/>
          </a:p>
          <a:p>
            <a:pPr marL="0" indent="0">
              <a:buNone/>
            </a:pPr>
            <a:endParaRPr lang="en-US" sz="1800" dirty="0" smtClean="0"/>
          </a:p>
        </p:txBody>
      </p:sp>
    </p:spTree>
    <p:extLst>
      <p:ext uri="{BB962C8B-B14F-4D97-AF65-F5344CB8AC3E}">
        <p14:creationId xmlns:p14="http://schemas.microsoft.com/office/powerpoint/2010/main" val="657058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5114</Words>
  <Application>Microsoft Office PowerPoint</Application>
  <PresentationFormat>On-screen Show (4:3)</PresentationFormat>
  <Paragraphs>627</Paragraphs>
  <Slides>49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宋体</vt:lpstr>
      <vt:lpstr>Arial</vt:lpstr>
      <vt:lpstr>Calibri</vt:lpstr>
      <vt:lpstr>Times New Roman</vt:lpstr>
      <vt:lpstr>Office 主题​​</vt:lpstr>
      <vt:lpstr>Obfuscation in competitive markets</vt:lpstr>
      <vt:lpstr>Introduction</vt:lpstr>
      <vt:lpstr>Obfuscation</vt:lpstr>
      <vt:lpstr>For example…</vt:lpstr>
      <vt:lpstr>For another example…</vt:lpstr>
      <vt:lpstr>For another example…</vt:lpstr>
      <vt:lpstr>For another example…</vt:lpstr>
      <vt:lpstr>For another example…</vt:lpstr>
      <vt:lpstr>This may be harmful for consumers!</vt:lpstr>
      <vt:lpstr>Literature</vt:lpstr>
      <vt:lpstr>Important Open Questions</vt:lpstr>
      <vt:lpstr>Experimental design</vt:lpstr>
      <vt:lpstr>Basic setting</vt:lpstr>
      <vt:lpstr>Basic setting</vt:lpstr>
      <vt:lpstr>Overview of design (simplified)</vt:lpstr>
      <vt:lpstr>Sellers’ decisions</vt:lpstr>
      <vt:lpstr>Buyers’ information at the beginning</vt:lpstr>
      <vt:lpstr>PowerPoint Presentation</vt:lpstr>
      <vt:lpstr>PowerPoint Presentation</vt:lpstr>
      <vt:lpstr>PowerPoint Presentation</vt:lpstr>
      <vt:lpstr>PowerPoint Presentation</vt:lpstr>
      <vt:lpstr>PowerPoint Presentation</vt:lpstr>
      <vt:lpstr>PowerPoint Presentation</vt:lpstr>
      <vt:lpstr>Overview of design (simplified)</vt:lpstr>
      <vt:lpstr>Part 2: Bertrand market</vt:lpstr>
      <vt:lpstr>PowerPoint Presentation</vt:lpstr>
      <vt:lpstr>Overview of design (simplified)</vt:lpstr>
      <vt:lpstr>Treatment conditions</vt:lpstr>
      <vt:lpstr>Treatment conditions</vt:lpstr>
      <vt:lpstr>A small part of results </vt:lpstr>
      <vt:lpstr>Do sellers obfuscate (even inefficiently)?</vt:lpstr>
      <vt:lpstr>Do sellers escape zero-profit trap?</vt:lpstr>
      <vt:lpstr>Do sellers escape zero-profit trap?</vt:lpstr>
      <vt:lpstr>Do sellers escape zero-profit trap?</vt:lpstr>
      <vt:lpstr>Do headline prices attract attention and thus become low?</vt:lpstr>
      <vt:lpstr>Where do sellers earn profits?</vt:lpstr>
      <vt:lpstr>Where do sellers earn profits?</vt:lpstr>
      <vt:lpstr>Important Open Questions &amp; Answers</vt:lpstr>
      <vt:lpstr>Feature values &amp; prices</vt:lpstr>
      <vt:lpstr>Unnecessary complexity</vt:lpstr>
      <vt:lpstr>An additional obfuscation</vt:lpstr>
      <vt:lpstr>Consumer welfare loss 1</vt:lpstr>
      <vt:lpstr>Consumer welfare loss 2</vt:lpstr>
      <vt:lpstr>Consumer welfare loss 3</vt:lpstr>
      <vt:lpstr>Consumer welfare loss 3</vt:lpstr>
      <vt:lpstr>Coverage of consumer search</vt:lpstr>
      <vt:lpstr>Depth of consumer search</vt:lpstr>
      <vt:lpstr>First searched product</vt:lpstr>
      <vt:lpstr>What product is profitable?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Obfuscation in competitive markets</dc:title>
  <dc:creator>Keyu Wu</dc:creator>
  <cp:lastModifiedBy>Keyu Wu</cp:lastModifiedBy>
  <cp:revision>1353</cp:revision>
  <cp:lastPrinted>2018-12-17T12:54:20Z</cp:lastPrinted>
  <dcterms:created xsi:type="dcterms:W3CDTF">2018-12-10T09:03:05Z</dcterms:created>
  <dcterms:modified xsi:type="dcterms:W3CDTF">2019-02-20T23:32:23Z</dcterms:modified>
</cp:coreProperties>
</file>