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29" r:id="rId2"/>
    <p:sldId id="326" r:id="rId3"/>
    <p:sldId id="327" r:id="rId4"/>
    <p:sldId id="328" r:id="rId5"/>
    <p:sldId id="280" r:id="rId6"/>
    <p:sldId id="285" r:id="rId7"/>
    <p:sldId id="352" r:id="rId8"/>
    <p:sldId id="272" r:id="rId9"/>
    <p:sldId id="288" r:id="rId10"/>
    <p:sldId id="289" r:id="rId11"/>
    <p:sldId id="290" r:id="rId12"/>
    <p:sldId id="292" r:id="rId13"/>
    <p:sldId id="330" r:id="rId14"/>
    <p:sldId id="331" r:id="rId15"/>
    <p:sldId id="332" r:id="rId16"/>
    <p:sldId id="333" r:id="rId17"/>
    <p:sldId id="334" r:id="rId18"/>
    <p:sldId id="335" r:id="rId19"/>
    <p:sldId id="336" r:id="rId20"/>
    <p:sldId id="337" r:id="rId21"/>
    <p:sldId id="339" r:id="rId22"/>
    <p:sldId id="340" r:id="rId23"/>
    <p:sldId id="341" r:id="rId24"/>
    <p:sldId id="342" r:id="rId25"/>
    <p:sldId id="351" r:id="rId26"/>
    <p:sldId id="343" r:id="rId27"/>
    <p:sldId id="344" r:id="rId28"/>
    <p:sldId id="345" r:id="rId29"/>
    <p:sldId id="274" r:id="rId30"/>
    <p:sldId id="296" r:id="rId31"/>
    <p:sldId id="347" r:id="rId32"/>
    <p:sldId id="348" r:id="rId33"/>
    <p:sldId id="350" r:id="rId34"/>
    <p:sldId id="34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806E"/>
    <a:srgbClr val="FF93FF"/>
    <a:srgbClr val="FF0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90696" autoAdjust="0"/>
  </p:normalViewPr>
  <p:slideViewPr>
    <p:cSldViewPr snapToGrid="0">
      <p:cViewPr varScale="1">
        <p:scale>
          <a:sx n="86" d="100"/>
          <a:sy n="86" d="100"/>
        </p:scale>
        <p:origin x="688" y="51"/>
      </p:cViewPr>
      <p:guideLst/>
    </p:cSldViewPr>
  </p:slideViewPr>
  <p:notesTextViewPr>
    <p:cViewPr>
      <p:scale>
        <a:sx n="1" d="1"/>
        <a:sy n="1" d="1"/>
      </p:scale>
      <p:origin x="0" y="0"/>
    </p:cViewPr>
  </p:notesTextViewPr>
  <p:notesViewPr>
    <p:cSldViewPr snapToGrid="0">
      <p:cViewPr varScale="1">
        <p:scale>
          <a:sx n="72" d="100"/>
          <a:sy n="72" d="100"/>
        </p:scale>
        <p:origin x="3456"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6200" y="0"/>
            <a:ext cx="2971800" cy="458787"/>
          </a:xfrm>
          <a:prstGeom prst="rect">
            <a:avLst/>
          </a:prstGeom>
        </p:spPr>
        <p:txBody>
          <a:bodyPr vert="horz" lIns="91440" tIns="45720" rIns="91440" bIns="45720" rtlCol="0" anchor="b"/>
          <a:lstStyle>
            <a:lvl1pPr algn="r">
              <a:defRPr sz="1200"/>
            </a:lvl1pPr>
          </a:lstStyle>
          <a:p>
            <a:fld id="{942CE5E5-0DB9-4CF7-A5CB-3AA42E68C5D9}" type="slidenum">
              <a:rPr lang="en-GB" smtClean="0"/>
              <a:t>‹#›</a:t>
            </a:fld>
            <a:endParaRPr lang="en-GB"/>
          </a:p>
        </p:txBody>
      </p:sp>
    </p:spTree>
    <p:extLst>
      <p:ext uri="{BB962C8B-B14F-4D97-AF65-F5344CB8AC3E}">
        <p14:creationId xmlns:p14="http://schemas.microsoft.com/office/powerpoint/2010/main" val="849352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31B69-0965-4722-BE46-52F13B9FD91B}" type="datetimeFigureOut">
              <a:rPr lang="en-GB" smtClean="0"/>
              <a:t>20/02/2019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D90C6-FBC2-4411-A7FB-EC5D71588D7E}" type="slidenum">
              <a:rPr lang="en-GB" smtClean="0"/>
              <a:t>‹#›</a:t>
            </a:fld>
            <a:endParaRPr lang="en-GB"/>
          </a:p>
        </p:txBody>
      </p:sp>
    </p:spTree>
    <p:extLst>
      <p:ext uri="{BB962C8B-B14F-4D97-AF65-F5344CB8AC3E}">
        <p14:creationId xmlns:p14="http://schemas.microsoft.com/office/powerpoint/2010/main" val="411840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Today I will be talking about “multi-attribute multi-alternative decisions as a consequence of efficient computation.” The project is still at its beginning stage, so any comments would be very appreciated.</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1</a:t>
            </a:fld>
            <a:endParaRPr lang="en-GB"/>
          </a:p>
        </p:txBody>
      </p:sp>
    </p:spTree>
    <p:extLst>
      <p:ext uri="{BB962C8B-B14F-4D97-AF65-F5344CB8AC3E}">
        <p14:creationId xmlns:p14="http://schemas.microsoft.com/office/powerpoint/2010/main" val="176273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can also simulate how the three decoy effect correlate with each other as previous work has shown that not all people display all three decoy effects. At the cohort level, people usually simultaneous show attraction and compromise effect but not with similarity effect.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We created 40 simulated subjects, assuming that each of them have different sensitivity to the context, modulated by a parameter in our model. Plotting their relative preference for the target option, we can see that the model is able to re-create the correlation of the three decoy effects.</a:t>
            </a:r>
          </a:p>
        </p:txBody>
      </p:sp>
      <p:sp>
        <p:nvSpPr>
          <p:cNvPr id="4" name="Slide Number Placeholder 3"/>
          <p:cNvSpPr>
            <a:spLocks noGrp="1"/>
          </p:cNvSpPr>
          <p:nvPr>
            <p:ph type="sldNum" sz="quarter" idx="10"/>
          </p:nvPr>
        </p:nvSpPr>
        <p:spPr/>
        <p:txBody>
          <a:bodyPr/>
          <a:lstStyle/>
          <a:p>
            <a:fld id="{308D90C6-FBC2-4411-A7FB-EC5D71588D7E}" type="slidenum">
              <a:rPr lang="en-GB" smtClean="0"/>
              <a:t>10</a:t>
            </a:fld>
            <a:endParaRPr lang="en-GB"/>
          </a:p>
        </p:txBody>
      </p:sp>
    </p:spTree>
    <p:extLst>
      <p:ext uri="{BB962C8B-B14F-4D97-AF65-F5344CB8AC3E}">
        <p14:creationId xmlns:p14="http://schemas.microsoft.com/office/powerpoint/2010/main" val="56461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Lastly, previous work showed that participants display </a:t>
            </a:r>
            <a:r>
              <a:rPr lang="en-GB" b="1" baseline="0" dirty="0" smtClean="0"/>
              <a:t>stronger decoy effects if they have more time to deliberate </a:t>
            </a:r>
            <a:r>
              <a:rPr lang="en-GB" baseline="0" dirty="0" smtClean="0"/>
              <a:t>for their decisions. This finding is in fact </a:t>
            </a:r>
            <a:r>
              <a:rPr lang="en-GB" b="1" baseline="0" dirty="0" smtClean="0"/>
              <a:t>in contrast to heuristic-based models </a:t>
            </a:r>
            <a:r>
              <a:rPr lang="en-GB" baseline="0" dirty="0" smtClean="0"/>
              <a:t>which assumed that heuristics occurs when one has little time to think. To ask whether our model can capture this, we assume that a shorter time to deliberate means </a:t>
            </a:r>
            <a:r>
              <a:rPr lang="en-GB" b="1" baseline="0" dirty="0" smtClean="0"/>
              <a:t>more noise in the decision-making process</a:t>
            </a:r>
            <a:r>
              <a:rPr lang="en-GB" baseline="0" dirty="0" smtClean="0"/>
              <a:t>. By </a:t>
            </a:r>
            <a:r>
              <a:rPr lang="en-GB" b="1" baseline="0" dirty="0" smtClean="0"/>
              <a:t>varying the signal to noise ratio</a:t>
            </a:r>
            <a:r>
              <a:rPr lang="en-GB" baseline="0" dirty="0" smtClean="0"/>
              <a:t>, we saw that our model predicts a stronger decoy effect under low noise level or longer deliberation condition.</a:t>
            </a:r>
          </a:p>
        </p:txBody>
      </p:sp>
      <p:sp>
        <p:nvSpPr>
          <p:cNvPr id="4" name="Slide Number Placeholder 3"/>
          <p:cNvSpPr>
            <a:spLocks noGrp="1"/>
          </p:cNvSpPr>
          <p:nvPr>
            <p:ph type="sldNum" sz="quarter" idx="10"/>
          </p:nvPr>
        </p:nvSpPr>
        <p:spPr/>
        <p:txBody>
          <a:bodyPr/>
          <a:lstStyle/>
          <a:p>
            <a:fld id="{308D90C6-FBC2-4411-A7FB-EC5D71588D7E}" type="slidenum">
              <a:rPr lang="en-GB" smtClean="0"/>
              <a:t>11</a:t>
            </a:fld>
            <a:endParaRPr lang="en-GB"/>
          </a:p>
        </p:txBody>
      </p:sp>
    </p:spTree>
    <p:extLst>
      <p:ext uri="{BB962C8B-B14F-4D97-AF65-F5344CB8AC3E}">
        <p14:creationId xmlns:p14="http://schemas.microsoft.com/office/powerpoint/2010/main" val="1003145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For all of the model of interest, we can simulate whether the model can capture these qualitative benchmarks. However, for today, I will focus on the parametric decoy effect.</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12</a:t>
            </a:fld>
            <a:endParaRPr lang="en-GB"/>
          </a:p>
        </p:txBody>
      </p:sp>
    </p:spTree>
    <p:extLst>
      <p:ext uri="{BB962C8B-B14F-4D97-AF65-F5344CB8AC3E}">
        <p14:creationId xmlns:p14="http://schemas.microsoft.com/office/powerpoint/2010/main" val="2632423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assume that participants </a:t>
            </a:r>
            <a:r>
              <a:rPr lang="en-GB" b="1" dirty="0" smtClean="0"/>
              <a:t>can engage in two types of comparison</a:t>
            </a:r>
            <a:r>
              <a:rPr lang="en-GB" baseline="0" dirty="0" smtClean="0"/>
              <a:t> process. They could </a:t>
            </a:r>
            <a:r>
              <a:rPr lang="en-GB" b="1" baseline="0" dirty="0" smtClean="0"/>
              <a:t>compare</a:t>
            </a:r>
            <a:r>
              <a:rPr lang="en-GB" baseline="0" dirty="0" smtClean="0"/>
              <a:t> options within each attribute and then </a:t>
            </a:r>
            <a:r>
              <a:rPr lang="en-GB" b="1" baseline="0" dirty="0" smtClean="0"/>
              <a:t>average the choice probability </a:t>
            </a:r>
            <a:r>
              <a:rPr lang="en-GB" baseline="0" dirty="0" smtClean="0"/>
              <a:t>for option selection, Or they can </a:t>
            </a:r>
            <a:r>
              <a:rPr lang="en-GB" b="1" baseline="0" dirty="0" smtClean="0"/>
              <a:t>first integrate attribute values before comparisons.</a:t>
            </a:r>
            <a:endParaRPr lang="en-GB" baseline="0" dirty="0" smtClean="0"/>
          </a:p>
          <a:p>
            <a:r>
              <a:rPr lang="en-GB" baseline="0" dirty="0" smtClean="0"/>
              <a:t>It results in 8 different models, including two versions of range normalisations, divisive normalisation and adaptive gain model.</a:t>
            </a:r>
          </a:p>
        </p:txBody>
      </p:sp>
      <p:sp>
        <p:nvSpPr>
          <p:cNvPr id="4" name="Slide Number Placeholder 3"/>
          <p:cNvSpPr>
            <a:spLocks noGrp="1"/>
          </p:cNvSpPr>
          <p:nvPr>
            <p:ph type="sldNum" sz="quarter" idx="10"/>
          </p:nvPr>
        </p:nvSpPr>
        <p:spPr/>
        <p:txBody>
          <a:bodyPr/>
          <a:lstStyle/>
          <a:p>
            <a:fld id="{308D90C6-FBC2-4411-A7FB-EC5D71588D7E}" type="slidenum">
              <a:rPr lang="en-GB" smtClean="0"/>
              <a:t>13</a:t>
            </a:fld>
            <a:endParaRPr lang="en-GB"/>
          </a:p>
        </p:txBody>
      </p:sp>
    </p:spTree>
    <p:extLst>
      <p:ext uri="{BB962C8B-B14F-4D97-AF65-F5344CB8AC3E}">
        <p14:creationId xmlns:p14="http://schemas.microsoft.com/office/powerpoint/2010/main" val="3850661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For each of these 2D maps we can check whether </a:t>
            </a:r>
            <a:r>
              <a:rPr lang="en-GB" b="1" baseline="0" dirty="0" smtClean="0"/>
              <a:t>each model can predict the following</a:t>
            </a:r>
            <a:r>
              <a:rPr lang="en-GB" baseline="0" dirty="0" smtClean="0"/>
              <a:t>s:</a:t>
            </a:r>
          </a:p>
          <a:p>
            <a:r>
              <a:rPr lang="en-GB" baseline="0" dirty="0" smtClean="0"/>
              <a:t>it has been shown that people exhibit </a:t>
            </a:r>
            <a:r>
              <a:rPr lang="en-GB" b="1" baseline="0" dirty="0" smtClean="0"/>
              <a:t>stronger</a:t>
            </a:r>
            <a:r>
              <a:rPr lang="en-GB" baseline="0" dirty="0" smtClean="0"/>
              <a:t> decoy effects with more </a:t>
            </a:r>
            <a:r>
              <a:rPr lang="en-GB" b="1" baseline="0" dirty="0" smtClean="0"/>
              <a:t>distant decoys</a:t>
            </a:r>
            <a:r>
              <a:rPr lang="en-GB" baseline="0" dirty="0" smtClean="0"/>
              <a:t>. Some individuals display </a:t>
            </a:r>
            <a:r>
              <a:rPr lang="en-GB" b="1" baseline="0" dirty="0" smtClean="0"/>
              <a:t>all three decoy effects</a:t>
            </a:r>
            <a:r>
              <a:rPr lang="en-GB" baseline="0" dirty="0" smtClean="0"/>
              <a:t> in the same task, so does the model have a set of parameters that can capture all three decoy effects? Lastly, some recent work showed that </a:t>
            </a:r>
            <a:r>
              <a:rPr lang="en-GB" b="1" baseline="0" dirty="0" smtClean="0"/>
              <a:t>decoy effects can be reversed</a:t>
            </a:r>
            <a:r>
              <a:rPr lang="en-GB" baseline="0" dirty="0" smtClean="0"/>
              <a:t>. E.g. an attraction decoy that should boost the preference for option X now results in a preference for option Y. </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14</a:t>
            </a:fld>
            <a:endParaRPr lang="en-GB"/>
          </a:p>
        </p:txBody>
      </p:sp>
    </p:spTree>
    <p:extLst>
      <p:ext uri="{BB962C8B-B14F-4D97-AF65-F5344CB8AC3E}">
        <p14:creationId xmlns:p14="http://schemas.microsoft.com/office/powerpoint/2010/main" val="2803427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we created</a:t>
            </a:r>
            <a:r>
              <a:rPr lang="en-GB" baseline="0" dirty="0" smtClean="0"/>
              <a:t> a task so that the human choice data can be used as </a:t>
            </a:r>
            <a:r>
              <a:rPr lang="en-GB" b="1" baseline="0" dirty="0" smtClean="0"/>
              <a:t>a basis for quantitative model comparison</a:t>
            </a:r>
            <a:r>
              <a:rPr lang="en-GB" baseline="0" dirty="0" smtClean="0"/>
              <a:t>. Let me go through the task.  </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15</a:t>
            </a:fld>
            <a:endParaRPr lang="en-GB"/>
          </a:p>
        </p:txBody>
      </p:sp>
    </p:spTree>
    <p:extLst>
      <p:ext uri="{BB962C8B-B14F-4D97-AF65-F5344CB8AC3E}">
        <p14:creationId xmlns:p14="http://schemas.microsoft.com/office/powerpoint/2010/main" val="2014439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Subjects</a:t>
            </a:r>
            <a:r>
              <a:rPr lang="en-GB" baseline="0" dirty="0" smtClean="0"/>
              <a:t> first need to complete a </a:t>
            </a:r>
            <a:r>
              <a:rPr lang="en-GB" b="1" baseline="0" dirty="0" smtClean="0"/>
              <a:t>“property price guessing game</a:t>
            </a:r>
            <a:r>
              <a:rPr lang="en-GB" baseline="0" dirty="0" smtClean="0"/>
              <a:t>”, which is a rating task.  They are shown with a US property image I found in </a:t>
            </a:r>
            <a:r>
              <a:rPr lang="en-GB" b="1" baseline="0" dirty="0" smtClean="0"/>
              <a:t>Zillow</a:t>
            </a:r>
            <a:r>
              <a:rPr lang="en-GB" baseline="0" dirty="0" smtClean="0"/>
              <a:t>, and they have to guess what is the market monthly rent of this house. </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16</a:t>
            </a:fld>
            <a:endParaRPr lang="en-GB"/>
          </a:p>
        </p:txBody>
      </p:sp>
    </p:spTree>
    <p:extLst>
      <p:ext uri="{BB962C8B-B14F-4D97-AF65-F5344CB8AC3E}">
        <p14:creationId xmlns:p14="http://schemas.microsoft.com/office/powerpoint/2010/main" val="394229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total,</a:t>
            </a:r>
            <a:r>
              <a:rPr lang="en-GB" baseline="0" dirty="0" smtClean="0"/>
              <a:t> they see </a:t>
            </a:r>
            <a:r>
              <a:rPr lang="en-GB" b="1" baseline="0" dirty="0" smtClean="0"/>
              <a:t>250 unique houses </a:t>
            </a:r>
            <a:r>
              <a:rPr lang="en-GB" baseline="0" dirty="0" smtClean="0"/>
              <a:t>and make </a:t>
            </a:r>
            <a:r>
              <a:rPr lang="en-GB" b="1" baseline="0" dirty="0" smtClean="0"/>
              <a:t>two ratings each</a:t>
            </a:r>
            <a:r>
              <a:rPr lang="en-GB" baseline="0" dirty="0" smtClean="0"/>
              <a:t>. </a:t>
            </a:r>
            <a:r>
              <a:rPr lang="en-GB" dirty="0" smtClean="0"/>
              <a:t>Taking these ratings, we</a:t>
            </a:r>
            <a:r>
              <a:rPr lang="en-GB" baseline="0" dirty="0" smtClean="0"/>
              <a:t> </a:t>
            </a:r>
            <a:r>
              <a:rPr lang="en-GB" b="1" baseline="0" dirty="0" smtClean="0"/>
              <a:t>discretise</a:t>
            </a:r>
            <a:r>
              <a:rPr lang="en-GB" baseline="0" dirty="0" smtClean="0"/>
              <a:t> them into 10 decile bins.</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17</a:t>
            </a:fld>
            <a:endParaRPr lang="en-GB"/>
          </a:p>
        </p:txBody>
      </p:sp>
    </p:spTree>
    <p:extLst>
      <p:ext uri="{BB962C8B-B14F-4D97-AF65-F5344CB8AC3E}">
        <p14:creationId xmlns:p14="http://schemas.microsoft.com/office/powerpoint/2010/main" val="3366655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construct the choice task, we assume that each</a:t>
            </a:r>
            <a:r>
              <a:rPr lang="en-GB" baseline="0" dirty="0" smtClean="0"/>
              <a:t> house can be described by </a:t>
            </a:r>
            <a:r>
              <a:rPr lang="en-GB" b="1" baseline="0" dirty="0" smtClean="0"/>
              <a:t>two attributes: quality and economy</a:t>
            </a:r>
            <a:r>
              <a:rPr lang="en-GB" baseline="0" dirty="0" smtClean="0"/>
              <a:t>. We assume that </a:t>
            </a:r>
            <a:r>
              <a:rPr lang="en-GB" b="1" baseline="0" dirty="0" smtClean="0"/>
              <a:t>the quality dimension is reflected by </a:t>
            </a:r>
            <a:r>
              <a:rPr lang="en-GB" baseline="0" dirty="0" smtClean="0"/>
              <a:t>how much the participant think the house worth in market price. We then </a:t>
            </a:r>
            <a:r>
              <a:rPr lang="en-GB" b="1" baseline="0" dirty="0" smtClean="0"/>
              <a:t>construct the cost or economy dimension</a:t>
            </a:r>
            <a:r>
              <a:rPr lang="en-GB" baseline="0" dirty="0" smtClean="0"/>
              <a:t>, which refers </a:t>
            </a:r>
            <a:r>
              <a:rPr lang="en-GB" b="1" baseline="0" dirty="0" smtClean="0"/>
              <a:t>to how much we --the experimenter </a:t>
            </a:r>
            <a:r>
              <a:rPr lang="en-GB" baseline="0" dirty="0" smtClean="0"/>
              <a:t>is charging someone to rent a particular house. </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18</a:t>
            </a:fld>
            <a:endParaRPr lang="en-GB"/>
          </a:p>
        </p:txBody>
      </p:sp>
    </p:spTree>
    <p:extLst>
      <p:ext uri="{BB962C8B-B14F-4D97-AF65-F5344CB8AC3E}">
        <p14:creationId xmlns:p14="http://schemas.microsoft.com/office/powerpoint/2010/main" val="545315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Importantly, the </a:t>
            </a:r>
            <a:r>
              <a:rPr lang="en-GB" b="1" baseline="0" dirty="0" smtClean="0"/>
              <a:t>bin edges</a:t>
            </a:r>
            <a:r>
              <a:rPr lang="en-GB" baseline="0" dirty="0" smtClean="0"/>
              <a:t> of the cost bins </a:t>
            </a:r>
            <a:r>
              <a:rPr lang="en-GB" b="1" baseline="0" dirty="0" smtClean="0"/>
              <a:t>match perfectly </a:t>
            </a:r>
            <a:r>
              <a:rPr lang="en-GB" baseline="0" dirty="0" smtClean="0"/>
              <a:t>with the rating decile bins. Therefore grids in the diagonal here represent options that have </a:t>
            </a:r>
            <a:r>
              <a:rPr lang="en-GB" b="1" baseline="0" dirty="0" smtClean="0"/>
              <a:t>a matching quality and cost</a:t>
            </a:r>
            <a:r>
              <a:rPr lang="en-GB" baseline="0" dirty="0" smtClean="0"/>
              <a:t>, which we call them </a:t>
            </a:r>
            <a:r>
              <a:rPr lang="en-GB" baseline="0" dirty="0" err="1" smtClean="0"/>
              <a:t>i</a:t>
            </a:r>
            <a:r>
              <a:rPr lang="en-GB" b="1" baseline="0" dirty="0" err="1" smtClean="0"/>
              <a:t>so</a:t>
            </a:r>
            <a:r>
              <a:rPr lang="en-GB" b="1" baseline="0" dirty="0" smtClean="0"/>
              <a:t>-value </a:t>
            </a:r>
            <a:r>
              <a:rPr lang="en-GB" baseline="0" dirty="0" smtClean="0"/>
              <a:t>options. </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19</a:t>
            </a:fld>
            <a:endParaRPr lang="en-GB"/>
          </a:p>
        </p:txBody>
      </p:sp>
    </p:spTree>
    <p:extLst>
      <p:ext uri="{BB962C8B-B14F-4D97-AF65-F5344CB8AC3E}">
        <p14:creationId xmlns:p14="http://schemas.microsoft.com/office/powerpoint/2010/main" val="1129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Decisions</a:t>
            </a:r>
            <a:r>
              <a:rPr lang="en-GB" baseline="0" dirty="0" smtClean="0"/>
              <a:t> we face in the</a:t>
            </a:r>
            <a:r>
              <a:rPr lang="en-GB" b="1" baseline="0" dirty="0" smtClean="0"/>
              <a:t> real world </a:t>
            </a:r>
            <a:r>
              <a:rPr lang="en-GB" baseline="0" dirty="0" smtClean="0"/>
              <a:t>often involve choosing from </a:t>
            </a:r>
            <a:r>
              <a:rPr lang="en-GB" b="1" baseline="0" dirty="0" smtClean="0"/>
              <a:t>multiple options in a choice set</a:t>
            </a:r>
            <a:r>
              <a:rPr lang="en-GB" baseline="0" dirty="0" smtClean="0"/>
              <a:t>, and each of these options is </a:t>
            </a:r>
            <a:r>
              <a:rPr lang="en-GB" b="1" baseline="0" dirty="0" smtClean="0"/>
              <a:t>multi-dimensional</a:t>
            </a:r>
            <a:r>
              <a:rPr lang="en-GB" baseline="0" dirty="0" smtClean="0"/>
              <a:t>. For example, choosing which apartment to rent would involve checking out the rent, the size, and the location for each of the apartment we are interested in. </a:t>
            </a:r>
          </a:p>
          <a:p>
            <a:r>
              <a:rPr lang="en-GB" baseline="0" dirty="0" smtClean="0"/>
              <a:t>Since</a:t>
            </a:r>
            <a:r>
              <a:rPr lang="en-GB" b="1" baseline="0" dirty="0" smtClean="0"/>
              <a:t> naturalistic options </a:t>
            </a:r>
            <a:r>
              <a:rPr lang="en-GB" baseline="0" dirty="0" smtClean="0"/>
              <a:t>can be characterised by </a:t>
            </a:r>
            <a:r>
              <a:rPr lang="en-GB" b="1" baseline="0" dirty="0" smtClean="0"/>
              <a:t>multiple attributes</a:t>
            </a:r>
            <a:r>
              <a:rPr lang="en-GB" baseline="0" dirty="0" smtClean="0"/>
              <a:t>, we can visualise or describe each option in a </a:t>
            </a:r>
            <a:r>
              <a:rPr lang="en-GB" b="1" baseline="0" dirty="0" smtClean="0"/>
              <a:t>multi-dimensional space.</a:t>
            </a:r>
            <a:endParaRPr lang="en-GB" b="1" dirty="0"/>
          </a:p>
        </p:txBody>
      </p:sp>
      <p:sp>
        <p:nvSpPr>
          <p:cNvPr id="4" name="Slide Number Placeholder 3"/>
          <p:cNvSpPr>
            <a:spLocks noGrp="1"/>
          </p:cNvSpPr>
          <p:nvPr>
            <p:ph type="sldNum" sz="quarter" idx="10"/>
          </p:nvPr>
        </p:nvSpPr>
        <p:spPr/>
        <p:txBody>
          <a:bodyPr/>
          <a:lstStyle/>
          <a:p>
            <a:fld id="{308D90C6-FBC2-4411-A7FB-EC5D71588D7E}" type="slidenum">
              <a:rPr lang="en-GB" smtClean="0"/>
              <a:t>2</a:t>
            </a:fld>
            <a:endParaRPr lang="en-GB"/>
          </a:p>
        </p:txBody>
      </p:sp>
    </p:spTree>
    <p:extLst>
      <p:ext uri="{BB962C8B-B14F-4D97-AF65-F5344CB8AC3E}">
        <p14:creationId xmlns:p14="http://schemas.microsoft.com/office/powerpoint/2010/main" val="2396207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Grids that are </a:t>
            </a:r>
            <a:r>
              <a:rPr lang="en-GB" b="1" baseline="0" dirty="0" smtClean="0"/>
              <a:t>under the diagona</a:t>
            </a:r>
            <a:r>
              <a:rPr lang="en-GB" baseline="0" dirty="0" smtClean="0"/>
              <a:t>l refers to options that are </a:t>
            </a:r>
            <a:r>
              <a:rPr lang="en-GB" b="1" baseline="0" dirty="0" smtClean="0"/>
              <a:t>inferior</a:t>
            </a:r>
            <a:r>
              <a:rPr lang="en-GB" b="0" baseline="0" dirty="0" smtClean="0"/>
              <a:t>. </a:t>
            </a:r>
            <a:r>
              <a:rPr lang="en-GB" baseline="0" dirty="0" smtClean="0"/>
              <a:t>Grids that are above the diagonal refers to options that are </a:t>
            </a:r>
            <a:r>
              <a:rPr lang="en-GB" b="1" baseline="0" dirty="0" smtClean="0"/>
              <a:t>superior</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20</a:t>
            </a:fld>
            <a:endParaRPr lang="en-GB"/>
          </a:p>
        </p:txBody>
      </p:sp>
    </p:spTree>
    <p:extLst>
      <p:ext uri="{BB962C8B-B14F-4D97-AF65-F5344CB8AC3E}">
        <p14:creationId xmlns:p14="http://schemas.microsoft.com/office/powerpoint/2010/main" val="1231994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sample different</a:t>
            </a:r>
            <a:r>
              <a:rPr lang="en-GB" baseline="0" dirty="0" smtClean="0"/>
              <a:t> options into the choice task. </a:t>
            </a:r>
            <a:r>
              <a:rPr lang="en-GB" dirty="0" smtClean="0"/>
              <a:t>On each trial, we show them three options. </a:t>
            </a:r>
            <a:r>
              <a:rPr lang="en-GB" baseline="0" dirty="0" smtClean="0"/>
              <a:t>Two of the options are </a:t>
            </a:r>
            <a:r>
              <a:rPr lang="en-GB" b="1" baseline="0" dirty="0" err="1" smtClean="0"/>
              <a:t>iso</a:t>
            </a:r>
            <a:r>
              <a:rPr lang="en-GB" b="1" baseline="0" dirty="0" smtClean="0"/>
              <a:t>-value options </a:t>
            </a:r>
            <a:r>
              <a:rPr lang="en-GB" baseline="0" dirty="0" smtClean="0"/>
              <a:t>i.e. option that has a matching rating and cost (they are </a:t>
            </a:r>
            <a:r>
              <a:rPr lang="en-GB" b="1" baseline="0" dirty="0" smtClean="0"/>
              <a:t>the red and blue grid </a:t>
            </a:r>
            <a:r>
              <a:rPr lang="en-GB" baseline="0" dirty="0" smtClean="0"/>
              <a:t>I showed on the last slide). The </a:t>
            </a:r>
            <a:r>
              <a:rPr lang="en-GB" b="1" baseline="0" dirty="0" smtClean="0"/>
              <a:t>third option is a decoy option</a:t>
            </a:r>
            <a:r>
              <a:rPr lang="en-GB" baseline="0" dirty="0" smtClean="0"/>
              <a:t> that can be </a:t>
            </a:r>
            <a:r>
              <a:rPr lang="en-GB" b="1" baseline="0" dirty="0" smtClean="0"/>
              <a:t>sampled from any of those 10 x 10 grids</a:t>
            </a:r>
            <a:r>
              <a:rPr lang="en-GB" baseline="0" dirty="0" smtClean="0"/>
              <a:t>. Under each option, there is </a:t>
            </a:r>
            <a:r>
              <a:rPr lang="en-GB" b="1" baseline="0" dirty="0" smtClean="0"/>
              <a:t>a star rating and a price</a:t>
            </a:r>
            <a:r>
              <a:rPr lang="en-GB" baseline="0" dirty="0" smtClean="0"/>
              <a:t>. They represent </a:t>
            </a:r>
            <a:r>
              <a:rPr lang="en-GB" b="1" baseline="0" dirty="0" smtClean="0"/>
              <a:t>how much they rated </a:t>
            </a:r>
            <a:r>
              <a:rPr lang="en-GB" baseline="0" dirty="0" smtClean="0"/>
              <a:t>this house </a:t>
            </a:r>
            <a:r>
              <a:rPr lang="en-GB" b="1" baseline="0" dirty="0" smtClean="0"/>
              <a:t>and how much it cost </a:t>
            </a:r>
            <a:r>
              <a:rPr lang="en-GB" baseline="0" dirty="0" smtClean="0"/>
              <a:t>to rent this house for a hypothetical tenant. Subjects need to give </a:t>
            </a:r>
            <a:r>
              <a:rPr lang="en-GB" b="1" baseline="0" dirty="0" smtClean="0"/>
              <a:t>three recommendations from the best value to the worst</a:t>
            </a:r>
            <a:r>
              <a:rPr lang="en-GB" baseline="0" dirty="0" smtClean="0"/>
              <a:t> value, that is pick the option that costs little to rent but worth a lot in market price. Their </a:t>
            </a:r>
            <a:r>
              <a:rPr lang="en-GB" b="1" baseline="0" dirty="0" smtClean="0"/>
              <a:t>recommendation performance gets translated into a real bonus payment </a:t>
            </a:r>
            <a:r>
              <a:rPr lang="en-GB" baseline="0" dirty="0" smtClean="0"/>
              <a:t>at the end of the experiment.</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21</a:t>
            </a:fld>
            <a:endParaRPr lang="en-GB"/>
          </a:p>
        </p:txBody>
      </p:sp>
    </p:spTree>
    <p:extLst>
      <p:ext uri="{BB962C8B-B14F-4D97-AF65-F5344CB8AC3E}">
        <p14:creationId xmlns:p14="http://schemas.microsoft.com/office/powerpoint/2010/main" val="771343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an example of</a:t>
            </a:r>
            <a:r>
              <a:rPr lang="en-GB" baseline="0" dirty="0" smtClean="0"/>
              <a:t> how an option can be </a:t>
            </a:r>
            <a:r>
              <a:rPr lang="en-GB" b="1" baseline="0" dirty="0" err="1" smtClean="0"/>
              <a:t>iso</a:t>
            </a:r>
            <a:r>
              <a:rPr lang="en-GB" b="1" baseline="0" dirty="0" smtClean="0"/>
              <a:t>-value or good value or bad value. </a:t>
            </a:r>
            <a:r>
              <a:rPr lang="en-GB" baseline="0" dirty="0" smtClean="0"/>
              <a:t>An option is </a:t>
            </a:r>
            <a:r>
              <a:rPr lang="en-GB" baseline="0" dirty="0" err="1" smtClean="0"/>
              <a:t>iso</a:t>
            </a:r>
            <a:r>
              <a:rPr lang="en-GB" baseline="0" dirty="0" smtClean="0"/>
              <a:t>-valued when the rating and the cost is matching. The same house that is charged with a lower cost is a better value option than when it is charged with a higher price.</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22</a:t>
            </a:fld>
            <a:endParaRPr lang="en-GB"/>
          </a:p>
        </p:txBody>
      </p:sp>
    </p:spTree>
    <p:extLst>
      <p:ext uri="{BB962C8B-B14F-4D97-AF65-F5344CB8AC3E}">
        <p14:creationId xmlns:p14="http://schemas.microsoft.com/office/powerpoint/2010/main" val="3203650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just </a:t>
            </a:r>
            <a:r>
              <a:rPr lang="en-GB" b="1" dirty="0" smtClean="0"/>
              <a:t>collected some pilot</a:t>
            </a:r>
            <a:r>
              <a:rPr lang="en-GB" dirty="0" smtClean="0"/>
              <a:t> data. So far, we have got</a:t>
            </a:r>
            <a:r>
              <a:rPr lang="en-GB" baseline="0" dirty="0" smtClean="0"/>
              <a:t> 122 </a:t>
            </a:r>
            <a:r>
              <a:rPr lang="en-GB" b="1" baseline="0" dirty="0" err="1" smtClean="0"/>
              <a:t>mturk</a:t>
            </a:r>
            <a:r>
              <a:rPr lang="en-GB" b="1" baseline="0" dirty="0" smtClean="0"/>
              <a:t> US-located subjects</a:t>
            </a:r>
            <a:r>
              <a:rPr lang="en-GB" baseline="0" dirty="0" smtClean="0"/>
              <a:t> completed the choice task. Out of which, </a:t>
            </a:r>
            <a:r>
              <a:rPr lang="en-GB" b="1" baseline="0" dirty="0" smtClean="0"/>
              <a:t>94 of them opt-in to complete more trials </a:t>
            </a:r>
            <a:r>
              <a:rPr lang="en-GB" baseline="0" dirty="0" smtClean="0"/>
              <a:t>of the choice task. </a:t>
            </a:r>
            <a:r>
              <a:rPr lang="en-GB" b="1" baseline="0" dirty="0" smtClean="0"/>
              <a:t>Not explicitly mentioned to the subjects,</a:t>
            </a:r>
            <a:r>
              <a:rPr lang="en-GB" baseline="0" dirty="0" smtClean="0"/>
              <a:t> the third choice task consists of the same choice sets presented in randomised trial order. In this case, we can measure </a:t>
            </a:r>
            <a:r>
              <a:rPr lang="en-GB" b="1" baseline="0" dirty="0" smtClean="0"/>
              <a:t>to what extent subjects repeat their choice.</a:t>
            </a:r>
            <a:endParaRPr lang="en-GB" b="1" dirty="0"/>
          </a:p>
        </p:txBody>
      </p:sp>
      <p:sp>
        <p:nvSpPr>
          <p:cNvPr id="4" name="Slide Number Placeholder 3"/>
          <p:cNvSpPr>
            <a:spLocks noGrp="1"/>
          </p:cNvSpPr>
          <p:nvPr>
            <p:ph type="sldNum" sz="quarter" idx="10"/>
          </p:nvPr>
        </p:nvSpPr>
        <p:spPr/>
        <p:txBody>
          <a:bodyPr/>
          <a:lstStyle/>
          <a:p>
            <a:fld id="{308D90C6-FBC2-4411-A7FB-EC5D71588D7E}" type="slidenum">
              <a:rPr lang="en-GB" smtClean="0"/>
              <a:t>23</a:t>
            </a:fld>
            <a:endParaRPr lang="en-GB"/>
          </a:p>
        </p:txBody>
      </p:sp>
    </p:spTree>
    <p:extLst>
      <p:ext uri="{BB962C8B-B14F-4D97-AF65-F5344CB8AC3E}">
        <p14:creationId xmlns:p14="http://schemas.microsoft.com/office/powerpoint/2010/main" val="3889385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is the choice data based on those subjects. On the left, it shows the relative choice preference for option X over option Y for decoy options that fall into each of the 10 x 10 grids, averaged across all subjects. </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24</a:t>
            </a:fld>
            <a:endParaRPr lang="en-GB"/>
          </a:p>
        </p:txBody>
      </p:sp>
    </p:spTree>
    <p:extLst>
      <p:ext uri="{BB962C8B-B14F-4D97-AF65-F5344CB8AC3E}">
        <p14:creationId xmlns:p14="http://schemas.microsoft.com/office/powerpoint/2010/main" val="1260131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found that our task shows very strong attraction and compromise effect. On the right here, I am showing you the relative choice preference from each individual subject. </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25</a:t>
            </a:fld>
            <a:endParaRPr lang="en-GB"/>
          </a:p>
        </p:txBody>
      </p:sp>
    </p:spTree>
    <p:extLst>
      <p:ext uri="{BB962C8B-B14F-4D97-AF65-F5344CB8AC3E}">
        <p14:creationId xmlns:p14="http://schemas.microsoft.com/office/powerpoint/2010/main" val="2222183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have just started to fit some models </a:t>
            </a:r>
            <a:r>
              <a:rPr lang="en-GB" b="1" baseline="0" dirty="0" smtClean="0"/>
              <a:t>on attribute-wise comparisons. </a:t>
            </a:r>
            <a:r>
              <a:rPr lang="en-GB" baseline="0" dirty="0" smtClean="0"/>
              <a:t>For the first try, I fitted these models to the </a:t>
            </a:r>
            <a:r>
              <a:rPr lang="en-GB" b="1" baseline="0" dirty="0" smtClean="0"/>
              <a:t>human group average choice probability</a:t>
            </a:r>
            <a:r>
              <a:rPr lang="en-GB" baseline="0" dirty="0" smtClean="0"/>
              <a:t>. It looks like it is possible to </a:t>
            </a:r>
            <a:r>
              <a:rPr lang="en-GB" b="1" baseline="0" dirty="0" smtClean="0"/>
              <a:t>separate different models qualitatively and quantitatively</a:t>
            </a:r>
            <a:r>
              <a:rPr lang="en-GB" baseline="0" dirty="0" smtClean="0"/>
              <a:t>. For my next step, I am going to complete model fitting for the rest of the models. </a:t>
            </a:r>
            <a:endParaRPr lang="en-GB" dirty="0" smtClean="0"/>
          </a:p>
        </p:txBody>
      </p:sp>
      <p:sp>
        <p:nvSpPr>
          <p:cNvPr id="4" name="Slide Number Placeholder 3"/>
          <p:cNvSpPr>
            <a:spLocks noGrp="1"/>
          </p:cNvSpPr>
          <p:nvPr>
            <p:ph type="sldNum" sz="quarter" idx="10"/>
          </p:nvPr>
        </p:nvSpPr>
        <p:spPr/>
        <p:txBody>
          <a:bodyPr/>
          <a:lstStyle/>
          <a:p>
            <a:fld id="{308D90C6-FBC2-4411-A7FB-EC5D71588D7E}" type="slidenum">
              <a:rPr lang="en-GB" smtClean="0"/>
              <a:t>26</a:t>
            </a:fld>
            <a:endParaRPr lang="en-GB"/>
          </a:p>
        </p:txBody>
      </p:sp>
    </p:spTree>
    <p:extLst>
      <p:ext uri="{BB962C8B-B14F-4D97-AF65-F5344CB8AC3E}">
        <p14:creationId xmlns:p14="http://schemas.microsoft.com/office/powerpoint/2010/main" val="1644399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this</a:t>
            </a:r>
            <a:r>
              <a:rPr lang="en-GB" baseline="0" dirty="0" smtClean="0"/>
              <a:t> project started, the </a:t>
            </a:r>
            <a:r>
              <a:rPr lang="en-GB" b="1" baseline="0" dirty="0" smtClean="0"/>
              <a:t>primary goal was to offer </a:t>
            </a:r>
            <a:r>
              <a:rPr lang="en-GB" baseline="0" dirty="0" smtClean="0"/>
              <a:t>the scientific community a large-scale open dataset for those </a:t>
            </a:r>
            <a:r>
              <a:rPr lang="en-GB" b="1" baseline="0" dirty="0" smtClean="0"/>
              <a:t>who are interested in putting their model at test</a:t>
            </a:r>
            <a:r>
              <a:rPr lang="en-GB" baseline="0" dirty="0" smtClean="0"/>
              <a:t> using this data set. This was to address </a:t>
            </a:r>
            <a:r>
              <a:rPr lang="en-GB" b="1" baseline="0" dirty="0" smtClean="0"/>
              <a:t>the recent call for the need to replic</a:t>
            </a:r>
            <a:r>
              <a:rPr lang="en-GB" baseline="0" dirty="0" smtClean="0"/>
              <a:t>ate a series of behavioural phenomena. Especially in the recent years, some papers from psychology and economics domains suggests that </a:t>
            </a:r>
            <a:r>
              <a:rPr lang="en-GB" b="1" baseline="0" dirty="0" smtClean="0"/>
              <a:t>decoy effects might appear in more specific settings </a:t>
            </a:r>
            <a:r>
              <a:rPr lang="en-GB" baseline="0" dirty="0" smtClean="0"/>
              <a:t>and also </a:t>
            </a:r>
            <a:r>
              <a:rPr lang="en-GB" b="1" baseline="0" dirty="0" smtClean="0"/>
              <a:t>might be weaker than we think.</a:t>
            </a:r>
            <a:r>
              <a:rPr lang="en-GB" baseline="0" dirty="0" smtClean="0"/>
              <a:t> Part of the reason we think that is the case perhaps has a lot to do with the fact that </a:t>
            </a:r>
            <a:r>
              <a:rPr lang="en-GB" b="1" baseline="0" dirty="0" smtClean="0"/>
              <a:t>the definition of decoys is not quantitatively defined</a:t>
            </a:r>
            <a:r>
              <a:rPr lang="en-GB" baseline="0" dirty="0" smtClean="0"/>
              <a:t>. Before we collect more data, I hope that we have created a task that is </a:t>
            </a:r>
            <a:r>
              <a:rPr lang="en-GB" b="1" baseline="0" dirty="0" smtClean="0"/>
              <a:t>methodologically rigorous and is accepted by the community.</a:t>
            </a:r>
          </a:p>
          <a:p>
            <a:endParaRPr lang="en-GB" baseline="0" dirty="0" smtClean="0"/>
          </a:p>
          <a:p>
            <a:r>
              <a:rPr lang="en-GB" baseline="0" dirty="0" smtClean="0"/>
              <a:t>A related open question would be </a:t>
            </a:r>
            <a:r>
              <a:rPr lang="en-GB" b="1" baseline="0" dirty="0" smtClean="0"/>
              <a:t>whether individual choice data is meaningful</a:t>
            </a:r>
            <a:r>
              <a:rPr lang="en-GB" baseline="0" dirty="0" smtClean="0"/>
              <a:t>.  We saw that individual choice pattern is very variable. However, averaging the pattern results in something like the </a:t>
            </a:r>
            <a:r>
              <a:rPr lang="en-GB" b="1" baseline="0" dirty="0" smtClean="0"/>
              <a:t>canonical decoy effects</a:t>
            </a:r>
            <a:r>
              <a:rPr lang="en-GB" baseline="0" dirty="0" smtClean="0"/>
              <a:t>. One possible explanation for this is that decoy effects are in </a:t>
            </a:r>
            <a:r>
              <a:rPr lang="en-GB" b="1" baseline="0" dirty="0" smtClean="0"/>
              <a:t>fact an outcome of some idiosyncratic choices</a:t>
            </a:r>
            <a:r>
              <a:rPr lang="en-GB" baseline="0" dirty="0" smtClean="0"/>
              <a:t> which </a:t>
            </a:r>
            <a:r>
              <a:rPr lang="en-GB" b="1" baseline="0" dirty="0" smtClean="0"/>
              <a:t>is highly dependent on very trivial factors</a:t>
            </a:r>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fld id="{308D90C6-FBC2-4411-A7FB-EC5D71588D7E}" type="slidenum">
              <a:rPr lang="en-GB" smtClean="0"/>
              <a:t>27</a:t>
            </a:fld>
            <a:endParaRPr lang="en-GB"/>
          </a:p>
        </p:txBody>
      </p:sp>
    </p:spTree>
    <p:extLst>
      <p:ext uri="{BB962C8B-B14F-4D97-AF65-F5344CB8AC3E}">
        <p14:creationId xmlns:p14="http://schemas.microsoft.com/office/powerpoint/2010/main" val="3338419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28</a:t>
            </a:fld>
            <a:endParaRPr lang="en-GB"/>
          </a:p>
        </p:txBody>
      </p:sp>
    </p:spTree>
    <p:extLst>
      <p:ext uri="{BB962C8B-B14F-4D97-AF65-F5344CB8AC3E}">
        <p14:creationId xmlns:p14="http://schemas.microsoft.com/office/powerpoint/2010/main" val="2224075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particular, two forms of normalisation schemes have been proposed in the service of achieving neural efficiency. One form of normalisation scheme suggests the neural activity is scaled by the range of values observed by the observer. This is motivated by the observation that firing rate of neurons in the orbitofrontal cortex does not scale linearly with the options we face but depend on the range of values we observe. </a:t>
            </a:r>
          </a:p>
          <a:p>
            <a:endParaRPr lang="en-GB" baseline="0" dirty="0" smtClean="0"/>
          </a:p>
          <a:p>
            <a:r>
              <a:rPr lang="en-GB" baseline="0" dirty="0" smtClean="0"/>
              <a:t>In an experiment, monkey has to choose between two juices. The ratio on the amount of juices from each option varies on a trial by trial way. They found that the population activity in the orbitofrontal cortex depends on the value range in an experimental session – that is the difference between the maximum value and the minimum value of juices in a particular session.</a:t>
            </a:r>
          </a:p>
          <a:p>
            <a:endParaRPr lang="en-GB" baseline="0" dirty="0" smtClean="0"/>
          </a:p>
          <a:p>
            <a:r>
              <a:rPr lang="en-GB" baseline="0" dirty="0" smtClean="0"/>
              <a:t>Later, behavioural modelling work showed that decoy effects can be explained by a similar adaptation scheme where the range of values is defined by the choice set we face on a given trial. </a:t>
            </a:r>
            <a:r>
              <a:rPr lang="en-GB" baseline="0" dirty="0" err="1" smtClean="0"/>
              <a:t>Soltani</a:t>
            </a:r>
            <a:r>
              <a:rPr lang="en-GB" baseline="0" dirty="0" smtClean="0"/>
              <a:t> and colleagues tested the model with a gamble task with three options using 6 different locations as decoys. </a:t>
            </a:r>
          </a:p>
        </p:txBody>
      </p:sp>
      <p:sp>
        <p:nvSpPr>
          <p:cNvPr id="4" name="Slide Number Placeholder 3"/>
          <p:cNvSpPr>
            <a:spLocks noGrp="1"/>
          </p:cNvSpPr>
          <p:nvPr>
            <p:ph type="sldNum" sz="quarter" idx="10"/>
          </p:nvPr>
        </p:nvSpPr>
        <p:spPr/>
        <p:txBody>
          <a:bodyPr/>
          <a:lstStyle/>
          <a:p>
            <a:fld id="{45671996-5E46-451D-AD44-93179E25F6FD}" type="slidenum">
              <a:rPr lang="en-GB" smtClean="0"/>
              <a:t>29</a:t>
            </a:fld>
            <a:endParaRPr lang="en-GB"/>
          </a:p>
        </p:txBody>
      </p:sp>
    </p:spTree>
    <p:extLst>
      <p:ext uri="{BB962C8B-B14F-4D97-AF65-F5344CB8AC3E}">
        <p14:creationId xmlns:p14="http://schemas.microsoft.com/office/powerpoint/2010/main" val="290026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a </a:t>
            </a:r>
            <a:r>
              <a:rPr lang="en-GB" b="1" baseline="0" dirty="0" smtClean="0"/>
              <a:t>simple case</a:t>
            </a:r>
            <a:r>
              <a:rPr lang="en-GB" baseline="0" dirty="0" smtClean="0"/>
              <a:t> where options are described with only two attributes, such as </a:t>
            </a:r>
            <a:r>
              <a:rPr lang="en-GB" b="1" baseline="0" dirty="0" smtClean="0"/>
              <a:t>quality and price</a:t>
            </a:r>
            <a:r>
              <a:rPr lang="en-GB" baseline="0" dirty="0" smtClean="0"/>
              <a:t>. A large body of </a:t>
            </a:r>
            <a:r>
              <a:rPr lang="en-GB" b="1" baseline="0" dirty="0" smtClean="0"/>
              <a:t>literature</a:t>
            </a:r>
            <a:r>
              <a:rPr lang="en-GB" baseline="0" dirty="0" smtClean="0"/>
              <a:t> in judgement and decision making suggests that human preference can </a:t>
            </a:r>
            <a:r>
              <a:rPr lang="en-GB" b="1" baseline="0" dirty="0" smtClean="0"/>
              <a:t>be reversed in a predictable manner </a:t>
            </a:r>
            <a:r>
              <a:rPr lang="en-GB" baseline="0" dirty="0" smtClean="0"/>
              <a:t>when they are presented with three options. For instance, a decision maker might have a preference that he prefers a better quality but more expensive item X or a cheaper item Y that has mediocre quality. People usually would prefer X over Y when they are presented along with a third option called as a decoy – in squares. Commonly, </a:t>
            </a:r>
            <a:r>
              <a:rPr lang="en-GB" b="1" baseline="0" dirty="0" smtClean="0"/>
              <a:t>three types of decoys</a:t>
            </a:r>
            <a:r>
              <a:rPr lang="en-GB" baseline="0" dirty="0" smtClean="0"/>
              <a:t> have been </a:t>
            </a:r>
            <a:r>
              <a:rPr lang="en-GB" b="1" baseline="0" dirty="0" smtClean="0"/>
              <a:t>defined</a:t>
            </a:r>
            <a:r>
              <a:rPr lang="en-GB" baseline="0" dirty="0" smtClean="0"/>
              <a:t> – Compromise, Attraction and Similarity decoy. The definition of the decoy </a:t>
            </a:r>
            <a:r>
              <a:rPr lang="en-GB" b="1" baseline="0" dirty="0" smtClean="0"/>
              <a:t>depends generally on its location </a:t>
            </a:r>
            <a:r>
              <a:rPr lang="en-GB" baseline="0" dirty="0" smtClean="0"/>
              <a:t>in this two dimensional space.</a:t>
            </a:r>
          </a:p>
          <a:p>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3</a:t>
            </a:fld>
            <a:endParaRPr lang="en-GB"/>
          </a:p>
        </p:txBody>
      </p:sp>
    </p:spTree>
    <p:extLst>
      <p:ext uri="{BB962C8B-B14F-4D97-AF65-F5344CB8AC3E}">
        <p14:creationId xmlns:p14="http://schemas.microsoft.com/office/powerpoint/2010/main" val="3536318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other form of normalisation scheme is the divisive normalisation, which was originally proposed to explain neural codes in brain areas responsible for sensory processing. Unlike range adaptation schemes, divisive normalisation assumed that neural activity is scaled by the total activity from a pool of neurons- such as the total neural activity for encoding existing options in a choice set. Later work showed that the parietal region – a brain area that is known for accumulating evidence for a decision or action appears to perform divisive normalisation, and that such a model can explain context-dependent value-based choice.</a:t>
            </a:r>
            <a:endParaRPr lang="en-GB" dirty="0"/>
          </a:p>
        </p:txBody>
      </p:sp>
      <p:sp>
        <p:nvSpPr>
          <p:cNvPr id="4" name="Slide Number Placeholder 3"/>
          <p:cNvSpPr>
            <a:spLocks noGrp="1"/>
          </p:cNvSpPr>
          <p:nvPr>
            <p:ph type="sldNum" sz="quarter" idx="10"/>
          </p:nvPr>
        </p:nvSpPr>
        <p:spPr/>
        <p:txBody>
          <a:bodyPr/>
          <a:lstStyle/>
          <a:p>
            <a:fld id="{45671996-5E46-451D-AD44-93179E25F6FD}" type="slidenum">
              <a:rPr lang="en-GB" smtClean="0"/>
              <a:t>30</a:t>
            </a:fld>
            <a:endParaRPr lang="en-GB"/>
          </a:p>
        </p:txBody>
      </p:sp>
    </p:spTree>
    <p:extLst>
      <p:ext uri="{BB962C8B-B14F-4D97-AF65-F5344CB8AC3E}">
        <p14:creationId xmlns:p14="http://schemas.microsoft.com/office/powerpoint/2010/main" val="2284126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08D90C6-FBC2-4411-A7FB-EC5D71588D7E}" type="slidenum">
              <a:rPr lang="en-GB" smtClean="0"/>
              <a:t>31</a:t>
            </a:fld>
            <a:endParaRPr lang="en-GB"/>
          </a:p>
        </p:txBody>
      </p:sp>
    </p:spTree>
    <p:extLst>
      <p:ext uri="{BB962C8B-B14F-4D97-AF65-F5344CB8AC3E}">
        <p14:creationId xmlns:p14="http://schemas.microsoft.com/office/powerpoint/2010/main" val="285195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33</a:t>
            </a:fld>
            <a:endParaRPr lang="en-GB"/>
          </a:p>
        </p:txBody>
      </p:sp>
    </p:spTree>
    <p:extLst>
      <p:ext uri="{BB962C8B-B14F-4D97-AF65-F5344CB8AC3E}">
        <p14:creationId xmlns:p14="http://schemas.microsoft.com/office/powerpoint/2010/main" val="82633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Diverse</a:t>
            </a:r>
            <a:r>
              <a:rPr lang="en-GB" b="1" baseline="0" dirty="0" smtClean="0"/>
              <a:t> theoretical models </a:t>
            </a:r>
            <a:r>
              <a:rPr lang="en-GB" baseline="0" dirty="0" smtClean="0"/>
              <a:t>have been proposed in </a:t>
            </a:r>
            <a:r>
              <a:rPr lang="en-GB" b="1" baseline="0" dirty="0" smtClean="0"/>
              <a:t>the cognitive science and neuroscienc</a:t>
            </a:r>
            <a:r>
              <a:rPr lang="en-GB" baseline="0" dirty="0" smtClean="0"/>
              <a:t>e domain to explain these decisions. They ranged from models that assume preferences are constructed inaccurately- that is the </a:t>
            </a:r>
            <a:r>
              <a:rPr lang="en-GB" b="1" baseline="0" dirty="0" smtClean="0"/>
              <a:t>noise</a:t>
            </a:r>
            <a:r>
              <a:rPr lang="en-GB" baseline="0" dirty="0" smtClean="0"/>
              <a:t> models,  </a:t>
            </a:r>
            <a:r>
              <a:rPr lang="en-GB" b="1" baseline="0" dirty="0" smtClean="0"/>
              <a:t>to temporal dynamics models </a:t>
            </a:r>
            <a:r>
              <a:rPr lang="en-GB" baseline="0" dirty="0" smtClean="0"/>
              <a:t>that might incorporate realistic </a:t>
            </a:r>
            <a:r>
              <a:rPr lang="en-GB" b="1" baseline="0" dirty="0" smtClean="0"/>
              <a:t>biophysical</a:t>
            </a:r>
            <a:r>
              <a:rPr lang="en-GB" baseline="0" dirty="0" smtClean="0"/>
              <a:t> features of the human brain.  </a:t>
            </a:r>
            <a:r>
              <a:rPr lang="en-GB" dirty="0" smtClean="0"/>
              <a:t>Each class</a:t>
            </a:r>
            <a:r>
              <a:rPr lang="en-GB" baseline="0" dirty="0" smtClean="0"/>
              <a:t> of models </a:t>
            </a:r>
            <a:r>
              <a:rPr lang="en-GB" dirty="0" smtClean="0"/>
              <a:t>has its</a:t>
            </a:r>
            <a:r>
              <a:rPr lang="en-GB" baseline="0" dirty="0" smtClean="0"/>
              <a:t> </a:t>
            </a:r>
            <a:r>
              <a:rPr lang="en-GB" b="1" baseline="0" dirty="0" smtClean="0"/>
              <a:t>strengths</a:t>
            </a:r>
            <a:r>
              <a:rPr lang="en-GB" baseline="0" dirty="0" smtClean="0"/>
              <a:t> in terms of either the </a:t>
            </a:r>
            <a:r>
              <a:rPr lang="en-GB" b="1" baseline="0" dirty="0" smtClean="0"/>
              <a:t>explanatory power, model simplicity, or biological plausibility</a:t>
            </a:r>
            <a:r>
              <a:rPr lang="en-GB" baseline="0" dirty="0" smtClean="0"/>
              <a:t>. The class of models that I am particularly interested in is those that assume the brain constructs preferences based on </a:t>
            </a:r>
            <a:r>
              <a:rPr lang="en-GB" b="1" baseline="0" dirty="0" smtClean="0"/>
              <a:t>eff</a:t>
            </a:r>
            <a:r>
              <a:rPr lang="en-GB" sz="1200" b="1" kern="1200" dirty="0" smtClean="0">
                <a:solidFill>
                  <a:schemeClr val="tx1"/>
                </a:solidFill>
                <a:effectLst/>
                <a:latin typeface="+mn-lt"/>
                <a:ea typeface="+mn-ea"/>
                <a:cs typeface="+mn-cs"/>
              </a:rPr>
              <a:t>iciency-principled and biologically-plausible computations</a:t>
            </a:r>
            <a:r>
              <a:rPr lang="en-GB" sz="1200" b="0" kern="1200" dirty="0" smtClean="0">
                <a:solidFill>
                  <a:schemeClr val="tx1"/>
                </a:solidFill>
                <a:effectLst/>
                <a:latin typeface="+mn-lt"/>
                <a:ea typeface="+mn-ea"/>
                <a:cs typeface="+mn-cs"/>
              </a:rPr>
              <a:t>,</a:t>
            </a:r>
            <a:r>
              <a:rPr lang="en-GB" sz="1200" b="0" kern="1200" baseline="0" dirty="0" smtClean="0">
                <a:solidFill>
                  <a:schemeClr val="tx1"/>
                </a:solidFill>
                <a:effectLst/>
                <a:latin typeface="+mn-lt"/>
                <a:ea typeface="+mn-ea"/>
                <a:cs typeface="+mn-cs"/>
              </a:rPr>
              <a:t> such as range adaptation by </a:t>
            </a:r>
            <a:r>
              <a:rPr lang="en-GB" sz="1200" b="0" kern="1200" baseline="0" dirty="0" err="1" smtClean="0">
                <a:solidFill>
                  <a:schemeClr val="tx1"/>
                </a:solidFill>
                <a:effectLst/>
                <a:latin typeface="+mn-lt"/>
                <a:ea typeface="+mn-ea"/>
                <a:cs typeface="+mn-cs"/>
              </a:rPr>
              <a:t>padoa-schioppa</a:t>
            </a:r>
            <a:r>
              <a:rPr lang="en-GB" sz="1200" b="0" kern="1200" baseline="0" dirty="0" smtClean="0">
                <a:solidFill>
                  <a:schemeClr val="tx1"/>
                </a:solidFill>
                <a:effectLst/>
                <a:latin typeface="+mn-lt"/>
                <a:ea typeface="+mn-ea"/>
                <a:cs typeface="+mn-cs"/>
              </a:rPr>
              <a:t>, range normalisation by </a:t>
            </a:r>
            <a:r>
              <a:rPr lang="en-GB" sz="1200" b="0" kern="1200" baseline="0" dirty="0" err="1" smtClean="0">
                <a:solidFill>
                  <a:schemeClr val="tx1"/>
                </a:solidFill>
                <a:effectLst/>
                <a:latin typeface="+mn-lt"/>
                <a:ea typeface="+mn-ea"/>
                <a:cs typeface="+mn-cs"/>
              </a:rPr>
              <a:t>Soltani</a:t>
            </a:r>
            <a:r>
              <a:rPr lang="en-GB" sz="1200" b="0" kern="1200" baseline="0" dirty="0" smtClean="0">
                <a:solidFill>
                  <a:schemeClr val="tx1"/>
                </a:solidFill>
                <a:effectLst/>
                <a:latin typeface="+mn-lt"/>
                <a:ea typeface="+mn-ea"/>
                <a:cs typeface="+mn-cs"/>
              </a:rPr>
              <a:t> and colleagues, divisive normalisation by </a:t>
            </a:r>
            <a:r>
              <a:rPr lang="en-GB" sz="1200" b="0" kern="1200" baseline="0" dirty="0" err="1" smtClean="0">
                <a:solidFill>
                  <a:schemeClr val="tx1"/>
                </a:solidFill>
                <a:effectLst/>
                <a:latin typeface="+mn-lt"/>
                <a:ea typeface="+mn-ea"/>
                <a:cs typeface="+mn-cs"/>
              </a:rPr>
              <a:t>louie</a:t>
            </a:r>
            <a:r>
              <a:rPr lang="en-GB" sz="1200" b="0" kern="1200" baseline="0" dirty="0" smtClean="0">
                <a:solidFill>
                  <a:schemeClr val="tx1"/>
                </a:solidFill>
                <a:effectLst/>
                <a:latin typeface="+mn-lt"/>
                <a:ea typeface="+mn-ea"/>
                <a:cs typeface="+mn-cs"/>
              </a:rPr>
              <a:t> and Glimcher.</a:t>
            </a:r>
            <a:endParaRPr lang="en-GB" dirty="0"/>
          </a:p>
        </p:txBody>
      </p:sp>
      <p:sp>
        <p:nvSpPr>
          <p:cNvPr id="4" name="Slide Number Placeholder 3"/>
          <p:cNvSpPr>
            <a:spLocks noGrp="1"/>
          </p:cNvSpPr>
          <p:nvPr>
            <p:ph type="sldNum" sz="quarter" idx="10"/>
          </p:nvPr>
        </p:nvSpPr>
        <p:spPr/>
        <p:txBody>
          <a:bodyPr/>
          <a:lstStyle/>
          <a:p>
            <a:fld id="{D1C5A409-7F9B-4B91-9092-EE606A740984}" type="slidenum">
              <a:rPr lang="en-GB" smtClean="0"/>
              <a:t>4</a:t>
            </a:fld>
            <a:endParaRPr lang="en-GB"/>
          </a:p>
        </p:txBody>
      </p:sp>
    </p:spTree>
    <p:extLst>
      <p:ext uri="{BB962C8B-B14F-4D97-AF65-F5344CB8AC3E}">
        <p14:creationId xmlns:p14="http://schemas.microsoft.com/office/powerpoint/2010/main" val="1918969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Lastly,</a:t>
            </a:r>
            <a:r>
              <a:rPr lang="en-GB" baseline="0" dirty="0" smtClean="0"/>
              <a:t> there is this adaptive gain model, which has a different functional form. However the spirit of the model aligns with the two forms of normalisation schemes.</a:t>
            </a:r>
            <a:endParaRPr lang="en-GB" dirty="0" smtClean="0"/>
          </a:p>
          <a:p>
            <a:endParaRPr lang="en-GB" baseline="0" dirty="0" smtClean="0"/>
          </a:p>
          <a:p>
            <a:r>
              <a:rPr lang="en-GB" baseline="0" dirty="0" smtClean="0"/>
              <a:t>The adaptive gain model is a recent computational framework that </a:t>
            </a:r>
            <a:r>
              <a:rPr lang="en-GB" sz="1200" kern="1200" dirty="0" smtClean="0">
                <a:solidFill>
                  <a:schemeClr val="tx1"/>
                </a:solidFill>
                <a:effectLst/>
                <a:latin typeface="+mn-lt"/>
                <a:ea typeface="+mn-ea"/>
                <a:cs typeface="+mn-cs"/>
              </a:rPr>
              <a:t>proposes that contextual signals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determine how multiplicative gain is allocated to information</a:t>
            </a:r>
            <a:r>
              <a:rPr lang="en-GB" sz="1200" kern="1200" baseline="0" dirty="0" smtClean="0">
                <a:solidFill>
                  <a:schemeClr val="tx1"/>
                </a:solidFill>
                <a:effectLst/>
                <a:latin typeface="+mn-lt"/>
                <a:ea typeface="+mn-ea"/>
                <a:cs typeface="+mn-cs"/>
              </a:rPr>
              <a:t> that is consistent with the context. Importantly, what we mean by context here depends on the task at hand. Both the statistics of the environment or behavioural relevance can serve as a context. A recent work of mine with Chris showed that population codes that involve sharpening of tuning curves on neurons that encode the context can explain a variety of perceptual, cognitive and value-based phenomena. </a:t>
            </a: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71996-5E46-451D-AD44-93179E25F6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66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The reason is precisely because of the inherent repulsion and attraction dynamics predicted by the model. For example, $0 prospect can be seen as a bad outcome when the context generally offers positive prospects. Alternatively, it might appear as a good outcome when the context offers negative prospects. Here, different coloured lines correspond to a parameter in the model that controls the degree of sharpening. Our model predicts that an agent who is highly influenced by the context display a preference illusion pattern which is described in a recent work by Polania and colleagues.</a:t>
            </a: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71996-5E46-451D-AD44-93179E25F6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55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project consists of </a:t>
            </a:r>
            <a:r>
              <a:rPr lang="en-GB" b="1" dirty="0" smtClean="0"/>
              <a:t>two independent goals.</a:t>
            </a:r>
            <a:r>
              <a:rPr lang="en-GB" b="1" baseline="0" dirty="0" smtClean="0"/>
              <a:t> </a:t>
            </a:r>
            <a:endParaRPr lang="en-GB" b="1" dirty="0" smtClean="0"/>
          </a:p>
          <a:p>
            <a:r>
              <a:rPr lang="en-GB" dirty="0" smtClean="0"/>
              <a:t>Many</a:t>
            </a:r>
            <a:r>
              <a:rPr lang="en-GB" baseline="0" dirty="0" smtClean="0"/>
              <a:t> of the models were proposed to explain decoy effects based on </a:t>
            </a:r>
            <a:r>
              <a:rPr lang="en-GB" b="1" baseline="0" dirty="0" smtClean="0"/>
              <a:t>some choice set they constructed specifically</a:t>
            </a:r>
            <a:r>
              <a:rPr lang="en-GB" baseline="0" dirty="0" smtClean="0"/>
              <a:t>. These models made predictions on </a:t>
            </a:r>
            <a:r>
              <a:rPr lang="en-GB" b="1" baseline="0" dirty="0" smtClean="0"/>
              <a:t>how preference should change as a function of parametric decoys</a:t>
            </a:r>
            <a:r>
              <a:rPr lang="en-GB" baseline="0" dirty="0" smtClean="0"/>
              <a:t>, however, </a:t>
            </a:r>
            <a:r>
              <a:rPr lang="en-GB" b="1" baseline="0" dirty="0" smtClean="0"/>
              <a:t>no one has empirically</a:t>
            </a:r>
            <a:r>
              <a:rPr lang="en-GB" baseline="0" dirty="0" smtClean="0"/>
              <a:t> investigated this. </a:t>
            </a:r>
          </a:p>
          <a:p>
            <a:r>
              <a:rPr lang="en-GB" baseline="0" dirty="0" smtClean="0"/>
              <a:t>Importantly, some recent work in psychology and behavioural economics showed that decoy effects </a:t>
            </a:r>
            <a:r>
              <a:rPr lang="en-GB" b="1" baseline="0" dirty="0" smtClean="0"/>
              <a:t>can reverse, not exist in certain tasks or not exist in certain people.</a:t>
            </a:r>
            <a:r>
              <a:rPr lang="en-GB" baseline="0" dirty="0" smtClean="0"/>
              <a:t> By testing decoys that can span the entire attribute space, </a:t>
            </a:r>
            <a:r>
              <a:rPr lang="en-GB" b="1" baseline="0" dirty="0" smtClean="0"/>
              <a:t>we avoid having to loosely define the decoy types for our choice set</a:t>
            </a:r>
            <a:r>
              <a:rPr lang="en-GB" baseline="0" dirty="0" smtClean="0"/>
              <a:t>. Lastly, a separate goal of this project is to investigate </a:t>
            </a:r>
            <a:r>
              <a:rPr lang="en-GB" b="1" baseline="0" dirty="0" smtClean="0"/>
              <a:t>if it is possible to distinguish different biologically plausible efficient computations</a:t>
            </a:r>
            <a:r>
              <a:rPr lang="en-GB" baseline="0" dirty="0" smtClean="0"/>
              <a:t> simply using behavioural choice data.</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7</a:t>
            </a:fld>
            <a:endParaRPr lang="en-GB"/>
          </a:p>
        </p:txBody>
      </p:sp>
    </p:spTree>
    <p:extLst>
      <p:ext uri="{BB962C8B-B14F-4D97-AF65-F5344CB8AC3E}">
        <p14:creationId xmlns:p14="http://schemas.microsoft.com/office/powerpoint/2010/main" val="176078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each of the model of interests,</a:t>
            </a:r>
            <a:r>
              <a:rPr lang="en-GB" baseline="0" dirty="0" smtClean="0"/>
              <a:t> we can </a:t>
            </a:r>
            <a:r>
              <a:rPr lang="en-GB" b="1" baseline="0" dirty="0" smtClean="0"/>
              <a:t>take some qualitative benchmarks to </a:t>
            </a:r>
            <a:r>
              <a:rPr lang="en-GB" baseline="0" dirty="0" smtClean="0"/>
              <a:t>test whether the model makes different predictions. </a:t>
            </a:r>
          </a:p>
          <a:p>
            <a:r>
              <a:rPr lang="en-GB" baseline="0" dirty="0" smtClean="0"/>
              <a:t>First, we can look at the simplest case where options are only defined by a single attribute. In the </a:t>
            </a:r>
            <a:r>
              <a:rPr lang="en-GB" b="1" baseline="0" dirty="0" smtClean="0"/>
              <a:t>Louie and colleagues task</a:t>
            </a:r>
            <a:r>
              <a:rPr lang="en-GB" baseline="0" dirty="0" smtClean="0"/>
              <a:t>, they found that the relative preference on the best and the second best option depends on the value of a third inferior option. In particular, human subjects showed a decreasing preference for the best option as the distractor value increases up to when the distractor approaches the value of the target options, then the preference for the best option increases again. Using the adaptive gain model, we are able to </a:t>
            </a:r>
            <a:r>
              <a:rPr lang="en-GB" b="1" baseline="0" dirty="0" smtClean="0"/>
              <a:t>model both negative and positive</a:t>
            </a:r>
            <a:r>
              <a:rPr lang="en-GB" baseline="0" dirty="0" smtClean="0"/>
              <a:t> influence of the distractor.</a:t>
            </a:r>
            <a:endParaRPr lang="en-GB" dirty="0"/>
          </a:p>
        </p:txBody>
      </p:sp>
      <p:sp>
        <p:nvSpPr>
          <p:cNvPr id="4" name="Slide Number Placeholder 3"/>
          <p:cNvSpPr>
            <a:spLocks noGrp="1"/>
          </p:cNvSpPr>
          <p:nvPr>
            <p:ph type="sldNum" sz="quarter" idx="10"/>
          </p:nvPr>
        </p:nvSpPr>
        <p:spPr/>
        <p:txBody>
          <a:bodyPr/>
          <a:lstStyle/>
          <a:p>
            <a:fld id="{308D90C6-FBC2-4411-A7FB-EC5D71588D7E}" type="slidenum">
              <a:rPr lang="en-GB" smtClean="0"/>
              <a:t>8</a:t>
            </a:fld>
            <a:endParaRPr lang="en-GB"/>
          </a:p>
        </p:txBody>
      </p:sp>
    </p:spTree>
    <p:extLst>
      <p:ext uri="{BB962C8B-B14F-4D97-AF65-F5344CB8AC3E}">
        <p14:creationId xmlns:p14="http://schemas.microsoft.com/office/powerpoint/2010/main" val="4088996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then use model simulation to predict how preference change as a function of parametric decoys. Let’s say we have two </a:t>
            </a:r>
            <a:r>
              <a:rPr lang="en-US" b="1" baseline="0" dirty="0" err="1" smtClean="0"/>
              <a:t>iso</a:t>
            </a:r>
            <a:r>
              <a:rPr lang="en-US" b="1" baseline="0" dirty="0" smtClean="0"/>
              <a:t>-valued option</a:t>
            </a:r>
            <a:r>
              <a:rPr lang="en-US" baseline="0" dirty="0" smtClean="0"/>
              <a:t>s here: X and Y, and they each dominate in one of the attributes. Then we can simulate how </a:t>
            </a:r>
            <a:r>
              <a:rPr lang="en-US" b="1" baseline="0" dirty="0" smtClean="0"/>
              <a:t>each combination of decoy attribute values</a:t>
            </a:r>
            <a:r>
              <a:rPr lang="en-US" baseline="0" dirty="0" smtClean="0"/>
              <a:t> predicts a preference on option X over option Y. Here, what I am showing is the </a:t>
            </a:r>
            <a:r>
              <a:rPr lang="en-US" b="1" baseline="0" dirty="0" smtClean="0"/>
              <a:t>model estimated difference</a:t>
            </a:r>
            <a:r>
              <a:rPr lang="en-US" baseline="0" dirty="0" smtClean="0"/>
              <a:t> in the value for option X and Y. with </a:t>
            </a:r>
            <a:r>
              <a:rPr lang="en-US" b="1" baseline="0" dirty="0" smtClean="0"/>
              <a:t>red surface</a:t>
            </a:r>
            <a:r>
              <a:rPr lang="en-US" baseline="0" dirty="0" smtClean="0"/>
              <a:t> meaning a preference for option X, and </a:t>
            </a:r>
            <a:r>
              <a:rPr lang="en-US" b="1" baseline="0" dirty="0" smtClean="0"/>
              <a:t>blue surface</a:t>
            </a:r>
            <a:r>
              <a:rPr lang="en-US" baseline="0" dirty="0" smtClean="0"/>
              <a:t> meaning a preference for option Y. The adaptive gain model is able to </a:t>
            </a:r>
            <a:r>
              <a:rPr lang="en-US" b="1" baseline="0" dirty="0" smtClean="0"/>
              <a:t>predict all three decoy effects </a:t>
            </a:r>
            <a:r>
              <a:rPr lang="en-US" baseline="0" dirty="0" smtClean="0"/>
              <a:t>–Similarity, Compromise, and Attraction decoy using a single set of parameters. </a:t>
            </a:r>
          </a:p>
          <a:p>
            <a:endParaRPr lang="en-US" baseline="0" dirty="0" smtClean="0"/>
          </a:p>
        </p:txBody>
      </p:sp>
      <p:sp>
        <p:nvSpPr>
          <p:cNvPr id="4" name="Slide Number Placeholder 3"/>
          <p:cNvSpPr>
            <a:spLocks noGrp="1"/>
          </p:cNvSpPr>
          <p:nvPr>
            <p:ph type="sldNum" sz="quarter" idx="10"/>
          </p:nvPr>
        </p:nvSpPr>
        <p:spPr/>
        <p:txBody>
          <a:bodyPr/>
          <a:lstStyle/>
          <a:p>
            <a:fld id="{308D90C6-FBC2-4411-A7FB-EC5D71588D7E}" type="slidenum">
              <a:rPr lang="en-GB" smtClean="0"/>
              <a:t>9</a:t>
            </a:fld>
            <a:endParaRPr lang="en-GB"/>
          </a:p>
        </p:txBody>
      </p:sp>
    </p:spTree>
    <p:extLst>
      <p:ext uri="{BB962C8B-B14F-4D97-AF65-F5344CB8AC3E}">
        <p14:creationId xmlns:p14="http://schemas.microsoft.com/office/powerpoint/2010/main" val="334856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Quicksand Medium" panose="00000600000000000000" pitchFamily="2"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Quicksand"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B8BA618F-A8F3-441B-897C-972BD824B128}" type="datetime1">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23977"/>
            <a:ext cx="2743200" cy="365125"/>
          </a:xfrm>
        </p:spPr>
        <p:txBody>
          <a:bodyPr/>
          <a:lstStyle>
            <a:lvl1pPr>
              <a:defRPr sz="1800">
                <a:latin typeface="Gill Sans MT" panose="020B0502020104020203" pitchFamily="34" charset="0"/>
              </a:defRPr>
            </a:lvl1pPr>
          </a:lstStyle>
          <a:p>
            <a:fld id="{409878BA-1865-48D6-B8FD-DA953BE972DA}" type="slidenum">
              <a:rPr lang="en-GB" smtClean="0"/>
              <a:pPr/>
              <a:t>‹#›</a:t>
            </a:fld>
            <a:endParaRPr lang="en-GB" dirty="0"/>
          </a:p>
        </p:txBody>
      </p:sp>
    </p:spTree>
    <p:extLst>
      <p:ext uri="{BB962C8B-B14F-4D97-AF65-F5344CB8AC3E}">
        <p14:creationId xmlns:p14="http://schemas.microsoft.com/office/powerpoint/2010/main" val="3058616360"/>
      </p:ext>
    </p:extLst>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Quicksand Medium" panose="00000600000000000000" pitchFamily="2"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Quicksand" panose="00000500000000000000" pitchFamily="2" charset="0"/>
              </a:defRPr>
            </a:lvl1pPr>
            <a:lvl2pPr>
              <a:defRPr>
                <a:latin typeface="Quicksand" panose="00000500000000000000" pitchFamily="2" charset="0"/>
              </a:defRPr>
            </a:lvl2pPr>
            <a:lvl3pPr>
              <a:defRPr>
                <a:latin typeface="Quicksand" panose="00000500000000000000" pitchFamily="2" charset="0"/>
              </a:defRPr>
            </a:lvl3pPr>
            <a:lvl4pPr>
              <a:defRPr>
                <a:latin typeface="Quicksand" panose="00000500000000000000" pitchFamily="2" charset="0"/>
              </a:defRPr>
            </a:lvl4pPr>
            <a:lvl5pPr>
              <a:defRPr>
                <a:latin typeface="Quicksand" panose="00000500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FFC08E4-F088-4726-B446-850E9A0CD5F6}" type="datetime1">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0"/>
            <a:ext cx="2743200" cy="365125"/>
          </a:xfrm>
        </p:spPr>
        <p:txBody>
          <a:bodyPr/>
          <a:lstStyle>
            <a:lvl1pPr>
              <a:defRPr sz="1800">
                <a:latin typeface="Gill Sans MT" panose="020B0502020104020203" pitchFamily="34" charset="0"/>
              </a:defRPr>
            </a:lvl1pPr>
          </a:lstStyle>
          <a:p>
            <a:fld id="{409878BA-1865-48D6-B8FD-DA953BE972DA}" type="slidenum">
              <a:rPr lang="en-GB" smtClean="0"/>
              <a:pPr/>
              <a:t>‹#›</a:t>
            </a:fld>
            <a:endParaRPr lang="en-GB" dirty="0"/>
          </a:p>
        </p:txBody>
      </p:sp>
    </p:spTree>
    <p:extLst>
      <p:ext uri="{BB962C8B-B14F-4D97-AF65-F5344CB8AC3E}">
        <p14:creationId xmlns:p14="http://schemas.microsoft.com/office/powerpoint/2010/main" val="667696190"/>
      </p:ext>
    </p:extLst>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Quicksand Medium" panose="00000600000000000000" pitchFamily="2"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Quicksand" panose="00000500000000000000" pitchFamily="2" charset="0"/>
              </a:defRPr>
            </a:lvl1pPr>
            <a:lvl2pPr>
              <a:defRPr>
                <a:latin typeface="Quicksand" panose="00000500000000000000" pitchFamily="2" charset="0"/>
              </a:defRPr>
            </a:lvl2pPr>
            <a:lvl3pPr>
              <a:defRPr>
                <a:latin typeface="Quicksand" panose="00000500000000000000" pitchFamily="2" charset="0"/>
              </a:defRPr>
            </a:lvl3pPr>
            <a:lvl4pPr>
              <a:defRPr>
                <a:latin typeface="Quicksand" panose="00000500000000000000" pitchFamily="2" charset="0"/>
              </a:defRPr>
            </a:lvl4pPr>
            <a:lvl5pPr>
              <a:defRPr>
                <a:latin typeface="Quicksand" panose="00000500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4E43A47-9895-43B9-800C-11236685BC75}" type="datetime1">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0"/>
            <a:ext cx="2743200" cy="365125"/>
          </a:xfrm>
        </p:spPr>
        <p:txBody>
          <a:bodyPr/>
          <a:lstStyle>
            <a:lvl1pPr>
              <a:defRPr sz="1800">
                <a:latin typeface="Gill Sans MT" panose="020B0502020104020203" pitchFamily="34" charset="0"/>
              </a:defRPr>
            </a:lvl1pPr>
          </a:lstStyle>
          <a:p>
            <a:fld id="{409878BA-1865-48D6-B8FD-DA953BE972DA}" type="slidenum">
              <a:rPr lang="en-GB" smtClean="0"/>
              <a:pPr/>
              <a:t>‹#›</a:t>
            </a:fld>
            <a:endParaRPr lang="en-GB" dirty="0"/>
          </a:p>
        </p:txBody>
      </p:sp>
    </p:spTree>
    <p:extLst>
      <p:ext uri="{BB962C8B-B14F-4D97-AF65-F5344CB8AC3E}">
        <p14:creationId xmlns:p14="http://schemas.microsoft.com/office/powerpoint/2010/main" val="2636241723"/>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Quicksand Medium" panose="00000600000000000000" pitchFamily="2"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latin typeface="Quicksand"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CB306DF7-0B65-425A-A295-5A96D2DE78F7}" type="datetime1">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0"/>
            <a:ext cx="2743200" cy="365125"/>
          </a:xfrm>
        </p:spPr>
        <p:txBody>
          <a:bodyPr/>
          <a:lstStyle>
            <a:lvl1pPr>
              <a:defRPr sz="1600">
                <a:latin typeface="Gill Sans MT" panose="020B0502020104020203" pitchFamily="34" charset="0"/>
              </a:defRPr>
            </a:lvl1pPr>
          </a:lstStyle>
          <a:p>
            <a:fld id="{409878BA-1865-48D6-B8FD-DA953BE972DA}" type="slidenum">
              <a:rPr lang="en-GB" smtClean="0"/>
              <a:pPr/>
              <a:t>‹#›</a:t>
            </a:fld>
            <a:endParaRPr lang="en-GB" dirty="0"/>
          </a:p>
        </p:txBody>
      </p:sp>
    </p:spTree>
    <p:extLst>
      <p:ext uri="{BB962C8B-B14F-4D97-AF65-F5344CB8AC3E}">
        <p14:creationId xmlns:p14="http://schemas.microsoft.com/office/powerpoint/2010/main" val="2637064213"/>
      </p:ext>
    </p:extLst>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283363-21BD-49CB-B141-3EBBD970A7FB}" type="datetime1">
              <a:rPr lang="en-GB" smtClean="0"/>
              <a:t>20/02/2019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9878BA-1865-48D6-B8FD-DA953BE972DA}" type="slidenum">
              <a:rPr lang="en-GB" smtClean="0"/>
              <a:t>‹#›</a:t>
            </a:fld>
            <a:endParaRPr lang="en-GB"/>
          </a:p>
        </p:txBody>
      </p:sp>
    </p:spTree>
    <p:extLst>
      <p:ext uri="{BB962C8B-B14F-4D97-AF65-F5344CB8AC3E}">
        <p14:creationId xmlns:p14="http://schemas.microsoft.com/office/powerpoint/2010/main" val="3621133041"/>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Quicksand Medium" panose="00000600000000000000" pitchFamily="2"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Quicksand"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Quicksand"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D5B379-9599-4FB9-8EC0-7113DE8EF360}" type="datetime1">
              <a:rPr lang="en-GB" smtClean="0"/>
              <a:t>20/02/2019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9878BA-1865-48D6-B8FD-DA953BE972DA}" type="slidenum">
              <a:rPr lang="en-GB" smtClean="0"/>
              <a:t>‹#›</a:t>
            </a:fld>
            <a:endParaRPr lang="en-GB"/>
          </a:p>
        </p:txBody>
      </p:sp>
    </p:spTree>
    <p:extLst>
      <p:ext uri="{BB962C8B-B14F-4D97-AF65-F5344CB8AC3E}">
        <p14:creationId xmlns:p14="http://schemas.microsoft.com/office/powerpoint/2010/main" val="3934969572"/>
      </p:ext>
    </p:extLst>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Quicksand Medium" panose="00000600000000000000" pitchFamily="2"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89E04B6E-B0AD-43D3-A4A0-4732264F6F98}" type="datetime1">
              <a:rPr lang="en-GB" smtClean="0"/>
              <a:t>20/02/2019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9448800" y="0"/>
            <a:ext cx="2743200" cy="365125"/>
          </a:xfrm>
        </p:spPr>
        <p:txBody>
          <a:bodyPr/>
          <a:lstStyle>
            <a:lvl1pPr>
              <a:defRPr sz="1800">
                <a:latin typeface="Gill Sans MT" panose="020B0502020104020203" pitchFamily="34" charset="0"/>
              </a:defRPr>
            </a:lvl1pPr>
          </a:lstStyle>
          <a:p>
            <a:fld id="{409878BA-1865-48D6-B8FD-DA953BE972DA}" type="slidenum">
              <a:rPr lang="en-GB" smtClean="0"/>
              <a:pPr/>
              <a:t>‹#›</a:t>
            </a:fld>
            <a:endParaRPr lang="en-GB" dirty="0"/>
          </a:p>
        </p:txBody>
      </p:sp>
    </p:spTree>
    <p:extLst>
      <p:ext uri="{BB962C8B-B14F-4D97-AF65-F5344CB8AC3E}">
        <p14:creationId xmlns:p14="http://schemas.microsoft.com/office/powerpoint/2010/main" val="1668273009"/>
      </p:ext>
    </p:extLst>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B9DB3-7616-4C8B-A8CD-4EA77C1618D6}" type="datetime1">
              <a:rPr lang="en-GB" smtClean="0"/>
              <a:t>20/02/2019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9448800" y="164"/>
            <a:ext cx="2743200" cy="365125"/>
          </a:xfrm>
        </p:spPr>
        <p:txBody>
          <a:bodyPr/>
          <a:lstStyle>
            <a:lvl1pPr>
              <a:defRPr sz="1800">
                <a:latin typeface="Gill Sans MT" panose="020B0502020104020203" pitchFamily="34" charset="0"/>
              </a:defRPr>
            </a:lvl1pPr>
          </a:lstStyle>
          <a:p>
            <a:fld id="{409878BA-1865-48D6-B8FD-DA953BE972DA}" type="slidenum">
              <a:rPr lang="en-GB" smtClean="0"/>
              <a:pPr/>
              <a:t>‹#›</a:t>
            </a:fld>
            <a:endParaRPr lang="en-GB" dirty="0"/>
          </a:p>
        </p:txBody>
      </p:sp>
    </p:spTree>
    <p:extLst>
      <p:ext uri="{BB962C8B-B14F-4D97-AF65-F5344CB8AC3E}">
        <p14:creationId xmlns:p14="http://schemas.microsoft.com/office/powerpoint/2010/main" val="3707030025"/>
      </p:ext>
    </p:extLst>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atin typeface="Quicksand Medium" panose="00000600000000000000" pitchFamily="2" charset="0"/>
              </a:defRPr>
            </a:lvl1pPr>
          </a:lstStyle>
          <a:p>
            <a:r>
              <a:rPr lang="en-US" dirty="0" smtClean="0"/>
              <a:t>Click to edit Master title </a:t>
            </a:r>
            <a:r>
              <a:rPr lang="en-US" dirty="0" err="1" smtClean="0"/>
              <a:t>styleq</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atin typeface="Quicksand" panose="00000500000000000000" pitchFamily="2" charset="0"/>
              </a:defRPr>
            </a:lvl1pPr>
            <a:lvl2pPr>
              <a:defRPr sz="2800">
                <a:latin typeface="Quicksand" panose="00000500000000000000" pitchFamily="2" charset="0"/>
              </a:defRPr>
            </a:lvl2pPr>
            <a:lvl3pPr>
              <a:defRPr sz="2400">
                <a:latin typeface="Quicksand" panose="00000500000000000000" pitchFamily="2" charset="0"/>
              </a:defRPr>
            </a:lvl3pPr>
            <a:lvl4pPr>
              <a:defRPr sz="2000">
                <a:latin typeface="Quicksand" panose="00000500000000000000" pitchFamily="2" charset="0"/>
              </a:defRPr>
            </a:lvl4pPr>
            <a:lvl5pPr>
              <a:defRPr sz="2000">
                <a:latin typeface="Quicksand" panose="00000500000000000000" pitchFamily="2"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Quicksand"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2C24C699-A0ED-4186-B564-7BB0ED0BA6A4}" type="datetime1">
              <a:rPr lang="en-GB" smtClean="0"/>
              <a:t>20/02/2019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9448800" y="0"/>
            <a:ext cx="2743200" cy="365125"/>
          </a:xfrm>
        </p:spPr>
        <p:txBody>
          <a:bodyPr/>
          <a:lstStyle>
            <a:lvl1pPr>
              <a:defRPr sz="1800">
                <a:latin typeface="Gill Sans MT" panose="020B0502020104020203" pitchFamily="34" charset="0"/>
              </a:defRPr>
            </a:lvl1pPr>
          </a:lstStyle>
          <a:p>
            <a:fld id="{409878BA-1865-48D6-B8FD-DA953BE972DA}" type="slidenum">
              <a:rPr lang="en-GB" smtClean="0"/>
              <a:pPr/>
              <a:t>‹#›</a:t>
            </a:fld>
            <a:endParaRPr lang="en-GB" dirty="0"/>
          </a:p>
        </p:txBody>
      </p:sp>
    </p:spTree>
    <p:extLst>
      <p:ext uri="{BB962C8B-B14F-4D97-AF65-F5344CB8AC3E}">
        <p14:creationId xmlns:p14="http://schemas.microsoft.com/office/powerpoint/2010/main" val="1554613244"/>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Quicksand Medium" panose="00000600000000000000" pitchFamily="2"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Quicksand"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C989730B-2A0C-44C3-B540-29E2673E2EE0}" type="datetime1">
              <a:rPr lang="en-GB" smtClean="0"/>
              <a:t>20/02/2019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9448800" y="-9263"/>
            <a:ext cx="2743200" cy="365125"/>
          </a:xfrm>
        </p:spPr>
        <p:txBody>
          <a:bodyPr/>
          <a:lstStyle>
            <a:lvl1pPr>
              <a:defRPr sz="1800">
                <a:latin typeface="Gill Sans MT" panose="020B0502020104020203" pitchFamily="34" charset="0"/>
              </a:defRPr>
            </a:lvl1pPr>
          </a:lstStyle>
          <a:p>
            <a:fld id="{409878BA-1865-48D6-B8FD-DA953BE972DA}" type="slidenum">
              <a:rPr lang="en-GB" smtClean="0"/>
              <a:pPr/>
              <a:t>‹#›</a:t>
            </a:fld>
            <a:endParaRPr lang="en-GB" dirty="0"/>
          </a:p>
        </p:txBody>
      </p:sp>
    </p:spTree>
    <p:extLst>
      <p:ext uri="{BB962C8B-B14F-4D97-AF65-F5344CB8AC3E}">
        <p14:creationId xmlns:p14="http://schemas.microsoft.com/office/powerpoint/2010/main" val="2736805538"/>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2BA69-BF42-482B-9A0C-0C0BC2740386}" type="datetime1">
              <a:rPr lang="en-GB" smtClean="0"/>
              <a:t>20/02/2019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800">
                <a:solidFill>
                  <a:schemeClr val="tx1">
                    <a:tint val="75000"/>
                  </a:schemeClr>
                </a:solidFill>
                <a:latin typeface="Quicksand Medium" panose="00000600000000000000" pitchFamily="2" charset="0"/>
              </a:defRPr>
            </a:lvl1pPr>
          </a:lstStyle>
          <a:p>
            <a:fld id="{409878BA-1865-48D6-B8FD-DA953BE972DA}" type="slidenum">
              <a:rPr lang="en-GB" smtClean="0"/>
              <a:pPr/>
              <a:t>‹#›</a:t>
            </a:fld>
            <a:endParaRPr lang="en-GB" dirty="0"/>
          </a:p>
        </p:txBody>
      </p:sp>
    </p:spTree>
    <p:extLst>
      <p:ext uri="{BB962C8B-B14F-4D97-AF65-F5344CB8AC3E}">
        <p14:creationId xmlns:p14="http://schemas.microsoft.com/office/powerpoint/2010/main" val="3573848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wip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Quicksand Medium" panose="000006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Quicksand"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Quicksand"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cksand"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cksand"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cksand"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gif"/></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gif"/></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1.emf"/></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8007" y="2263534"/>
            <a:ext cx="9955987"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b="1" dirty="0"/>
              <a:t>Multiattribute multialternative decisions as a consequence of efficient computation</a:t>
            </a:r>
            <a:endParaRPr lang="en-GB" dirty="0"/>
          </a:p>
        </p:txBody>
      </p:sp>
      <p:sp>
        <p:nvSpPr>
          <p:cNvPr id="3" name="Subtitle 2"/>
          <p:cNvSpPr txBox="1">
            <a:spLocks/>
          </p:cNvSpPr>
          <p:nvPr/>
        </p:nvSpPr>
        <p:spPr>
          <a:xfrm>
            <a:off x="2242457" y="4478174"/>
            <a:ext cx="7707086"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TW" dirty="0" smtClean="0">
                <a:latin typeface="+mj-lt"/>
              </a:rPr>
              <a:t>Sloan-</a:t>
            </a:r>
            <a:r>
              <a:rPr lang="en-US" altLang="zh-TW" dirty="0" err="1" smtClean="0">
                <a:latin typeface="+mj-lt"/>
              </a:rPr>
              <a:t>Nomis</a:t>
            </a:r>
            <a:r>
              <a:rPr lang="en-US" altLang="zh-TW" dirty="0" smtClean="0">
                <a:latin typeface="+mj-lt"/>
              </a:rPr>
              <a:t> Workshop</a:t>
            </a:r>
          </a:p>
          <a:p>
            <a:pPr marL="0" indent="0" algn="ctr">
              <a:buNone/>
            </a:pPr>
            <a:r>
              <a:rPr lang="en-US" altLang="zh-TW" dirty="0" smtClean="0">
                <a:latin typeface="+mj-lt"/>
              </a:rPr>
              <a:t>Vickie Li</a:t>
            </a:r>
          </a:p>
          <a:p>
            <a:pPr marL="0" indent="0" algn="ctr">
              <a:buNone/>
            </a:pPr>
            <a:r>
              <a:rPr lang="en-US" altLang="zh-TW" sz="1600" dirty="0" smtClean="0">
                <a:latin typeface="+mj-lt"/>
              </a:rPr>
              <a:t>chui.li@psy.ox.ac.uk</a:t>
            </a:r>
          </a:p>
        </p:txBody>
      </p:sp>
      <p:pic>
        <p:nvPicPr>
          <p:cNvPr id="4" name="Picture 2" descr="Oxford-University-squar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2657" y="118496"/>
            <a:ext cx="1470769" cy="147076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Image result for oxford experimental psycholog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6941" y="158209"/>
            <a:ext cx="2581514" cy="14504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680232" y="6295894"/>
            <a:ext cx="2552302" cy="461665"/>
          </a:xfrm>
          <a:prstGeom prst="rect">
            <a:avLst/>
          </a:prstGeom>
          <a:noFill/>
        </p:spPr>
        <p:txBody>
          <a:bodyPr wrap="none" rtlCol="0">
            <a:spAutoFit/>
          </a:bodyPr>
          <a:lstStyle/>
          <a:p>
            <a:r>
              <a:rPr lang="en-GB" sz="2400" dirty="0" smtClean="0">
                <a:latin typeface="Calibri" panose="020F0502020204030204" pitchFamily="34" charset="0"/>
                <a:cs typeface="Calibri" panose="020F0502020204030204" pitchFamily="34" charset="0"/>
              </a:rPr>
              <a:t> Chris Summerfield</a:t>
            </a:r>
            <a:endParaRPr lang="en-GB" sz="24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5"/>
          <a:stretch>
            <a:fillRect/>
          </a:stretch>
        </p:blipFill>
        <p:spPr>
          <a:xfrm>
            <a:off x="250724" y="5251595"/>
            <a:ext cx="1429508" cy="1405049"/>
          </a:xfrm>
          <a:prstGeom prst="rect">
            <a:avLst/>
          </a:prstGeom>
        </p:spPr>
      </p:pic>
      <p:sp>
        <p:nvSpPr>
          <p:cNvPr id="6" name="Slide Number Placeholder 5"/>
          <p:cNvSpPr>
            <a:spLocks noGrp="1"/>
          </p:cNvSpPr>
          <p:nvPr>
            <p:ph type="sldNum" sz="quarter" idx="12"/>
          </p:nvPr>
        </p:nvSpPr>
        <p:spPr/>
        <p:txBody>
          <a:bodyPr/>
          <a:lstStyle/>
          <a:p>
            <a:fld id="{409878BA-1865-48D6-B8FD-DA953BE972DA}" type="slidenum">
              <a:rPr lang="en-GB" smtClean="0"/>
              <a:pPr/>
              <a:t>1</a:t>
            </a:fld>
            <a:endParaRPr lang="en-GB" dirty="0"/>
          </a:p>
        </p:txBody>
      </p:sp>
    </p:spTree>
    <p:extLst>
      <p:ext uri="{BB962C8B-B14F-4D97-AF65-F5344CB8AC3E}">
        <p14:creationId xmlns:p14="http://schemas.microsoft.com/office/powerpoint/2010/main" val="1906318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5" name="TextBox 4"/>
          <p:cNvSpPr txBox="1"/>
          <p:nvPr/>
        </p:nvSpPr>
        <p:spPr>
          <a:xfrm>
            <a:off x="2094959" y="603400"/>
            <a:ext cx="26352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rPr>
              <a:t>benchmarks</a:t>
            </a:r>
            <a:endParaRPr kumimoji="0" lang="en-GB" sz="3600" b="0" i="0" u="none" strike="noStrike" kern="1200" cap="none" spc="0" normalizeH="0" baseline="0" noProof="0" dirty="0">
              <a:ln>
                <a:noFill/>
              </a:ln>
              <a:solidFill>
                <a:prstClr val="black"/>
              </a:solidFill>
              <a:effectLst/>
              <a:uLnTx/>
              <a:uFillTx/>
            </a:endParaRPr>
          </a:p>
        </p:txBody>
      </p:sp>
      <p:cxnSp>
        <p:nvCxnSpPr>
          <p:cNvPr id="6" name="Straight Connector 5"/>
          <p:cNvCxnSpPr>
            <a:stCxn id="5" idx="3"/>
          </p:cNvCxnSpPr>
          <p:nvPr/>
        </p:nvCxnSpPr>
        <p:spPr>
          <a:xfrm flipV="1">
            <a:off x="4730166" y="926328"/>
            <a:ext cx="7461834" cy="2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713" y="615538"/>
            <a:ext cx="720000" cy="720000"/>
          </a:xfrm>
          <a:prstGeom prst="rect">
            <a:avLst/>
          </a:prstGeom>
        </p:spPr>
      </p:pic>
      <p:sp>
        <p:nvSpPr>
          <p:cNvPr id="14" name="TextBox 13"/>
          <p:cNvSpPr txBox="1"/>
          <p:nvPr/>
        </p:nvSpPr>
        <p:spPr>
          <a:xfrm>
            <a:off x="2475447" y="1451290"/>
            <a:ext cx="7241105" cy="553998"/>
          </a:xfrm>
          <a:prstGeom prst="rect">
            <a:avLst/>
          </a:prstGeom>
          <a:noFill/>
        </p:spPr>
        <p:txBody>
          <a:bodyPr wrap="square" rtlCol="0">
            <a:spAutoFit/>
          </a:bodyPr>
          <a:lstStyle/>
          <a:p>
            <a:pPr>
              <a:lnSpc>
                <a:spcPct val="150000"/>
              </a:lnSpc>
            </a:pPr>
            <a:r>
              <a:rPr lang="en-GB" sz="2000" b="1" dirty="0" smtClean="0"/>
              <a:t>Intercorrelation</a:t>
            </a:r>
            <a:r>
              <a:rPr lang="en-GB" sz="2000" dirty="0" smtClean="0"/>
              <a:t> </a:t>
            </a:r>
            <a:r>
              <a:rPr lang="en-GB" sz="2000" dirty="0"/>
              <a:t>of decoy </a:t>
            </a:r>
            <a:r>
              <a:rPr lang="en-GB" sz="2000" dirty="0" smtClean="0"/>
              <a:t>effects and individual differences</a:t>
            </a:r>
            <a:endParaRPr lang="en-GB" sz="2000" dirty="0"/>
          </a:p>
        </p:txBody>
      </p:sp>
      <p:sp>
        <p:nvSpPr>
          <p:cNvPr id="9" name="TextBox 8"/>
          <p:cNvSpPr txBox="1"/>
          <p:nvPr/>
        </p:nvSpPr>
        <p:spPr>
          <a:xfrm>
            <a:off x="11011869" y="6550223"/>
            <a:ext cx="1180131" cy="307777"/>
          </a:xfrm>
          <a:prstGeom prst="rect">
            <a:avLst/>
          </a:prstGeom>
          <a:noFill/>
        </p:spPr>
        <p:txBody>
          <a:bodyPr wrap="none" rtlCol="0">
            <a:spAutoFit/>
          </a:bodyPr>
          <a:lstStyle/>
          <a:p>
            <a:r>
              <a:rPr lang="en-GB" sz="1400" dirty="0" smtClean="0">
                <a:latin typeface="Quicksand" panose="00000500000000000000" pitchFamily="2" charset="0"/>
              </a:rPr>
              <a:t>Li et al. 2018</a:t>
            </a:r>
            <a:endParaRPr lang="en-GB" sz="1400" dirty="0">
              <a:latin typeface="Quicksand" panose="00000500000000000000" pitchFamily="2" charset="0"/>
            </a:endParaRPr>
          </a:p>
        </p:txBody>
      </p:sp>
      <p:sp>
        <p:nvSpPr>
          <p:cNvPr id="2" name="Slide Number Placeholder 1"/>
          <p:cNvSpPr>
            <a:spLocks noGrp="1"/>
          </p:cNvSpPr>
          <p:nvPr>
            <p:ph type="sldNum" sz="quarter" idx="12"/>
          </p:nvPr>
        </p:nvSpPr>
        <p:spPr/>
        <p:txBody>
          <a:bodyPr/>
          <a:lstStyle/>
          <a:p>
            <a:fld id="{409878BA-1865-48D6-B8FD-DA953BE972DA}" type="slidenum">
              <a:rPr lang="en-GB" smtClean="0"/>
              <a:pPr/>
              <a:t>10</a:t>
            </a:fld>
            <a:endParaRPr lang="en-GB" dirty="0"/>
          </a:p>
        </p:txBody>
      </p:sp>
      <p:pic>
        <p:nvPicPr>
          <p:cNvPr id="15" name="Picture 14"/>
          <p:cNvPicPr>
            <a:picLocks noChangeAspect="1"/>
          </p:cNvPicPr>
          <p:nvPr/>
        </p:nvPicPr>
        <p:blipFill>
          <a:blip r:embed="rId4"/>
          <a:stretch>
            <a:fillRect/>
          </a:stretch>
        </p:blipFill>
        <p:spPr>
          <a:xfrm>
            <a:off x="1892100" y="2121039"/>
            <a:ext cx="8407801" cy="4313267"/>
          </a:xfrm>
          <a:prstGeom prst="rect">
            <a:avLst/>
          </a:prstGeom>
        </p:spPr>
      </p:pic>
      <p:sp>
        <p:nvSpPr>
          <p:cNvPr id="17" name="TextBox 16"/>
          <p:cNvSpPr txBox="1"/>
          <p:nvPr/>
        </p:nvSpPr>
        <p:spPr>
          <a:xfrm>
            <a:off x="10188605" y="3322186"/>
            <a:ext cx="1646528" cy="738664"/>
          </a:xfrm>
          <a:prstGeom prst="rect">
            <a:avLst/>
          </a:prstGeom>
          <a:noFill/>
        </p:spPr>
        <p:txBody>
          <a:bodyPr wrap="square" rtlCol="0">
            <a:spAutoFit/>
          </a:bodyPr>
          <a:lstStyle/>
          <a:p>
            <a:r>
              <a:rPr lang="en-GB" sz="1400" dirty="0" err="1" smtClean="0">
                <a:latin typeface="Quicksand" panose="00000500000000000000" pitchFamily="2" charset="0"/>
              </a:rPr>
              <a:t>Berkowitsch</a:t>
            </a:r>
            <a:r>
              <a:rPr lang="en-GB" sz="1400" dirty="0" smtClean="0">
                <a:latin typeface="Quicksand" panose="00000500000000000000" pitchFamily="2" charset="0"/>
              </a:rPr>
              <a:t>, </a:t>
            </a:r>
            <a:r>
              <a:rPr lang="en-GB" sz="1400" dirty="0" err="1" smtClean="0">
                <a:latin typeface="Quicksand" panose="00000500000000000000" pitchFamily="2" charset="0"/>
              </a:rPr>
              <a:t>Scheibehenne</a:t>
            </a:r>
            <a:r>
              <a:rPr lang="en-GB" sz="1400" dirty="0" smtClean="0">
                <a:latin typeface="Quicksand" panose="00000500000000000000" pitchFamily="2" charset="0"/>
              </a:rPr>
              <a:t> &amp; </a:t>
            </a:r>
            <a:r>
              <a:rPr lang="en-GB" sz="1400" dirty="0" err="1" smtClean="0">
                <a:latin typeface="Quicksand" panose="00000500000000000000" pitchFamily="2" charset="0"/>
              </a:rPr>
              <a:t>Rieskamp</a:t>
            </a:r>
            <a:r>
              <a:rPr lang="en-GB" sz="1400" dirty="0" smtClean="0">
                <a:latin typeface="Quicksand" panose="00000500000000000000" pitchFamily="2" charset="0"/>
              </a:rPr>
              <a:t> (2014)</a:t>
            </a:r>
            <a:endParaRPr lang="en-GB" sz="1400" dirty="0">
              <a:latin typeface="Quicksand" panose="00000500000000000000" pitchFamily="2" charset="0"/>
            </a:endParaRPr>
          </a:p>
        </p:txBody>
      </p:sp>
    </p:spTree>
    <p:extLst>
      <p:ext uri="{BB962C8B-B14F-4D97-AF65-F5344CB8AC3E}">
        <p14:creationId xmlns:p14="http://schemas.microsoft.com/office/powerpoint/2010/main" val="3753424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5" name="TextBox 4"/>
          <p:cNvSpPr txBox="1"/>
          <p:nvPr/>
        </p:nvSpPr>
        <p:spPr>
          <a:xfrm>
            <a:off x="2094959" y="603400"/>
            <a:ext cx="25363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rPr>
              <a:t>benchmarks</a:t>
            </a:r>
            <a:endParaRPr kumimoji="0" lang="en-GB" sz="3600" b="0" i="0" u="none" strike="noStrike" kern="1200" cap="none" spc="0" normalizeH="0" baseline="0" noProof="0" dirty="0">
              <a:ln>
                <a:noFill/>
              </a:ln>
              <a:solidFill>
                <a:prstClr val="black"/>
              </a:solidFill>
              <a:effectLst/>
              <a:uLnTx/>
              <a:uFillTx/>
            </a:endParaRPr>
          </a:p>
        </p:txBody>
      </p:sp>
      <p:cxnSp>
        <p:nvCxnSpPr>
          <p:cNvPr id="6" name="Straight Connector 5"/>
          <p:cNvCxnSpPr>
            <a:stCxn id="5" idx="3"/>
          </p:cNvCxnSpPr>
          <p:nvPr/>
        </p:nvCxnSpPr>
        <p:spPr>
          <a:xfrm flipV="1">
            <a:off x="4631312" y="926328"/>
            <a:ext cx="7560688" cy="2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713" y="615538"/>
            <a:ext cx="720000" cy="720000"/>
          </a:xfrm>
          <a:prstGeom prst="rect">
            <a:avLst/>
          </a:prstGeom>
        </p:spPr>
      </p:pic>
      <p:sp>
        <p:nvSpPr>
          <p:cNvPr id="15" name="TextBox 14"/>
          <p:cNvSpPr txBox="1"/>
          <p:nvPr/>
        </p:nvSpPr>
        <p:spPr>
          <a:xfrm>
            <a:off x="2316480" y="1572659"/>
            <a:ext cx="7271658" cy="553998"/>
          </a:xfrm>
          <a:prstGeom prst="rect">
            <a:avLst/>
          </a:prstGeom>
          <a:noFill/>
        </p:spPr>
        <p:txBody>
          <a:bodyPr wrap="square" rtlCol="0">
            <a:spAutoFit/>
          </a:bodyPr>
          <a:lstStyle/>
          <a:p>
            <a:pPr>
              <a:lnSpc>
                <a:spcPct val="150000"/>
              </a:lnSpc>
            </a:pPr>
            <a:r>
              <a:rPr lang="en-GB" sz="2000" dirty="0" smtClean="0"/>
              <a:t>The </a:t>
            </a:r>
            <a:r>
              <a:rPr lang="en-GB" sz="2000" dirty="0"/>
              <a:t>effect of </a:t>
            </a:r>
            <a:r>
              <a:rPr lang="en-GB" sz="2000" b="1" dirty="0"/>
              <a:t>time pressure</a:t>
            </a:r>
            <a:r>
              <a:rPr lang="en-GB" sz="2000" dirty="0"/>
              <a:t> on the strength of decoy </a:t>
            </a:r>
            <a:r>
              <a:rPr lang="en-GB" sz="2000" dirty="0" smtClean="0"/>
              <a:t>effects</a:t>
            </a:r>
            <a:endParaRPr lang="en-GB" sz="2000" dirty="0"/>
          </a:p>
        </p:txBody>
      </p:sp>
      <p:sp>
        <p:nvSpPr>
          <p:cNvPr id="9" name="TextBox 8"/>
          <p:cNvSpPr txBox="1"/>
          <p:nvPr/>
        </p:nvSpPr>
        <p:spPr>
          <a:xfrm>
            <a:off x="11011869" y="6550223"/>
            <a:ext cx="1180131" cy="307777"/>
          </a:xfrm>
          <a:prstGeom prst="rect">
            <a:avLst/>
          </a:prstGeom>
          <a:noFill/>
        </p:spPr>
        <p:txBody>
          <a:bodyPr wrap="none" rtlCol="0">
            <a:spAutoFit/>
          </a:bodyPr>
          <a:lstStyle/>
          <a:p>
            <a:r>
              <a:rPr lang="en-GB" sz="1400" dirty="0" smtClean="0">
                <a:latin typeface="Quicksand" panose="00000500000000000000" pitchFamily="2" charset="0"/>
              </a:rPr>
              <a:t>Li et al. 2018</a:t>
            </a:r>
            <a:endParaRPr lang="en-GB" sz="1400" dirty="0">
              <a:latin typeface="Quicksand" panose="00000500000000000000" pitchFamily="2" charset="0"/>
            </a:endParaRPr>
          </a:p>
        </p:txBody>
      </p:sp>
      <p:sp>
        <p:nvSpPr>
          <p:cNvPr id="2" name="Slide Number Placeholder 1"/>
          <p:cNvSpPr>
            <a:spLocks noGrp="1"/>
          </p:cNvSpPr>
          <p:nvPr>
            <p:ph type="sldNum" sz="quarter" idx="12"/>
          </p:nvPr>
        </p:nvSpPr>
        <p:spPr/>
        <p:txBody>
          <a:bodyPr/>
          <a:lstStyle/>
          <a:p>
            <a:fld id="{409878BA-1865-48D6-B8FD-DA953BE972DA}" type="slidenum">
              <a:rPr lang="en-GB" smtClean="0"/>
              <a:pPr/>
              <a:t>11</a:t>
            </a:fld>
            <a:endParaRPr lang="en-GB" dirty="0"/>
          </a:p>
        </p:txBody>
      </p:sp>
      <p:pic>
        <p:nvPicPr>
          <p:cNvPr id="3" name="Picture 2"/>
          <p:cNvPicPr>
            <a:picLocks noChangeAspect="1"/>
          </p:cNvPicPr>
          <p:nvPr/>
        </p:nvPicPr>
        <p:blipFill>
          <a:blip r:embed="rId4"/>
          <a:stretch>
            <a:fillRect/>
          </a:stretch>
        </p:blipFill>
        <p:spPr>
          <a:xfrm>
            <a:off x="3739455" y="2175522"/>
            <a:ext cx="4242825" cy="4374701"/>
          </a:xfrm>
          <a:prstGeom prst="rect">
            <a:avLst/>
          </a:prstGeom>
        </p:spPr>
      </p:pic>
    </p:spTree>
    <p:extLst>
      <p:ext uri="{BB962C8B-B14F-4D97-AF65-F5344CB8AC3E}">
        <p14:creationId xmlns:p14="http://schemas.microsoft.com/office/powerpoint/2010/main" val="2068733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660502" y="2144704"/>
            <a:ext cx="2287540" cy="1845628"/>
          </a:xfrm>
          <a:prstGeom prst="rect">
            <a:avLst/>
          </a:prstGeom>
        </p:spPr>
      </p:pic>
      <p:pic>
        <p:nvPicPr>
          <p:cNvPr id="17" name="Picture 16"/>
          <p:cNvPicPr>
            <a:picLocks noChangeAspect="1"/>
          </p:cNvPicPr>
          <p:nvPr/>
        </p:nvPicPr>
        <p:blipFill>
          <a:blip r:embed="rId4"/>
          <a:stretch>
            <a:fillRect/>
          </a:stretch>
        </p:blipFill>
        <p:spPr>
          <a:xfrm>
            <a:off x="7850090" y="4905464"/>
            <a:ext cx="1908364" cy="1952536"/>
          </a:xfrm>
          <a:prstGeom prst="rect">
            <a:avLst/>
          </a:prstGeom>
        </p:spPr>
      </p:pic>
      <p:cxnSp>
        <p:nvCxnSpPr>
          <p:cNvPr id="4"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5" name="TextBox 4"/>
          <p:cNvSpPr txBox="1"/>
          <p:nvPr/>
        </p:nvSpPr>
        <p:spPr>
          <a:xfrm>
            <a:off x="2094959" y="603400"/>
            <a:ext cx="26401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rPr>
              <a:t>benchmarks</a:t>
            </a:r>
            <a:endParaRPr kumimoji="0" lang="en-GB" sz="3600" b="0" i="0" u="none" strike="noStrike" kern="1200" cap="none" spc="0" normalizeH="0" baseline="0" noProof="0" dirty="0">
              <a:ln>
                <a:noFill/>
              </a:ln>
              <a:solidFill>
                <a:prstClr val="black"/>
              </a:solidFill>
              <a:effectLst/>
              <a:uLnTx/>
              <a:uFillTx/>
            </a:endParaRPr>
          </a:p>
        </p:txBody>
      </p:sp>
      <p:cxnSp>
        <p:nvCxnSpPr>
          <p:cNvPr id="6" name="Straight Connector 5"/>
          <p:cNvCxnSpPr>
            <a:stCxn id="5" idx="3"/>
          </p:cNvCxnSpPr>
          <p:nvPr/>
        </p:nvCxnSpPr>
        <p:spPr>
          <a:xfrm flipV="1">
            <a:off x="4735109" y="926328"/>
            <a:ext cx="7456891" cy="2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3713" y="615538"/>
            <a:ext cx="720000" cy="720000"/>
          </a:xfrm>
          <a:prstGeom prst="rect">
            <a:avLst/>
          </a:prstGeom>
        </p:spPr>
      </p:pic>
      <p:pic>
        <p:nvPicPr>
          <p:cNvPr id="10" name="Picture 9"/>
          <p:cNvPicPr>
            <a:picLocks noChangeAspect="1"/>
          </p:cNvPicPr>
          <p:nvPr/>
        </p:nvPicPr>
        <p:blipFill>
          <a:blip r:embed="rId6"/>
          <a:stretch>
            <a:fillRect/>
          </a:stretch>
        </p:blipFill>
        <p:spPr>
          <a:xfrm>
            <a:off x="1643367" y="2481187"/>
            <a:ext cx="2841099" cy="1509145"/>
          </a:xfrm>
          <a:prstGeom prst="rect">
            <a:avLst/>
          </a:prstGeom>
        </p:spPr>
      </p:pic>
      <p:sp>
        <p:nvSpPr>
          <p:cNvPr id="11" name="Rectangle 10"/>
          <p:cNvSpPr/>
          <p:nvPr/>
        </p:nvSpPr>
        <p:spPr>
          <a:xfrm>
            <a:off x="1233713" y="1385157"/>
            <a:ext cx="4282672" cy="923330"/>
          </a:xfrm>
          <a:prstGeom prst="rect">
            <a:avLst/>
          </a:prstGeom>
        </p:spPr>
        <p:txBody>
          <a:bodyPr wrap="square">
            <a:spAutoFit/>
          </a:bodyPr>
          <a:lstStyle/>
          <a:p>
            <a:pPr>
              <a:lnSpc>
                <a:spcPct val="150000"/>
              </a:lnSpc>
            </a:pPr>
            <a:r>
              <a:rPr lang="en-GB" b="1" dirty="0"/>
              <a:t>P</a:t>
            </a:r>
            <a:r>
              <a:rPr lang="en-GB" b="1" dirty="0" smtClean="0"/>
              <a:t>ositive </a:t>
            </a:r>
            <a:r>
              <a:rPr lang="en-GB" b="1" dirty="0"/>
              <a:t>and negative distractor effect </a:t>
            </a:r>
            <a:r>
              <a:rPr lang="en-GB" dirty="0"/>
              <a:t>in the single attribute case </a:t>
            </a:r>
          </a:p>
        </p:txBody>
      </p:sp>
      <p:sp>
        <p:nvSpPr>
          <p:cNvPr id="12" name="Rectangle 11"/>
          <p:cNvSpPr/>
          <p:nvPr/>
        </p:nvSpPr>
        <p:spPr>
          <a:xfrm>
            <a:off x="6723821" y="1385157"/>
            <a:ext cx="4729655" cy="923330"/>
          </a:xfrm>
          <a:prstGeom prst="rect">
            <a:avLst/>
          </a:prstGeom>
        </p:spPr>
        <p:txBody>
          <a:bodyPr wrap="square">
            <a:spAutoFit/>
          </a:bodyPr>
          <a:lstStyle/>
          <a:p>
            <a:pPr>
              <a:lnSpc>
                <a:spcPct val="150000"/>
              </a:lnSpc>
            </a:pPr>
            <a:r>
              <a:rPr lang="en-GB" dirty="0" smtClean="0"/>
              <a:t>The </a:t>
            </a:r>
            <a:r>
              <a:rPr lang="en-GB" dirty="0"/>
              <a:t>effect of </a:t>
            </a:r>
            <a:r>
              <a:rPr lang="en-GB" b="1" dirty="0"/>
              <a:t>parametric decoy</a:t>
            </a:r>
            <a:r>
              <a:rPr lang="en-GB" dirty="0"/>
              <a:t> values in the attribute space</a:t>
            </a:r>
          </a:p>
        </p:txBody>
      </p:sp>
      <p:sp>
        <p:nvSpPr>
          <p:cNvPr id="14" name="TextBox 13"/>
          <p:cNvSpPr txBox="1"/>
          <p:nvPr/>
        </p:nvSpPr>
        <p:spPr>
          <a:xfrm>
            <a:off x="1233713" y="4356030"/>
            <a:ext cx="4536466" cy="507831"/>
          </a:xfrm>
          <a:prstGeom prst="rect">
            <a:avLst/>
          </a:prstGeom>
          <a:noFill/>
        </p:spPr>
        <p:txBody>
          <a:bodyPr wrap="square" rtlCol="0">
            <a:spAutoFit/>
          </a:bodyPr>
          <a:lstStyle/>
          <a:p>
            <a:pPr>
              <a:lnSpc>
                <a:spcPct val="150000"/>
              </a:lnSpc>
            </a:pPr>
            <a:r>
              <a:rPr lang="en-GB" dirty="0" smtClean="0"/>
              <a:t>I</a:t>
            </a:r>
            <a:r>
              <a:rPr lang="en-GB" b="1" dirty="0" smtClean="0"/>
              <a:t>ntercorrelation</a:t>
            </a:r>
            <a:r>
              <a:rPr lang="en-GB" dirty="0" smtClean="0"/>
              <a:t> </a:t>
            </a:r>
            <a:r>
              <a:rPr lang="en-GB" dirty="0"/>
              <a:t>of decoy </a:t>
            </a:r>
            <a:r>
              <a:rPr lang="en-GB" dirty="0" smtClean="0"/>
              <a:t>effects</a:t>
            </a:r>
            <a:endParaRPr lang="en-GB" dirty="0"/>
          </a:p>
        </p:txBody>
      </p:sp>
      <p:sp>
        <p:nvSpPr>
          <p:cNvPr id="15" name="TextBox 14"/>
          <p:cNvSpPr txBox="1"/>
          <p:nvPr/>
        </p:nvSpPr>
        <p:spPr>
          <a:xfrm>
            <a:off x="6842233" y="4091151"/>
            <a:ext cx="4800601" cy="923330"/>
          </a:xfrm>
          <a:prstGeom prst="rect">
            <a:avLst/>
          </a:prstGeom>
          <a:noFill/>
        </p:spPr>
        <p:txBody>
          <a:bodyPr wrap="square" rtlCol="0">
            <a:spAutoFit/>
          </a:bodyPr>
          <a:lstStyle/>
          <a:p>
            <a:pPr>
              <a:lnSpc>
                <a:spcPct val="150000"/>
              </a:lnSpc>
            </a:pPr>
            <a:r>
              <a:rPr lang="en-GB" dirty="0" smtClean="0"/>
              <a:t>The </a:t>
            </a:r>
            <a:r>
              <a:rPr lang="en-GB" dirty="0"/>
              <a:t>effect of </a:t>
            </a:r>
            <a:r>
              <a:rPr lang="en-GB" b="1" dirty="0"/>
              <a:t>time pressure</a:t>
            </a:r>
            <a:r>
              <a:rPr lang="en-GB" dirty="0"/>
              <a:t> on the strength of decoy </a:t>
            </a:r>
            <a:r>
              <a:rPr lang="en-GB" dirty="0" smtClean="0"/>
              <a:t>effects</a:t>
            </a:r>
            <a:endParaRPr lang="en-GB" dirty="0"/>
          </a:p>
        </p:txBody>
      </p:sp>
      <p:pic>
        <p:nvPicPr>
          <p:cNvPr id="16" name="Picture 15"/>
          <p:cNvPicPr>
            <a:picLocks noChangeAspect="1"/>
          </p:cNvPicPr>
          <p:nvPr/>
        </p:nvPicPr>
        <p:blipFill>
          <a:blip r:embed="rId7"/>
          <a:stretch>
            <a:fillRect/>
          </a:stretch>
        </p:blipFill>
        <p:spPr>
          <a:xfrm>
            <a:off x="928734" y="5018918"/>
            <a:ext cx="5005438" cy="170255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147709">
            <a:off x="10068925" y="3244878"/>
            <a:ext cx="538519" cy="538519"/>
          </a:xfrm>
          <a:prstGeom prst="rect">
            <a:avLst/>
          </a:prstGeom>
        </p:spPr>
      </p:pic>
      <p:sp>
        <p:nvSpPr>
          <p:cNvPr id="9" name="TextBox 8"/>
          <p:cNvSpPr txBox="1"/>
          <p:nvPr/>
        </p:nvSpPr>
        <p:spPr>
          <a:xfrm>
            <a:off x="11011869" y="6550223"/>
            <a:ext cx="1180131" cy="307777"/>
          </a:xfrm>
          <a:prstGeom prst="rect">
            <a:avLst/>
          </a:prstGeom>
          <a:noFill/>
        </p:spPr>
        <p:txBody>
          <a:bodyPr wrap="none" rtlCol="0">
            <a:spAutoFit/>
          </a:bodyPr>
          <a:lstStyle/>
          <a:p>
            <a:r>
              <a:rPr lang="en-GB" sz="1400" dirty="0" smtClean="0">
                <a:latin typeface="Quicksand" panose="00000500000000000000" pitchFamily="2" charset="0"/>
              </a:rPr>
              <a:t>Li et al. 2018</a:t>
            </a:r>
            <a:endParaRPr lang="en-GB" sz="1400" dirty="0">
              <a:latin typeface="Quicksand" panose="00000500000000000000" pitchFamily="2" charset="0"/>
            </a:endParaRPr>
          </a:p>
        </p:txBody>
      </p:sp>
      <p:sp>
        <p:nvSpPr>
          <p:cNvPr id="2" name="Slide Number Placeholder 1"/>
          <p:cNvSpPr>
            <a:spLocks noGrp="1"/>
          </p:cNvSpPr>
          <p:nvPr>
            <p:ph type="sldNum" sz="quarter" idx="12"/>
          </p:nvPr>
        </p:nvSpPr>
        <p:spPr/>
        <p:txBody>
          <a:bodyPr/>
          <a:lstStyle/>
          <a:p>
            <a:fld id="{409878BA-1865-48D6-B8FD-DA953BE972DA}" type="slidenum">
              <a:rPr lang="en-GB" smtClean="0"/>
              <a:pPr/>
              <a:t>12</a:t>
            </a:fld>
            <a:endParaRPr lang="en-GB" dirty="0"/>
          </a:p>
        </p:txBody>
      </p:sp>
    </p:spTree>
    <p:extLst>
      <p:ext uri="{BB962C8B-B14F-4D97-AF65-F5344CB8AC3E}">
        <p14:creationId xmlns:p14="http://schemas.microsoft.com/office/powerpoint/2010/main" val="1240726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5" name="TextBox 4"/>
          <p:cNvSpPr txBox="1"/>
          <p:nvPr/>
        </p:nvSpPr>
        <p:spPr>
          <a:xfrm>
            <a:off x="2094959" y="603400"/>
            <a:ext cx="4276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rPr>
              <a:t>Qualitative signatures</a:t>
            </a:r>
            <a:endParaRPr kumimoji="0" lang="en-GB" sz="3600" b="0" i="0" u="none" strike="noStrike" kern="1200" cap="none" spc="0" normalizeH="0" baseline="0" noProof="0" dirty="0">
              <a:ln>
                <a:noFill/>
              </a:ln>
              <a:solidFill>
                <a:prstClr val="black"/>
              </a:solidFill>
              <a:effectLst/>
              <a:uLnTx/>
              <a:uFillTx/>
            </a:endParaRPr>
          </a:p>
        </p:txBody>
      </p:sp>
      <p:cxnSp>
        <p:nvCxnSpPr>
          <p:cNvPr id="6" name="Straight Connector 5"/>
          <p:cNvCxnSpPr>
            <a:stCxn id="5" idx="3"/>
          </p:cNvCxnSpPr>
          <p:nvPr/>
        </p:nvCxnSpPr>
        <p:spPr>
          <a:xfrm flipV="1">
            <a:off x="6371144" y="926328"/>
            <a:ext cx="5820856" cy="2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713" y="603400"/>
            <a:ext cx="720000" cy="720000"/>
          </a:xfrm>
          <a:prstGeom prst="rect">
            <a:avLst/>
          </a:prstGeom>
        </p:spPr>
      </p:pic>
      <p:sp>
        <p:nvSpPr>
          <p:cNvPr id="2" name="TextBox 1"/>
          <p:cNvSpPr txBox="1"/>
          <p:nvPr/>
        </p:nvSpPr>
        <p:spPr>
          <a:xfrm>
            <a:off x="1368727" y="1787509"/>
            <a:ext cx="1524000" cy="923330"/>
          </a:xfrm>
          <a:prstGeom prst="rect">
            <a:avLst/>
          </a:prstGeom>
          <a:noFill/>
        </p:spPr>
        <p:txBody>
          <a:bodyPr wrap="square" rtlCol="0">
            <a:spAutoFit/>
          </a:bodyPr>
          <a:lstStyle/>
          <a:p>
            <a:pPr algn="r"/>
            <a:r>
              <a:rPr lang="en-GB" dirty="0" smtClean="0">
                <a:latin typeface="Quicksand Medium" panose="00000600000000000000" pitchFamily="2" charset="0"/>
              </a:rPr>
              <a:t>Attribute</a:t>
            </a:r>
            <a:r>
              <a:rPr lang="en-GB" dirty="0" smtClean="0">
                <a:latin typeface="Quicksand" panose="00000500000000000000" pitchFamily="2" charset="0"/>
              </a:rPr>
              <a:t>-wise comparison</a:t>
            </a:r>
            <a:endParaRPr lang="en-GB" dirty="0">
              <a:latin typeface="Quicksand" panose="00000500000000000000" pitchFamily="2" charset="0"/>
            </a:endParaRPr>
          </a:p>
        </p:txBody>
      </p:sp>
      <p:sp>
        <p:nvSpPr>
          <p:cNvPr id="10" name="TextBox 9"/>
          <p:cNvSpPr txBox="1"/>
          <p:nvPr/>
        </p:nvSpPr>
        <p:spPr>
          <a:xfrm>
            <a:off x="1477995" y="3550174"/>
            <a:ext cx="1524000" cy="923330"/>
          </a:xfrm>
          <a:prstGeom prst="rect">
            <a:avLst/>
          </a:prstGeom>
          <a:noFill/>
        </p:spPr>
        <p:txBody>
          <a:bodyPr wrap="square" rtlCol="0">
            <a:spAutoFit/>
          </a:bodyPr>
          <a:lstStyle/>
          <a:p>
            <a:pPr algn="r"/>
            <a:r>
              <a:rPr lang="en-GB" dirty="0" smtClean="0">
                <a:latin typeface="Quicksand Medium" panose="00000600000000000000" pitchFamily="2" charset="0"/>
              </a:rPr>
              <a:t>Alternative</a:t>
            </a:r>
            <a:r>
              <a:rPr lang="en-GB" dirty="0" smtClean="0">
                <a:latin typeface="Quicksand" panose="00000500000000000000" pitchFamily="2" charset="0"/>
              </a:rPr>
              <a:t>-wise comparison</a:t>
            </a:r>
            <a:endParaRPr lang="en-GB" dirty="0">
              <a:latin typeface="Quicksand" panose="00000500000000000000" pitchFamily="2" charset="0"/>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8855"/>
          <a:stretch/>
        </p:blipFill>
        <p:spPr>
          <a:xfrm>
            <a:off x="3518450" y="3143323"/>
            <a:ext cx="5741176" cy="1675605"/>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9261" b="6868"/>
          <a:stretch/>
        </p:blipFill>
        <p:spPr>
          <a:xfrm>
            <a:off x="3465440" y="1623139"/>
            <a:ext cx="5748005" cy="1570227"/>
          </a:xfrm>
          <a:prstGeom prst="rect">
            <a:avLst/>
          </a:prstGeom>
        </p:spPr>
      </p:pic>
      <p:sp>
        <p:nvSpPr>
          <p:cNvPr id="3" name="Slide Number Placeholder 2"/>
          <p:cNvSpPr>
            <a:spLocks noGrp="1"/>
          </p:cNvSpPr>
          <p:nvPr>
            <p:ph type="sldNum" sz="quarter" idx="12"/>
          </p:nvPr>
        </p:nvSpPr>
        <p:spPr/>
        <p:txBody>
          <a:bodyPr/>
          <a:lstStyle/>
          <a:p>
            <a:fld id="{409878BA-1865-48D6-B8FD-DA953BE972DA}" type="slidenum">
              <a:rPr lang="en-GB" smtClean="0"/>
              <a:pPr/>
              <a:t>13</a:t>
            </a:fld>
            <a:endParaRPr lang="en-GB" dirty="0"/>
          </a:p>
        </p:txBody>
      </p:sp>
    </p:spTree>
    <p:extLst>
      <p:ext uri="{BB962C8B-B14F-4D97-AF65-F5344CB8AC3E}">
        <p14:creationId xmlns:p14="http://schemas.microsoft.com/office/powerpoint/2010/main" val="28852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5" name="TextBox 4"/>
          <p:cNvSpPr txBox="1"/>
          <p:nvPr/>
        </p:nvSpPr>
        <p:spPr>
          <a:xfrm>
            <a:off x="2094959" y="603400"/>
            <a:ext cx="43453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rPr>
              <a:t>Qualitative signatures</a:t>
            </a:r>
            <a:endParaRPr kumimoji="0" lang="en-GB" sz="3600" b="0" i="0" u="none" strike="noStrike" kern="1200" cap="none" spc="0" normalizeH="0" baseline="0" noProof="0" dirty="0">
              <a:ln>
                <a:noFill/>
              </a:ln>
              <a:solidFill>
                <a:prstClr val="black"/>
              </a:solidFill>
              <a:effectLst/>
              <a:uLnTx/>
              <a:uFillTx/>
            </a:endParaRPr>
          </a:p>
        </p:txBody>
      </p:sp>
      <p:cxnSp>
        <p:nvCxnSpPr>
          <p:cNvPr id="6" name="Straight Connector 5"/>
          <p:cNvCxnSpPr>
            <a:stCxn id="5" idx="3"/>
          </p:cNvCxnSpPr>
          <p:nvPr/>
        </p:nvCxnSpPr>
        <p:spPr>
          <a:xfrm flipV="1">
            <a:off x="6440342" y="926328"/>
            <a:ext cx="5751658" cy="2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713" y="603400"/>
            <a:ext cx="720000" cy="720000"/>
          </a:xfrm>
          <a:prstGeom prst="rect">
            <a:avLst/>
          </a:prstGeom>
        </p:spPr>
      </p:pic>
      <p:sp>
        <p:nvSpPr>
          <p:cNvPr id="2" name="TextBox 1"/>
          <p:cNvSpPr txBox="1"/>
          <p:nvPr/>
        </p:nvSpPr>
        <p:spPr>
          <a:xfrm>
            <a:off x="1368727" y="1787509"/>
            <a:ext cx="1524000" cy="923330"/>
          </a:xfrm>
          <a:prstGeom prst="rect">
            <a:avLst/>
          </a:prstGeom>
          <a:noFill/>
        </p:spPr>
        <p:txBody>
          <a:bodyPr wrap="square" rtlCol="0">
            <a:spAutoFit/>
          </a:bodyPr>
          <a:lstStyle/>
          <a:p>
            <a:pPr algn="r"/>
            <a:r>
              <a:rPr lang="en-GB" dirty="0" smtClean="0">
                <a:latin typeface="Quicksand Medium" panose="00000600000000000000" pitchFamily="2" charset="0"/>
              </a:rPr>
              <a:t>Attribute</a:t>
            </a:r>
            <a:r>
              <a:rPr lang="en-GB" dirty="0" smtClean="0">
                <a:latin typeface="Quicksand" panose="00000500000000000000" pitchFamily="2" charset="0"/>
              </a:rPr>
              <a:t>-wise comparison</a:t>
            </a:r>
            <a:endParaRPr lang="en-GB" dirty="0">
              <a:latin typeface="Quicksand" panose="00000500000000000000" pitchFamily="2" charset="0"/>
            </a:endParaRPr>
          </a:p>
        </p:txBody>
      </p:sp>
      <p:sp>
        <p:nvSpPr>
          <p:cNvPr id="10" name="TextBox 9"/>
          <p:cNvSpPr txBox="1"/>
          <p:nvPr/>
        </p:nvSpPr>
        <p:spPr>
          <a:xfrm>
            <a:off x="1477995" y="3550174"/>
            <a:ext cx="1524000" cy="923330"/>
          </a:xfrm>
          <a:prstGeom prst="rect">
            <a:avLst/>
          </a:prstGeom>
          <a:noFill/>
        </p:spPr>
        <p:txBody>
          <a:bodyPr wrap="square" rtlCol="0">
            <a:spAutoFit/>
          </a:bodyPr>
          <a:lstStyle/>
          <a:p>
            <a:pPr algn="r"/>
            <a:r>
              <a:rPr lang="en-GB" dirty="0" smtClean="0">
                <a:latin typeface="Quicksand Medium" panose="00000600000000000000" pitchFamily="2" charset="0"/>
              </a:rPr>
              <a:t>Alternative</a:t>
            </a:r>
            <a:r>
              <a:rPr lang="en-GB" dirty="0" smtClean="0">
                <a:latin typeface="Quicksand" panose="00000500000000000000" pitchFamily="2" charset="0"/>
              </a:rPr>
              <a:t>-wise comparison</a:t>
            </a:r>
            <a:endParaRPr lang="en-GB" dirty="0">
              <a:latin typeface="Quicksand" panose="00000500000000000000" pitchFamily="2" charset="0"/>
            </a:endParaRPr>
          </a:p>
        </p:txBody>
      </p:sp>
      <p:sp>
        <p:nvSpPr>
          <p:cNvPr id="9" name="TextBox 8"/>
          <p:cNvSpPr txBox="1"/>
          <p:nvPr/>
        </p:nvSpPr>
        <p:spPr>
          <a:xfrm>
            <a:off x="1006882" y="5114776"/>
            <a:ext cx="10178236" cy="1429622"/>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GB" sz="2000" b="1" dirty="0" smtClean="0">
                <a:solidFill>
                  <a:srgbClr val="002060"/>
                </a:solidFill>
              </a:rPr>
              <a:t>Distant</a:t>
            </a:r>
            <a:r>
              <a:rPr lang="en-GB" sz="2000" dirty="0" smtClean="0"/>
              <a:t> decoys should result in a </a:t>
            </a:r>
            <a:r>
              <a:rPr lang="en-GB" sz="2000" b="1" dirty="0" smtClean="0">
                <a:solidFill>
                  <a:srgbClr val="002060"/>
                </a:solidFill>
              </a:rPr>
              <a:t>stronger</a:t>
            </a:r>
            <a:r>
              <a:rPr lang="en-GB" sz="2000" dirty="0" smtClean="0"/>
              <a:t> decoy effect (</a:t>
            </a:r>
            <a:r>
              <a:rPr lang="en-GB" sz="2000" dirty="0" err="1" smtClean="0"/>
              <a:t>Soltani</a:t>
            </a:r>
            <a:r>
              <a:rPr lang="en-GB" sz="2000" dirty="0" smtClean="0"/>
              <a:t> et al., 2012)</a:t>
            </a:r>
          </a:p>
          <a:p>
            <a:pPr marL="285750" indent="-285750">
              <a:lnSpc>
                <a:spcPct val="150000"/>
              </a:lnSpc>
              <a:buFont typeface="Arial" panose="020B0604020202020204" pitchFamily="34" charset="0"/>
              <a:buChar char="•"/>
            </a:pPr>
            <a:r>
              <a:rPr lang="en-GB" sz="2000" dirty="0" smtClean="0"/>
              <a:t>All three decoy effects can be explained by</a:t>
            </a:r>
            <a:r>
              <a:rPr lang="en-GB" sz="2000" b="1" dirty="0" smtClean="0">
                <a:solidFill>
                  <a:srgbClr val="002060"/>
                </a:solidFill>
              </a:rPr>
              <a:t> single parameterisation </a:t>
            </a:r>
            <a:r>
              <a:rPr lang="en-GB" sz="2000" dirty="0" smtClean="0"/>
              <a:t>(</a:t>
            </a:r>
            <a:r>
              <a:rPr lang="en-GB" sz="2000" dirty="0" err="1" smtClean="0"/>
              <a:t>Berkowitsch</a:t>
            </a:r>
            <a:r>
              <a:rPr lang="en-GB" sz="2000" dirty="0" smtClean="0"/>
              <a:t> et al. 2014) </a:t>
            </a:r>
          </a:p>
          <a:p>
            <a:pPr marL="285750" indent="-285750">
              <a:lnSpc>
                <a:spcPct val="150000"/>
              </a:lnSpc>
              <a:buFont typeface="Arial" panose="020B0604020202020204" pitchFamily="34" charset="0"/>
              <a:buChar char="•"/>
            </a:pPr>
            <a:r>
              <a:rPr lang="en-GB" sz="2000" dirty="0" smtClean="0"/>
              <a:t>The model has the flexibility to explain </a:t>
            </a:r>
            <a:r>
              <a:rPr lang="en-GB" sz="2000" b="1" dirty="0" smtClean="0">
                <a:solidFill>
                  <a:srgbClr val="002060"/>
                </a:solidFill>
              </a:rPr>
              <a:t>reversals</a:t>
            </a:r>
            <a:r>
              <a:rPr lang="en-GB" sz="2000" dirty="0" smtClean="0"/>
              <a:t> of decoy effects (</a:t>
            </a:r>
            <a:r>
              <a:rPr lang="en-GB" sz="2000" dirty="0" err="1" smtClean="0"/>
              <a:t>Spektor</a:t>
            </a:r>
            <a:r>
              <a:rPr lang="en-GB" sz="2000" dirty="0" smtClean="0"/>
              <a:t> et al. 2018)</a:t>
            </a:r>
          </a:p>
        </p:txBody>
      </p:sp>
      <p:sp>
        <p:nvSpPr>
          <p:cNvPr id="3" name="Slide Number Placeholder 2"/>
          <p:cNvSpPr>
            <a:spLocks noGrp="1"/>
          </p:cNvSpPr>
          <p:nvPr>
            <p:ph type="sldNum" sz="quarter" idx="12"/>
          </p:nvPr>
        </p:nvSpPr>
        <p:spPr/>
        <p:txBody>
          <a:bodyPr/>
          <a:lstStyle/>
          <a:p>
            <a:fld id="{409878BA-1865-48D6-B8FD-DA953BE972DA}" type="slidenum">
              <a:rPr lang="en-GB" smtClean="0"/>
              <a:pPr/>
              <a:t>14</a:t>
            </a:fld>
            <a:endParaRPr lang="en-GB"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8855"/>
          <a:stretch/>
        </p:blipFill>
        <p:spPr>
          <a:xfrm>
            <a:off x="3518450" y="3143323"/>
            <a:ext cx="5741176" cy="1675605"/>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9261" b="6868"/>
          <a:stretch/>
        </p:blipFill>
        <p:spPr>
          <a:xfrm>
            <a:off x="3465440" y="1623139"/>
            <a:ext cx="5748005" cy="1570227"/>
          </a:xfrm>
          <a:prstGeom prst="rect">
            <a:avLst/>
          </a:prstGeom>
        </p:spPr>
      </p:pic>
    </p:spTree>
    <p:extLst>
      <p:ext uri="{BB962C8B-B14F-4D97-AF65-F5344CB8AC3E}">
        <p14:creationId xmlns:p14="http://schemas.microsoft.com/office/powerpoint/2010/main" val="3037862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2525" y="1492134"/>
            <a:ext cx="6981385" cy="364655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379" y="516898"/>
            <a:ext cx="720000" cy="720000"/>
          </a:xfrm>
          <a:prstGeom prst="rect">
            <a:avLst/>
          </a:prstGeom>
        </p:spPr>
      </p:pic>
      <p:cxnSp>
        <p:nvCxnSpPr>
          <p:cNvPr id="12"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13" name="TextBox 12"/>
          <p:cNvSpPr txBox="1"/>
          <p:nvPr/>
        </p:nvSpPr>
        <p:spPr>
          <a:xfrm>
            <a:off x="2094958" y="603400"/>
            <a:ext cx="13128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rPr>
              <a:t>Task</a:t>
            </a:r>
            <a:endParaRPr kumimoji="0" lang="en-GB" sz="3600" b="0" i="0" u="none" strike="noStrike" kern="1200" cap="none" spc="0" normalizeH="0" baseline="0" noProof="0" dirty="0">
              <a:ln>
                <a:noFill/>
              </a:ln>
              <a:solidFill>
                <a:prstClr val="black"/>
              </a:solidFill>
              <a:effectLst/>
              <a:uLnTx/>
              <a:uFillTx/>
            </a:endParaRPr>
          </a:p>
        </p:txBody>
      </p:sp>
      <p:cxnSp>
        <p:nvCxnSpPr>
          <p:cNvPr id="17" name="Straight Connector 16"/>
          <p:cNvCxnSpPr>
            <a:stCxn id="13" idx="3"/>
          </p:cNvCxnSpPr>
          <p:nvPr/>
        </p:nvCxnSpPr>
        <p:spPr>
          <a:xfrm flipV="1">
            <a:off x="3407814" y="926328"/>
            <a:ext cx="8784186" cy="2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27043" y="5536935"/>
            <a:ext cx="10390287" cy="1055545"/>
          </a:xfrm>
          <a:prstGeom prst="rect">
            <a:avLst/>
          </a:prstGeom>
          <a:noFill/>
        </p:spPr>
        <p:txBody>
          <a:bodyPr wrap="square" rtlCol="0">
            <a:spAutoFit/>
          </a:bodyPr>
          <a:lstStyle/>
          <a:p>
            <a:pPr>
              <a:lnSpc>
                <a:spcPct val="150000"/>
              </a:lnSpc>
            </a:pPr>
            <a:r>
              <a:rPr lang="en-GB" sz="2200" dirty="0" smtClean="0"/>
              <a:t>We invented a decoy task with options that are carefully calibrated based on participants’ preferences</a:t>
            </a:r>
            <a:endParaRPr lang="en-GB" sz="2200" dirty="0"/>
          </a:p>
        </p:txBody>
      </p:sp>
      <p:sp>
        <p:nvSpPr>
          <p:cNvPr id="2" name="Slide Number Placeholder 1"/>
          <p:cNvSpPr>
            <a:spLocks noGrp="1"/>
          </p:cNvSpPr>
          <p:nvPr>
            <p:ph type="sldNum" sz="quarter" idx="12"/>
          </p:nvPr>
        </p:nvSpPr>
        <p:spPr/>
        <p:txBody>
          <a:bodyPr/>
          <a:lstStyle/>
          <a:p>
            <a:fld id="{409878BA-1865-48D6-B8FD-DA953BE972DA}" type="slidenum">
              <a:rPr lang="en-GB" smtClean="0"/>
              <a:pPr/>
              <a:t>15</a:t>
            </a:fld>
            <a:endParaRPr lang="en-GB" dirty="0"/>
          </a:p>
        </p:txBody>
      </p:sp>
    </p:spTree>
    <p:extLst>
      <p:ext uri="{BB962C8B-B14F-4D97-AF65-F5344CB8AC3E}">
        <p14:creationId xmlns:p14="http://schemas.microsoft.com/office/powerpoint/2010/main" val="3214468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878BA-1865-48D6-B8FD-DA953BE972DA}" type="slidenum">
              <a:rPr lang="en-GB" smtClean="0"/>
              <a:pPr/>
              <a:t>16</a:t>
            </a:fld>
            <a:endParaRPr lang="en-GB" dirty="0"/>
          </a:p>
        </p:txBody>
      </p:sp>
      <p:pic>
        <p:nvPicPr>
          <p:cNvPr id="4" name="Picture 3"/>
          <p:cNvPicPr>
            <a:picLocks noChangeAspect="1"/>
          </p:cNvPicPr>
          <p:nvPr/>
        </p:nvPicPr>
        <p:blipFill>
          <a:blip r:embed="rId3"/>
          <a:stretch>
            <a:fillRect/>
          </a:stretch>
        </p:blipFill>
        <p:spPr>
          <a:xfrm>
            <a:off x="1881187" y="233362"/>
            <a:ext cx="8429625" cy="6391275"/>
          </a:xfrm>
          <a:prstGeom prst="rect">
            <a:avLst/>
          </a:prstGeom>
        </p:spPr>
      </p:pic>
    </p:spTree>
    <p:extLst>
      <p:ext uri="{BB962C8B-B14F-4D97-AF65-F5344CB8AC3E}">
        <p14:creationId xmlns:p14="http://schemas.microsoft.com/office/powerpoint/2010/main" val="3855115499"/>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878BA-1865-48D6-B8FD-DA953BE972DA}" type="slidenum">
              <a:rPr lang="en-GB" smtClean="0"/>
              <a:pPr/>
              <a:t>17</a:t>
            </a:fld>
            <a:endParaRPr lang="en-GB" dirty="0"/>
          </a:p>
        </p:txBody>
      </p:sp>
      <p:pic>
        <p:nvPicPr>
          <p:cNvPr id="3" name="Picture 2"/>
          <p:cNvPicPr>
            <a:picLocks noChangeAspect="1"/>
          </p:cNvPicPr>
          <p:nvPr/>
        </p:nvPicPr>
        <p:blipFill>
          <a:blip r:embed="rId3"/>
          <a:stretch>
            <a:fillRect/>
          </a:stretch>
        </p:blipFill>
        <p:spPr>
          <a:xfrm>
            <a:off x="495300" y="581025"/>
            <a:ext cx="11201400" cy="5695950"/>
          </a:xfrm>
          <a:prstGeom prst="rect">
            <a:avLst/>
          </a:prstGeom>
        </p:spPr>
      </p:pic>
    </p:spTree>
    <p:extLst>
      <p:ext uri="{BB962C8B-B14F-4D97-AF65-F5344CB8AC3E}">
        <p14:creationId xmlns:p14="http://schemas.microsoft.com/office/powerpoint/2010/main" val="825434429"/>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80466" y="1270684"/>
            <a:ext cx="9925050" cy="5153025"/>
          </a:xfrm>
          <a:prstGeom prst="rect">
            <a:avLst/>
          </a:prstGeom>
        </p:spPr>
      </p:pic>
      <p:sp>
        <p:nvSpPr>
          <p:cNvPr id="2" name="Right Arrow 1"/>
          <p:cNvSpPr/>
          <p:nvPr/>
        </p:nvSpPr>
        <p:spPr>
          <a:xfrm rot="19964227">
            <a:off x="4006392" y="5136037"/>
            <a:ext cx="492259" cy="204651"/>
          </a:xfrm>
          <a:prstGeom prst="rightArrow">
            <a:avLst>
              <a:gd name="adj1" fmla="val 3464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409878BA-1865-48D6-B8FD-DA953BE972DA}" type="slidenum">
              <a:rPr lang="en-GB" smtClean="0"/>
              <a:pPr/>
              <a:t>18</a:t>
            </a:fld>
            <a:endParaRPr lang="en-GB" dirty="0"/>
          </a:p>
        </p:txBody>
      </p:sp>
    </p:spTree>
    <p:extLst>
      <p:ext uri="{BB962C8B-B14F-4D97-AF65-F5344CB8AC3E}">
        <p14:creationId xmlns:p14="http://schemas.microsoft.com/office/powerpoint/2010/main" val="1058459769"/>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80466" y="1270684"/>
            <a:ext cx="9925050" cy="5153025"/>
          </a:xfrm>
          <a:prstGeom prst="rect">
            <a:avLst/>
          </a:prstGeom>
        </p:spPr>
      </p:pic>
      <p:sp>
        <p:nvSpPr>
          <p:cNvPr id="2" name="Oval 1"/>
          <p:cNvSpPr/>
          <p:nvPr/>
        </p:nvSpPr>
        <p:spPr>
          <a:xfrm rot="2700000">
            <a:off x="3974220" y="2959131"/>
            <a:ext cx="5002054" cy="546592"/>
          </a:xfrm>
          <a:prstGeom prst="ellipse">
            <a:avLst/>
          </a:prstGeom>
          <a:noFill/>
          <a:ln w="57150">
            <a:solidFill>
              <a:srgbClr val="FF8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409878BA-1865-48D6-B8FD-DA953BE972DA}" type="slidenum">
              <a:rPr lang="en-GB" smtClean="0"/>
              <a:pPr/>
              <a:t>19</a:t>
            </a:fld>
            <a:endParaRPr lang="en-GB" dirty="0"/>
          </a:p>
        </p:txBody>
      </p:sp>
    </p:spTree>
    <p:extLst>
      <p:ext uri="{BB962C8B-B14F-4D97-AF65-F5344CB8AC3E}">
        <p14:creationId xmlns:p14="http://schemas.microsoft.com/office/powerpoint/2010/main" val="2995181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3" name="TextBox 2"/>
          <p:cNvSpPr txBox="1"/>
          <p:nvPr/>
        </p:nvSpPr>
        <p:spPr>
          <a:xfrm>
            <a:off x="2094957" y="603400"/>
            <a:ext cx="7800334" cy="646331"/>
          </a:xfrm>
          <a:prstGeom prst="rect">
            <a:avLst/>
          </a:prstGeom>
          <a:noFill/>
        </p:spPr>
        <p:txBody>
          <a:bodyPr wrap="square" rtlCol="0">
            <a:spAutoFit/>
          </a:bodyPr>
          <a:lstStyle/>
          <a:p>
            <a:pPr lvl="0">
              <a:defRPr/>
            </a:pPr>
            <a:r>
              <a:rPr lang="en-GB" sz="3600" dirty="0"/>
              <a:t>Multiattribute multialternative decisions</a:t>
            </a:r>
          </a:p>
        </p:txBody>
      </p:sp>
      <p:cxnSp>
        <p:nvCxnSpPr>
          <p:cNvPr id="4" name="Straight Connector 3"/>
          <p:cNvCxnSpPr>
            <a:stCxn id="3" idx="3"/>
          </p:cNvCxnSpPr>
          <p:nvPr/>
        </p:nvCxnSpPr>
        <p:spPr>
          <a:xfrm flipV="1">
            <a:off x="9895291" y="926330"/>
            <a:ext cx="2296709" cy="2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985" y="637550"/>
            <a:ext cx="630000" cy="630000"/>
          </a:xfrm>
          <a:prstGeom prst="rect">
            <a:avLst/>
          </a:prstGeom>
        </p:spPr>
      </p:pic>
      <p:pic>
        <p:nvPicPr>
          <p:cNvPr id="9" name="Picture 8"/>
          <p:cNvPicPr>
            <a:picLocks noChangeAspect="1"/>
          </p:cNvPicPr>
          <p:nvPr/>
        </p:nvPicPr>
        <p:blipFill>
          <a:blip r:embed="rId4"/>
          <a:stretch>
            <a:fillRect/>
          </a:stretch>
        </p:blipFill>
        <p:spPr>
          <a:xfrm>
            <a:off x="2765516" y="1395030"/>
            <a:ext cx="7676061" cy="4020794"/>
          </a:xfrm>
          <a:prstGeom prst="rect">
            <a:avLst/>
          </a:prstGeom>
        </p:spPr>
      </p:pic>
      <p:sp>
        <p:nvSpPr>
          <p:cNvPr id="7" name="TextBox 6"/>
          <p:cNvSpPr txBox="1"/>
          <p:nvPr/>
        </p:nvSpPr>
        <p:spPr>
          <a:xfrm>
            <a:off x="2025826" y="5561123"/>
            <a:ext cx="8140349" cy="1107996"/>
          </a:xfrm>
          <a:prstGeom prst="rect">
            <a:avLst/>
          </a:prstGeom>
          <a:noFill/>
        </p:spPr>
        <p:txBody>
          <a:bodyPr wrap="square" rtlCol="0">
            <a:spAutoFit/>
          </a:bodyPr>
          <a:lstStyle/>
          <a:p>
            <a:pPr>
              <a:lnSpc>
                <a:spcPct val="150000"/>
              </a:lnSpc>
            </a:pPr>
            <a:r>
              <a:rPr lang="en-GB" sz="2200" dirty="0" smtClean="0"/>
              <a:t>In real life, we need to make decisions about multiple options that are characterised with multiple attributes</a:t>
            </a:r>
            <a:endParaRPr lang="en-GB" sz="2200" dirty="0"/>
          </a:p>
        </p:txBody>
      </p:sp>
      <p:sp>
        <p:nvSpPr>
          <p:cNvPr id="6" name="Slide Number Placeholder 5"/>
          <p:cNvSpPr>
            <a:spLocks noGrp="1"/>
          </p:cNvSpPr>
          <p:nvPr>
            <p:ph type="sldNum" sz="quarter" idx="12"/>
          </p:nvPr>
        </p:nvSpPr>
        <p:spPr/>
        <p:txBody>
          <a:bodyPr/>
          <a:lstStyle/>
          <a:p>
            <a:fld id="{409878BA-1865-48D6-B8FD-DA953BE972DA}" type="slidenum">
              <a:rPr lang="en-GB" smtClean="0"/>
              <a:pPr/>
              <a:t>2</a:t>
            </a:fld>
            <a:endParaRPr lang="en-GB" dirty="0"/>
          </a:p>
        </p:txBody>
      </p:sp>
    </p:spTree>
    <p:extLst>
      <p:ext uri="{BB962C8B-B14F-4D97-AF65-F5344CB8AC3E}">
        <p14:creationId xmlns:p14="http://schemas.microsoft.com/office/powerpoint/2010/main" val="263500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878BA-1865-48D6-B8FD-DA953BE972DA}" type="slidenum">
              <a:rPr lang="en-GB" smtClean="0"/>
              <a:pPr/>
              <a:t>20</a:t>
            </a:fld>
            <a:endParaRPr lang="en-GB" dirty="0"/>
          </a:p>
        </p:txBody>
      </p:sp>
      <p:pic>
        <p:nvPicPr>
          <p:cNvPr id="4" name="Picture 3"/>
          <p:cNvPicPr>
            <a:picLocks noChangeAspect="1"/>
          </p:cNvPicPr>
          <p:nvPr/>
        </p:nvPicPr>
        <p:blipFill>
          <a:blip r:embed="rId3"/>
          <a:stretch>
            <a:fillRect/>
          </a:stretch>
        </p:blipFill>
        <p:spPr>
          <a:xfrm>
            <a:off x="1080466" y="1270684"/>
            <a:ext cx="9925050" cy="5153025"/>
          </a:xfrm>
          <a:prstGeom prst="rect">
            <a:avLst/>
          </a:prstGeom>
        </p:spPr>
      </p:pic>
    </p:spTree>
    <p:extLst>
      <p:ext uri="{BB962C8B-B14F-4D97-AF65-F5344CB8AC3E}">
        <p14:creationId xmlns:p14="http://schemas.microsoft.com/office/powerpoint/2010/main" val="357116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9417" t="46730" r="35860" b="-1"/>
          <a:stretch/>
        </p:blipFill>
        <p:spPr>
          <a:xfrm>
            <a:off x="977221" y="209405"/>
            <a:ext cx="10707924" cy="5444518"/>
          </a:xfrm>
          <a:prstGeom prst="rect">
            <a:avLst/>
          </a:prstGeom>
        </p:spPr>
      </p:pic>
      <p:sp>
        <p:nvSpPr>
          <p:cNvPr id="2" name="Slide Number Placeholder 1"/>
          <p:cNvSpPr>
            <a:spLocks noGrp="1"/>
          </p:cNvSpPr>
          <p:nvPr>
            <p:ph type="sldNum" sz="quarter" idx="12"/>
          </p:nvPr>
        </p:nvSpPr>
        <p:spPr/>
        <p:txBody>
          <a:bodyPr/>
          <a:lstStyle/>
          <a:p>
            <a:fld id="{409878BA-1865-48D6-B8FD-DA953BE972DA}" type="slidenum">
              <a:rPr lang="en-GB" smtClean="0"/>
              <a:pPr/>
              <a:t>21</a:t>
            </a:fld>
            <a:endParaRPr lang="en-GB" dirty="0"/>
          </a:p>
        </p:txBody>
      </p:sp>
    </p:spTree>
    <p:extLst>
      <p:ext uri="{BB962C8B-B14F-4D97-AF65-F5344CB8AC3E}">
        <p14:creationId xmlns:p14="http://schemas.microsoft.com/office/powerpoint/2010/main" val="2056417585"/>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5569" t="48472"/>
          <a:stretch/>
        </p:blipFill>
        <p:spPr>
          <a:xfrm>
            <a:off x="895546" y="556181"/>
            <a:ext cx="10751780" cy="4491306"/>
          </a:xfrm>
          <a:prstGeom prst="rect">
            <a:avLst/>
          </a:prstGeom>
        </p:spPr>
      </p:pic>
      <p:sp>
        <p:nvSpPr>
          <p:cNvPr id="2" name="Slide Number Placeholder 1"/>
          <p:cNvSpPr>
            <a:spLocks noGrp="1"/>
          </p:cNvSpPr>
          <p:nvPr>
            <p:ph type="sldNum" sz="quarter" idx="12"/>
          </p:nvPr>
        </p:nvSpPr>
        <p:spPr/>
        <p:txBody>
          <a:bodyPr/>
          <a:lstStyle/>
          <a:p>
            <a:fld id="{409878BA-1865-48D6-B8FD-DA953BE972DA}" type="slidenum">
              <a:rPr lang="en-GB" smtClean="0"/>
              <a:pPr/>
              <a:t>22</a:t>
            </a:fld>
            <a:endParaRPr lang="en-GB" dirty="0"/>
          </a:p>
        </p:txBody>
      </p:sp>
    </p:spTree>
    <p:extLst>
      <p:ext uri="{BB962C8B-B14F-4D97-AF65-F5344CB8AC3E}">
        <p14:creationId xmlns:p14="http://schemas.microsoft.com/office/powerpoint/2010/main" val="4146184630"/>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824020" y="1572660"/>
            <a:ext cx="9195145" cy="483776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379" y="516898"/>
            <a:ext cx="720000" cy="720000"/>
          </a:xfrm>
          <a:prstGeom prst="rect">
            <a:avLst/>
          </a:prstGeom>
        </p:spPr>
      </p:pic>
      <p:cxnSp>
        <p:nvCxnSpPr>
          <p:cNvPr id="17"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18" name="TextBox 17"/>
          <p:cNvSpPr txBox="1"/>
          <p:nvPr/>
        </p:nvSpPr>
        <p:spPr>
          <a:xfrm>
            <a:off x="2094957" y="603400"/>
            <a:ext cx="27841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smtClean="0">
                <a:solidFill>
                  <a:prstClr val="black"/>
                </a:solidFill>
              </a:rPr>
              <a:t>Participants</a:t>
            </a:r>
            <a:endParaRPr kumimoji="0" lang="en-GB" sz="3600" b="0" i="0" u="none" strike="noStrike" kern="1200" cap="none" spc="0" normalizeH="0" baseline="0" noProof="0" dirty="0">
              <a:ln>
                <a:noFill/>
              </a:ln>
              <a:solidFill>
                <a:prstClr val="black"/>
              </a:solidFill>
              <a:effectLst/>
              <a:uLnTx/>
              <a:uFillTx/>
            </a:endParaRPr>
          </a:p>
        </p:txBody>
      </p:sp>
      <p:cxnSp>
        <p:nvCxnSpPr>
          <p:cNvPr id="19" name="Straight Connector 18"/>
          <p:cNvCxnSpPr>
            <a:stCxn id="18" idx="3"/>
          </p:cNvCxnSpPr>
          <p:nvPr/>
        </p:nvCxnSpPr>
        <p:spPr>
          <a:xfrm flipV="1">
            <a:off x="4879126" y="926329"/>
            <a:ext cx="7312874" cy="23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09878BA-1865-48D6-B8FD-DA953BE972DA}" type="slidenum">
              <a:rPr lang="en-GB" smtClean="0"/>
              <a:pPr/>
              <a:t>23</a:t>
            </a:fld>
            <a:endParaRPr lang="en-GB" dirty="0"/>
          </a:p>
        </p:txBody>
      </p:sp>
    </p:spTree>
    <p:extLst>
      <p:ext uri="{BB962C8B-B14F-4D97-AF65-F5344CB8AC3E}">
        <p14:creationId xmlns:p14="http://schemas.microsoft.com/office/powerpoint/2010/main" val="1278760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18" name="TextBox 17"/>
          <p:cNvSpPr txBox="1"/>
          <p:nvPr/>
        </p:nvSpPr>
        <p:spPr>
          <a:xfrm>
            <a:off x="2094958" y="603400"/>
            <a:ext cx="62829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smtClean="0">
                <a:solidFill>
                  <a:prstClr val="black"/>
                </a:solidFill>
              </a:rPr>
              <a:t>Parametric decoy choice pattern</a:t>
            </a:r>
            <a:endParaRPr kumimoji="0" lang="en-GB" sz="3600" b="0" i="0" u="none" strike="noStrike" kern="1200" cap="none" spc="0" normalizeH="0" baseline="0" noProof="0" dirty="0">
              <a:ln>
                <a:noFill/>
              </a:ln>
              <a:solidFill>
                <a:prstClr val="black"/>
              </a:solidFill>
              <a:effectLst/>
              <a:uLnTx/>
              <a:uFillTx/>
            </a:endParaRPr>
          </a:p>
        </p:txBody>
      </p:sp>
      <p:cxnSp>
        <p:nvCxnSpPr>
          <p:cNvPr id="19" name="Straight Connector 18"/>
          <p:cNvCxnSpPr>
            <a:stCxn id="18" idx="3"/>
          </p:cNvCxnSpPr>
          <p:nvPr/>
        </p:nvCxnSpPr>
        <p:spPr>
          <a:xfrm>
            <a:off x="8377882" y="926566"/>
            <a:ext cx="3814118" cy="2071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822" y="576918"/>
            <a:ext cx="720000" cy="72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657" y="2505875"/>
            <a:ext cx="3156503" cy="2966357"/>
          </a:xfrm>
          <a:prstGeom prst="rect">
            <a:avLst/>
          </a:prstGeom>
        </p:spPr>
      </p:pic>
      <p:sp>
        <p:nvSpPr>
          <p:cNvPr id="6" name="TextBox 5"/>
          <p:cNvSpPr txBox="1"/>
          <p:nvPr/>
        </p:nvSpPr>
        <p:spPr>
          <a:xfrm>
            <a:off x="6812797" y="1866008"/>
            <a:ext cx="3664786" cy="461665"/>
          </a:xfrm>
          <a:prstGeom prst="rect">
            <a:avLst/>
          </a:prstGeom>
          <a:noFill/>
        </p:spPr>
        <p:txBody>
          <a:bodyPr wrap="none" rtlCol="0">
            <a:spAutoFit/>
          </a:bodyPr>
          <a:lstStyle/>
          <a:p>
            <a:r>
              <a:rPr lang="en-GB" sz="2400" u="sng" dirty="0" smtClean="0">
                <a:latin typeface="Quicksand" panose="00000500000000000000" pitchFamily="2" charset="0"/>
              </a:rPr>
              <a:t>Individual choice pattern</a:t>
            </a:r>
            <a:endParaRPr lang="en-GB" sz="2400" u="sng" dirty="0">
              <a:latin typeface="Quicksand" panose="00000500000000000000" pitchFamily="2" charset="0"/>
            </a:endParaRPr>
          </a:p>
        </p:txBody>
      </p:sp>
      <p:sp>
        <p:nvSpPr>
          <p:cNvPr id="12" name="TextBox 11"/>
          <p:cNvSpPr txBox="1"/>
          <p:nvPr/>
        </p:nvSpPr>
        <p:spPr>
          <a:xfrm>
            <a:off x="2638902" y="1866008"/>
            <a:ext cx="2331087" cy="461665"/>
          </a:xfrm>
          <a:prstGeom prst="rect">
            <a:avLst/>
          </a:prstGeom>
          <a:noFill/>
        </p:spPr>
        <p:txBody>
          <a:bodyPr wrap="none" rtlCol="0">
            <a:spAutoFit/>
          </a:bodyPr>
          <a:lstStyle/>
          <a:p>
            <a:r>
              <a:rPr lang="en-GB" sz="2400" u="sng" dirty="0" smtClean="0">
                <a:latin typeface="Quicksand" panose="00000500000000000000" pitchFamily="2" charset="0"/>
              </a:rPr>
              <a:t>Group average</a:t>
            </a:r>
            <a:endParaRPr lang="en-GB" sz="2400" u="sng" dirty="0">
              <a:latin typeface="Quicksand" panose="00000500000000000000" pitchFamily="2"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120" t="12660"/>
          <a:stretch/>
        </p:blipFill>
        <p:spPr>
          <a:xfrm>
            <a:off x="1849739" y="2505875"/>
            <a:ext cx="3909415" cy="3203682"/>
          </a:xfrm>
          <a:prstGeom prst="rect">
            <a:avLst/>
          </a:prstGeom>
        </p:spPr>
      </p:pic>
      <p:sp>
        <p:nvSpPr>
          <p:cNvPr id="2" name="TextBox 1"/>
          <p:cNvSpPr txBox="1"/>
          <p:nvPr/>
        </p:nvSpPr>
        <p:spPr>
          <a:xfrm>
            <a:off x="3175970" y="2943950"/>
            <a:ext cx="332142" cy="400110"/>
          </a:xfrm>
          <a:prstGeom prst="rect">
            <a:avLst/>
          </a:prstGeom>
          <a:noFill/>
        </p:spPr>
        <p:txBody>
          <a:bodyPr wrap="none" rtlCol="0">
            <a:spAutoFit/>
          </a:bodyPr>
          <a:lstStyle/>
          <a:p>
            <a:r>
              <a:rPr lang="en-GB" sz="2000" dirty="0">
                <a:latin typeface="Berlin Sans FB" panose="020E0602020502020306" pitchFamily="34" charset="0"/>
              </a:rPr>
              <a:t>X</a:t>
            </a:r>
          </a:p>
        </p:txBody>
      </p:sp>
      <p:sp>
        <p:nvSpPr>
          <p:cNvPr id="11" name="TextBox 10"/>
          <p:cNvSpPr txBox="1"/>
          <p:nvPr/>
        </p:nvSpPr>
        <p:spPr>
          <a:xfrm>
            <a:off x="4368412" y="4179948"/>
            <a:ext cx="332142" cy="400110"/>
          </a:xfrm>
          <a:prstGeom prst="rect">
            <a:avLst/>
          </a:prstGeom>
          <a:noFill/>
        </p:spPr>
        <p:txBody>
          <a:bodyPr wrap="none" rtlCol="0">
            <a:spAutoFit/>
          </a:bodyPr>
          <a:lstStyle/>
          <a:p>
            <a:r>
              <a:rPr lang="en-GB" sz="2000" dirty="0" smtClean="0">
                <a:latin typeface="Berlin Sans FB" panose="020E0602020502020306" pitchFamily="34" charset="0"/>
              </a:rPr>
              <a:t>Y</a:t>
            </a:r>
            <a:endParaRPr lang="en-GB" sz="2000" dirty="0">
              <a:latin typeface="Berlin Sans FB" panose="020E0602020502020306" pitchFamily="34" charset="0"/>
            </a:endParaRPr>
          </a:p>
        </p:txBody>
      </p:sp>
      <p:sp>
        <p:nvSpPr>
          <p:cNvPr id="7" name="Rectangle 6"/>
          <p:cNvSpPr/>
          <p:nvPr/>
        </p:nvSpPr>
        <p:spPr>
          <a:xfrm>
            <a:off x="7350101" y="5172293"/>
            <a:ext cx="2582656" cy="478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120" t="86337" r="15206"/>
          <a:stretch/>
        </p:blipFill>
        <p:spPr>
          <a:xfrm>
            <a:off x="6748644" y="5172293"/>
            <a:ext cx="3295797" cy="501200"/>
          </a:xfrm>
          <a:prstGeom prst="rect">
            <a:avLst/>
          </a:prstGeom>
        </p:spPr>
      </p:pic>
      <p:sp>
        <p:nvSpPr>
          <p:cNvPr id="9" name="Rectangle 8"/>
          <p:cNvSpPr/>
          <p:nvPr/>
        </p:nvSpPr>
        <p:spPr>
          <a:xfrm>
            <a:off x="6985657" y="2771121"/>
            <a:ext cx="364444" cy="2401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119" t="16117" r="81976"/>
          <a:stretch/>
        </p:blipFill>
        <p:spPr>
          <a:xfrm>
            <a:off x="6752828" y="2722260"/>
            <a:ext cx="601458" cy="3076876"/>
          </a:xfrm>
          <a:prstGeom prst="rect">
            <a:avLst/>
          </a:prstGeom>
        </p:spPr>
      </p:pic>
      <p:sp>
        <p:nvSpPr>
          <p:cNvPr id="4" name="Slide Number Placeholder 3"/>
          <p:cNvSpPr>
            <a:spLocks noGrp="1"/>
          </p:cNvSpPr>
          <p:nvPr>
            <p:ph type="sldNum" sz="quarter" idx="12"/>
          </p:nvPr>
        </p:nvSpPr>
        <p:spPr/>
        <p:txBody>
          <a:bodyPr/>
          <a:lstStyle/>
          <a:p>
            <a:fld id="{409878BA-1865-48D6-B8FD-DA953BE972DA}" type="slidenum">
              <a:rPr lang="en-GB" smtClean="0"/>
              <a:pPr/>
              <a:t>24</a:t>
            </a:fld>
            <a:endParaRPr lang="en-GB" dirty="0"/>
          </a:p>
        </p:txBody>
      </p:sp>
    </p:spTree>
    <p:extLst>
      <p:ext uri="{BB962C8B-B14F-4D97-AF65-F5344CB8AC3E}">
        <p14:creationId xmlns:p14="http://schemas.microsoft.com/office/powerpoint/2010/main" val="2750376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18" name="TextBox 17"/>
          <p:cNvSpPr txBox="1"/>
          <p:nvPr/>
        </p:nvSpPr>
        <p:spPr>
          <a:xfrm>
            <a:off x="2094958" y="603400"/>
            <a:ext cx="63076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smtClean="0">
                <a:solidFill>
                  <a:prstClr val="black"/>
                </a:solidFill>
              </a:rPr>
              <a:t>Parametric decoy choice pattern</a:t>
            </a:r>
            <a:endParaRPr kumimoji="0" lang="en-GB" sz="3600" b="0" i="0" u="none" strike="noStrike" kern="1200" cap="none" spc="0" normalizeH="0" baseline="0" noProof="0" dirty="0">
              <a:ln>
                <a:noFill/>
              </a:ln>
              <a:solidFill>
                <a:prstClr val="black"/>
              </a:solidFill>
              <a:effectLst/>
              <a:uLnTx/>
              <a:uFillTx/>
            </a:endParaRPr>
          </a:p>
        </p:txBody>
      </p:sp>
      <p:cxnSp>
        <p:nvCxnSpPr>
          <p:cNvPr id="19" name="Straight Connector 18"/>
          <p:cNvCxnSpPr>
            <a:stCxn id="18" idx="3"/>
          </p:cNvCxnSpPr>
          <p:nvPr/>
        </p:nvCxnSpPr>
        <p:spPr>
          <a:xfrm>
            <a:off x="8402596" y="926566"/>
            <a:ext cx="3789404" cy="2071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822" y="576918"/>
            <a:ext cx="720000" cy="72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657" y="2505875"/>
            <a:ext cx="3156503" cy="2966357"/>
          </a:xfrm>
          <a:prstGeom prst="rect">
            <a:avLst/>
          </a:prstGeom>
        </p:spPr>
      </p:pic>
      <p:sp>
        <p:nvSpPr>
          <p:cNvPr id="6" name="TextBox 5"/>
          <p:cNvSpPr txBox="1"/>
          <p:nvPr/>
        </p:nvSpPr>
        <p:spPr>
          <a:xfrm>
            <a:off x="6812797" y="1866008"/>
            <a:ext cx="3664786" cy="461665"/>
          </a:xfrm>
          <a:prstGeom prst="rect">
            <a:avLst/>
          </a:prstGeom>
          <a:noFill/>
        </p:spPr>
        <p:txBody>
          <a:bodyPr wrap="none" rtlCol="0">
            <a:spAutoFit/>
          </a:bodyPr>
          <a:lstStyle/>
          <a:p>
            <a:r>
              <a:rPr lang="en-GB" sz="2400" u="sng" dirty="0" smtClean="0">
                <a:latin typeface="Quicksand" panose="00000500000000000000" pitchFamily="2" charset="0"/>
              </a:rPr>
              <a:t>Individual choice pattern</a:t>
            </a:r>
            <a:endParaRPr lang="en-GB" sz="2400" u="sng" dirty="0">
              <a:latin typeface="Quicksand" panose="00000500000000000000" pitchFamily="2" charset="0"/>
            </a:endParaRPr>
          </a:p>
        </p:txBody>
      </p:sp>
      <p:sp>
        <p:nvSpPr>
          <p:cNvPr id="12" name="TextBox 11"/>
          <p:cNvSpPr txBox="1"/>
          <p:nvPr/>
        </p:nvSpPr>
        <p:spPr>
          <a:xfrm>
            <a:off x="2638902" y="1866008"/>
            <a:ext cx="2331087" cy="461665"/>
          </a:xfrm>
          <a:prstGeom prst="rect">
            <a:avLst/>
          </a:prstGeom>
          <a:noFill/>
        </p:spPr>
        <p:txBody>
          <a:bodyPr wrap="none" rtlCol="0">
            <a:spAutoFit/>
          </a:bodyPr>
          <a:lstStyle/>
          <a:p>
            <a:r>
              <a:rPr lang="en-GB" sz="2400" u="sng" dirty="0" smtClean="0">
                <a:latin typeface="Quicksand" panose="00000500000000000000" pitchFamily="2" charset="0"/>
              </a:rPr>
              <a:t>Group average</a:t>
            </a:r>
            <a:endParaRPr lang="en-GB" sz="2400" u="sng" dirty="0">
              <a:latin typeface="Quicksand" panose="00000500000000000000" pitchFamily="2"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120" t="12660"/>
          <a:stretch/>
        </p:blipFill>
        <p:spPr>
          <a:xfrm>
            <a:off x="1849739" y="2505875"/>
            <a:ext cx="3909415" cy="3203682"/>
          </a:xfrm>
          <a:prstGeom prst="rect">
            <a:avLst/>
          </a:prstGeom>
        </p:spPr>
      </p:pic>
      <p:sp>
        <p:nvSpPr>
          <p:cNvPr id="2" name="TextBox 1"/>
          <p:cNvSpPr txBox="1"/>
          <p:nvPr/>
        </p:nvSpPr>
        <p:spPr>
          <a:xfrm>
            <a:off x="3175970" y="2943950"/>
            <a:ext cx="332142" cy="400110"/>
          </a:xfrm>
          <a:prstGeom prst="rect">
            <a:avLst/>
          </a:prstGeom>
          <a:noFill/>
        </p:spPr>
        <p:txBody>
          <a:bodyPr wrap="none" rtlCol="0">
            <a:spAutoFit/>
          </a:bodyPr>
          <a:lstStyle/>
          <a:p>
            <a:r>
              <a:rPr lang="en-GB" sz="2000" dirty="0">
                <a:latin typeface="Berlin Sans FB" panose="020E0602020502020306" pitchFamily="34" charset="0"/>
              </a:rPr>
              <a:t>X</a:t>
            </a:r>
          </a:p>
        </p:txBody>
      </p:sp>
      <p:sp>
        <p:nvSpPr>
          <p:cNvPr id="11" name="TextBox 10"/>
          <p:cNvSpPr txBox="1"/>
          <p:nvPr/>
        </p:nvSpPr>
        <p:spPr>
          <a:xfrm>
            <a:off x="4368412" y="4179948"/>
            <a:ext cx="332142" cy="400110"/>
          </a:xfrm>
          <a:prstGeom prst="rect">
            <a:avLst/>
          </a:prstGeom>
          <a:noFill/>
        </p:spPr>
        <p:txBody>
          <a:bodyPr wrap="none" rtlCol="0">
            <a:spAutoFit/>
          </a:bodyPr>
          <a:lstStyle/>
          <a:p>
            <a:r>
              <a:rPr lang="en-GB" sz="2000" dirty="0" smtClean="0">
                <a:latin typeface="Berlin Sans FB" panose="020E0602020502020306" pitchFamily="34" charset="0"/>
              </a:rPr>
              <a:t>Y</a:t>
            </a:r>
            <a:endParaRPr lang="en-GB" sz="2000" dirty="0">
              <a:latin typeface="Berlin Sans FB" panose="020E0602020502020306" pitchFamily="34" charset="0"/>
            </a:endParaRPr>
          </a:p>
        </p:txBody>
      </p:sp>
      <p:sp>
        <p:nvSpPr>
          <p:cNvPr id="7" name="Rectangle 6"/>
          <p:cNvSpPr/>
          <p:nvPr/>
        </p:nvSpPr>
        <p:spPr>
          <a:xfrm>
            <a:off x="7350101" y="5172293"/>
            <a:ext cx="2582656" cy="478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120" t="86337" r="15206"/>
          <a:stretch/>
        </p:blipFill>
        <p:spPr>
          <a:xfrm>
            <a:off x="6748644" y="5172293"/>
            <a:ext cx="3295797" cy="501200"/>
          </a:xfrm>
          <a:prstGeom prst="rect">
            <a:avLst/>
          </a:prstGeom>
        </p:spPr>
      </p:pic>
      <p:sp>
        <p:nvSpPr>
          <p:cNvPr id="9" name="Rectangle 8"/>
          <p:cNvSpPr/>
          <p:nvPr/>
        </p:nvSpPr>
        <p:spPr>
          <a:xfrm>
            <a:off x="6985657" y="2771121"/>
            <a:ext cx="364444" cy="2401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119" t="16117" r="81976"/>
          <a:stretch/>
        </p:blipFill>
        <p:spPr>
          <a:xfrm>
            <a:off x="6752828" y="2722260"/>
            <a:ext cx="601458" cy="3076876"/>
          </a:xfrm>
          <a:prstGeom prst="rect">
            <a:avLst/>
          </a:prstGeom>
        </p:spPr>
      </p:pic>
      <p:sp>
        <p:nvSpPr>
          <p:cNvPr id="4" name="Slide Number Placeholder 3"/>
          <p:cNvSpPr>
            <a:spLocks noGrp="1"/>
          </p:cNvSpPr>
          <p:nvPr>
            <p:ph type="sldNum" sz="quarter" idx="12"/>
          </p:nvPr>
        </p:nvSpPr>
        <p:spPr/>
        <p:txBody>
          <a:bodyPr/>
          <a:lstStyle/>
          <a:p>
            <a:fld id="{409878BA-1865-48D6-B8FD-DA953BE972DA}" type="slidenum">
              <a:rPr lang="en-GB" smtClean="0"/>
              <a:pPr/>
              <a:t>25</a:t>
            </a:fld>
            <a:endParaRPr lang="en-GB" dirty="0"/>
          </a:p>
        </p:txBody>
      </p:sp>
      <p:sp>
        <p:nvSpPr>
          <p:cNvPr id="21" name="Down Arrow 20"/>
          <p:cNvSpPr/>
          <p:nvPr/>
        </p:nvSpPr>
        <p:spPr>
          <a:xfrm rot="-3000000">
            <a:off x="2492575" y="3044217"/>
            <a:ext cx="242321" cy="398471"/>
          </a:xfrm>
          <a:prstGeom prst="downArrow">
            <a:avLst/>
          </a:prstGeom>
          <a:solidFill>
            <a:srgbClr val="FFFF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rot="-7080000">
            <a:off x="3683284" y="4698235"/>
            <a:ext cx="242321" cy="398471"/>
          </a:xfrm>
          <a:prstGeom prst="downArrow">
            <a:avLst/>
          </a:prstGeom>
          <a:solidFill>
            <a:srgbClr val="FFFF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6561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hape 90"/>
          <p:cNvCxnSpPr/>
          <p:nvPr/>
        </p:nvCxnSpPr>
        <p:spPr>
          <a:xfrm>
            <a:off x="466546" y="916657"/>
            <a:ext cx="1086019" cy="477"/>
          </a:xfrm>
          <a:prstGeom prst="straightConnector1">
            <a:avLst/>
          </a:prstGeom>
          <a:noFill/>
          <a:ln w="12700" cap="flat" cmpd="sng">
            <a:solidFill>
              <a:srgbClr val="CCCCCC"/>
            </a:solidFill>
            <a:prstDash val="solid"/>
            <a:round/>
            <a:headEnd type="none" w="med" len="med"/>
            <a:tailEnd type="none" w="med" len="med"/>
          </a:ln>
        </p:spPr>
      </p:cxnSp>
      <p:sp>
        <p:nvSpPr>
          <p:cNvPr id="18" name="TextBox 17"/>
          <p:cNvSpPr txBox="1"/>
          <p:nvPr/>
        </p:nvSpPr>
        <p:spPr>
          <a:xfrm>
            <a:off x="2094957" y="603400"/>
            <a:ext cx="44053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smtClean="0">
                <a:solidFill>
                  <a:prstClr val="black"/>
                </a:solidFill>
              </a:rPr>
              <a:t>Preliminary model fits</a:t>
            </a:r>
            <a:endParaRPr kumimoji="0" lang="en-GB" sz="3600" b="0" i="0" u="none" strike="noStrike" kern="1200" cap="none" spc="0" normalizeH="0" baseline="0" noProof="0" dirty="0">
              <a:ln>
                <a:noFill/>
              </a:ln>
              <a:solidFill>
                <a:prstClr val="black"/>
              </a:solidFill>
              <a:effectLst/>
              <a:uLnTx/>
              <a:uFillTx/>
            </a:endParaRPr>
          </a:p>
        </p:txBody>
      </p:sp>
      <p:cxnSp>
        <p:nvCxnSpPr>
          <p:cNvPr id="19" name="Straight Connector 18"/>
          <p:cNvCxnSpPr>
            <a:stCxn id="18" idx="3"/>
          </p:cNvCxnSpPr>
          <p:nvPr/>
        </p:nvCxnSpPr>
        <p:spPr>
          <a:xfrm>
            <a:off x="6500286" y="926566"/>
            <a:ext cx="5691714" cy="2071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713" y="679630"/>
            <a:ext cx="720000" cy="720000"/>
          </a:xfrm>
          <a:prstGeom prst="rect">
            <a:avLst/>
          </a:prstGeom>
        </p:spPr>
      </p:pic>
      <p:sp>
        <p:nvSpPr>
          <p:cNvPr id="10" name="TextBox 9"/>
          <p:cNvSpPr txBox="1"/>
          <p:nvPr/>
        </p:nvSpPr>
        <p:spPr>
          <a:xfrm>
            <a:off x="952517" y="1943964"/>
            <a:ext cx="2537874" cy="369332"/>
          </a:xfrm>
          <a:prstGeom prst="rect">
            <a:avLst/>
          </a:prstGeom>
          <a:noFill/>
        </p:spPr>
        <p:txBody>
          <a:bodyPr wrap="none" rtlCol="0">
            <a:spAutoFit/>
          </a:bodyPr>
          <a:lstStyle/>
          <a:p>
            <a:r>
              <a:rPr lang="en-GB" b="1" dirty="0" smtClean="0">
                <a:latin typeface="Quicksand" panose="00000500000000000000" pitchFamily="2" charset="0"/>
              </a:rPr>
              <a:t>Divisive Normalisation</a:t>
            </a:r>
            <a:endParaRPr lang="en-GB" b="1" dirty="0">
              <a:latin typeface="Quicksand" panose="00000500000000000000" pitchFamily="2" charset="0"/>
            </a:endParaRPr>
          </a:p>
        </p:txBody>
      </p:sp>
      <p:sp>
        <p:nvSpPr>
          <p:cNvPr id="21" name="TextBox 20"/>
          <p:cNvSpPr txBox="1"/>
          <p:nvPr/>
        </p:nvSpPr>
        <p:spPr>
          <a:xfrm>
            <a:off x="3725357" y="1943964"/>
            <a:ext cx="2438488" cy="369332"/>
          </a:xfrm>
          <a:prstGeom prst="rect">
            <a:avLst/>
          </a:prstGeom>
          <a:noFill/>
        </p:spPr>
        <p:txBody>
          <a:bodyPr wrap="none" rtlCol="0">
            <a:spAutoFit/>
          </a:bodyPr>
          <a:lstStyle/>
          <a:p>
            <a:r>
              <a:rPr lang="en-GB" b="1" dirty="0" smtClean="0">
                <a:latin typeface="Quicksand" panose="00000500000000000000" pitchFamily="2" charset="0"/>
              </a:rPr>
              <a:t>Range Normalisation</a:t>
            </a:r>
            <a:endParaRPr lang="en-GB" b="1" dirty="0">
              <a:latin typeface="Quicksand" panose="00000500000000000000" pitchFamily="2" charset="0"/>
            </a:endParaRPr>
          </a:p>
        </p:txBody>
      </p:sp>
      <p:sp>
        <p:nvSpPr>
          <p:cNvPr id="22" name="TextBox 21"/>
          <p:cNvSpPr txBox="1"/>
          <p:nvPr/>
        </p:nvSpPr>
        <p:spPr>
          <a:xfrm>
            <a:off x="6500286" y="1953634"/>
            <a:ext cx="2130711" cy="369332"/>
          </a:xfrm>
          <a:prstGeom prst="rect">
            <a:avLst/>
          </a:prstGeom>
          <a:noFill/>
        </p:spPr>
        <p:txBody>
          <a:bodyPr wrap="none" rtlCol="0">
            <a:spAutoFit/>
          </a:bodyPr>
          <a:lstStyle/>
          <a:p>
            <a:r>
              <a:rPr lang="en-GB" b="1" dirty="0" smtClean="0">
                <a:latin typeface="Quicksand" panose="00000500000000000000" pitchFamily="2" charset="0"/>
              </a:rPr>
              <a:t>Range Adaptation</a:t>
            </a:r>
            <a:endParaRPr lang="en-GB" b="1" dirty="0">
              <a:latin typeface="Quicksand" panose="00000500000000000000" pitchFamily="2" charset="0"/>
            </a:endParaRPr>
          </a:p>
        </p:txBody>
      </p:sp>
      <p:pic>
        <p:nvPicPr>
          <p:cNvPr id="6" name="Picture 5"/>
          <p:cNvPicPr>
            <a:picLocks noChangeAspect="1"/>
          </p:cNvPicPr>
          <p:nvPr/>
        </p:nvPicPr>
        <p:blipFill>
          <a:blip r:embed="rId4"/>
          <a:stretch>
            <a:fillRect/>
          </a:stretch>
        </p:blipFill>
        <p:spPr>
          <a:xfrm>
            <a:off x="6296705" y="2342929"/>
            <a:ext cx="2361555" cy="2353971"/>
          </a:xfrm>
          <a:prstGeom prst="rect">
            <a:avLst/>
          </a:prstGeom>
        </p:spPr>
      </p:pic>
      <p:sp>
        <p:nvSpPr>
          <p:cNvPr id="16" name="TextBox 15"/>
          <p:cNvSpPr txBox="1"/>
          <p:nvPr/>
        </p:nvSpPr>
        <p:spPr>
          <a:xfrm>
            <a:off x="9177555" y="1943964"/>
            <a:ext cx="1675459" cy="369332"/>
          </a:xfrm>
          <a:prstGeom prst="rect">
            <a:avLst/>
          </a:prstGeom>
          <a:noFill/>
        </p:spPr>
        <p:txBody>
          <a:bodyPr wrap="none" rtlCol="0">
            <a:spAutoFit/>
          </a:bodyPr>
          <a:lstStyle/>
          <a:p>
            <a:r>
              <a:rPr lang="en-GB" b="1" dirty="0" smtClean="0">
                <a:latin typeface="Quicksand" panose="00000500000000000000" pitchFamily="2" charset="0"/>
              </a:rPr>
              <a:t>Adaptive Gain</a:t>
            </a:r>
            <a:endParaRPr lang="en-GB" b="1" dirty="0">
              <a:latin typeface="Quicksand" panose="00000500000000000000" pitchFamily="2" charset="0"/>
            </a:endParaRPr>
          </a:p>
        </p:txBody>
      </p:sp>
      <p:pic>
        <p:nvPicPr>
          <p:cNvPr id="3" name="Picture 2"/>
          <p:cNvPicPr>
            <a:picLocks noChangeAspect="1"/>
          </p:cNvPicPr>
          <p:nvPr/>
        </p:nvPicPr>
        <p:blipFill>
          <a:blip r:embed="rId5"/>
          <a:stretch>
            <a:fillRect/>
          </a:stretch>
        </p:blipFill>
        <p:spPr>
          <a:xfrm>
            <a:off x="3682260" y="2322966"/>
            <a:ext cx="2361985" cy="2354400"/>
          </a:xfrm>
          <a:prstGeom prst="rect">
            <a:avLst/>
          </a:prstGeom>
        </p:spPr>
      </p:pic>
      <p:pic>
        <p:nvPicPr>
          <p:cNvPr id="2" name="Picture 1"/>
          <p:cNvPicPr>
            <a:picLocks noChangeAspect="1"/>
          </p:cNvPicPr>
          <p:nvPr/>
        </p:nvPicPr>
        <p:blipFill>
          <a:blip r:embed="rId6"/>
          <a:stretch>
            <a:fillRect/>
          </a:stretch>
        </p:blipFill>
        <p:spPr>
          <a:xfrm>
            <a:off x="952517" y="2322966"/>
            <a:ext cx="2361985" cy="2354400"/>
          </a:xfrm>
          <a:prstGeom prst="rect">
            <a:avLst/>
          </a:prstGeom>
        </p:spPr>
      </p:pic>
      <p:pic>
        <p:nvPicPr>
          <p:cNvPr id="5" name="Picture 4"/>
          <p:cNvPicPr>
            <a:picLocks noChangeAspect="1"/>
          </p:cNvPicPr>
          <p:nvPr/>
        </p:nvPicPr>
        <p:blipFill>
          <a:blip r:embed="rId7"/>
          <a:stretch>
            <a:fillRect/>
          </a:stretch>
        </p:blipFill>
        <p:spPr>
          <a:xfrm>
            <a:off x="8834291" y="2313296"/>
            <a:ext cx="2361985" cy="2354400"/>
          </a:xfrm>
          <a:prstGeom prst="rect">
            <a:avLst/>
          </a:prstGeom>
        </p:spPr>
      </p:pic>
      <p:sp>
        <p:nvSpPr>
          <p:cNvPr id="7" name="TextBox 6"/>
          <p:cNvSpPr txBox="1"/>
          <p:nvPr/>
        </p:nvSpPr>
        <p:spPr>
          <a:xfrm>
            <a:off x="1152939" y="5241235"/>
            <a:ext cx="9554818" cy="1055545"/>
          </a:xfrm>
          <a:prstGeom prst="rect">
            <a:avLst/>
          </a:prstGeom>
          <a:noFill/>
        </p:spPr>
        <p:txBody>
          <a:bodyPr wrap="square" rtlCol="0">
            <a:spAutoFit/>
          </a:bodyPr>
          <a:lstStyle/>
          <a:p>
            <a:pPr>
              <a:lnSpc>
                <a:spcPct val="150000"/>
              </a:lnSpc>
            </a:pPr>
            <a:r>
              <a:rPr lang="en-GB" sz="2200" dirty="0" smtClean="0"/>
              <a:t>Preliminary model fitting showed the possibility to disentangle models in terms of both qualitative and quantitative comparisons</a:t>
            </a:r>
            <a:endParaRPr lang="en-GB" sz="2200" dirty="0"/>
          </a:p>
        </p:txBody>
      </p:sp>
      <p:sp>
        <p:nvSpPr>
          <p:cNvPr id="8" name="Slide Number Placeholder 7"/>
          <p:cNvSpPr>
            <a:spLocks noGrp="1"/>
          </p:cNvSpPr>
          <p:nvPr>
            <p:ph type="sldNum" sz="quarter" idx="12"/>
          </p:nvPr>
        </p:nvSpPr>
        <p:spPr/>
        <p:txBody>
          <a:bodyPr/>
          <a:lstStyle/>
          <a:p>
            <a:fld id="{409878BA-1865-48D6-B8FD-DA953BE972DA}" type="slidenum">
              <a:rPr lang="en-GB" smtClean="0"/>
              <a:pPr/>
              <a:t>26</a:t>
            </a:fld>
            <a:endParaRPr lang="en-GB" dirty="0"/>
          </a:p>
        </p:txBody>
      </p:sp>
    </p:spTree>
    <p:extLst>
      <p:ext uri="{BB962C8B-B14F-4D97-AF65-F5344CB8AC3E}">
        <p14:creationId xmlns:p14="http://schemas.microsoft.com/office/powerpoint/2010/main" val="1137313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3" name="TextBox 2"/>
          <p:cNvSpPr txBox="1"/>
          <p:nvPr/>
        </p:nvSpPr>
        <p:spPr>
          <a:xfrm>
            <a:off x="2094958" y="603400"/>
            <a:ext cx="31443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rPr>
              <a:t>Open questions</a:t>
            </a:r>
            <a:endParaRPr kumimoji="0" lang="en-GB" sz="3600" b="0" i="0" u="none" strike="noStrike" kern="1200" cap="none" spc="0" normalizeH="0" baseline="0" noProof="0" dirty="0">
              <a:ln>
                <a:noFill/>
              </a:ln>
              <a:solidFill>
                <a:prstClr val="black"/>
              </a:solidFill>
              <a:effectLst/>
              <a:uLnTx/>
              <a:uFillTx/>
            </a:endParaRPr>
          </a:p>
        </p:txBody>
      </p:sp>
      <p:cxnSp>
        <p:nvCxnSpPr>
          <p:cNvPr id="4" name="Straight Connector 3"/>
          <p:cNvCxnSpPr>
            <a:stCxn id="3" idx="3"/>
          </p:cNvCxnSpPr>
          <p:nvPr/>
        </p:nvCxnSpPr>
        <p:spPr>
          <a:xfrm>
            <a:off x="5239266" y="926566"/>
            <a:ext cx="6952734" cy="2071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713" y="603400"/>
            <a:ext cx="720000" cy="720000"/>
          </a:xfrm>
          <a:prstGeom prst="rect">
            <a:avLst/>
          </a:prstGeom>
        </p:spPr>
      </p:pic>
      <p:sp>
        <p:nvSpPr>
          <p:cNvPr id="8" name="TextBox 7"/>
          <p:cNvSpPr txBox="1"/>
          <p:nvPr/>
        </p:nvSpPr>
        <p:spPr>
          <a:xfrm>
            <a:off x="801279" y="1772238"/>
            <a:ext cx="10661716" cy="3293209"/>
          </a:xfrm>
          <a:prstGeom prst="rect">
            <a:avLst/>
          </a:prstGeom>
          <a:noFill/>
        </p:spPr>
        <p:txBody>
          <a:bodyPr wrap="square" rtlCol="0">
            <a:spAutoFit/>
          </a:bodyPr>
          <a:lstStyle/>
          <a:p>
            <a:pPr marL="342900" indent="-342900">
              <a:lnSpc>
                <a:spcPct val="200000"/>
              </a:lnSpc>
              <a:buFont typeface="+mj-lt"/>
              <a:buAutoNum type="arabicPeriod"/>
            </a:pPr>
            <a:r>
              <a:rPr lang="en-GB" sz="2600" dirty="0" smtClean="0"/>
              <a:t>Open large-scale dataset </a:t>
            </a:r>
          </a:p>
          <a:p>
            <a:pPr marL="342900" indent="-342900">
              <a:lnSpc>
                <a:spcPct val="200000"/>
              </a:lnSpc>
              <a:buFont typeface="+mj-lt"/>
              <a:buAutoNum type="arabicPeriod"/>
            </a:pPr>
            <a:r>
              <a:rPr lang="en-GB" sz="2600" dirty="0" smtClean="0"/>
              <a:t>What can we get out of individual’s choice data?</a:t>
            </a:r>
          </a:p>
          <a:p>
            <a:pPr marL="914400" lvl="1" indent="-457200">
              <a:lnSpc>
                <a:spcPct val="200000"/>
              </a:lnSpc>
              <a:buFont typeface="Arial" panose="020B0604020202020204" pitchFamily="34" charset="0"/>
              <a:buChar char="•"/>
            </a:pPr>
            <a:r>
              <a:rPr lang="en-GB" sz="2600" dirty="0" smtClean="0"/>
              <a:t>Decoy effects as a consequence of aggregating idiosyncratic individual choices?</a:t>
            </a:r>
          </a:p>
        </p:txBody>
      </p:sp>
      <p:sp>
        <p:nvSpPr>
          <p:cNvPr id="5" name="Slide Number Placeholder 4"/>
          <p:cNvSpPr>
            <a:spLocks noGrp="1"/>
          </p:cNvSpPr>
          <p:nvPr>
            <p:ph type="sldNum" sz="quarter" idx="12"/>
          </p:nvPr>
        </p:nvSpPr>
        <p:spPr/>
        <p:txBody>
          <a:bodyPr/>
          <a:lstStyle/>
          <a:p>
            <a:fld id="{409878BA-1865-48D6-B8FD-DA953BE972DA}" type="slidenum">
              <a:rPr lang="en-GB" smtClean="0"/>
              <a:pPr/>
              <a:t>27</a:t>
            </a:fld>
            <a:endParaRPr lang="en-GB" dirty="0"/>
          </a:p>
        </p:txBody>
      </p:sp>
    </p:spTree>
    <p:extLst>
      <p:ext uri="{BB962C8B-B14F-4D97-AF65-F5344CB8AC3E}">
        <p14:creationId xmlns:p14="http://schemas.microsoft.com/office/powerpoint/2010/main" val="600438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187" y="3136613"/>
            <a:ext cx="2191626" cy="584775"/>
          </a:xfrm>
          <a:prstGeom prst="rect">
            <a:avLst/>
          </a:prstGeom>
          <a:noFill/>
        </p:spPr>
        <p:txBody>
          <a:bodyPr wrap="none" rtlCol="0">
            <a:spAutoFit/>
          </a:bodyPr>
          <a:lstStyle/>
          <a:p>
            <a:r>
              <a:rPr lang="en-GB" sz="3200" dirty="0" smtClean="0">
                <a:latin typeface="Quicksand" panose="00000500000000000000" pitchFamily="2" charset="0"/>
              </a:rPr>
              <a:t>Thank you</a:t>
            </a:r>
            <a:endParaRPr lang="en-GB" sz="3200" dirty="0">
              <a:latin typeface="Quicksand" panose="00000500000000000000" pitchFamily="2" charset="0"/>
            </a:endParaRPr>
          </a:p>
        </p:txBody>
      </p:sp>
      <p:sp>
        <p:nvSpPr>
          <p:cNvPr id="3" name="Slide Number Placeholder 2"/>
          <p:cNvSpPr>
            <a:spLocks noGrp="1"/>
          </p:cNvSpPr>
          <p:nvPr>
            <p:ph type="sldNum" sz="quarter" idx="12"/>
          </p:nvPr>
        </p:nvSpPr>
        <p:spPr/>
        <p:txBody>
          <a:bodyPr/>
          <a:lstStyle/>
          <a:p>
            <a:fld id="{409878BA-1865-48D6-B8FD-DA953BE972DA}" type="slidenum">
              <a:rPr lang="en-GB" smtClean="0"/>
              <a:pPr/>
              <a:t>28</a:t>
            </a:fld>
            <a:endParaRPr lang="en-GB" dirty="0"/>
          </a:p>
        </p:txBody>
      </p:sp>
    </p:spTree>
    <p:extLst>
      <p:ext uri="{BB962C8B-B14F-4D97-AF65-F5344CB8AC3E}">
        <p14:creationId xmlns:p14="http://schemas.microsoft.com/office/powerpoint/2010/main" val="7421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536" y="616626"/>
            <a:ext cx="720000" cy="720000"/>
          </a:xfrm>
          <a:prstGeom prst="rect">
            <a:avLst/>
          </a:prstGeom>
        </p:spPr>
      </p:pic>
      <p:pic>
        <p:nvPicPr>
          <p:cNvPr id="13" name="Picture 12"/>
          <p:cNvPicPr>
            <a:picLocks noChangeAspect="1"/>
          </p:cNvPicPr>
          <p:nvPr/>
        </p:nvPicPr>
        <p:blipFill>
          <a:blip r:embed="rId4"/>
          <a:stretch>
            <a:fillRect/>
          </a:stretch>
        </p:blipFill>
        <p:spPr>
          <a:xfrm>
            <a:off x="1092469" y="2556889"/>
            <a:ext cx="3194733" cy="3000754"/>
          </a:xfrm>
          <a:prstGeom prst="rect">
            <a:avLst/>
          </a:prstGeom>
        </p:spPr>
      </p:pic>
      <p:cxnSp>
        <p:nvCxnSpPr>
          <p:cNvPr id="30"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31" name="TextBox 30"/>
          <p:cNvSpPr txBox="1"/>
          <p:nvPr/>
        </p:nvSpPr>
        <p:spPr>
          <a:xfrm>
            <a:off x="2094956" y="603400"/>
            <a:ext cx="51442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latin typeface="Quicksand" panose="00000500000000000000" pitchFamily="2" charset="0"/>
              </a:rPr>
              <a:t>Efficient computations</a:t>
            </a:r>
            <a:endParaRPr kumimoji="0" lang="en-GB" sz="3600" b="0" i="0" u="none" strike="noStrike" kern="1200" cap="none" spc="0" normalizeH="0" baseline="0" noProof="0" dirty="0">
              <a:ln>
                <a:noFill/>
              </a:ln>
              <a:solidFill>
                <a:prstClr val="black"/>
              </a:solidFill>
              <a:effectLst/>
              <a:uLnTx/>
              <a:uFillTx/>
              <a:latin typeface="Quicksand" panose="00000500000000000000" pitchFamily="2" charset="0"/>
            </a:endParaRPr>
          </a:p>
        </p:txBody>
      </p:sp>
      <p:cxnSp>
        <p:nvCxnSpPr>
          <p:cNvPr id="32" name="Straight Connector 31"/>
          <p:cNvCxnSpPr>
            <a:stCxn id="31" idx="3"/>
          </p:cNvCxnSpPr>
          <p:nvPr/>
        </p:nvCxnSpPr>
        <p:spPr>
          <a:xfrm flipV="1">
            <a:off x="7239225" y="926332"/>
            <a:ext cx="4952775" cy="23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62293" y="1628684"/>
            <a:ext cx="2455085" cy="400110"/>
          </a:xfrm>
          <a:prstGeom prst="rect">
            <a:avLst/>
          </a:prstGeom>
          <a:noFill/>
        </p:spPr>
        <p:txBody>
          <a:bodyPr wrap="square" rtlCol="0">
            <a:spAutoFit/>
          </a:bodyPr>
          <a:lstStyle/>
          <a:p>
            <a:r>
              <a:rPr lang="en-GB" sz="2000" b="1" u="sng" dirty="0" smtClean="0"/>
              <a:t>Range </a:t>
            </a:r>
            <a:r>
              <a:rPr lang="en-GB" sz="2000" u="sng" dirty="0" smtClean="0"/>
              <a:t>adaptation</a:t>
            </a:r>
            <a:endParaRPr lang="en-GB" sz="2000" u="sng" dirty="0"/>
          </a:p>
        </p:txBody>
      </p:sp>
      <p:sp>
        <p:nvSpPr>
          <p:cNvPr id="40" name="TextBox 39"/>
          <p:cNvSpPr txBox="1"/>
          <p:nvPr/>
        </p:nvSpPr>
        <p:spPr>
          <a:xfrm>
            <a:off x="9227052" y="5720315"/>
            <a:ext cx="2367956" cy="246221"/>
          </a:xfrm>
          <a:prstGeom prst="rect">
            <a:avLst/>
          </a:prstGeom>
          <a:noFill/>
        </p:spPr>
        <p:txBody>
          <a:bodyPr wrap="none" rtlCol="0">
            <a:spAutoFit/>
          </a:bodyPr>
          <a:lstStyle/>
          <a:p>
            <a:r>
              <a:rPr lang="en-GB" sz="1000" dirty="0" err="1" smtClean="0">
                <a:latin typeface="Quicksand" panose="00000500000000000000" pitchFamily="2" charset="0"/>
              </a:rPr>
              <a:t>Soltani</a:t>
            </a:r>
            <a:r>
              <a:rPr lang="en-GB" sz="1000" dirty="0" smtClean="0">
                <a:latin typeface="Quicksand" panose="00000500000000000000" pitchFamily="2" charset="0"/>
              </a:rPr>
              <a:t>, De Martino &amp; </a:t>
            </a:r>
            <a:r>
              <a:rPr lang="en-GB" sz="1000" dirty="0" err="1" smtClean="0">
                <a:latin typeface="Quicksand" panose="00000500000000000000" pitchFamily="2" charset="0"/>
              </a:rPr>
              <a:t>Camerer</a:t>
            </a:r>
            <a:r>
              <a:rPr lang="en-GB" sz="1000" dirty="0" smtClean="0">
                <a:latin typeface="Quicksand" panose="00000500000000000000" pitchFamily="2" charset="0"/>
              </a:rPr>
              <a:t> (2012)</a:t>
            </a:r>
            <a:endParaRPr lang="en-GB" sz="1000" dirty="0">
              <a:latin typeface="Quicksand" panose="00000500000000000000" pitchFamily="2" charset="0"/>
            </a:endParaRPr>
          </a:p>
        </p:txBody>
      </p:sp>
      <p:sp>
        <p:nvSpPr>
          <p:cNvPr id="4" name="Slide Number Placeholder 3"/>
          <p:cNvSpPr>
            <a:spLocks noGrp="1"/>
          </p:cNvSpPr>
          <p:nvPr>
            <p:ph type="sldNum" sz="quarter" idx="12"/>
          </p:nvPr>
        </p:nvSpPr>
        <p:spPr/>
        <p:txBody>
          <a:bodyPr/>
          <a:lstStyle/>
          <a:p>
            <a:fld id="{409878BA-1865-48D6-B8FD-DA953BE972DA}" type="slidenum">
              <a:rPr lang="en-GB" smtClean="0"/>
              <a:pPr/>
              <a:t>29</a:t>
            </a:fld>
            <a:endParaRPr lang="en-GB" dirty="0"/>
          </a:p>
        </p:txBody>
      </p:sp>
      <p:pic>
        <p:nvPicPr>
          <p:cNvPr id="5" name="Picture 4"/>
          <p:cNvPicPr>
            <a:picLocks noChangeAspect="1"/>
          </p:cNvPicPr>
          <p:nvPr/>
        </p:nvPicPr>
        <p:blipFill>
          <a:blip r:embed="rId5"/>
          <a:stretch>
            <a:fillRect/>
          </a:stretch>
        </p:blipFill>
        <p:spPr>
          <a:xfrm>
            <a:off x="8373555" y="2556889"/>
            <a:ext cx="3371464" cy="2759213"/>
          </a:xfrm>
          <a:prstGeom prst="rect">
            <a:avLst/>
          </a:prstGeom>
        </p:spPr>
      </p:pic>
      <p:sp>
        <p:nvSpPr>
          <p:cNvPr id="17" name="TextBox 16"/>
          <p:cNvSpPr txBox="1"/>
          <p:nvPr/>
        </p:nvSpPr>
        <p:spPr>
          <a:xfrm>
            <a:off x="2327713" y="5649701"/>
            <a:ext cx="1592103" cy="246221"/>
          </a:xfrm>
          <a:prstGeom prst="rect">
            <a:avLst/>
          </a:prstGeom>
          <a:noFill/>
        </p:spPr>
        <p:txBody>
          <a:bodyPr wrap="none" rtlCol="0">
            <a:spAutoFit/>
          </a:bodyPr>
          <a:lstStyle/>
          <a:p>
            <a:r>
              <a:rPr lang="en-GB" sz="1000" dirty="0" err="1" smtClean="0">
                <a:latin typeface="Quicksand" panose="00000500000000000000" pitchFamily="2" charset="0"/>
              </a:rPr>
              <a:t>Padoa-Schioppa</a:t>
            </a:r>
            <a:r>
              <a:rPr lang="en-GB" sz="1000" dirty="0" smtClean="0">
                <a:latin typeface="Quicksand" panose="00000500000000000000" pitchFamily="2" charset="0"/>
              </a:rPr>
              <a:t> (2009)</a:t>
            </a:r>
            <a:endParaRPr lang="en-GB" sz="1000" dirty="0">
              <a:latin typeface="Quicksand" panose="00000500000000000000" pitchFamily="2" charset="0"/>
            </a:endParaRPr>
          </a:p>
        </p:txBody>
      </p:sp>
      <p:sp>
        <p:nvSpPr>
          <p:cNvPr id="18" name="TextBox 17"/>
          <p:cNvSpPr txBox="1"/>
          <p:nvPr/>
        </p:nvSpPr>
        <p:spPr>
          <a:xfrm>
            <a:off x="6914848" y="1610883"/>
            <a:ext cx="2800764" cy="400110"/>
          </a:xfrm>
          <a:prstGeom prst="rect">
            <a:avLst/>
          </a:prstGeom>
          <a:noFill/>
        </p:spPr>
        <p:txBody>
          <a:bodyPr wrap="square" rtlCol="0">
            <a:spAutoFit/>
          </a:bodyPr>
          <a:lstStyle/>
          <a:p>
            <a:r>
              <a:rPr lang="en-GB" sz="2000" b="1" u="sng" dirty="0" smtClean="0"/>
              <a:t>Range </a:t>
            </a:r>
            <a:r>
              <a:rPr lang="en-GB" sz="2000" u="sng" dirty="0" smtClean="0"/>
              <a:t>normalisation</a:t>
            </a:r>
            <a:endParaRPr lang="en-GB" sz="2000" u="sng" dirty="0"/>
          </a:p>
        </p:txBody>
      </p:sp>
      <p:pic>
        <p:nvPicPr>
          <p:cNvPr id="7" name="Picture 6"/>
          <p:cNvPicPr>
            <a:picLocks noChangeAspect="1"/>
          </p:cNvPicPr>
          <p:nvPr/>
        </p:nvPicPr>
        <p:blipFill>
          <a:blip r:embed="rId6"/>
          <a:stretch>
            <a:fillRect/>
          </a:stretch>
        </p:blipFill>
        <p:spPr>
          <a:xfrm>
            <a:off x="5680206" y="3013035"/>
            <a:ext cx="2635024" cy="2122356"/>
          </a:xfrm>
          <a:prstGeom prst="rect">
            <a:avLst/>
          </a:prstGeom>
        </p:spPr>
      </p:pic>
    </p:spTree>
    <p:extLst>
      <p:ext uri="{BB962C8B-B14F-4D97-AF65-F5344CB8AC3E}">
        <p14:creationId xmlns:p14="http://schemas.microsoft.com/office/powerpoint/2010/main" val="387810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5" name="TextBox 4"/>
          <p:cNvSpPr txBox="1"/>
          <p:nvPr/>
        </p:nvSpPr>
        <p:spPr>
          <a:xfrm>
            <a:off x="2094958" y="603400"/>
            <a:ext cx="27488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rPr>
              <a:t>Decoy effects</a:t>
            </a:r>
            <a:endParaRPr kumimoji="0" lang="en-GB" sz="3600" b="0" i="0" u="none" strike="noStrike" kern="1200" cap="none" spc="0" normalizeH="0" baseline="0" noProof="0" dirty="0">
              <a:ln>
                <a:noFill/>
              </a:ln>
              <a:solidFill>
                <a:prstClr val="black"/>
              </a:solidFill>
              <a:effectLst/>
              <a:uLnTx/>
              <a:uFillTx/>
            </a:endParaRPr>
          </a:p>
        </p:txBody>
      </p:sp>
      <p:cxnSp>
        <p:nvCxnSpPr>
          <p:cNvPr id="13" name="Straight Connector 12"/>
          <p:cNvCxnSpPr>
            <a:stCxn id="5" idx="3"/>
          </p:cNvCxnSpPr>
          <p:nvPr/>
        </p:nvCxnSpPr>
        <p:spPr>
          <a:xfrm flipV="1">
            <a:off x="4843850" y="926328"/>
            <a:ext cx="7348150" cy="2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2527" y="5802394"/>
            <a:ext cx="9146947" cy="461665"/>
          </a:xfrm>
          <a:prstGeom prst="rect">
            <a:avLst/>
          </a:prstGeom>
          <a:noFill/>
        </p:spPr>
        <p:txBody>
          <a:bodyPr wrap="square" rtlCol="0">
            <a:spAutoFit/>
          </a:bodyPr>
          <a:lstStyle/>
          <a:p>
            <a:r>
              <a:rPr lang="en-GB" sz="2400" dirty="0" smtClean="0"/>
              <a:t>Preference for multi-dimensional options reverses in a stereotypical way</a:t>
            </a:r>
            <a:endParaRPr lang="en-GB" sz="2400" dirty="0"/>
          </a:p>
        </p:txBody>
      </p:sp>
      <p:sp>
        <p:nvSpPr>
          <p:cNvPr id="7" name="TextBox 6"/>
          <p:cNvSpPr txBox="1"/>
          <p:nvPr/>
        </p:nvSpPr>
        <p:spPr>
          <a:xfrm>
            <a:off x="8465270" y="2639505"/>
            <a:ext cx="1927131" cy="1551259"/>
          </a:xfrm>
          <a:prstGeom prst="rect">
            <a:avLst/>
          </a:prstGeom>
          <a:noFill/>
        </p:spPr>
        <p:txBody>
          <a:bodyPr wrap="none" rtlCol="0">
            <a:spAutoFit/>
          </a:bodyPr>
          <a:lstStyle/>
          <a:p>
            <a:pPr>
              <a:lnSpc>
                <a:spcPct val="150000"/>
              </a:lnSpc>
            </a:pPr>
            <a:r>
              <a:rPr lang="en-GB" sz="2200" b="1" dirty="0" smtClean="0">
                <a:latin typeface="Century Gothic" panose="020B0502020202020204" pitchFamily="34" charset="0"/>
              </a:rPr>
              <a:t>C</a:t>
            </a:r>
            <a:r>
              <a:rPr lang="en-GB" sz="2200" dirty="0" smtClean="0">
                <a:latin typeface="Century Gothic" panose="020B0502020202020204" pitchFamily="34" charset="0"/>
              </a:rPr>
              <a:t>ompromise</a:t>
            </a:r>
          </a:p>
          <a:p>
            <a:pPr>
              <a:lnSpc>
                <a:spcPct val="150000"/>
              </a:lnSpc>
            </a:pPr>
            <a:r>
              <a:rPr lang="en-GB" sz="2200" b="1" dirty="0" smtClean="0">
                <a:latin typeface="Century Gothic" panose="020B0502020202020204" pitchFamily="34" charset="0"/>
              </a:rPr>
              <a:t>A</a:t>
            </a:r>
            <a:r>
              <a:rPr lang="en-GB" sz="2200" dirty="0" smtClean="0">
                <a:latin typeface="Century Gothic" panose="020B0502020202020204" pitchFamily="34" charset="0"/>
              </a:rPr>
              <a:t>ttraction</a:t>
            </a:r>
          </a:p>
          <a:p>
            <a:pPr>
              <a:lnSpc>
                <a:spcPct val="150000"/>
              </a:lnSpc>
            </a:pPr>
            <a:r>
              <a:rPr lang="en-GB" sz="2200" b="1" dirty="0" smtClean="0">
                <a:latin typeface="Century Gothic" panose="020B0502020202020204" pitchFamily="34" charset="0"/>
              </a:rPr>
              <a:t>S</a:t>
            </a:r>
            <a:r>
              <a:rPr lang="en-GB" sz="2200" dirty="0" smtClean="0">
                <a:latin typeface="Century Gothic" panose="020B0502020202020204" pitchFamily="34" charset="0"/>
              </a:rPr>
              <a:t>imilarity</a:t>
            </a:r>
            <a:endParaRPr lang="en-GB" sz="2200" dirty="0">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8685" y="1666083"/>
            <a:ext cx="4331217" cy="3779528"/>
          </a:xfrm>
          <a:prstGeom prst="rect">
            <a:avLst/>
          </a:prstGeom>
        </p:spPr>
      </p:pic>
      <p:sp>
        <p:nvSpPr>
          <p:cNvPr id="10" name="Rounded Rectangle 9"/>
          <p:cNvSpPr/>
          <p:nvPr/>
        </p:nvSpPr>
        <p:spPr>
          <a:xfrm>
            <a:off x="8111067" y="2882053"/>
            <a:ext cx="155787" cy="155787"/>
          </a:xfrm>
          <a:prstGeom prst="roundRect">
            <a:avLst/>
          </a:prstGeom>
          <a:solidFill>
            <a:srgbClr val="FF00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8111067" y="3381586"/>
            <a:ext cx="155787" cy="155787"/>
          </a:xfrm>
          <a:prstGeom prst="roundRect">
            <a:avLst/>
          </a:prstGeom>
          <a:solidFill>
            <a:srgbClr val="FF80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8122222" y="3881119"/>
            <a:ext cx="155787" cy="155787"/>
          </a:xfrm>
          <a:prstGeom prst="roundRect">
            <a:avLst/>
          </a:prstGeom>
          <a:solidFill>
            <a:srgbClr val="FF9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985" y="637550"/>
            <a:ext cx="630000" cy="630000"/>
          </a:xfrm>
          <a:prstGeom prst="rect">
            <a:avLst/>
          </a:prstGeom>
        </p:spPr>
      </p:pic>
      <p:sp>
        <p:nvSpPr>
          <p:cNvPr id="2" name="Slide Number Placeholder 1"/>
          <p:cNvSpPr>
            <a:spLocks noGrp="1"/>
          </p:cNvSpPr>
          <p:nvPr>
            <p:ph type="sldNum" sz="quarter" idx="12"/>
          </p:nvPr>
        </p:nvSpPr>
        <p:spPr/>
        <p:txBody>
          <a:bodyPr/>
          <a:lstStyle/>
          <a:p>
            <a:fld id="{409878BA-1865-48D6-B8FD-DA953BE972DA}" type="slidenum">
              <a:rPr lang="en-GB" smtClean="0"/>
              <a:pPr/>
              <a:t>3</a:t>
            </a:fld>
            <a:endParaRPr lang="en-GB" dirty="0"/>
          </a:p>
        </p:txBody>
      </p:sp>
    </p:spTree>
    <p:extLst>
      <p:ext uri="{BB962C8B-B14F-4D97-AF65-F5344CB8AC3E}">
        <p14:creationId xmlns:p14="http://schemas.microsoft.com/office/powerpoint/2010/main" val="2447217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536" y="616626"/>
            <a:ext cx="720000" cy="720000"/>
          </a:xfrm>
          <a:prstGeom prst="rect">
            <a:avLst/>
          </a:prstGeom>
        </p:spPr>
      </p:pic>
      <p:cxnSp>
        <p:nvCxnSpPr>
          <p:cNvPr id="30"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31" name="TextBox 30"/>
          <p:cNvSpPr txBox="1"/>
          <p:nvPr/>
        </p:nvSpPr>
        <p:spPr>
          <a:xfrm>
            <a:off x="2094956" y="603400"/>
            <a:ext cx="51442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latin typeface="Quicksand" panose="00000500000000000000" pitchFamily="2" charset="0"/>
              </a:rPr>
              <a:t>Efficient computations</a:t>
            </a:r>
            <a:endParaRPr kumimoji="0" lang="en-GB" sz="3600" b="0" i="0" u="none" strike="noStrike" kern="1200" cap="none" spc="0" normalizeH="0" baseline="0" noProof="0" dirty="0">
              <a:ln>
                <a:noFill/>
              </a:ln>
              <a:solidFill>
                <a:prstClr val="black"/>
              </a:solidFill>
              <a:effectLst/>
              <a:uLnTx/>
              <a:uFillTx/>
              <a:latin typeface="Quicksand" panose="00000500000000000000" pitchFamily="2" charset="0"/>
            </a:endParaRPr>
          </a:p>
        </p:txBody>
      </p:sp>
      <p:cxnSp>
        <p:nvCxnSpPr>
          <p:cNvPr id="32" name="Straight Connector 31"/>
          <p:cNvCxnSpPr>
            <a:stCxn id="31" idx="3"/>
          </p:cNvCxnSpPr>
          <p:nvPr/>
        </p:nvCxnSpPr>
        <p:spPr>
          <a:xfrm flipV="1">
            <a:off x="7239225" y="926332"/>
            <a:ext cx="4952775" cy="23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519900" y="1762448"/>
            <a:ext cx="3491540" cy="461665"/>
          </a:xfrm>
          <a:prstGeom prst="rect">
            <a:avLst/>
          </a:prstGeom>
          <a:noFill/>
        </p:spPr>
        <p:txBody>
          <a:bodyPr wrap="square" rtlCol="0">
            <a:spAutoFit/>
          </a:bodyPr>
          <a:lstStyle/>
          <a:p>
            <a:r>
              <a:rPr lang="en-GB" sz="2400" b="1" u="sng" dirty="0" smtClean="0"/>
              <a:t>Divisive </a:t>
            </a:r>
            <a:r>
              <a:rPr lang="en-GB" sz="2400" u="sng" dirty="0" smtClean="0"/>
              <a:t>normalisation</a:t>
            </a:r>
            <a:endParaRPr lang="en-GB" sz="2400" u="sng" dirty="0"/>
          </a:p>
        </p:txBody>
      </p:sp>
      <p:sp>
        <p:nvSpPr>
          <p:cNvPr id="44" name="TextBox 43"/>
          <p:cNvSpPr txBox="1"/>
          <p:nvPr/>
        </p:nvSpPr>
        <p:spPr>
          <a:xfrm>
            <a:off x="7027035" y="5796522"/>
            <a:ext cx="1968809" cy="246221"/>
          </a:xfrm>
          <a:prstGeom prst="rect">
            <a:avLst/>
          </a:prstGeom>
          <a:noFill/>
        </p:spPr>
        <p:txBody>
          <a:bodyPr wrap="none" rtlCol="0">
            <a:spAutoFit/>
          </a:bodyPr>
          <a:lstStyle/>
          <a:p>
            <a:r>
              <a:rPr lang="en-GB" sz="1000" dirty="0" smtClean="0">
                <a:latin typeface="Quicksand" panose="00000500000000000000" pitchFamily="2" charset="0"/>
              </a:rPr>
              <a:t>Louie, </a:t>
            </a:r>
            <a:r>
              <a:rPr lang="en-GB" sz="1000" dirty="0" err="1" smtClean="0">
                <a:latin typeface="Quicksand" panose="00000500000000000000" pitchFamily="2" charset="0"/>
              </a:rPr>
              <a:t>Khaw</a:t>
            </a:r>
            <a:r>
              <a:rPr lang="en-GB" sz="1000" dirty="0" smtClean="0">
                <a:latin typeface="Quicksand" panose="00000500000000000000" pitchFamily="2" charset="0"/>
              </a:rPr>
              <a:t> &amp; Glimcher (2013)</a:t>
            </a:r>
            <a:endParaRPr lang="en-GB" sz="1000" dirty="0">
              <a:latin typeface="Quicksand" panose="00000500000000000000" pitchFamily="2" charset="0"/>
            </a:endParaRPr>
          </a:p>
        </p:txBody>
      </p:sp>
      <p:sp>
        <p:nvSpPr>
          <p:cNvPr id="4" name="Slide Number Placeholder 3"/>
          <p:cNvSpPr>
            <a:spLocks noGrp="1"/>
          </p:cNvSpPr>
          <p:nvPr>
            <p:ph type="sldNum" sz="quarter" idx="12"/>
          </p:nvPr>
        </p:nvSpPr>
        <p:spPr/>
        <p:txBody>
          <a:bodyPr/>
          <a:lstStyle/>
          <a:p>
            <a:fld id="{409878BA-1865-48D6-B8FD-DA953BE972DA}" type="slidenum">
              <a:rPr lang="en-GB" smtClean="0"/>
              <a:pPr/>
              <a:t>30</a:t>
            </a:fld>
            <a:endParaRPr lang="en-GB" dirty="0"/>
          </a:p>
        </p:txBody>
      </p:sp>
      <p:pic>
        <p:nvPicPr>
          <p:cNvPr id="6" name="Picture 5"/>
          <p:cNvPicPr>
            <a:picLocks noChangeAspect="1"/>
          </p:cNvPicPr>
          <p:nvPr/>
        </p:nvPicPr>
        <p:blipFill>
          <a:blip r:embed="rId4"/>
          <a:stretch>
            <a:fillRect/>
          </a:stretch>
        </p:blipFill>
        <p:spPr>
          <a:xfrm>
            <a:off x="6265670" y="2950981"/>
            <a:ext cx="2729847" cy="2572724"/>
          </a:xfrm>
          <a:prstGeom prst="rect">
            <a:avLst/>
          </a:prstGeom>
        </p:spPr>
      </p:pic>
      <p:pic>
        <p:nvPicPr>
          <p:cNvPr id="22" name="Picture 21"/>
          <p:cNvPicPr>
            <a:picLocks noChangeAspect="1"/>
          </p:cNvPicPr>
          <p:nvPr/>
        </p:nvPicPr>
        <p:blipFill>
          <a:blip r:embed="rId5"/>
          <a:stretch>
            <a:fillRect/>
          </a:stretch>
        </p:blipFill>
        <p:spPr>
          <a:xfrm>
            <a:off x="3416755" y="2825317"/>
            <a:ext cx="2333213" cy="2351753"/>
          </a:xfrm>
          <a:prstGeom prst="rect">
            <a:avLst/>
          </a:prstGeom>
        </p:spPr>
      </p:pic>
    </p:spTree>
    <p:extLst>
      <p:ext uri="{BB962C8B-B14F-4D97-AF65-F5344CB8AC3E}">
        <p14:creationId xmlns:p14="http://schemas.microsoft.com/office/powerpoint/2010/main" val="3099285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3" name="TextBox 2"/>
          <p:cNvSpPr txBox="1"/>
          <p:nvPr/>
        </p:nvSpPr>
        <p:spPr>
          <a:xfrm>
            <a:off x="2094957" y="603400"/>
            <a:ext cx="26559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rPr>
              <a:t>Next steps</a:t>
            </a:r>
            <a:endParaRPr kumimoji="0" lang="en-GB" sz="3600" b="0" i="0" u="none" strike="noStrike" kern="1200" cap="none" spc="0" normalizeH="0" baseline="0" noProof="0" dirty="0">
              <a:ln>
                <a:noFill/>
              </a:ln>
              <a:solidFill>
                <a:prstClr val="black"/>
              </a:solidFill>
              <a:effectLst/>
              <a:uLnTx/>
              <a:uFillTx/>
            </a:endParaRPr>
          </a:p>
        </p:txBody>
      </p:sp>
      <p:cxnSp>
        <p:nvCxnSpPr>
          <p:cNvPr id="4" name="Straight Connector 3"/>
          <p:cNvCxnSpPr>
            <a:stCxn id="3" idx="3"/>
          </p:cNvCxnSpPr>
          <p:nvPr/>
        </p:nvCxnSpPr>
        <p:spPr>
          <a:xfrm>
            <a:off x="4750904" y="926566"/>
            <a:ext cx="7441096" cy="2071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87287" y="1772238"/>
            <a:ext cx="10310191" cy="4524315"/>
          </a:xfrm>
          <a:prstGeom prst="rect">
            <a:avLst/>
          </a:prstGeom>
          <a:noFill/>
        </p:spPr>
        <p:txBody>
          <a:bodyPr wrap="square" rtlCol="0">
            <a:spAutoFit/>
          </a:bodyPr>
          <a:lstStyle/>
          <a:p>
            <a:pPr marL="914400" lvl="1" indent="-457200">
              <a:lnSpc>
                <a:spcPct val="200000"/>
              </a:lnSpc>
              <a:buFont typeface="Arial" panose="020B0604020202020204" pitchFamily="34" charset="0"/>
              <a:buChar char="•"/>
            </a:pPr>
            <a:r>
              <a:rPr lang="en-GB" sz="2600" dirty="0" smtClean="0"/>
              <a:t>Complete model fitting </a:t>
            </a:r>
          </a:p>
          <a:p>
            <a:pPr marL="914400" lvl="1" indent="-457200">
              <a:lnSpc>
                <a:spcPct val="200000"/>
              </a:lnSpc>
              <a:buFont typeface="Arial" panose="020B0604020202020204" pitchFamily="34" charset="0"/>
              <a:buChar char="•"/>
            </a:pPr>
            <a:r>
              <a:rPr lang="en-GB" sz="2600" dirty="0" smtClean="0"/>
              <a:t>Model fitting on trial-by-trial choice data</a:t>
            </a:r>
          </a:p>
          <a:p>
            <a:pPr marL="914400" lvl="1" indent="-457200">
              <a:lnSpc>
                <a:spcPct val="200000"/>
              </a:lnSpc>
              <a:buFont typeface="Arial" panose="020B0604020202020204" pitchFamily="34" charset="0"/>
              <a:buChar char="•"/>
            </a:pPr>
            <a:r>
              <a:rPr lang="en-GB" sz="2600" dirty="0" smtClean="0"/>
              <a:t>Exhaustive qualitative comparisons</a:t>
            </a:r>
            <a:endParaRPr lang="en-GB" sz="2000" dirty="0" smtClean="0"/>
          </a:p>
          <a:p>
            <a:pPr marL="1371600" lvl="2" indent="-457200">
              <a:lnSpc>
                <a:spcPct val="150000"/>
              </a:lnSpc>
              <a:buFont typeface="Arial" panose="020B0604020202020204" pitchFamily="34" charset="0"/>
              <a:buChar char="•"/>
            </a:pPr>
            <a:r>
              <a:rPr lang="en-GB" sz="2000" dirty="0" err="1" smtClean="0"/>
              <a:t>Intercorrelations</a:t>
            </a:r>
            <a:endParaRPr lang="en-GB" sz="2000" dirty="0"/>
          </a:p>
          <a:p>
            <a:pPr marL="1371600" lvl="2" indent="-457200">
              <a:lnSpc>
                <a:spcPct val="150000"/>
              </a:lnSpc>
              <a:buFont typeface="Arial" panose="020B0604020202020204" pitchFamily="34" charset="0"/>
              <a:buChar char="•"/>
            </a:pPr>
            <a:r>
              <a:rPr lang="en-GB" sz="2000" dirty="0"/>
              <a:t>Effect of time pressure</a:t>
            </a:r>
          </a:p>
          <a:p>
            <a:pPr marL="1371600" lvl="2" indent="-457200">
              <a:lnSpc>
                <a:spcPct val="150000"/>
              </a:lnSpc>
              <a:buFont typeface="Arial" panose="020B0604020202020204" pitchFamily="34" charset="0"/>
              <a:buChar char="•"/>
            </a:pPr>
            <a:r>
              <a:rPr lang="en-GB" sz="2000" dirty="0"/>
              <a:t>Effect of choice set distributions </a:t>
            </a:r>
            <a:endParaRPr lang="en-GB" sz="2000" dirty="0" smtClean="0"/>
          </a:p>
          <a:p>
            <a:pPr marL="914400" lvl="1" indent="-457200">
              <a:lnSpc>
                <a:spcPct val="150000"/>
              </a:lnSpc>
              <a:buFont typeface="Arial" panose="020B0604020202020204" pitchFamily="34" charset="0"/>
              <a:buChar char="•"/>
            </a:pPr>
            <a:r>
              <a:rPr lang="en-GB" sz="2800" dirty="0" smtClean="0"/>
              <a:t>Collect more data</a:t>
            </a:r>
            <a:endParaRPr lang="en-GB" sz="26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713" y="576921"/>
            <a:ext cx="720000" cy="720000"/>
          </a:xfrm>
          <a:prstGeom prst="rect">
            <a:avLst/>
          </a:prstGeom>
        </p:spPr>
      </p:pic>
      <p:sp>
        <p:nvSpPr>
          <p:cNvPr id="6" name="Slide Number Placeholder 5"/>
          <p:cNvSpPr>
            <a:spLocks noGrp="1"/>
          </p:cNvSpPr>
          <p:nvPr>
            <p:ph type="sldNum" sz="quarter" idx="12"/>
          </p:nvPr>
        </p:nvSpPr>
        <p:spPr/>
        <p:txBody>
          <a:bodyPr/>
          <a:lstStyle/>
          <a:p>
            <a:fld id="{409878BA-1865-48D6-B8FD-DA953BE972DA}" type="slidenum">
              <a:rPr lang="en-GB" smtClean="0"/>
              <a:pPr/>
              <a:t>31</a:t>
            </a:fld>
            <a:endParaRPr lang="en-GB" dirty="0"/>
          </a:p>
        </p:txBody>
      </p:sp>
    </p:spTree>
    <p:extLst>
      <p:ext uri="{BB962C8B-B14F-4D97-AF65-F5344CB8AC3E}">
        <p14:creationId xmlns:p14="http://schemas.microsoft.com/office/powerpoint/2010/main" val="2560176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3" name="TextBox 2"/>
          <p:cNvSpPr txBox="1"/>
          <p:nvPr/>
        </p:nvSpPr>
        <p:spPr>
          <a:xfrm>
            <a:off x="2094957" y="603400"/>
            <a:ext cx="4711145" cy="646331"/>
          </a:xfrm>
          <a:prstGeom prst="rect">
            <a:avLst/>
          </a:prstGeom>
          <a:noFill/>
        </p:spPr>
        <p:txBody>
          <a:bodyPr wrap="square" rtlCol="0">
            <a:spAutoFit/>
          </a:bodyPr>
          <a:lstStyle/>
          <a:p>
            <a:pPr lvl="0">
              <a:defRPr/>
            </a:pPr>
            <a:r>
              <a:rPr lang="en-GB" sz="3600" dirty="0" smtClean="0">
                <a:solidFill>
                  <a:prstClr val="black"/>
                </a:solidFill>
              </a:rPr>
              <a:t>Simple distractor effect</a:t>
            </a:r>
            <a:endParaRPr lang="en-GB" sz="3600" dirty="0">
              <a:solidFill>
                <a:prstClr val="black"/>
              </a:solidFill>
            </a:endParaRPr>
          </a:p>
        </p:txBody>
      </p:sp>
      <p:cxnSp>
        <p:nvCxnSpPr>
          <p:cNvPr id="4" name="Straight Connector 3"/>
          <p:cNvCxnSpPr>
            <a:stCxn id="3" idx="3"/>
          </p:cNvCxnSpPr>
          <p:nvPr/>
        </p:nvCxnSpPr>
        <p:spPr>
          <a:xfrm flipV="1">
            <a:off x="6806102" y="926330"/>
            <a:ext cx="5385898" cy="2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985" y="637550"/>
            <a:ext cx="630000" cy="63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389" y="1617700"/>
            <a:ext cx="5341637" cy="415223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576151765"/>
              </p:ext>
            </p:extLst>
          </p:nvPr>
        </p:nvGraphicFramePr>
        <p:xfrm>
          <a:off x="6867520" y="1743742"/>
          <a:ext cx="4573113" cy="4046257"/>
        </p:xfrm>
        <a:graphic>
          <a:graphicData uri="http://schemas.openxmlformats.org/drawingml/2006/table">
            <a:tbl>
              <a:tblPr firstRow="1" firstCol="1" bandRow="1">
                <a:tableStyleId>{F5AB1C69-6EDB-4FF4-983F-18BD219EF322}</a:tableStyleId>
              </a:tblPr>
              <a:tblGrid>
                <a:gridCol w="1828385">
                  <a:extLst>
                    <a:ext uri="{9D8B030D-6E8A-4147-A177-3AD203B41FA5}">
                      <a16:colId xmlns:a16="http://schemas.microsoft.com/office/drawing/2014/main" val="4091703785"/>
                    </a:ext>
                  </a:extLst>
                </a:gridCol>
                <a:gridCol w="1374496">
                  <a:extLst>
                    <a:ext uri="{9D8B030D-6E8A-4147-A177-3AD203B41FA5}">
                      <a16:colId xmlns:a16="http://schemas.microsoft.com/office/drawing/2014/main" val="271433612"/>
                    </a:ext>
                  </a:extLst>
                </a:gridCol>
                <a:gridCol w="1370232">
                  <a:extLst>
                    <a:ext uri="{9D8B030D-6E8A-4147-A177-3AD203B41FA5}">
                      <a16:colId xmlns:a16="http://schemas.microsoft.com/office/drawing/2014/main" val="79218649"/>
                    </a:ext>
                  </a:extLst>
                </a:gridCol>
              </a:tblGrid>
              <a:tr h="1014386">
                <a:tc>
                  <a:txBody>
                    <a:bodyPr/>
                    <a:lstStyle/>
                    <a:p>
                      <a:pPr algn="r">
                        <a:lnSpc>
                          <a:spcPct val="115000"/>
                        </a:lnSpc>
                        <a:spcAft>
                          <a:spcPts val="0"/>
                        </a:spcAft>
                      </a:pPr>
                      <a:r>
                        <a:rPr lang="en-US" sz="1800" dirty="0">
                          <a:effectLst/>
                          <a:latin typeface="+mj-lt"/>
                        </a:rPr>
                        <a:t>Model</a:t>
                      </a:r>
                      <a:endParaRPr lang="en-GB" sz="18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latin typeface="+mj-lt"/>
                        </a:rPr>
                        <a:t>Positive distractor effect </a:t>
                      </a:r>
                      <a:endParaRPr lang="en-GB" sz="16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latin typeface="+mj-lt"/>
                        </a:rPr>
                        <a:t>Negative distractor effect</a:t>
                      </a:r>
                      <a:endParaRPr lang="en-GB" sz="1600" dirty="0">
                        <a:effectLst/>
                        <a:latin typeface="+mj-lt"/>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80054184"/>
                  </a:ext>
                </a:extLst>
              </a:tr>
              <a:tr h="602361">
                <a:tc>
                  <a:txBody>
                    <a:bodyPr/>
                    <a:lstStyle/>
                    <a:p>
                      <a:pPr algn="r">
                        <a:lnSpc>
                          <a:spcPct val="115000"/>
                        </a:lnSpc>
                        <a:spcAft>
                          <a:spcPts val="0"/>
                        </a:spcAft>
                      </a:pPr>
                      <a:r>
                        <a:rPr lang="en-US" sz="1800" dirty="0">
                          <a:effectLst/>
                          <a:latin typeface="+mj-lt"/>
                        </a:rPr>
                        <a:t>Probit</a:t>
                      </a:r>
                      <a:endParaRPr lang="en-GB" sz="18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latin typeface="+mj-lt"/>
                        </a:rPr>
                        <a:t>High distractor</a:t>
                      </a:r>
                      <a:endParaRPr lang="en-GB" sz="16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latin typeface="+mj-lt"/>
                        </a:rPr>
                        <a:t>N/A</a:t>
                      </a:r>
                      <a:endParaRPr lang="en-GB" sz="1600">
                        <a:effectLst/>
                        <a:latin typeface="+mj-lt"/>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246608054"/>
                  </a:ext>
                </a:extLst>
              </a:tr>
              <a:tr h="602361">
                <a:tc>
                  <a:txBody>
                    <a:bodyPr/>
                    <a:lstStyle/>
                    <a:p>
                      <a:pPr algn="r">
                        <a:lnSpc>
                          <a:spcPct val="115000"/>
                        </a:lnSpc>
                        <a:spcAft>
                          <a:spcPts val="0"/>
                        </a:spcAft>
                      </a:pPr>
                      <a:r>
                        <a:rPr lang="en-US" sz="1800" dirty="0">
                          <a:effectLst/>
                          <a:latin typeface="+mj-lt"/>
                        </a:rPr>
                        <a:t>Range adaptation</a:t>
                      </a:r>
                      <a:endParaRPr lang="en-GB" sz="18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latin typeface="+mj-lt"/>
                        </a:rPr>
                        <a:t>Low distractor</a:t>
                      </a:r>
                      <a:endParaRPr lang="en-GB" sz="16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latin typeface="+mj-lt"/>
                        </a:rPr>
                        <a:t>High distractor</a:t>
                      </a:r>
                      <a:endParaRPr lang="en-GB" sz="1600">
                        <a:effectLst/>
                        <a:latin typeface="+mj-lt"/>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274537762"/>
                  </a:ext>
                </a:extLst>
              </a:tr>
              <a:tr h="602361">
                <a:tc>
                  <a:txBody>
                    <a:bodyPr/>
                    <a:lstStyle/>
                    <a:p>
                      <a:pPr algn="r">
                        <a:lnSpc>
                          <a:spcPct val="115000"/>
                        </a:lnSpc>
                        <a:spcAft>
                          <a:spcPts val="0"/>
                        </a:spcAft>
                      </a:pPr>
                      <a:r>
                        <a:rPr lang="en-US" sz="1800" dirty="0">
                          <a:effectLst/>
                          <a:latin typeface="+mj-lt"/>
                        </a:rPr>
                        <a:t>Range normalisation</a:t>
                      </a:r>
                      <a:endParaRPr lang="en-GB" sz="18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latin typeface="+mj-lt"/>
                        </a:rPr>
                        <a:t>Low distractor</a:t>
                      </a:r>
                      <a:endParaRPr lang="en-GB" sz="16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latin typeface="+mj-lt"/>
                        </a:rPr>
                        <a:t>High distractor</a:t>
                      </a:r>
                      <a:endParaRPr lang="en-GB" sz="1600">
                        <a:effectLst/>
                        <a:latin typeface="+mj-lt"/>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833333668"/>
                  </a:ext>
                </a:extLst>
              </a:tr>
              <a:tr h="602361">
                <a:tc>
                  <a:txBody>
                    <a:bodyPr/>
                    <a:lstStyle/>
                    <a:p>
                      <a:pPr algn="r">
                        <a:lnSpc>
                          <a:spcPct val="115000"/>
                        </a:lnSpc>
                        <a:spcAft>
                          <a:spcPts val="0"/>
                        </a:spcAft>
                      </a:pPr>
                      <a:r>
                        <a:rPr lang="en-US" sz="1800" dirty="0">
                          <a:effectLst/>
                          <a:latin typeface="+mj-lt"/>
                        </a:rPr>
                        <a:t>Divisive normalisation</a:t>
                      </a:r>
                      <a:endParaRPr lang="en-GB" sz="18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latin typeface="+mj-lt"/>
                        </a:rPr>
                        <a:t>High distractor</a:t>
                      </a:r>
                      <a:endParaRPr lang="en-GB" sz="16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latin typeface="+mj-lt"/>
                        </a:rPr>
                        <a:t>Low distractor</a:t>
                      </a:r>
                      <a:endParaRPr lang="en-GB" sz="1600" dirty="0">
                        <a:effectLst/>
                        <a:latin typeface="+mj-lt"/>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806487762"/>
                  </a:ext>
                </a:extLst>
              </a:tr>
              <a:tr h="602361">
                <a:tc>
                  <a:txBody>
                    <a:bodyPr/>
                    <a:lstStyle/>
                    <a:p>
                      <a:pPr algn="r">
                        <a:lnSpc>
                          <a:spcPct val="115000"/>
                        </a:lnSpc>
                        <a:spcAft>
                          <a:spcPts val="0"/>
                        </a:spcAft>
                      </a:pPr>
                      <a:r>
                        <a:rPr lang="en-US" sz="1800" dirty="0">
                          <a:effectLst/>
                          <a:latin typeface="+mj-lt"/>
                        </a:rPr>
                        <a:t>Adaptive gain</a:t>
                      </a:r>
                      <a:endParaRPr lang="en-GB" sz="18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latin typeface="+mj-lt"/>
                        </a:rPr>
                        <a:t>High distractor</a:t>
                      </a:r>
                      <a:endParaRPr lang="en-GB" sz="1600" dirty="0">
                        <a:effectLst/>
                        <a:latin typeface="+mj-lt"/>
                        <a:ea typeface="PMingLiU" panose="02020500000000000000" pitchFamily="18"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latin typeface="+mj-lt"/>
                        </a:rPr>
                        <a:t>Low distractor</a:t>
                      </a:r>
                      <a:endParaRPr lang="en-GB" sz="1600" dirty="0">
                        <a:effectLst/>
                        <a:latin typeface="+mj-lt"/>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515764821"/>
                  </a:ext>
                </a:extLst>
              </a:tr>
            </a:tbl>
          </a:graphicData>
        </a:graphic>
      </p:graphicFrame>
      <p:sp>
        <p:nvSpPr>
          <p:cNvPr id="8" name="Slide Number Placeholder 7"/>
          <p:cNvSpPr>
            <a:spLocks noGrp="1"/>
          </p:cNvSpPr>
          <p:nvPr>
            <p:ph type="sldNum" sz="quarter" idx="12"/>
          </p:nvPr>
        </p:nvSpPr>
        <p:spPr/>
        <p:txBody>
          <a:bodyPr/>
          <a:lstStyle/>
          <a:p>
            <a:fld id="{409878BA-1865-48D6-B8FD-DA953BE972DA}" type="slidenum">
              <a:rPr lang="en-GB" smtClean="0"/>
              <a:pPr/>
              <a:t>32</a:t>
            </a:fld>
            <a:endParaRPr lang="en-GB" dirty="0"/>
          </a:p>
        </p:txBody>
      </p:sp>
    </p:spTree>
    <p:extLst>
      <p:ext uri="{BB962C8B-B14F-4D97-AF65-F5344CB8AC3E}">
        <p14:creationId xmlns:p14="http://schemas.microsoft.com/office/powerpoint/2010/main" val="423997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878BA-1865-48D6-B8FD-DA953BE972DA}" type="slidenum">
              <a:rPr lang="en-GB" smtClean="0"/>
              <a:pPr/>
              <a:t>33</a:t>
            </a:fld>
            <a:endParaRPr lang="en-GB" dirty="0"/>
          </a:p>
        </p:txBody>
      </p:sp>
      <p:pic>
        <p:nvPicPr>
          <p:cNvPr id="6" name="Picture 5"/>
          <p:cNvPicPr>
            <a:picLocks noChangeAspect="1"/>
          </p:cNvPicPr>
          <p:nvPr/>
        </p:nvPicPr>
        <p:blipFill>
          <a:blip r:embed="rId3"/>
          <a:stretch>
            <a:fillRect/>
          </a:stretch>
        </p:blipFill>
        <p:spPr>
          <a:xfrm>
            <a:off x="6394901" y="1990164"/>
            <a:ext cx="3474056" cy="3039334"/>
          </a:xfrm>
          <a:prstGeom prst="rect">
            <a:avLst/>
          </a:prstGeom>
        </p:spPr>
      </p:pic>
      <p:pic>
        <p:nvPicPr>
          <p:cNvPr id="7" name="Picture 6"/>
          <p:cNvPicPr>
            <a:picLocks noChangeAspect="1"/>
          </p:cNvPicPr>
          <p:nvPr/>
        </p:nvPicPr>
        <p:blipFill>
          <a:blip r:embed="rId4"/>
          <a:stretch>
            <a:fillRect/>
          </a:stretch>
        </p:blipFill>
        <p:spPr>
          <a:xfrm>
            <a:off x="2052888" y="1902092"/>
            <a:ext cx="3480544" cy="3055501"/>
          </a:xfrm>
          <a:prstGeom prst="rect">
            <a:avLst/>
          </a:prstGeom>
        </p:spPr>
      </p:pic>
      <p:cxnSp>
        <p:nvCxnSpPr>
          <p:cNvPr id="8"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9" name="TextBox 8"/>
          <p:cNvSpPr txBox="1"/>
          <p:nvPr/>
        </p:nvSpPr>
        <p:spPr>
          <a:xfrm>
            <a:off x="2094957" y="603400"/>
            <a:ext cx="3702833" cy="646331"/>
          </a:xfrm>
          <a:prstGeom prst="rect">
            <a:avLst/>
          </a:prstGeom>
          <a:noFill/>
        </p:spPr>
        <p:txBody>
          <a:bodyPr wrap="square" rtlCol="0">
            <a:spAutoFit/>
          </a:bodyPr>
          <a:lstStyle/>
          <a:p>
            <a:pPr lvl="0">
              <a:defRPr/>
            </a:pPr>
            <a:r>
              <a:rPr lang="en-GB" sz="3600" dirty="0" smtClean="0">
                <a:solidFill>
                  <a:prstClr val="black"/>
                </a:solidFill>
              </a:rPr>
              <a:t>Rating consistency</a:t>
            </a:r>
            <a:endParaRPr lang="en-GB" sz="3600" dirty="0">
              <a:solidFill>
                <a:prstClr val="black"/>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5985" y="637550"/>
            <a:ext cx="630000" cy="630000"/>
          </a:xfrm>
          <a:prstGeom prst="rect">
            <a:avLst/>
          </a:prstGeom>
        </p:spPr>
      </p:pic>
      <p:cxnSp>
        <p:nvCxnSpPr>
          <p:cNvPr id="11" name="Straight Connector 10"/>
          <p:cNvCxnSpPr>
            <a:stCxn id="9" idx="3"/>
          </p:cNvCxnSpPr>
          <p:nvPr/>
        </p:nvCxnSpPr>
        <p:spPr>
          <a:xfrm flipV="1">
            <a:off x="5797790" y="926330"/>
            <a:ext cx="6394210" cy="2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439306"/>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85859" y="1643544"/>
            <a:ext cx="5371650" cy="4423201"/>
          </a:xfrm>
          <a:prstGeom prst="rect">
            <a:avLst/>
          </a:prstGeom>
        </p:spPr>
      </p:pic>
      <p:cxnSp>
        <p:nvCxnSpPr>
          <p:cNvPr id="4"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5" name="TextBox 4"/>
          <p:cNvSpPr txBox="1"/>
          <p:nvPr/>
        </p:nvSpPr>
        <p:spPr>
          <a:xfrm>
            <a:off x="2094958" y="603400"/>
            <a:ext cx="3861000" cy="646331"/>
          </a:xfrm>
          <a:prstGeom prst="rect">
            <a:avLst/>
          </a:prstGeom>
          <a:noFill/>
        </p:spPr>
        <p:txBody>
          <a:bodyPr wrap="square" rtlCol="0">
            <a:spAutoFit/>
          </a:bodyPr>
          <a:lstStyle/>
          <a:p>
            <a:pPr lvl="0">
              <a:defRPr/>
            </a:pPr>
            <a:r>
              <a:rPr lang="en-GB" sz="3600" dirty="0" smtClean="0">
                <a:solidFill>
                  <a:prstClr val="black"/>
                </a:solidFill>
                <a:latin typeface="Calibri" panose="020F0502020204030204" pitchFamily="34" charset="0"/>
                <a:cs typeface="Calibri" panose="020F0502020204030204" pitchFamily="34" charset="0"/>
              </a:rPr>
              <a:t>Choice consistency</a:t>
            </a:r>
            <a:endParaRPr lang="en-GB" sz="3600" dirty="0">
              <a:solidFill>
                <a:prstClr val="black"/>
              </a:solidFill>
              <a:latin typeface="Calibri" panose="020F0502020204030204" pitchFamily="34" charset="0"/>
              <a:cs typeface="Calibri" panose="020F0502020204030204" pitchFamily="34" charset="0"/>
            </a:endParaRPr>
          </a:p>
        </p:txBody>
      </p:sp>
      <p:cxnSp>
        <p:nvCxnSpPr>
          <p:cNvPr id="6" name="Straight Connector 5"/>
          <p:cNvCxnSpPr>
            <a:stCxn id="5" idx="3"/>
          </p:cNvCxnSpPr>
          <p:nvPr/>
        </p:nvCxnSpPr>
        <p:spPr>
          <a:xfrm flipV="1">
            <a:off x="5955958" y="926330"/>
            <a:ext cx="6236042" cy="2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985" y="637550"/>
            <a:ext cx="630000" cy="630000"/>
          </a:xfrm>
          <a:prstGeom prst="rect">
            <a:avLst/>
          </a:prstGeom>
        </p:spPr>
      </p:pic>
      <p:sp>
        <p:nvSpPr>
          <p:cNvPr id="2" name="Slide Number Placeholder 1"/>
          <p:cNvSpPr>
            <a:spLocks noGrp="1"/>
          </p:cNvSpPr>
          <p:nvPr>
            <p:ph type="sldNum" sz="quarter" idx="12"/>
          </p:nvPr>
        </p:nvSpPr>
        <p:spPr/>
        <p:txBody>
          <a:bodyPr/>
          <a:lstStyle/>
          <a:p>
            <a:fld id="{409878BA-1865-48D6-B8FD-DA953BE972DA}" type="slidenum">
              <a:rPr lang="en-GB" smtClean="0"/>
              <a:pPr/>
              <a:t>34</a:t>
            </a:fld>
            <a:endParaRPr lang="en-GB" dirty="0"/>
          </a:p>
        </p:txBody>
      </p:sp>
    </p:spTree>
    <p:extLst>
      <p:ext uri="{BB962C8B-B14F-4D97-AF65-F5344CB8AC3E}">
        <p14:creationId xmlns:p14="http://schemas.microsoft.com/office/powerpoint/2010/main" val="2615088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790369" y="5403837"/>
            <a:ext cx="902930" cy="1148938"/>
          </a:xfrm>
          <a:prstGeom prst="rect">
            <a:avLst/>
          </a:prstGeom>
        </p:spPr>
      </p:pic>
      <p:pic>
        <p:nvPicPr>
          <p:cNvPr id="20" name="Picture 19"/>
          <p:cNvPicPr>
            <a:picLocks noChangeAspect="1"/>
          </p:cNvPicPr>
          <p:nvPr/>
        </p:nvPicPr>
        <p:blipFill rotWithShape="1">
          <a:blip r:embed="rId4"/>
          <a:srcRect b="33829"/>
          <a:stretch/>
        </p:blipFill>
        <p:spPr>
          <a:xfrm>
            <a:off x="1401303" y="821321"/>
            <a:ext cx="9833622" cy="4489179"/>
          </a:xfrm>
          <a:prstGeom prst="rect">
            <a:avLst/>
          </a:prstGeom>
        </p:spPr>
      </p:pic>
      <p:cxnSp>
        <p:nvCxnSpPr>
          <p:cNvPr id="13"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15" name="TextBox 14"/>
          <p:cNvSpPr txBox="1"/>
          <p:nvPr/>
        </p:nvSpPr>
        <p:spPr>
          <a:xfrm>
            <a:off x="2094956" y="603400"/>
            <a:ext cx="76619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smtClean="0">
                <a:solidFill>
                  <a:prstClr val="black"/>
                </a:solidFill>
              </a:rPr>
              <a:t>Models on context-dependent decisions</a:t>
            </a:r>
            <a:endParaRPr kumimoji="0" lang="en-GB" sz="3600" b="0" i="0" u="none" strike="noStrike" kern="1200" cap="none" spc="0" normalizeH="0" baseline="0" noProof="0" dirty="0">
              <a:ln>
                <a:noFill/>
              </a:ln>
              <a:solidFill>
                <a:prstClr val="black"/>
              </a:solidFill>
              <a:effectLst/>
              <a:uLnTx/>
              <a:uFillTx/>
            </a:endParaRPr>
          </a:p>
        </p:txBody>
      </p:sp>
      <p:cxnSp>
        <p:nvCxnSpPr>
          <p:cNvPr id="17" name="Straight Connector 16"/>
          <p:cNvCxnSpPr>
            <a:stCxn id="15" idx="3"/>
          </p:cNvCxnSpPr>
          <p:nvPr/>
        </p:nvCxnSpPr>
        <p:spPr>
          <a:xfrm flipV="1">
            <a:off x="9756895" y="926334"/>
            <a:ext cx="2435105" cy="23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813" y="608099"/>
            <a:ext cx="720000" cy="720000"/>
          </a:xfrm>
          <a:prstGeom prst="rect">
            <a:avLst/>
          </a:prstGeom>
        </p:spPr>
      </p:pic>
      <p:sp>
        <p:nvSpPr>
          <p:cNvPr id="2" name="Slide Number Placeholder 1"/>
          <p:cNvSpPr>
            <a:spLocks noGrp="1"/>
          </p:cNvSpPr>
          <p:nvPr>
            <p:ph type="sldNum" sz="quarter" idx="12"/>
          </p:nvPr>
        </p:nvSpPr>
        <p:spPr/>
        <p:txBody>
          <a:bodyPr/>
          <a:lstStyle/>
          <a:p>
            <a:fld id="{409878BA-1865-48D6-B8FD-DA953BE972DA}" type="slidenum">
              <a:rPr lang="en-GB" smtClean="0"/>
              <a:pPr/>
              <a:t>4</a:t>
            </a:fld>
            <a:endParaRPr lang="en-GB" dirty="0"/>
          </a:p>
        </p:txBody>
      </p:sp>
      <p:sp>
        <p:nvSpPr>
          <p:cNvPr id="4" name="TextBox 3"/>
          <p:cNvSpPr txBox="1"/>
          <p:nvPr/>
        </p:nvSpPr>
        <p:spPr>
          <a:xfrm>
            <a:off x="7175073" y="5608974"/>
            <a:ext cx="2069541" cy="738664"/>
          </a:xfrm>
          <a:prstGeom prst="rect">
            <a:avLst/>
          </a:prstGeom>
          <a:noFill/>
        </p:spPr>
        <p:txBody>
          <a:bodyPr wrap="none" rtlCol="0">
            <a:spAutoFit/>
          </a:bodyPr>
          <a:lstStyle/>
          <a:p>
            <a:pPr marL="285750" indent="-285750">
              <a:buFont typeface="Arial" panose="020B0604020202020204" pitchFamily="34" charset="0"/>
              <a:buChar char="•"/>
            </a:pPr>
            <a:r>
              <a:rPr lang="en-GB" sz="1400" dirty="0" smtClean="0">
                <a:latin typeface="+mj-lt"/>
              </a:rPr>
              <a:t>Range Normalisation</a:t>
            </a:r>
          </a:p>
          <a:p>
            <a:pPr marL="285750" indent="-285750">
              <a:buFont typeface="Arial" panose="020B0604020202020204" pitchFamily="34" charset="0"/>
              <a:buChar char="•"/>
            </a:pPr>
            <a:r>
              <a:rPr lang="en-GB" sz="1400" dirty="0" smtClean="0">
                <a:latin typeface="+mj-lt"/>
              </a:rPr>
              <a:t>Range Adaptation</a:t>
            </a:r>
          </a:p>
          <a:p>
            <a:pPr marL="285750" indent="-285750">
              <a:buFont typeface="Arial" panose="020B0604020202020204" pitchFamily="34" charset="0"/>
              <a:buChar char="•"/>
            </a:pPr>
            <a:r>
              <a:rPr lang="en-GB" sz="1400" dirty="0" smtClean="0">
                <a:latin typeface="+mj-lt"/>
              </a:rPr>
              <a:t>Divisive Normalisation</a:t>
            </a:r>
            <a:endParaRPr lang="en-GB" sz="1400" dirty="0">
              <a:latin typeface="+mj-lt"/>
            </a:endParaRPr>
          </a:p>
        </p:txBody>
      </p:sp>
      <p:cxnSp>
        <p:nvCxnSpPr>
          <p:cNvPr id="6" name="Straight Connector 5"/>
          <p:cNvCxnSpPr/>
          <p:nvPr/>
        </p:nvCxnSpPr>
        <p:spPr>
          <a:xfrm>
            <a:off x="8241834" y="5135504"/>
            <a:ext cx="0" cy="29581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40842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AAC099-CBEF-42C0-AC28-8D3D00DD5D0D}" type="slidenum">
              <a:rPr lang="en-GB" smtClean="0"/>
              <a:t>5</a:t>
            </a:fld>
            <a:endParaRPr lang="en-GB"/>
          </a:p>
        </p:txBody>
      </p:sp>
      <p:cxnSp>
        <p:nvCxnSpPr>
          <p:cNvPr id="14" name="Shape 90"/>
          <p:cNvCxnSpPr>
            <a:endCxn id="20" idx="1"/>
          </p:cNvCxnSpPr>
          <p:nvPr/>
        </p:nvCxnSpPr>
        <p:spPr>
          <a:xfrm>
            <a:off x="6450" y="926327"/>
            <a:ext cx="1098167" cy="0"/>
          </a:xfrm>
          <a:prstGeom prst="straightConnector1">
            <a:avLst/>
          </a:prstGeom>
          <a:noFill/>
          <a:ln w="12700" cap="flat" cmpd="sng">
            <a:solidFill>
              <a:srgbClr val="CCCCCC"/>
            </a:solidFill>
            <a:prstDash val="solid"/>
            <a:round/>
            <a:headEnd type="none" w="med" len="med"/>
            <a:tailEnd type="none" w="med" len="med"/>
          </a:ln>
        </p:spPr>
      </p:cxnSp>
      <p:sp>
        <p:nvSpPr>
          <p:cNvPr id="15" name="TextBox 14"/>
          <p:cNvSpPr txBox="1"/>
          <p:nvPr/>
        </p:nvSpPr>
        <p:spPr>
          <a:xfrm>
            <a:off x="2094957" y="603400"/>
            <a:ext cx="41526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smtClean="0">
                <a:solidFill>
                  <a:prstClr val="black"/>
                </a:solidFill>
              </a:rPr>
              <a:t>Adaptive Gain model</a:t>
            </a:r>
            <a:endParaRPr kumimoji="0" lang="en-GB" sz="3600" b="0" i="0" u="none" strike="noStrike" kern="1200" cap="none" spc="0" normalizeH="0" baseline="0" noProof="0" dirty="0">
              <a:ln>
                <a:noFill/>
              </a:ln>
              <a:solidFill>
                <a:prstClr val="black"/>
              </a:solidFill>
              <a:effectLst/>
              <a:uLnTx/>
              <a:uFillTx/>
            </a:endParaRPr>
          </a:p>
        </p:txBody>
      </p:sp>
      <p:cxnSp>
        <p:nvCxnSpPr>
          <p:cNvPr id="18" name="Straight Connector 17"/>
          <p:cNvCxnSpPr>
            <a:stCxn id="15" idx="3"/>
          </p:cNvCxnSpPr>
          <p:nvPr/>
        </p:nvCxnSpPr>
        <p:spPr>
          <a:xfrm flipV="1">
            <a:off x="6247577" y="926334"/>
            <a:ext cx="5944423" cy="23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617" y="566327"/>
            <a:ext cx="720000" cy="720000"/>
          </a:xfrm>
          <a:prstGeom prst="rect">
            <a:avLst/>
          </a:prstGeom>
        </p:spPr>
      </p:pic>
      <p:sp>
        <p:nvSpPr>
          <p:cNvPr id="5" name="TextBox 4"/>
          <p:cNvSpPr txBox="1"/>
          <p:nvPr/>
        </p:nvSpPr>
        <p:spPr>
          <a:xfrm>
            <a:off x="8613509" y="6488668"/>
            <a:ext cx="3634328" cy="369332"/>
          </a:xfrm>
          <a:prstGeom prst="rect">
            <a:avLst/>
          </a:prstGeom>
          <a:noFill/>
        </p:spPr>
        <p:txBody>
          <a:bodyPr wrap="none" rtlCol="0">
            <a:spAutoFit/>
          </a:bodyPr>
          <a:lstStyle/>
          <a:p>
            <a:r>
              <a:rPr lang="en-GB" dirty="0" smtClean="0">
                <a:latin typeface="Quicksand" panose="00000500000000000000" pitchFamily="2" charset="0"/>
              </a:rPr>
              <a:t>Cheadle et al., 2014; Li et al., 2018</a:t>
            </a:r>
            <a:endParaRPr lang="en-GB" dirty="0">
              <a:latin typeface="Quicksand" panose="00000500000000000000" pitchFamily="2" charset="0"/>
            </a:endParaRPr>
          </a:p>
        </p:txBody>
      </p:sp>
      <p:pic>
        <p:nvPicPr>
          <p:cNvPr id="8" name="Picture 7"/>
          <p:cNvPicPr>
            <a:picLocks noChangeAspect="1"/>
          </p:cNvPicPr>
          <p:nvPr/>
        </p:nvPicPr>
        <p:blipFill>
          <a:blip r:embed="rId4"/>
          <a:stretch>
            <a:fillRect/>
          </a:stretch>
        </p:blipFill>
        <p:spPr>
          <a:xfrm>
            <a:off x="2898139" y="1572665"/>
            <a:ext cx="6435296" cy="3758251"/>
          </a:xfrm>
          <a:prstGeom prst="rect">
            <a:avLst/>
          </a:prstGeom>
        </p:spPr>
      </p:pic>
      <p:sp>
        <p:nvSpPr>
          <p:cNvPr id="3" name="TextBox 2"/>
          <p:cNvSpPr txBox="1"/>
          <p:nvPr/>
        </p:nvSpPr>
        <p:spPr>
          <a:xfrm>
            <a:off x="1464617" y="5373229"/>
            <a:ext cx="10128068" cy="1107996"/>
          </a:xfrm>
          <a:prstGeom prst="rect">
            <a:avLst/>
          </a:prstGeom>
          <a:noFill/>
        </p:spPr>
        <p:txBody>
          <a:bodyPr wrap="square" rtlCol="0">
            <a:spAutoFit/>
          </a:bodyPr>
          <a:lstStyle/>
          <a:p>
            <a:pPr>
              <a:lnSpc>
                <a:spcPct val="150000"/>
              </a:lnSpc>
            </a:pPr>
            <a:r>
              <a:rPr lang="en-GB" sz="2200" dirty="0" smtClean="0"/>
              <a:t>Contextual signals from the environment governs the gain for processing consistent information during decision-making tasks</a:t>
            </a:r>
            <a:endParaRPr lang="en-GB" sz="2200" dirty="0"/>
          </a:p>
        </p:txBody>
      </p:sp>
      <p:sp>
        <p:nvSpPr>
          <p:cNvPr id="6" name="TextBox 5"/>
          <p:cNvSpPr txBox="1"/>
          <p:nvPr/>
        </p:nvSpPr>
        <p:spPr>
          <a:xfrm>
            <a:off x="4685211" y="4441371"/>
            <a:ext cx="772071" cy="369332"/>
          </a:xfrm>
          <a:prstGeom prst="rect">
            <a:avLst/>
          </a:prstGeom>
          <a:noFill/>
        </p:spPr>
        <p:txBody>
          <a:bodyPr wrap="none" rtlCol="0">
            <a:spAutoFit/>
          </a:bodyPr>
          <a:lstStyle/>
          <a:p>
            <a:r>
              <a:rPr lang="en-GB" b="1" dirty="0" smtClean="0"/>
              <a:t>Decoy</a:t>
            </a:r>
            <a:endParaRPr lang="en-GB" b="1" dirty="0"/>
          </a:p>
        </p:txBody>
      </p:sp>
    </p:spTree>
    <p:extLst>
      <p:ext uri="{BB962C8B-B14F-4D97-AF65-F5344CB8AC3E}">
        <p14:creationId xmlns:p14="http://schemas.microsoft.com/office/powerpoint/2010/main" val="81617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AAC099-CBEF-42C0-AC28-8D3D00DD5D0D}" type="slidenum">
              <a:rPr lang="en-GB" smtClean="0"/>
              <a:t>6</a:t>
            </a:fld>
            <a:endParaRPr lang="en-GB"/>
          </a:p>
        </p:txBody>
      </p:sp>
      <p:cxnSp>
        <p:nvCxnSpPr>
          <p:cNvPr id="14" name="Shape 90"/>
          <p:cNvCxnSpPr>
            <a:endCxn id="20" idx="1"/>
          </p:cNvCxnSpPr>
          <p:nvPr/>
        </p:nvCxnSpPr>
        <p:spPr>
          <a:xfrm>
            <a:off x="6450" y="926327"/>
            <a:ext cx="1098167" cy="0"/>
          </a:xfrm>
          <a:prstGeom prst="straightConnector1">
            <a:avLst/>
          </a:prstGeom>
          <a:noFill/>
          <a:ln w="12700" cap="flat" cmpd="sng">
            <a:solidFill>
              <a:srgbClr val="CCCCCC"/>
            </a:solidFill>
            <a:prstDash val="solid"/>
            <a:round/>
            <a:headEnd type="none" w="med" len="med"/>
            <a:tailEnd type="none" w="med" len="med"/>
          </a:ln>
        </p:spPr>
      </p:cxnSp>
      <p:sp>
        <p:nvSpPr>
          <p:cNvPr id="15" name="TextBox 14"/>
          <p:cNvSpPr txBox="1"/>
          <p:nvPr/>
        </p:nvSpPr>
        <p:spPr>
          <a:xfrm>
            <a:off x="2094956" y="603400"/>
            <a:ext cx="42564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smtClean="0">
                <a:solidFill>
                  <a:prstClr val="black"/>
                </a:solidFill>
              </a:rPr>
              <a:t>Adaptive Gain model</a:t>
            </a:r>
            <a:endParaRPr kumimoji="0" lang="en-GB" sz="3600" b="0" i="0" u="none" strike="noStrike" kern="1200" cap="none" spc="0" normalizeH="0" baseline="0" noProof="0" dirty="0">
              <a:ln>
                <a:noFill/>
              </a:ln>
              <a:solidFill>
                <a:prstClr val="black"/>
              </a:solidFill>
              <a:effectLst/>
              <a:uLnTx/>
              <a:uFillTx/>
            </a:endParaRPr>
          </a:p>
        </p:txBody>
      </p:sp>
      <p:cxnSp>
        <p:nvCxnSpPr>
          <p:cNvPr id="18" name="Straight Connector 17"/>
          <p:cNvCxnSpPr>
            <a:stCxn id="15" idx="3"/>
          </p:cNvCxnSpPr>
          <p:nvPr/>
        </p:nvCxnSpPr>
        <p:spPr>
          <a:xfrm flipV="1">
            <a:off x="6351373" y="926334"/>
            <a:ext cx="5840627" cy="23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617" y="566327"/>
            <a:ext cx="720000" cy="720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573" y="1481901"/>
            <a:ext cx="4269792" cy="3687257"/>
          </a:xfrm>
          <a:prstGeom prst="rect">
            <a:avLst/>
          </a:prstGeom>
        </p:spPr>
      </p:pic>
      <p:sp>
        <p:nvSpPr>
          <p:cNvPr id="2" name="TextBox 1"/>
          <p:cNvSpPr txBox="1"/>
          <p:nvPr/>
        </p:nvSpPr>
        <p:spPr>
          <a:xfrm>
            <a:off x="1268374" y="5560208"/>
            <a:ext cx="9932265" cy="1107996"/>
          </a:xfrm>
          <a:prstGeom prst="rect">
            <a:avLst/>
          </a:prstGeom>
          <a:noFill/>
        </p:spPr>
        <p:txBody>
          <a:bodyPr wrap="square" rtlCol="0">
            <a:spAutoFit/>
          </a:bodyPr>
          <a:lstStyle/>
          <a:p>
            <a:pPr>
              <a:lnSpc>
                <a:spcPct val="150000"/>
              </a:lnSpc>
            </a:pPr>
            <a:r>
              <a:rPr lang="en-GB" sz="2200" dirty="0" smtClean="0"/>
              <a:t>Inherent repulsion and attraction dynamics caused by the sharpening is the basis for capturing behavioural biases</a:t>
            </a:r>
            <a:endParaRPr lang="en-GB" sz="2200" dirty="0"/>
          </a:p>
        </p:txBody>
      </p:sp>
      <p:pic>
        <p:nvPicPr>
          <p:cNvPr id="5" name="Picture 4"/>
          <p:cNvPicPr>
            <a:picLocks noChangeAspect="1"/>
          </p:cNvPicPr>
          <p:nvPr/>
        </p:nvPicPr>
        <p:blipFill>
          <a:blip r:embed="rId5"/>
          <a:stretch>
            <a:fillRect/>
          </a:stretch>
        </p:blipFill>
        <p:spPr>
          <a:xfrm>
            <a:off x="7902132" y="1184002"/>
            <a:ext cx="2390336" cy="4118769"/>
          </a:xfrm>
          <a:prstGeom prst="rect">
            <a:avLst/>
          </a:prstGeom>
        </p:spPr>
      </p:pic>
      <p:sp>
        <p:nvSpPr>
          <p:cNvPr id="6" name="TextBox 5"/>
          <p:cNvSpPr txBox="1"/>
          <p:nvPr/>
        </p:nvSpPr>
        <p:spPr>
          <a:xfrm>
            <a:off x="7485321" y="5328038"/>
            <a:ext cx="3223959" cy="338554"/>
          </a:xfrm>
          <a:prstGeom prst="rect">
            <a:avLst/>
          </a:prstGeom>
          <a:noFill/>
        </p:spPr>
        <p:txBody>
          <a:bodyPr wrap="none" rtlCol="0">
            <a:spAutoFit/>
          </a:bodyPr>
          <a:lstStyle/>
          <a:p>
            <a:r>
              <a:rPr lang="en-GB" sz="1600" dirty="0" smtClean="0">
                <a:latin typeface="Quicksand" panose="00000500000000000000" pitchFamily="2" charset="0"/>
              </a:rPr>
              <a:t>Polania, Woodford &amp; Ruff (2019)</a:t>
            </a:r>
            <a:endParaRPr lang="en-GB" sz="1600" dirty="0">
              <a:latin typeface="Quicksand" panose="00000500000000000000" pitchFamily="2" charset="0"/>
            </a:endParaRPr>
          </a:p>
        </p:txBody>
      </p:sp>
    </p:spTree>
    <p:extLst>
      <p:ext uri="{BB962C8B-B14F-4D97-AF65-F5344CB8AC3E}">
        <p14:creationId xmlns:p14="http://schemas.microsoft.com/office/powerpoint/2010/main" val="306456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489" y="492178"/>
            <a:ext cx="720000" cy="720000"/>
          </a:xfrm>
          <a:prstGeom prst="rect">
            <a:avLst/>
          </a:prstGeom>
        </p:spPr>
      </p:pic>
      <p:sp>
        <p:nvSpPr>
          <p:cNvPr id="9" name="TextBox 8"/>
          <p:cNvSpPr txBox="1"/>
          <p:nvPr/>
        </p:nvSpPr>
        <p:spPr>
          <a:xfrm>
            <a:off x="1092469" y="4367369"/>
            <a:ext cx="10168971" cy="1384995"/>
          </a:xfrm>
          <a:prstGeom prst="rect">
            <a:avLst/>
          </a:prstGeom>
          <a:noFill/>
        </p:spPr>
        <p:txBody>
          <a:bodyPr wrap="square" rtlCol="0">
            <a:spAutoFit/>
          </a:bodyPr>
          <a:lstStyle/>
          <a:p>
            <a:pPr>
              <a:lnSpc>
                <a:spcPct val="150000"/>
              </a:lnSpc>
            </a:pPr>
            <a:r>
              <a:rPr lang="en-GB" sz="2800" dirty="0"/>
              <a:t>I</a:t>
            </a:r>
            <a:r>
              <a:rPr lang="en-GB" sz="2800" dirty="0" smtClean="0"/>
              <a:t>t </a:t>
            </a:r>
            <a:r>
              <a:rPr lang="en-GB" sz="2800" dirty="0"/>
              <a:t>remains unexplored how decoy effects can arise from </a:t>
            </a:r>
            <a:r>
              <a:rPr lang="en-GB" sz="2800" b="1" dirty="0">
                <a:solidFill>
                  <a:srgbClr val="002060"/>
                </a:solidFill>
              </a:rPr>
              <a:t>efficiency-principled</a:t>
            </a:r>
            <a:r>
              <a:rPr lang="en-GB" sz="2800" dirty="0"/>
              <a:t> and biologically-plausible computations</a:t>
            </a:r>
          </a:p>
        </p:txBody>
      </p:sp>
      <p:sp>
        <p:nvSpPr>
          <p:cNvPr id="10" name="TextBox 9"/>
          <p:cNvSpPr txBox="1"/>
          <p:nvPr/>
        </p:nvSpPr>
        <p:spPr>
          <a:xfrm>
            <a:off x="1147624" y="1746817"/>
            <a:ext cx="9533967" cy="2031325"/>
          </a:xfrm>
          <a:prstGeom prst="rect">
            <a:avLst/>
          </a:prstGeom>
          <a:noFill/>
        </p:spPr>
        <p:txBody>
          <a:bodyPr wrap="square" rtlCol="0">
            <a:spAutoFit/>
          </a:bodyPr>
          <a:lstStyle/>
          <a:p>
            <a:pPr>
              <a:lnSpc>
                <a:spcPct val="150000"/>
              </a:lnSpc>
            </a:pPr>
            <a:r>
              <a:rPr lang="en-GB" sz="2800" dirty="0" smtClean="0"/>
              <a:t>No </a:t>
            </a:r>
            <a:r>
              <a:rPr lang="en-GB" sz="2800" dirty="0"/>
              <a:t>empirical work has systematically examined context effects with </a:t>
            </a:r>
            <a:r>
              <a:rPr lang="en-GB" sz="2800" b="1" dirty="0">
                <a:solidFill>
                  <a:srgbClr val="002060"/>
                </a:solidFill>
              </a:rPr>
              <a:t>parametric decoy </a:t>
            </a:r>
            <a:r>
              <a:rPr lang="en-GB" sz="2800" dirty="0"/>
              <a:t>values that span the entirety of attribute space</a:t>
            </a:r>
          </a:p>
        </p:txBody>
      </p:sp>
      <p:cxnSp>
        <p:nvCxnSpPr>
          <p:cNvPr id="11"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12" name="TextBox 11"/>
          <p:cNvSpPr txBox="1"/>
          <p:nvPr/>
        </p:nvSpPr>
        <p:spPr>
          <a:xfrm>
            <a:off x="2094958" y="603400"/>
            <a:ext cx="32728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rPr>
              <a:t>Key motivations</a:t>
            </a:r>
            <a:endParaRPr kumimoji="0" lang="en-GB" sz="3600" b="0" i="0" u="none" strike="noStrike" kern="1200" cap="none" spc="0" normalizeH="0" baseline="0" noProof="0" dirty="0">
              <a:ln>
                <a:noFill/>
              </a:ln>
              <a:solidFill>
                <a:prstClr val="black"/>
              </a:solidFill>
              <a:effectLst/>
              <a:uLnTx/>
              <a:uFillTx/>
            </a:endParaRPr>
          </a:p>
        </p:txBody>
      </p:sp>
      <p:cxnSp>
        <p:nvCxnSpPr>
          <p:cNvPr id="14" name="Straight Connector 13"/>
          <p:cNvCxnSpPr>
            <a:stCxn id="12" idx="3"/>
          </p:cNvCxnSpPr>
          <p:nvPr/>
        </p:nvCxnSpPr>
        <p:spPr>
          <a:xfrm flipV="1">
            <a:off x="5367775" y="926328"/>
            <a:ext cx="6824225" cy="2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09878BA-1865-48D6-B8FD-DA953BE972DA}" type="slidenum">
              <a:rPr lang="en-GB" smtClean="0"/>
              <a:pPr/>
              <a:t>7</a:t>
            </a:fld>
            <a:endParaRPr lang="en-GB" dirty="0"/>
          </a:p>
        </p:txBody>
      </p:sp>
    </p:spTree>
    <p:extLst>
      <p:ext uri="{BB962C8B-B14F-4D97-AF65-F5344CB8AC3E}">
        <p14:creationId xmlns:p14="http://schemas.microsoft.com/office/powerpoint/2010/main" val="4121781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5" name="TextBox 4"/>
          <p:cNvSpPr txBox="1"/>
          <p:nvPr/>
        </p:nvSpPr>
        <p:spPr>
          <a:xfrm>
            <a:off x="2094959" y="603400"/>
            <a:ext cx="26846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rPr>
              <a:t>benchmarks</a:t>
            </a:r>
            <a:endParaRPr kumimoji="0" lang="en-GB" sz="3600" b="0" i="0" u="none" strike="noStrike" kern="1200" cap="none" spc="0" normalizeH="0" baseline="0" noProof="0" dirty="0">
              <a:ln>
                <a:noFill/>
              </a:ln>
              <a:solidFill>
                <a:prstClr val="black"/>
              </a:solidFill>
              <a:effectLst/>
              <a:uLnTx/>
              <a:uFillTx/>
            </a:endParaRPr>
          </a:p>
        </p:txBody>
      </p:sp>
      <p:cxnSp>
        <p:nvCxnSpPr>
          <p:cNvPr id="6" name="Straight Connector 5"/>
          <p:cNvCxnSpPr>
            <a:stCxn id="5" idx="3"/>
          </p:cNvCxnSpPr>
          <p:nvPr/>
        </p:nvCxnSpPr>
        <p:spPr>
          <a:xfrm flipV="1">
            <a:off x="4779594" y="926328"/>
            <a:ext cx="7412406" cy="2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713" y="615538"/>
            <a:ext cx="720000" cy="720000"/>
          </a:xfrm>
          <a:prstGeom prst="rect">
            <a:avLst/>
          </a:prstGeom>
        </p:spPr>
      </p:pic>
      <p:pic>
        <p:nvPicPr>
          <p:cNvPr id="10" name="Picture 9"/>
          <p:cNvPicPr>
            <a:picLocks noChangeAspect="1"/>
          </p:cNvPicPr>
          <p:nvPr/>
        </p:nvPicPr>
        <p:blipFill>
          <a:blip r:embed="rId4"/>
          <a:stretch>
            <a:fillRect/>
          </a:stretch>
        </p:blipFill>
        <p:spPr>
          <a:xfrm>
            <a:off x="2756809" y="2346507"/>
            <a:ext cx="6678382" cy="3547447"/>
          </a:xfrm>
          <a:prstGeom prst="rect">
            <a:avLst/>
          </a:prstGeom>
        </p:spPr>
      </p:pic>
      <p:sp>
        <p:nvSpPr>
          <p:cNvPr id="11" name="Rectangle 10"/>
          <p:cNvSpPr/>
          <p:nvPr/>
        </p:nvSpPr>
        <p:spPr>
          <a:xfrm>
            <a:off x="2159982" y="1487605"/>
            <a:ext cx="7872037" cy="553998"/>
          </a:xfrm>
          <a:prstGeom prst="rect">
            <a:avLst/>
          </a:prstGeom>
        </p:spPr>
        <p:txBody>
          <a:bodyPr wrap="square">
            <a:spAutoFit/>
          </a:bodyPr>
          <a:lstStyle/>
          <a:p>
            <a:pPr>
              <a:lnSpc>
                <a:spcPct val="150000"/>
              </a:lnSpc>
            </a:pPr>
            <a:r>
              <a:rPr lang="en-GB" sz="2000" b="1" dirty="0"/>
              <a:t>P</a:t>
            </a:r>
            <a:r>
              <a:rPr lang="en-GB" sz="2000" b="1" dirty="0" smtClean="0"/>
              <a:t>ositive </a:t>
            </a:r>
            <a:r>
              <a:rPr lang="en-GB" sz="2000" b="1" dirty="0"/>
              <a:t>and negative distractor effect </a:t>
            </a:r>
            <a:r>
              <a:rPr lang="en-GB" sz="2000" dirty="0"/>
              <a:t>in the single attribute case </a:t>
            </a:r>
          </a:p>
        </p:txBody>
      </p:sp>
      <p:sp>
        <p:nvSpPr>
          <p:cNvPr id="9" name="TextBox 8"/>
          <p:cNvSpPr txBox="1"/>
          <p:nvPr/>
        </p:nvSpPr>
        <p:spPr>
          <a:xfrm>
            <a:off x="11011869" y="6550223"/>
            <a:ext cx="1180131" cy="307777"/>
          </a:xfrm>
          <a:prstGeom prst="rect">
            <a:avLst/>
          </a:prstGeom>
          <a:noFill/>
        </p:spPr>
        <p:txBody>
          <a:bodyPr wrap="none" rtlCol="0">
            <a:spAutoFit/>
          </a:bodyPr>
          <a:lstStyle/>
          <a:p>
            <a:r>
              <a:rPr lang="en-GB" sz="1400" dirty="0" smtClean="0">
                <a:latin typeface="Quicksand" panose="00000500000000000000" pitchFamily="2" charset="0"/>
              </a:rPr>
              <a:t>Li et al. 2018</a:t>
            </a:r>
            <a:endParaRPr lang="en-GB" sz="1400" dirty="0">
              <a:latin typeface="Quicksand" panose="00000500000000000000" pitchFamily="2" charset="0"/>
            </a:endParaRPr>
          </a:p>
        </p:txBody>
      </p:sp>
      <p:sp>
        <p:nvSpPr>
          <p:cNvPr id="2" name="Slide Number Placeholder 1"/>
          <p:cNvSpPr>
            <a:spLocks noGrp="1"/>
          </p:cNvSpPr>
          <p:nvPr>
            <p:ph type="sldNum" sz="quarter" idx="12"/>
          </p:nvPr>
        </p:nvSpPr>
        <p:spPr/>
        <p:txBody>
          <a:bodyPr/>
          <a:lstStyle/>
          <a:p>
            <a:fld id="{409878BA-1865-48D6-B8FD-DA953BE972DA}" type="slidenum">
              <a:rPr lang="en-GB" smtClean="0"/>
              <a:pPr/>
              <a:t>8</a:t>
            </a:fld>
            <a:endParaRPr lang="en-GB" dirty="0"/>
          </a:p>
        </p:txBody>
      </p:sp>
      <p:sp>
        <p:nvSpPr>
          <p:cNvPr id="3" name="TextBox 2"/>
          <p:cNvSpPr txBox="1"/>
          <p:nvPr/>
        </p:nvSpPr>
        <p:spPr>
          <a:xfrm>
            <a:off x="3685681" y="5740065"/>
            <a:ext cx="2680542" cy="307777"/>
          </a:xfrm>
          <a:prstGeom prst="rect">
            <a:avLst/>
          </a:prstGeom>
          <a:noFill/>
        </p:spPr>
        <p:txBody>
          <a:bodyPr wrap="none" rtlCol="0">
            <a:spAutoFit/>
          </a:bodyPr>
          <a:lstStyle/>
          <a:p>
            <a:r>
              <a:rPr lang="en-GB" sz="1400" dirty="0" smtClean="0">
                <a:latin typeface="Quicksand" panose="00000500000000000000" pitchFamily="2" charset="0"/>
              </a:rPr>
              <a:t>Louie, </a:t>
            </a:r>
            <a:r>
              <a:rPr lang="en-GB" sz="1400" dirty="0" err="1" smtClean="0">
                <a:latin typeface="Quicksand" panose="00000500000000000000" pitchFamily="2" charset="0"/>
              </a:rPr>
              <a:t>Khaw</a:t>
            </a:r>
            <a:r>
              <a:rPr lang="en-GB" sz="1400" dirty="0" smtClean="0">
                <a:latin typeface="Quicksand" panose="00000500000000000000" pitchFamily="2" charset="0"/>
              </a:rPr>
              <a:t> &amp; Glimcher (2013)</a:t>
            </a:r>
            <a:endParaRPr lang="en-GB" sz="1400" dirty="0">
              <a:latin typeface="Quicksand" panose="00000500000000000000" pitchFamily="2" charset="0"/>
            </a:endParaRPr>
          </a:p>
        </p:txBody>
      </p:sp>
    </p:spTree>
    <p:extLst>
      <p:ext uri="{BB962C8B-B14F-4D97-AF65-F5344CB8AC3E}">
        <p14:creationId xmlns:p14="http://schemas.microsoft.com/office/powerpoint/2010/main" val="396711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155" y="2499433"/>
            <a:ext cx="4445691" cy="3586863"/>
          </a:xfrm>
          <a:prstGeom prst="rect">
            <a:avLst/>
          </a:prstGeom>
        </p:spPr>
      </p:pic>
      <p:cxnSp>
        <p:nvCxnSpPr>
          <p:cNvPr id="4" name="Shape 90"/>
          <p:cNvCxnSpPr/>
          <p:nvPr/>
        </p:nvCxnSpPr>
        <p:spPr>
          <a:xfrm>
            <a:off x="6450" y="926327"/>
            <a:ext cx="1086019" cy="477"/>
          </a:xfrm>
          <a:prstGeom prst="straightConnector1">
            <a:avLst/>
          </a:prstGeom>
          <a:noFill/>
          <a:ln w="12700" cap="flat" cmpd="sng">
            <a:solidFill>
              <a:srgbClr val="CCCCCC"/>
            </a:solidFill>
            <a:prstDash val="solid"/>
            <a:round/>
            <a:headEnd type="none" w="med" len="med"/>
            <a:tailEnd type="none" w="med" len="med"/>
          </a:ln>
        </p:spPr>
      </p:cxnSp>
      <p:sp>
        <p:nvSpPr>
          <p:cNvPr id="5" name="TextBox 4"/>
          <p:cNvSpPr txBox="1"/>
          <p:nvPr/>
        </p:nvSpPr>
        <p:spPr>
          <a:xfrm>
            <a:off x="2094959" y="603400"/>
            <a:ext cx="26352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smtClean="0">
                <a:solidFill>
                  <a:prstClr val="black"/>
                </a:solidFill>
              </a:rPr>
              <a:t>benchmarks</a:t>
            </a:r>
            <a:endParaRPr kumimoji="0" lang="en-GB" sz="3600" b="0" i="0" u="none" strike="noStrike" kern="1200" cap="none" spc="0" normalizeH="0" baseline="0" noProof="0" dirty="0">
              <a:ln>
                <a:noFill/>
              </a:ln>
              <a:solidFill>
                <a:prstClr val="black"/>
              </a:solidFill>
              <a:effectLst/>
              <a:uLnTx/>
              <a:uFillTx/>
            </a:endParaRPr>
          </a:p>
        </p:txBody>
      </p:sp>
      <p:cxnSp>
        <p:nvCxnSpPr>
          <p:cNvPr id="6" name="Straight Connector 5"/>
          <p:cNvCxnSpPr>
            <a:stCxn id="5" idx="3"/>
          </p:cNvCxnSpPr>
          <p:nvPr/>
        </p:nvCxnSpPr>
        <p:spPr>
          <a:xfrm flipV="1">
            <a:off x="4730166" y="926328"/>
            <a:ext cx="7461834" cy="2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3713" y="615538"/>
            <a:ext cx="720000" cy="720000"/>
          </a:xfrm>
          <a:prstGeom prst="rect">
            <a:avLst/>
          </a:prstGeom>
        </p:spPr>
      </p:pic>
      <p:sp>
        <p:nvSpPr>
          <p:cNvPr id="12" name="Rectangle 11"/>
          <p:cNvSpPr/>
          <p:nvPr/>
        </p:nvSpPr>
        <p:spPr>
          <a:xfrm>
            <a:off x="2476238" y="1874566"/>
            <a:ext cx="7239525" cy="553998"/>
          </a:xfrm>
          <a:prstGeom prst="rect">
            <a:avLst/>
          </a:prstGeom>
        </p:spPr>
        <p:txBody>
          <a:bodyPr wrap="square">
            <a:spAutoFit/>
          </a:bodyPr>
          <a:lstStyle/>
          <a:p>
            <a:pPr>
              <a:lnSpc>
                <a:spcPct val="150000"/>
              </a:lnSpc>
            </a:pPr>
            <a:r>
              <a:rPr lang="en-GB" sz="2000" dirty="0" smtClean="0"/>
              <a:t>The </a:t>
            </a:r>
            <a:r>
              <a:rPr lang="en-GB" sz="2000" dirty="0"/>
              <a:t>effect of </a:t>
            </a:r>
            <a:r>
              <a:rPr lang="en-GB" sz="2000" b="1" dirty="0"/>
              <a:t>parametric decoy</a:t>
            </a:r>
            <a:r>
              <a:rPr lang="en-GB" sz="2000" dirty="0"/>
              <a:t> values in the attribute space</a:t>
            </a:r>
          </a:p>
        </p:txBody>
      </p:sp>
      <p:sp>
        <p:nvSpPr>
          <p:cNvPr id="9" name="TextBox 8"/>
          <p:cNvSpPr txBox="1"/>
          <p:nvPr/>
        </p:nvSpPr>
        <p:spPr>
          <a:xfrm>
            <a:off x="11011869" y="6550223"/>
            <a:ext cx="1180131" cy="307777"/>
          </a:xfrm>
          <a:prstGeom prst="rect">
            <a:avLst/>
          </a:prstGeom>
          <a:noFill/>
        </p:spPr>
        <p:txBody>
          <a:bodyPr wrap="none" rtlCol="0">
            <a:spAutoFit/>
          </a:bodyPr>
          <a:lstStyle/>
          <a:p>
            <a:r>
              <a:rPr lang="en-GB" sz="1400" dirty="0" smtClean="0">
                <a:latin typeface="Quicksand" panose="00000500000000000000" pitchFamily="2" charset="0"/>
              </a:rPr>
              <a:t>Li et al. 2018</a:t>
            </a:r>
            <a:endParaRPr lang="en-GB" sz="1400" dirty="0">
              <a:latin typeface="Quicksand" panose="00000500000000000000" pitchFamily="2" charset="0"/>
            </a:endParaRPr>
          </a:p>
        </p:txBody>
      </p:sp>
      <p:sp>
        <p:nvSpPr>
          <p:cNvPr id="2" name="Slide Number Placeholder 1"/>
          <p:cNvSpPr>
            <a:spLocks noGrp="1"/>
          </p:cNvSpPr>
          <p:nvPr>
            <p:ph type="sldNum" sz="quarter" idx="12"/>
          </p:nvPr>
        </p:nvSpPr>
        <p:spPr/>
        <p:txBody>
          <a:bodyPr/>
          <a:lstStyle/>
          <a:p>
            <a:fld id="{409878BA-1865-48D6-B8FD-DA953BE972DA}" type="slidenum">
              <a:rPr lang="en-GB" smtClean="0"/>
              <a:pPr/>
              <a:t>9</a:t>
            </a:fld>
            <a:endParaRPr lang="en-GB" dirty="0"/>
          </a:p>
        </p:txBody>
      </p:sp>
    </p:spTree>
    <p:extLst>
      <p:ext uri="{BB962C8B-B14F-4D97-AF65-F5344CB8AC3E}">
        <p14:creationId xmlns:p14="http://schemas.microsoft.com/office/powerpoint/2010/main" val="2290970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2973</TotalTime>
  <Words>3145</Words>
  <Application>Microsoft Office PowerPoint</Application>
  <PresentationFormat>Widescreen</PresentationFormat>
  <Paragraphs>227</Paragraphs>
  <Slides>34</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PMingLiU</vt:lpstr>
      <vt:lpstr>PMingLiU</vt:lpstr>
      <vt:lpstr>Arial</vt:lpstr>
      <vt:lpstr>Berlin Sans FB</vt:lpstr>
      <vt:lpstr>Calibri</vt:lpstr>
      <vt:lpstr>Calibri Light</vt:lpstr>
      <vt:lpstr>Century Gothic</vt:lpstr>
      <vt:lpstr>Gill Sans MT</vt:lpstr>
      <vt:lpstr>Quicksand</vt:lpstr>
      <vt:lpstr>Quicksand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Vickie</dc:creator>
  <cp:lastModifiedBy>Vickie</cp:lastModifiedBy>
  <cp:revision>1037</cp:revision>
  <dcterms:created xsi:type="dcterms:W3CDTF">2019-02-04T11:54:36Z</dcterms:created>
  <dcterms:modified xsi:type="dcterms:W3CDTF">2019-02-20T21:55:05Z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6022609</vt:lpwstr>
  </property>
  <property fmtid="{D5CDD505-2E9C-101B-9397-08002B2CF9AE}" pid="3" name="NXPowerLiteSettings">
    <vt:lpwstr>C7000400038000</vt:lpwstr>
  </property>
  <property fmtid="{D5CDD505-2E9C-101B-9397-08002B2CF9AE}" pid="4" name="NXPowerLiteVersion">
    <vt:lpwstr>S8.2.2</vt:lpwstr>
  </property>
  <property fmtid="{D5CDD505-2E9C-101B-9397-08002B2CF9AE}" pid="5" name="Tfs.IsStoryboard">
    <vt:bool>true</vt:bool>
  </property>
</Properties>
</file>