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 id="266" r:id="rId14"/>
    <p:sldId id="267" r:id="rId15"/>
  </p:sldIdLst>
  <p:sldSz cx="9144000" cy="51435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defaultTextStyle>
  <p:extLst>
    <p:ext uri="{EFAFB233-063F-42B5-8137-9DF3F51BA10A}">
      <p15:sldGuideLst xmlns:p15="http://schemas.microsoft.com/office/powerpoint/2012/main">
        <p15:guide id="1" orient="horz" pos="1620" userDrawn="1">
          <p15:clr>
            <a:srgbClr val="747775"/>
          </p15:clr>
        </p15:guide>
        <p15:guide id="2" pos="2880"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showGuides="1">
      <p:cViewPr varScale="1">
        <p:scale>
          <a:sx n="100" d="100"/>
          <a:sy n="100" d="100"/>
        </p:scale>
        <p:origin x="0" y="0"/>
      </p:cViewPr>
      <p:guideLst>
        <p:guide orient="horz" pos="1620"/>
        <p:guide pos="2880"/>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 name="Shape 2"/>
        <p:cNvGrpSpPr/>
        <p:nvPr/>
      </p:nvGrpSpPr>
      <p:grpSpPr>
        <a:xfrm>
          <a:off x="0" y="0"/>
          <a:ext cx="0" cy="0"/>
          <a:chOff x="0" y="0"/>
          <a:chExt cx="0" cy="0"/>
        </a:xfrm>
      </p:grpSpPr>
      <p:sp>
        <p:nvSpPr>
          <p:cNvPr id="3" name="Google Shape;3;n"/>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50" name="Shape 50"/>
        <p:cNvGrpSpPr/>
        <p:nvPr/>
      </p:nvGrpSpPr>
      <p:grpSpPr>
        <a:xfrm>
          <a:off x="0" y="0"/>
          <a:ext cx="0" cy="0"/>
          <a:chOff x="0" y="0"/>
          <a:chExt cx="0" cy="0"/>
        </a:xfrm>
      </p:grpSpPr>
      <p:sp>
        <p:nvSpPr>
          <p:cNvPr id="51" name="Google Shape;51;p: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1" name="Shape 111"/>
        <p:cNvGrpSpPr/>
        <p:nvPr/>
      </p:nvGrpSpPr>
      <p:grpSpPr>
        <a:xfrm>
          <a:off x="0" y="0"/>
          <a:ext cx="0" cy="0"/>
          <a:chOff x="0" y="0"/>
          <a:chExt cx="0" cy="0"/>
        </a:xfrm>
      </p:grpSpPr>
      <p:sp>
        <p:nvSpPr>
          <p:cNvPr id="112" name="Google Shape;112;g268555fcbc1_0_7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68555fcbc1_0_7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9" name="Shape 119"/>
        <p:cNvGrpSpPr/>
        <p:nvPr/>
      </p:nvGrpSpPr>
      <p:grpSpPr>
        <a:xfrm>
          <a:off x="0" y="0"/>
          <a:ext cx="0" cy="0"/>
          <a:chOff x="0" y="0"/>
          <a:chExt cx="0" cy="0"/>
        </a:xfrm>
      </p:grpSpPr>
      <p:sp>
        <p:nvSpPr>
          <p:cNvPr id="120" name="Google Shape;120;g2b7550d0411_0_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b7550d0411_0_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7" name="Shape 127"/>
        <p:cNvGrpSpPr/>
        <p:nvPr/>
      </p:nvGrpSpPr>
      <p:grpSpPr>
        <a:xfrm>
          <a:off x="0" y="0"/>
          <a:ext cx="0" cy="0"/>
          <a:chOff x="0" y="0"/>
          <a:chExt cx="0" cy="0"/>
        </a:xfrm>
      </p:grpSpPr>
      <p:sp>
        <p:nvSpPr>
          <p:cNvPr id="128" name="Google Shape;128;g2b7550d0411_0_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b7550d0411_0_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57" name="Shape 57"/>
        <p:cNvGrpSpPr/>
        <p:nvPr/>
      </p:nvGrpSpPr>
      <p:grpSpPr>
        <a:xfrm>
          <a:off x="0" y="0"/>
          <a:ext cx="0" cy="0"/>
          <a:chOff x="0" y="0"/>
          <a:chExt cx="0" cy="0"/>
        </a:xfrm>
      </p:grpSpPr>
      <p:sp>
        <p:nvSpPr>
          <p:cNvPr id="58" name="Google Shape;58;g268555fcbc1_0_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68555fcbc1_0_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64" name="Shape 64"/>
        <p:cNvGrpSpPr/>
        <p:nvPr/>
      </p:nvGrpSpPr>
      <p:grpSpPr>
        <a:xfrm>
          <a:off x="0" y="0"/>
          <a:ext cx="0" cy="0"/>
          <a:chOff x="0" y="0"/>
          <a:chExt cx="0" cy="0"/>
        </a:xfrm>
      </p:grpSpPr>
      <p:sp>
        <p:nvSpPr>
          <p:cNvPr id="65" name="Google Shape;65;g268555fcbc1_0_1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68555fcbc1_0_1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71" name="Shape 71"/>
        <p:cNvGrpSpPr/>
        <p:nvPr/>
      </p:nvGrpSpPr>
      <p:grpSpPr>
        <a:xfrm>
          <a:off x="0" y="0"/>
          <a:ext cx="0" cy="0"/>
          <a:chOff x="0" y="0"/>
          <a:chExt cx="0" cy="0"/>
        </a:xfrm>
      </p:grpSpPr>
      <p:sp>
        <p:nvSpPr>
          <p:cNvPr id="72" name="Google Shape;72;g268555fcbc1_0_2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68555fcbc1_0_2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78" name="Shape 78"/>
        <p:cNvGrpSpPr/>
        <p:nvPr/>
      </p:nvGrpSpPr>
      <p:grpSpPr>
        <a:xfrm>
          <a:off x="0" y="0"/>
          <a:ext cx="0" cy="0"/>
          <a:chOff x="0" y="0"/>
          <a:chExt cx="0" cy="0"/>
        </a:xfrm>
      </p:grpSpPr>
      <p:sp>
        <p:nvSpPr>
          <p:cNvPr id="79" name="Google Shape;79;g268555fcbc1_0_29: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68555fcbc1_0_2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84" name="Shape 84"/>
        <p:cNvGrpSpPr/>
        <p:nvPr/>
      </p:nvGrpSpPr>
      <p:grpSpPr>
        <a:xfrm>
          <a:off x="0" y="0"/>
          <a:ext cx="0" cy="0"/>
          <a:chOff x="0" y="0"/>
          <a:chExt cx="0" cy="0"/>
        </a:xfrm>
      </p:grpSpPr>
      <p:sp>
        <p:nvSpPr>
          <p:cNvPr id="85" name="Google Shape;85;g268555fcbc1_0_3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68555fcbc1_0_3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90" name="Shape 90"/>
        <p:cNvGrpSpPr/>
        <p:nvPr/>
      </p:nvGrpSpPr>
      <p:grpSpPr>
        <a:xfrm>
          <a:off x="0" y="0"/>
          <a:ext cx="0" cy="0"/>
          <a:chOff x="0" y="0"/>
          <a:chExt cx="0" cy="0"/>
        </a:xfrm>
      </p:grpSpPr>
      <p:sp>
        <p:nvSpPr>
          <p:cNvPr id="91" name="Google Shape;91;g268555fcbc1_0_44: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68555fcbc1_0_4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97" name="Shape 97"/>
        <p:cNvGrpSpPr/>
        <p:nvPr/>
      </p:nvGrpSpPr>
      <p:grpSpPr>
        <a:xfrm>
          <a:off x="0" y="0"/>
          <a:ext cx="0" cy="0"/>
          <a:chOff x="0" y="0"/>
          <a:chExt cx="0" cy="0"/>
        </a:xfrm>
      </p:grpSpPr>
      <p:sp>
        <p:nvSpPr>
          <p:cNvPr id="98" name="Google Shape;98;g268555fcbc1_0_54: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68555fcbc1_0_5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04" name="Shape 104"/>
        <p:cNvGrpSpPr/>
        <p:nvPr/>
      </p:nvGrpSpPr>
      <p:grpSpPr>
        <a:xfrm>
          <a:off x="0" y="0"/>
          <a:ext cx="0" cy="0"/>
          <a:chOff x="0" y="0"/>
          <a:chExt cx="0" cy="0"/>
        </a:xfrm>
      </p:grpSpPr>
      <p:sp>
        <p:nvSpPr>
          <p:cNvPr id="105" name="Google Shape;105;g268555fcbc1_0_6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68555fcbc1_0_6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44" name="Shape 44"/>
        <p:cNvGrpSpPr/>
        <p:nvPr/>
      </p:nvGrpSpPr>
      <p:grpSpPr>
        <a:xfrm>
          <a:off x="0" y="0"/>
          <a:ext cx="0" cy="0"/>
          <a:chOff x="0" y="0"/>
          <a:chExt cx="0" cy="0"/>
        </a:xfrm>
      </p:grpSpPr>
      <p:sp>
        <p:nvSpPr>
          <p:cNvPr id="45" name="Google Shape;45;p11"/>
          <p:cNvSpPr txBox="1"/>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p:txBody>
      </p:sp>
      <p:sp>
        <p:nvSpPr>
          <p:cNvPr id="47" name="Google Shape;47;p11"/>
          <p:cNvSpPr txBox="1"/>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48" name="Shape 48"/>
        <p:cNvGrpSpPr/>
        <p:nvPr/>
      </p:nvGrpSpPr>
      <p:grpSpPr>
        <a:xfrm>
          <a:off x="0" y="0"/>
          <a:ext cx="0" cy="0"/>
          <a:chOff x="0" y="0"/>
          <a:chExt cx="0" cy="0"/>
        </a:xfrm>
      </p:grpSpPr>
      <p:sp>
        <p:nvSpPr>
          <p:cNvPr id="49" name="Google Shape;49;p12"/>
          <p:cNvSpPr txBox="1"/>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p:txBody>
      </p:sp>
      <p:sp>
        <p:nvSpPr>
          <p:cNvPr id="19" name="Google Shape;19;p4"/>
          <p:cNvSpPr txBox="1"/>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p:txBody>
      </p:sp>
      <p:sp>
        <p:nvSpPr>
          <p:cNvPr id="23" name="Google Shape;23;p5"/>
          <p:cNvSpPr txBox="1"/>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p:txBody>
      </p:sp>
      <p:sp>
        <p:nvSpPr>
          <p:cNvPr id="24" name="Google Shape;24;p5"/>
          <p:cNvSpPr txBox="1"/>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p:txBody>
      </p:sp>
      <p:sp>
        <p:nvSpPr>
          <p:cNvPr id="31" name="Google Shape;31;p7"/>
          <p:cNvSpPr txBox="1"/>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9"/>
          <p:cNvSpPr txBox="1"/>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p:txBody>
      </p:sp>
      <p:sp>
        <p:nvSpPr>
          <p:cNvPr id="40" name="Google Shape;40;p9"/>
          <p:cNvSpPr txBox="1"/>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41" name="Shape 41"/>
        <p:cNvGrpSpPr/>
        <p:nvPr/>
      </p:nvGrpSpPr>
      <p:grpSpPr>
        <a:xfrm>
          <a:off x="0" y="0"/>
          <a:ext cx="0" cy="0"/>
          <a:chOff x="0" y="0"/>
          <a:chExt cx="0" cy="0"/>
        </a:xfrm>
      </p:grpSpPr>
      <p:sp>
        <p:nvSpPr>
          <p:cNvPr id="42" name="Google Shape;42;p10"/>
          <p:cNvSpPr txBox="1"/>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p:txBody>
      </p:sp>
      <p:sp>
        <p:nvSpPr>
          <p:cNvPr id="43" name="Google Shape;43;p10"/>
          <p:cNvSpPr txBox="1"/>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3.xml"/><Relationship Id="rId2" Type="http://schemas.openxmlformats.org/officeDocument/2006/relationships/image" Target="../media/image9.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3.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214800" y="82325"/>
            <a:ext cx="5094300" cy="2776500"/>
          </a:xfrm>
          <a:prstGeom prst="rect">
            <a:avLst/>
          </a:prstGeom>
        </p:spPr>
        <p:txBody>
          <a:bodyPr spcFirstLastPara="1" wrap="square" lIns="91425" tIns="91425" rIns="91425" bIns="91425" anchor="b" anchorCtr="0">
            <a:normAutofit/>
          </a:bodyPr>
          <a:lstStyle/>
          <a:p>
            <a:pPr marL="0" lvl="0" indent="0" algn="l" rtl="0">
              <a:lnSpc>
                <a:spcPct val="115000"/>
              </a:lnSpc>
              <a:spcBef>
                <a:spcPts val="0"/>
              </a:spcBef>
              <a:spcAft>
                <a:spcPts val="0"/>
              </a:spcAft>
              <a:buClr>
                <a:schemeClr val="dk1"/>
              </a:buClr>
              <a:buSzPts val="1100"/>
              <a:buFont typeface="Arial" panose="020B0604020202090204"/>
              <a:buNone/>
            </a:pPr>
            <a:r>
              <a:rPr lang="en-GB" sz="3500"/>
              <a:t>Ian Cheng's Emissaries</a:t>
            </a:r>
            <a:endParaRPr sz="3500"/>
          </a:p>
          <a:p>
            <a:pPr marL="0" lvl="0" indent="0" algn="l" rtl="0">
              <a:spcBef>
                <a:spcPts val="0"/>
              </a:spcBef>
              <a:spcAft>
                <a:spcPts val="0"/>
              </a:spcAft>
              <a:buNone/>
            </a:pPr>
          </a:p>
        </p:txBody>
      </p:sp>
      <p:sp>
        <p:nvSpPr>
          <p:cNvPr id="55" name="Google Shape;55;p13"/>
          <p:cNvSpPr txBox="1"/>
          <p:nvPr>
            <p:ph type="subTitle" idx="1"/>
          </p:nvPr>
        </p:nvSpPr>
        <p:spPr>
          <a:xfrm>
            <a:off x="311700" y="3664475"/>
            <a:ext cx="3374700" cy="1103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t>By Azaliia &amp; Cicci</a:t>
            </a:r>
            <a:endParaRPr lang="en-GB"/>
          </a:p>
        </p:txBody>
      </p:sp>
      <p:pic>
        <p:nvPicPr>
          <p:cNvPr id="56" name="Google Shape;56;p13"/>
          <p:cNvPicPr preferRelativeResize="0"/>
          <p:nvPr/>
        </p:nvPicPr>
        <p:blipFill>
          <a:blip r:embed="rId1"/>
          <a:stretch>
            <a:fillRect/>
          </a:stretch>
        </p:blipFill>
        <p:spPr>
          <a:xfrm>
            <a:off x="5369671" y="0"/>
            <a:ext cx="3305359" cy="514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14" name="Shape 114"/>
        <p:cNvGrpSpPr/>
        <p:nvPr/>
      </p:nvGrpSpPr>
      <p:grpSpPr>
        <a:xfrm>
          <a:off x="0" y="0"/>
          <a:ext cx="0" cy="0"/>
          <a:chOff x="0" y="0"/>
          <a:chExt cx="0" cy="0"/>
        </a:xfrm>
      </p:grpSpPr>
      <p:sp>
        <p:nvSpPr>
          <p:cNvPr id="115" name="Google Shape;115;p22"/>
          <p:cNvSpPr txBox="1"/>
          <p:nvPr>
            <p:ph type="title"/>
          </p:nvPr>
        </p:nvSpPr>
        <p:spPr>
          <a:xfrm>
            <a:off x="212350" y="47675"/>
            <a:ext cx="8520600" cy="515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p>
        </p:txBody>
      </p:sp>
      <p:sp>
        <p:nvSpPr>
          <p:cNvPr id="116" name="Google Shape;116;p22"/>
          <p:cNvSpPr txBox="1"/>
          <p:nvPr>
            <p:ph type="body" idx="1"/>
          </p:nvPr>
        </p:nvSpPr>
        <p:spPr>
          <a:xfrm>
            <a:off x="99350" y="452550"/>
            <a:ext cx="8733000" cy="4116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650" b="1">
                <a:solidFill>
                  <a:schemeClr val="dk1"/>
                </a:solidFill>
                <a:highlight>
                  <a:schemeClr val="lt1"/>
                </a:highlight>
              </a:rPr>
              <a:t>Emissary in the Squat of Gods</a:t>
            </a:r>
            <a:r>
              <a:rPr lang="en-GB" sz="1650">
                <a:solidFill>
                  <a:schemeClr val="dk1"/>
                </a:solidFill>
                <a:highlight>
                  <a:schemeClr val="lt1"/>
                </a:highlight>
              </a:rPr>
              <a:t> simulates an ancient community living with the threat of a volcanic eruption.</a:t>
            </a:r>
            <a:br>
              <a:rPr lang="en-GB" sz="1650">
                <a:solidFill>
                  <a:schemeClr val="dk1"/>
                </a:solidFill>
                <a:highlight>
                  <a:schemeClr val="lt1"/>
                </a:highlight>
              </a:rPr>
            </a:br>
            <a:r>
              <a:rPr lang="en-GB" sz="1650" b="1">
                <a:solidFill>
                  <a:schemeClr val="dk1"/>
                </a:solidFill>
                <a:highlight>
                  <a:schemeClr val="lt1"/>
                </a:highlight>
              </a:rPr>
              <a:t>Emissary Forks At Perfection</a:t>
            </a:r>
            <a:r>
              <a:rPr lang="en-GB" sz="1650">
                <a:solidFill>
                  <a:schemeClr val="dk1"/>
                </a:solidFill>
                <a:highlight>
                  <a:schemeClr val="lt1"/>
                </a:highlight>
              </a:rPr>
              <a:t> takes place many thousands of years in the future.</a:t>
            </a:r>
            <a:r>
              <a:rPr lang="en-GB" sz="1150">
                <a:solidFill>
                  <a:schemeClr val="dk1"/>
                </a:solidFill>
                <a:highlight>
                  <a:schemeClr val="lt1"/>
                </a:highlight>
              </a:rPr>
              <a:t>,</a:t>
            </a:r>
            <a:r>
              <a:rPr lang="en-GB" sz="1650">
                <a:solidFill>
                  <a:schemeClr val="dk1"/>
                </a:solidFill>
                <a:highlight>
                  <a:schemeClr val="lt1"/>
                </a:highlight>
              </a:rPr>
              <a:t>AI resurrects the remains of a 21st century human celebrity into this unrecognizable world and sends Shiba [Emissary], a canine superpet, to extract one final impression of man under stress.</a:t>
            </a:r>
            <a:br>
              <a:rPr lang="en-GB" sz="1650">
                <a:solidFill>
                  <a:schemeClr val="dk1"/>
                </a:solidFill>
                <a:highlight>
                  <a:schemeClr val="lt1"/>
                </a:highlight>
              </a:rPr>
            </a:br>
            <a:r>
              <a:rPr lang="en-GB" sz="1650" b="1">
                <a:solidFill>
                  <a:schemeClr val="dk1"/>
                </a:solidFill>
                <a:highlight>
                  <a:schemeClr val="lt1"/>
                </a:highlight>
              </a:rPr>
              <a:t>Emissary Sunsets the Self</a:t>
            </a:r>
            <a:r>
              <a:rPr lang="en-GB" sz="1650">
                <a:solidFill>
                  <a:schemeClr val="dk1"/>
                </a:solidFill>
                <a:highlight>
                  <a:schemeClr val="lt1"/>
                </a:highlight>
              </a:rPr>
              <a:t> simulates the peak days of AI, now evolved into an oceanic substance and merged with the landscape to form a Sentient Atoll.</a:t>
            </a:r>
            <a:endParaRPr sz="2100">
              <a:highlight>
                <a:schemeClr val="lt1"/>
              </a:highlight>
            </a:endParaRPr>
          </a:p>
        </p:txBody>
      </p:sp>
      <p:pic>
        <p:nvPicPr>
          <p:cNvPr id="117" name="Google Shape;117;p22"/>
          <p:cNvPicPr preferRelativeResize="0"/>
          <p:nvPr/>
        </p:nvPicPr>
        <p:blipFill>
          <a:blip r:embed="rId1"/>
          <a:stretch>
            <a:fillRect/>
          </a:stretch>
        </p:blipFill>
        <p:spPr>
          <a:xfrm>
            <a:off x="717425" y="2858500"/>
            <a:ext cx="5338424" cy="2152524"/>
          </a:xfrm>
          <a:prstGeom prst="rect">
            <a:avLst/>
          </a:prstGeom>
          <a:noFill/>
          <a:ln>
            <a:noFill/>
          </a:ln>
        </p:spPr>
      </p:pic>
      <p:pic>
        <p:nvPicPr>
          <p:cNvPr id="118" name="Google Shape;118;p22"/>
          <p:cNvPicPr preferRelativeResize="0"/>
          <p:nvPr/>
        </p:nvPicPr>
        <p:blipFill>
          <a:blip r:embed="rId2"/>
          <a:stretch>
            <a:fillRect/>
          </a:stretch>
        </p:blipFill>
        <p:spPr>
          <a:xfrm>
            <a:off x="6388949" y="2858500"/>
            <a:ext cx="2146859" cy="2152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22" name="Shape 122"/>
        <p:cNvGrpSpPr/>
        <p:nvPr/>
      </p:nvGrpSpPr>
      <p:grpSpPr>
        <a:xfrm>
          <a:off x="0" y="0"/>
          <a:ext cx="0" cy="0"/>
          <a:chOff x="0" y="0"/>
          <a:chExt cx="0" cy="0"/>
        </a:xfrm>
      </p:grpSpPr>
      <p:sp>
        <p:nvSpPr>
          <p:cNvPr id="123" name="Google Shape;123;p23"/>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720"/>
              <a:t>Learn from Ian Cheng’s work</a:t>
            </a:r>
            <a:endParaRPr sz="2720"/>
          </a:p>
        </p:txBody>
      </p:sp>
      <p:sp>
        <p:nvSpPr>
          <p:cNvPr id="124" name="Google Shape;124;p23"/>
          <p:cNvSpPr txBox="1"/>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300"/>
              <a:t>significance:</a:t>
            </a:r>
            <a:endParaRPr sz="2300"/>
          </a:p>
          <a:p>
            <a:pPr marL="0" lvl="0" indent="0" algn="l" rtl="0">
              <a:spcBef>
                <a:spcPts val="1200"/>
              </a:spcBef>
              <a:spcAft>
                <a:spcPts val="0"/>
              </a:spcAft>
              <a:buNone/>
            </a:pPr>
            <a:r>
              <a:rPr lang="en-GB"/>
              <a:t>Science</a:t>
            </a:r>
            <a:endParaRPr lang="en-GB"/>
          </a:p>
          <a:p>
            <a:pPr marL="0" lvl="0" indent="0" algn="l" rtl="0">
              <a:spcBef>
                <a:spcPts val="1200"/>
              </a:spcBef>
              <a:spcAft>
                <a:spcPts val="0"/>
              </a:spcAft>
              <a:buNone/>
            </a:pPr>
            <a:r>
              <a:rPr lang="en-GB"/>
              <a:t>Programming</a:t>
            </a:r>
            <a:endParaRPr lang="en-GB"/>
          </a:p>
          <a:p>
            <a:pPr marL="0" lvl="0" indent="0" algn="l" rtl="0">
              <a:spcBef>
                <a:spcPts val="1200"/>
              </a:spcBef>
              <a:spcAft>
                <a:spcPts val="0"/>
              </a:spcAft>
              <a:buNone/>
            </a:pPr>
            <a:r>
              <a:rPr lang="en-GB"/>
              <a:t>Art</a:t>
            </a:r>
            <a:endParaRPr lang="en-GB"/>
          </a:p>
          <a:p>
            <a:pPr marL="0" lvl="0" indent="0" algn="l" rtl="0">
              <a:spcBef>
                <a:spcPts val="1200"/>
              </a:spcBef>
              <a:spcAft>
                <a:spcPts val="0"/>
              </a:spcAft>
              <a:buNone/>
            </a:pPr>
            <a:r>
              <a:rPr lang="en-GB"/>
              <a:t>Nature</a:t>
            </a:r>
            <a:endParaRPr lang="en-GB"/>
          </a:p>
          <a:p>
            <a:pPr marL="0" lvl="0" indent="0" algn="l" rtl="0">
              <a:spcBef>
                <a:spcPts val="1200"/>
              </a:spcBef>
              <a:spcAft>
                <a:spcPts val="1200"/>
              </a:spcAft>
              <a:buNone/>
            </a:pPr>
            <a:r>
              <a:rPr lang="en-GB"/>
              <a:t>movements</a:t>
            </a:r>
            <a:endParaRPr lang="en-GB"/>
          </a:p>
        </p:txBody>
      </p:sp>
      <p:pic>
        <p:nvPicPr>
          <p:cNvPr id="125" name="Google Shape;125;p23"/>
          <p:cNvPicPr preferRelativeResize="0"/>
          <p:nvPr/>
        </p:nvPicPr>
        <p:blipFill>
          <a:blip r:embed="rId1"/>
          <a:stretch>
            <a:fillRect/>
          </a:stretch>
        </p:blipFill>
        <p:spPr>
          <a:xfrm>
            <a:off x="2142796" y="1327625"/>
            <a:ext cx="3905700" cy="2952424"/>
          </a:xfrm>
          <a:prstGeom prst="rect">
            <a:avLst/>
          </a:prstGeom>
          <a:noFill/>
          <a:ln>
            <a:noFill/>
          </a:ln>
        </p:spPr>
      </p:pic>
      <p:pic>
        <p:nvPicPr>
          <p:cNvPr id="126" name="Google Shape;126;p23"/>
          <p:cNvPicPr preferRelativeResize="0"/>
          <p:nvPr/>
        </p:nvPicPr>
        <p:blipFill>
          <a:blip r:embed="rId2"/>
          <a:stretch>
            <a:fillRect/>
          </a:stretch>
        </p:blipFill>
        <p:spPr>
          <a:xfrm>
            <a:off x="6337050" y="256738"/>
            <a:ext cx="2554500" cy="46300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30" name="Shape 130"/>
        <p:cNvGrpSpPr/>
        <p:nvPr/>
      </p:nvGrpSpPr>
      <p:grpSpPr>
        <a:xfrm>
          <a:off x="0" y="0"/>
          <a:ext cx="0" cy="0"/>
          <a:chOff x="0" y="0"/>
          <a:chExt cx="0" cy="0"/>
        </a:xfrm>
      </p:grpSpPr>
      <p:sp>
        <p:nvSpPr>
          <p:cNvPr id="131" name="Google Shape;131;p24"/>
          <p:cNvSpPr txBox="1"/>
          <p:nvPr>
            <p:ph type="title"/>
          </p:nvPr>
        </p:nvSpPr>
        <p:spPr>
          <a:xfrm>
            <a:off x="311700" y="445025"/>
            <a:ext cx="8520600" cy="65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220"/>
              <a:t>Inspirations</a:t>
            </a:r>
            <a:endParaRPr sz="3220"/>
          </a:p>
        </p:txBody>
      </p:sp>
      <p:sp>
        <p:nvSpPr>
          <p:cNvPr id="132" name="Google Shape;132;p24"/>
          <p:cNvSpPr txBox="1"/>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a:t>1.weird yet adorable</a:t>
            </a:r>
            <a:endParaRPr lang="en-GB"/>
          </a:p>
          <a:p>
            <a:pPr marL="457200" lvl="0" indent="-342900" algn="l" rtl="0">
              <a:spcBef>
                <a:spcPts val="0"/>
              </a:spcBef>
              <a:spcAft>
                <a:spcPts val="0"/>
              </a:spcAft>
              <a:buSzPts val="1800"/>
              <a:buChar char="●"/>
            </a:pPr>
            <a:r>
              <a:rPr lang="en-GB"/>
              <a:t>2.vivid movements</a:t>
            </a:r>
            <a:endParaRPr lang="en-GB"/>
          </a:p>
          <a:p>
            <a:pPr marL="0" lvl="0" indent="0" algn="l" rtl="0">
              <a:spcBef>
                <a:spcPts val="1200"/>
              </a:spcBef>
              <a:spcAft>
                <a:spcPts val="1200"/>
              </a:spcAft>
              <a:buNone/>
            </a:pPr>
          </a:p>
        </p:txBody>
      </p:sp>
      <p:pic>
        <p:nvPicPr>
          <p:cNvPr id="133" name="Google Shape;133;p24"/>
          <p:cNvPicPr preferRelativeResize="0"/>
          <p:nvPr/>
        </p:nvPicPr>
        <p:blipFill>
          <a:blip r:embed="rId1"/>
          <a:stretch>
            <a:fillRect/>
          </a:stretch>
        </p:blipFill>
        <p:spPr>
          <a:xfrm>
            <a:off x="178050" y="1795150"/>
            <a:ext cx="2705100" cy="2038350"/>
          </a:xfrm>
          <a:prstGeom prst="rect">
            <a:avLst/>
          </a:prstGeom>
          <a:noFill/>
          <a:ln>
            <a:noFill/>
          </a:ln>
        </p:spPr>
      </p:pic>
      <p:pic>
        <p:nvPicPr>
          <p:cNvPr id="134" name="Google Shape;134;p24"/>
          <p:cNvPicPr preferRelativeResize="0"/>
          <p:nvPr/>
        </p:nvPicPr>
        <p:blipFill>
          <a:blip r:embed="rId2"/>
          <a:stretch>
            <a:fillRect/>
          </a:stretch>
        </p:blipFill>
        <p:spPr>
          <a:xfrm>
            <a:off x="2434450" y="1924050"/>
            <a:ext cx="2438400" cy="3219450"/>
          </a:xfrm>
          <a:prstGeom prst="rect">
            <a:avLst/>
          </a:prstGeom>
          <a:noFill/>
          <a:ln>
            <a:noFill/>
          </a:ln>
        </p:spPr>
      </p:pic>
      <p:pic>
        <p:nvPicPr>
          <p:cNvPr id="135" name="Google Shape;135;p24"/>
          <p:cNvPicPr preferRelativeResize="0"/>
          <p:nvPr/>
        </p:nvPicPr>
        <p:blipFill>
          <a:blip r:embed="rId3"/>
          <a:stretch>
            <a:fillRect/>
          </a:stretch>
        </p:blipFill>
        <p:spPr>
          <a:xfrm>
            <a:off x="4315250" y="293575"/>
            <a:ext cx="2800100" cy="2360075"/>
          </a:xfrm>
          <a:prstGeom prst="rect">
            <a:avLst/>
          </a:prstGeom>
          <a:noFill/>
          <a:ln>
            <a:noFill/>
          </a:ln>
        </p:spPr>
      </p:pic>
      <p:pic>
        <p:nvPicPr>
          <p:cNvPr id="136" name="Google Shape;136;p24"/>
          <p:cNvPicPr preferRelativeResize="0"/>
          <p:nvPr/>
        </p:nvPicPr>
        <p:blipFill>
          <a:blip r:embed="rId4"/>
          <a:stretch>
            <a:fillRect/>
          </a:stretch>
        </p:blipFill>
        <p:spPr>
          <a:xfrm>
            <a:off x="5819825" y="2169025"/>
            <a:ext cx="3324175" cy="2892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60" name="Shape 60"/>
        <p:cNvGrpSpPr/>
        <p:nvPr/>
      </p:nvGrpSpPr>
      <p:grpSpPr>
        <a:xfrm>
          <a:off x="0" y="0"/>
          <a:ext cx="0" cy="0"/>
          <a:chOff x="0" y="0"/>
          <a:chExt cx="0" cy="0"/>
        </a:xfrm>
      </p:grpSpPr>
      <p:sp>
        <p:nvSpPr>
          <p:cNvPr id="61" name="Google Shape;61;p14"/>
          <p:cNvSpPr txBox="1"/>
          <p:nvPr>
            <p:ph type="title"/>
          </p:nvPr>
        </p:nvSpPr>
        <p:spPr>
          <a:xfrm>
            <a:off x="256525" y="69750"/>
            <a:ext cx="5847300" cy="559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575" b="1">
                <a:latin typeface="Times New Roman" panose="02020603050405020304"/>
                <a:ea typeface="Times New Roman" panose="02020603050405020304"/>
                <a:cs typeface="Times New Roman" panose="02020603050405020304"/>
                <a:sym typeface="Times New Roman" panose="02020603050405020304"/>
              </a:rPr>
              <a:t>A brief introduction to the topic</a:t>
            </a:r>
            <a:endParaRPr sz="3575" b="1"/>
          </a:p>
        </p:txBody>
      </p:sp>
      <p:sp>
        <p:nvSpPr>
          <p:cNvPr id="62" name="Google Shape;62;p14"/>
          <p:cNvSpPr txBox="1"/>
          <p:nvPr>
            <p:ph type="body" idx="1"/>
          </p:nvPr>
        </p:nvSpPr>
        <p:spPr>
          <a:xfrm>
            <a:off x="256513" y="490225"/>
            <a:ext cx="8520600" cy="34164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1200"/>
              </a:spcAft>
              <a:buNone/>
            </a:pPr>
            <a:r>
              <a:rPr lang="en-GB" sz="1400" b="1">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Ian Cheng (b. 1984) is an American artist known for his live simulations, which explore the nature of mutation and human behaviour. His simulations, commonly understood as “virtual ecosystems</a:t>
            </a:r>
            <a:r>
              <a:rPr lang="en-GB" sz="1400">
                <a:solidFill>
                  <a:srgbClr val="292B2C"/>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a:t>
            </a:r>
            <a:br>
              <a:rPr lang="en-GB" sz="1400">
                <a:solidFill>
                  <a:srgbClr val="292B2C"/>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br>
            <a:r>
              <a:rPr lang="en-GB" sz="1400" b="1">
                <a:solidFill>
                  <a:srgbClr val="292B2C"/>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Emissaries’ (2015-17) is a series of live simulation works (‘Emissary In the Squad of Gods’ (2015), ‘Emisary Forks At Perfection’ (2015-16) and ‘Emissary Sunsets The Self’ (2017)) created using a video game engine. Described by the artist as “a video game that plays itself,” the works are comprised of computer-generated</a:t>
            </a:r>
            <a:r>
              <a:rPr lang="en-GB" sz="1400" b="1">
                <a:solidFill>
                  <a:srgbClr val="292B2C"/>
                </a:solidFill>
                <a:highlight>
                  <a:srgbClr val="C0C0C0"/>
                </a:highlight>
                <a:latin typeface="Times New Roman" panose="02020603050405020304"/>
                <a:ea typeface="Times New Roman" panose="02020603050405020304"/>
                <a:cs typeface="Times New Roman" panose="02020603050405020304"/>
                <a:sym typeface="Times New Roman" panose="02020603050405020304"/>
              </a:rPr>
              <a:t> </a:t>
            </a:r>
            <a:r>
              <a:rPr lang="en-GB" sz="1400" b="1">
                <a:solidFill>
                  <a:srgbClr val="292B2C"/>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simulations</a:t>
            </a:r>
            <a:endParaRPr sz="1350" b="1">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endParaRPr>
          </a:p>
        </p:txBody>
      </p:sp>
      <p:pic>
        <p:nvPicPr>
          <p:cNvPr id="63" name="Google Shape;63;p14"/>
          <p:cNvPicPr preferRelativeResize="0"/>
          <p:nvPr/>
        </p:nvPicPr>
        <p:blipFill>
          <a:blip r:embed="rId1"/>
          <a:stretch>
            <a:fillRect/>
          </a:stretch>
        </p:blipFill>
        <p:spPr>
          <a:xfrm>
            <a:off x="123863" y="2129750"/>
            <a:ext cx="8896276" cy="3013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180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710" b="1">
                <a:highlight>
                  <a:schemeClr val="lt1"/>
                </a:highlight>
                <a:latin typeface="Times New Roman" panose="02020603050405020304"/>
                <a:ea typeface="Times New Roman" panose="02020603050405020304"/>
                <a:cs typeface="Times New Roman" panose="02020603050405020304"/>
                <a:sym typeface="Times New Roman" panose="02020603050405020304"/>
              </a:rPr>
              <a:t>Emissaries</a:t>
            </a:r>
            <a:r>
              <a:rPr lang="en-GB" sz="1400" b="1">
                <a:highlight>
                  <a:srgbClr val="F1F1F1"/>
                </a:highlight>
                <a:latin typeface="Times New Roman" panose="02020603050405020304"/>
                <a:ea typeface="Times New Roman" panose="02020603050405020304"/>
                <a:cs typeface="Times New Roman" panose="02020603050405020304"/>
                <a:sym typeface="Times New Roman" panose="02020603050405020304"/>
              </a:rPr>
              <a:t> </a:t>
            </a:r>
            <a:endParaRPr lang="en-GB" sz="1400" b="1">
              <a:highlight>
                <a:srgbClr val="F1F1F1"/>
              </a:highlight>
              <a:latin typeface="Times New Roman" panose="02020603050405020304"/>
              <a:ea typeface="Times New Roman" panose="02020603050405020304"/>
              <a:cs typeface="Times New Roman" panose="02020603050405020304"/>
              <a:sym typeface="Times New Roman" panose="02020603050405020304"/>
            </a:endParaRPr>
          </a:p>
        </p:txBody>
      </p:sp>
      <p:sp>
        <p:nvSpPr>
          <p:cNvPr id="69" name="Google Shape;69;p15"/>
          <p:cNvSpPr txBox="1"/>
          <p:nvPr>
            <p:ph type="body" idx="1"/>
          </p:nvPr>
        </p:nvSpPr>
        <p:spPr>
          <a:xfrm>
            <a:off x="311700" y="1017725"/>
            <a:ext cx="2701500" cy="3805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sz="1700" b="1">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Emissaries is a trilogy of simulations about cognitive evolution, past and future, and the ecological conditions that shape it. It is composed of three interconnected simulations, each centered on the life of an emissary who is caught between unraveling old realities and emerging weird ones.</a:t>
            </a:r>
            <a:endParaRPr sz="2100">
              <a:highlight>
                <a:schemeClr val="lt1"/>
              </a:highlight>
            </a:endParaRPr>
          </a:p>
        </p:txBody>
      </p:sp>
      <p:pic>
        <p:nvPicPr>
          <p:cNvPr id="70" name="Google Shape;70;p15"/>
          <p:cNvPicPr preferRelativeResize="0"/>
          <p:nvPr/>
        </p:nvPicPr>
        <p:blipFill>
          <a:blip r:embed="rId1"/>
          <a:stretch>
            <a:fillRect/>
          </a:stretch>
        </p:blipFill>
        <p:spPr>
          <a:xfrm>
            <a:off x="3242400" y="1017725"/>
            <a:ext cx="5667173" cy="31707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74" name="Shape 74"/>
        <p:cNvGrpSpPr/>
        <p:nvPr/>
      </p:nvGrpSpPr>
      <p:grpSpPr>
        <a:xfrm>
          <a:off x="0" y="0"/>
          <a:ext cx="0" cy="0"/>
          <a:chOff x="0" y="0"/>
          <a:chExt cx="0" cy="0"/>
        </a:xfrm>
      </p:grpSpPr>
      <p:sp>
        <p:nvSpPr>
          <p:cNvPr id="75" name="Google Shape;75;p16"/>
          <p:cNvSpPr txBox="1"/>
          <p:nvPr>
            <p:ph type="title"/>
          </p:nvPr>
        </p:nvSpPr>
        <p:spPr>
          <a:xfrm>
            <a:off x="135100" y="47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620" b="1">
                <a:latin typeface="Times New Roman" panose="02020603050405020304"/>
                <a:ea typeface="Times New Roman" panose="02020603050405020304"/>
                <a:cs typeface="Times New Roman" panose="02020603050405020304"/>
                <a:sym typeface="Times New Roman" panose="02020603050405020304"/>
              </a:rPr>
              <a:t>Visual Features:</a:t>
            </a:r>
            <a:endParaRPr sz="3520" b="1"/>
          </a:p>
        </p:txBody>
      </p:sp>
      <p:sp>
        <p:nvSpPr>
          <p:cNvPr id="76" name="Google Shape;76;p16"/>
          <p:cNvSpPr txBox="1"/>
          <p:nvPr>
            <p:ph type="body" idx="1"/>
          </p:nvPr>
        </p:nvSpPr>
        <p:spPr>
          <a:xfrm>
            <a:off x="311700" y="620375"/>
            <a:ext cx="8520600" cy="3659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panose="020B0604020202090204"/>
              <a:buNone/>
            </a:pPr>
            <a:r>
              <a:rPr lang="en-GB" sz="2000">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Dynamic and evolving digital environments: Cheng's works often involve simulated worlds or ecosystems that </a:t>
            </a:r>
            <a:r>
              <a:rPr lang="en-GB" sz="2000" b="1">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continuously change and evolve over time.</a:t>
            </a:r>
            <a:endParaRPr sz="2000" b="1">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endParaRPr>
          </a:p>
          <a:p>
            <a:pPr marL="0" lvl="0" indent="0" algn="l" rtl="0">
              <a:spcBef>
                <a:spcPts val="0"/>
              </a:spcBef>
              <a:spcAft>
                <a:spcPts val="0"/>
              </a:spcAft>
              <a:buClr>
                <a:schemeClr val="dk1"/>
              </a:buClr>
              <a:buSzPts val="1100"/>
              <a:buFont typeface="Arial" panose="020B0604020202090204"/>
              <a:buNone/>
            </a:pPr>
            <a:r>
              <a:rPr lang="en-GB" sz="2000">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Responsive elements: </a:t>
            </a:r>
            <a:r>
              <a:rPr lang="en-GB" sz="2000" b="1">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Cheng's artworks can respond to external stimuli, creating a sense of unpredictability.</a:t>
            </a:r>
            <a:br>
              <a:rPr lang="en-GB" sz="1400" b="1">
                <a:solidFill>
                  <a:schemeClr val="dk1"/>
                </a:solidFill>
                <a:highlight>
                  <a:srgbClr val="C0C0C0"/>
                </a:highlight>
                <a:latin typeface="Times New Roman" panose="02020603050405020304"/>
                <a:ea typeface="Times New Roman" panose="02020603050405020304"/>
                <a:cs typeface="Times New Roman" panose="02020603050405020304"/>
                <a:sym typeface="Times New Roman" panose="02020603050405020304"/>
              </a:rPr>
            </a:br>
            <a:br>
              <a:rPr lang="en-GB" sz="1400" b="1">
                <a:solidFill>
                  <a:schemeClr val="dk1"/>
                </a:solidFill>
                <a:highlight>
                  <a:srgbClr val="C0C0C0"/>
                </a:highlight>
                <a:latin typeface="Times New Roman" panose="02020603050405020304"/>
                <a:ea typeface="Times New Roman" panose="02020603050405020304"/>
                <a:cs typeface="Times New Roman" panose="02020603050405020304"/>
                <a:sym typeface="Times New Roman" panose="02020603050405020304"/>
              </a:rPr>
            </a:br>
            <a:endParaRPr sz="1400" b="1">
              <a:solidFill>
                <a:schemeClr val="dk1"/>
              </a:solidFill>
              <a:highlight>
                <a:srgbClr val="C0C0C0"/>
              </a:highlight>
              <a:latin typeface="Times New Roman" panose="02020603050405020304"/>
              <a:ea typeface="Times New Roman" panose="02020603050405020304"/>
              <a:cs typeface="Times New Roman" panose="02020603050405020304"/>
              <a:sym typeface="Times New Roman" panose="02020603050405020304"/>
            </a:endParaRPr>
          </a:p>
          <a:p>
            <a:pPr marL="0" lvl="0" indent="0" algn="l" rtl="0">
              <a:spcBef>
                <a:spcPts val="0"/>
              </a:spcBef>
              <a:spcAft>
                <a:spcPts val="1200"/>
              </a:spcAft>
              <a:buNone/>
            </a:pPr>
          </a:p>
        </p:txBody>
      </p:sp>
      <p:pic>
        <p:nvPicPr>
          <p:cNvPr id="77" name="Google Shape;77;p16"/>
          <p:cNvPicPr preferRelativeResize="0"/>
          <p:nvPr/>
        </p:nvPicPr>
        <p:blipFill>
          <a:blip r:embed="rId1"/>
          <a:stretch>
            <a:fillRect/>
          </a:stretch>
        </p:blipFill>
        <p:spPr>
          <a:xfrm>
            <a:off x="68675" y="2435125"/>
            <a:ext cx="9006650" cy="27083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81" name="Shape 81"/>
        <p:cNvGrpSpPr/>
        <p:nvPr/>
      </p:nvGrpSpPr>
      <p:grpSpPr>
        <a:xfrm>
          <a:off x="0" y="0"/>
          <a:ext cx="0" cy="0"/>
          <a:chOff x="0" y="0"/>
          <a:chExt cx="0" cy="0"/>
        </a:xfrm>
      </p:grpSpPr>
      <p:sp>
        <p:nvSpPr>
          <p:cNvPr id="82" name="Google Shape;82;p17"/>
          <p:cNvSpPr txBox="1"/>
          <p:nvPr>
            <p:ph type="title"/>
          </p:nvPr>
        </p:nvSpPr>
        <p:spPr>
          <a:xfrm>
            <a:off x="311700" y="91800"/>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Clr>
                <a:schemeClr val="dk1"/>
              </a:buClr>
              <a:buSzPct val="35000"/>
              <a:buFont typeface="Arial" panose="020B0604020202090204"/>
              <a:buNone/>
            </a:pPr>
            <a:r>
              <a:rPr lang="en-GB" sz="3135" b="1">
                <a:latin typeface="Times New Roman" panose="02020603050405020304"/>
                <a:ea typeface="Times New Roman" panose="02020603050405020304"/>
                <a:cs typeface="Times New Roman" panose="02020603050405020304"/>
                <a:sym typeface="Times New Roman" panose="02020603050405020304"/>
              </a:rPr>
              <a:t>Technical Features:</a:t>
            </a:r>
            <a:endParaRPr sz="3135" b="1">
              <a:latin typeface="Times New Roman" panose="02020603050405020304"/>
              <a:ea typeface="Times New Roman" panose="02020603050405020304"/>
              <a:cs typeface="Times New Roman" panose="02020603050405020304"/>
              <a:sym typeface="Times New Roman" panose="02020603050405020304"/>
            </a:endParaRPr>
          </a:p>
          <a:p>
            <a:pPr marL="0" lvl="0" indent="0" algn="l" rtl="0">
              <a:spcBef>
                <a:spcPts val="0"/>
              </a:spcBef>
              <a:spcAft>
                <a:spcPts val="0"/>
              </a:spcAft>
              <a:buNone/>
            </a:pPr>
          </a:p>
        </p:txBody>
      </p:sp>
      <p:sp>
        <p:nvSpPr>
          <p:cNvPr id="83" name="Google Shape;83;p17"/>
          <p:cNvSpPr txBox="1"/>
          <p:nvPr>
            <p:ph type="body" idx="1"/>
          </p:nvPr>
        </p:nvSpPr>
        <p:spPr>
          <a:xfrm>
            <a:off x="311700" y="927150"/>
            <a:ext cx="8520600" cy="364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b="1">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Algorithmic systems:</a:t>
            </a:r>
            <a:r>
              <a:rPr lang="en-GB" sz="2200">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 Cheng employs complex algorithms and computational processes to generate the behavior and interactions of the characters and elements within his artworks.</a:t>
            </a:r>
            <a:endParaRPr sz="2200">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endParaRPr>
          </a:p>
          <a:p>
            <a:pPr marL="0" lvl="0" indent="0" algn="l" rtl="0">
              <a:spcBef>
                <a:spcPts val="0"/>
              </a:spcBef>
              <a:spcAft>
                <a:spcPts val="0"/>
              </a:spcAft>
              <a:buNone/>
            </a:pPr>
            <a:r>
              <a:rPr lang="en-GB" sz="2200" b="1">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Real-time simulations:</a:t>
            </a:r>
            <a:r>
              <a:rPr lang="en-GB" sz="2200">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 Many of Cheng's works are real-time simulations, meaning that they are generated on the fly and can respond to inputs or environmental conditions.</a:t>
            </a:r>
            <a:endParaRPr sz="2200">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endParaRPr>
          </a:p>
          <a:p>
            <a:pPr marL="0" lvl="0" indent="0" algn="l" rtl="0">
              <a:spcBef>
                <a:spcPts val="0"/>
              </a:spcBef>
              <a:spcAft>
                <a:spcPts val="0"/>
              </a:spcAft>
              <a:buNone/>
            </a:pPr>
            <a:r>
              <a:rPr lang="en-GB" sz="2200" b="1">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Machine learning and artificial intelligence</a:t>
            </a:r>
            <a:r>
              <a:rPr lang="en-GB" sz="2200">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 Cheng sometimes incorporates AI-powered systems that can learn and adapt based on their interactions within the simulated worlds.</a:t>
            </a:r>
            <a:endParaRPr sz="2200">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endParaRPr>
          </a:p>
          <a:p>
            <a:pPr marL="0" lvl="0" indent="0" algn="l" rtl="0">
              <a:spcBef>
                <a:spcPts val="0"/>
              </a:spcBef>
              <a:spcAft>
                <a:spcPts val="0"/>
              </a:spcAft>
              <a:buNone/>
            </a:pPr>
            <a:endParaRPr sz="140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87" name="Shape 87"/>
        <p:cNvGrpSpPr/>
        <p:nvPr/>
      </p:nvGrpSpPr>
      <p:grpSpPr>
        <a:xfrm>
          <a:off x="0" y="0"/>
          <a:ext cx="0" cy="0"/>
          <a:chOff x="0" y="0"/>
          <a:chExt cx="0" cy="0"/>
        </a:xfrm>
      </p:grpSpPr>
      <p:sp>
        <p:nvSpPr>
          <p:cNvPr id="88" name="Google Shape;88;p18"/>
          <p:cNvSpPr txBox="1"/>
          <p:nvPr>
            <p:ph type="title"/>
          </p:nvPr>
        </p:nvSpPr>
        <p:spPr>
          <a:xfrm>
            <a:off x="168225" y="135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820" b="1">
                <a:latin typeface="Times New Roman" panose="02020603050405020304"/>
                <a:ea typeface="Times New Roman" panose="02020603050405020304"/>
                <a:cs typeface="Times New Roman" panose="02020603050405020304"/>
                <a:sym typeface="Times New Roman" panose="02020603050405020304"/>
              </a:rPr>
              <a:t>Material Features:</a:t>
            </a:r>
            <a:endParaRPr sz="3720" b="1"/>
          </a:p>
        </p:txBody>
      </p:sp>
      <p:sp>
        <p:nvSpPr>
          <p:cNvPr id="89" name="Google Shape;89;p18"/>
          <p:cNvSpPr txBox="1"/>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90204"/>
              <a:buNone/>
            </a:pPr>
            <a:r>
              <a:rPr lang="en-GB" sz="2500" b="1">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Digital media: </a:t>
            </a:r>
            <a:r>
              <a:rPr lang="en-GB" sz="2500">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Cheng's artworks are created using digital tools and technologies, </a:t>
            </a:r>
            <a:r>
              <a:rPr lang="en-GB" sz="2500" b="1">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often blurring the lines between video games, computer animation, and art.</a:t>
            </a:r>
            <a:br>
              <a:rPr lang="en-GB" sz="2500" b="1">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br>
            <a:endParaRPr sz="2500" b="1">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endParaRPr>
          </a:p>
          <a:p>
            <a:pPr marL="0" lvl="0" indent="0" algn="l" rtl="0">
              <a:spcBef>
                <a:spcPts val="0"/>
              </a:spcBef>
              <a:spcAft>
                <a:spcPts val="1200"/>
              </a:spcAft>
              <a:buNone/>
            </a:pPr>
            <a:r>
              <a:rPr lang="en-GB" sz="2500" b="1">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Video game aesthetics:</a:t>
            </a:r>
            <a:r>
              <a:rPr lang="en-GB" sz="2500">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 Cheng draws inspiration from video game aesthetics, incorporating elements such as avatars, game mechanics, and virtual landscapes into his artworks.</a:t>
            </a:r>
            <a:endParaRPr sz="2900">
              <a:highlight>
                <a:schemeClr val="lt1"/>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93" name="Shape 93"/>
        <p:cNvGrpSpPr/>
        <p:nvPr/>
      </p:nvGrpSpPr>
      <p:grpSpPr>
        <a:xfrm>
          <a:off x="0" y="0"/>
          <a:ext cx="0" cy="0"/>
          <a:chOff x="0" y="0"/>
          <a:chExt cx="0" cy="0"/>
        </a:xfrm>
      </p:grpSpPr>
      <p:sp>
        <p:nvSpPr>
          <p:cNvPr id="94" name="Google Shape;94;p19"/>
          <p:cNvSpPr txBox="1"/>
          <p:nvPr>
            <p:ph type="title"/>
          </p:nvPr>
        </p:nvSpPr>
        <p:spPr>
          <a:xfrm>
            <a:off x="234425"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820" b="1">
                <a:latin typeface="Times New Roman" panose="02020603050405020304"/>
                <a:ea typeface="Times New Roman" panose="02020603050405020304"/>
                <a:cs typeface="Times New Roman" panose="02020603050405020304"/>
                <a:sym typeface="Times New Roman" panose="02020603050405020304"/>
              </a:rPr>
              <a:t>Why he did this project?</a:t>
            </a:r>
            <a:endParaRPr sz="3720" b="1"/>
          </a:p>
        </p:txBody>
      </p:sp>
      <p:sp>
        <p:nvSpPr>
          <p:cNvPr id="95" name="Google Shape;95;p19"/>
          <p:cNvSpPr txBox="1"/>
          <p:nvPr>
            <p:ph type="body" idx="1"/>
          </p:nvPr>
        </p:nvSpPr>
        <p:spPr>
          <a:xfrm>
            <a:off x="0" y="573950"/>
            <a:ext cx="4404000" cy="45696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GB" sz="2925" b="1">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“I wanted to make art that lets you get outside yourself, outside your known constellation of feelings. I want to feel pleasurably confused</a:t>
            </a:r>
            <a:r>
              <a:rPr lang="en-GB" sz="2925">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a:t>
            </a:r>
            <a:br>
              <a:rPr lang="en-GB" sz="2925">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br>
            <a:br>
              <a:rPr lang="en-GB" sz="2925">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br>
            <a:r>
              <a:rPr lang="en-GB" sz="2925">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a:t>
            </a:r>
            <a:r>
              <a:rPr lang="en-GB" sz="2925" b="1">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In 2014, I had the idea that I wanted to make an animated children's film about cognitive evolution, how the brain developed and what environmental conditions caused it to develop.</a:t>
            </a:r>
            <a:br>
              <a:rPr lang="en-GB" sz="2925" b="1">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br>
            <a:br>
              <a:rPr lang="en-GB" sz="2925" b="1">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br>
            <a:r>
              <a:rPr lang="en-GB" sz="2925" b="1">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The Emissaries soon became a clever story about cognitive evolution set on a volcano in Indonesia.”</a:t>
            </a:r>
            <a:endParaRPr sz="2925" b="1">
              <a:solidFill>
                <a:schemeClr val="dk1"/>
              </a:solidFill>
              <a:highlight>
                <a:schemeClr val="lt1"/>
              </a:highlight>
              <a:latin typeface="Times New Roman" panose="02020603050405020304"/>
              <a:ea typeface="Times New Roman" panose="02020603050405020304"/>
              <a:cs typeface="Times New Roman" panose="02020603050405020304"/>
              <a:sym typeface="Times New Roman" panose="02020603050405020304"/>
            </a:endParaRPr>
          </a:p>
          <a:p>
            <a:pPr marL="0" lvl="0" indent="0" algn="l" rtl="0">
              <a:spcBef>
                <a:spcPts val="1200"/>
              </a:spcBef>
              <a:spcAft>
                <a:spcPts val="0"/>
              </a:spcAft>
              <a:buClr>
                <a:schemeClr val="dk1"/>
              </a:buClr>
              <a:buSzPct val="79000"/>
              <a:buFont typeface="Arial" panose="020B0604020202090204"/>
              <a:buNone/>
            </a:pPr>
            <a:endParaRPr sz="14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spcBef>
                <a:spcPts val="0"/>
              </a:spcBef>
              <a:spcAft>
                <a:spcPts val="1200"/>
              </a:spcAft>
              <a:buNone/>
            </a:pPr>
            <a:endParaRPr sz="1400" b="1">
              <a:solidFill>
                <a:schemeClr val="dk1"/>
              </a:solidFill>
              <a:highlight>
                <a:srgbClr val="C0C0C0"/>
              </a:highlight>
              <a:latin typeface="Times New Roman" panose="02020603050405020304"/>
              <a:ea typeface="Times New Roman" panose="02020603050405020304"/>
              <a:cs typeface="Times New Roman" panose="02020603050405020304"/>
              <a:sym typeface="Times New Roman" panose="02020603050405020304"/>
            </a:endParaRPr>
          </a:p>
        </p:txBody>
      </p:sp>
      <p:pic>
        <p:nvPicPr>
          <p:cNvPr id="96" name="Google Shape;96;p19"/>
          <p:cNvPicPr preferRelativeResize="0"/>
          <p:nvPr/>
        </p:nvPicPr>
        <p:blipFill>
          <a:blip r:embed="rId1"/>
          <a:stretch>
            <a:fillRect/>
          </a:stretch>
        </p:blipFill>
        <p:spPr>
          <a:xfrm>
            <a:off x="4304650" y="411900"/>
            <a:ext cx="4839348" cy="42018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00" name="Shape 100"/>
        <p:cNvGrpSpPr/>
        <p:nvPr/>
      </p:nvGrpSpPr>
      <p:grpSpPr>
        <a:xfrm>
          <a:off x="0" y="0"/>
          <a:ext cx="0" cy="0"/>
          <a:chOff x="0" y="0"/>
          <a:chExt cx="0" cy="0"/>
        </a:xfrm>
      </p:grpSpPr>
      <p:sp>
        <p:nvSpPr>
          <p:cNvPr id="101" name="Google Shape;101;p20"/>
          <p:cNvSpPr txBox="1"/>
          <p:nvPr>
            <p:ph type="title"/>
          </p:nvPr>
        </p:nvSpPr>
        <p:spPr>
          <a:xfrm>
            <a:off x="102000" y="807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720" b="1">
                <a:latin typeface="Times New Roman" panose="02020603050405020304"/>
                <a:ea typeface="Times New Roman" panose="02020603050405020304"/>
                <a:cs typeface="Times New Roman" panose="02020603050405020304"/>
                <a:sym typeface="Times New Roman" panose="02020603050405020304"/>
              </a:rPr>
              <a:t>Inspiration</a:t>
            </a:r>
            <a:endParaRPr sz="3620" b="1"/>
          </a:p>
        </p:txBody>
      </p:sp>
      <p:sp>
        <p:nvSpPr>
          <p:cNvPr id="102" name="Google Shape;102;p20"/>
          <p:cNvSpPr txBox="1"/>
          <p:nvPr>
            <p:ph type="body" idx="1"/>
          </p:nvPr>
        </p:nvSpPr>
        <p:spPr>
          <a:xfrm>
            <a:off x="5097925" y="0"/>
            <a:ext cx="3886800" cy="4966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br>
              <a:rPr lang="en-GB" sz="2100" b="1">
                <a:solidFill>
                  <a:srgbClr val="292B2C"/>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br>
            <a:r>
              <a:rPr lang="en-GB" sz="2100" b="1">
                <a:solidFill>
                  <a:srgbClr val="292B2C"/>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The Origin of Consciousness in the Breakdown of the Bicameral Mind’ (1976) by Julian Jaynes.</a:t>
            </a:r>
            <a:br>
              <a:rPr lang="en-GB" sz="2100" b="1">
                <a:solidFill>
                  <a:srgbClr val="292B2C"/>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br>
            <a:br>
              <a:rPr lang="en-GB" sz="2100" b="1">
                <a:solidFill>
                  <a:srgbClr val="292B2C"/>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br>
            <a:br>
              <a:rPr lang="en-GB" sz="2100" b="1">
                <a:solidFill>
                  <a:srgbClr val="292B2C"/>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br>
            <a:br>
              <a:rPr lang="en-GB" sz="2100" b="1">
                <a:solidFill>
                  <a:srgbClr val="292B2C"/>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br>
            <a:r>
              <a:rPr lang="en-GB" sz="2100" b="1">
                <a:solidFill>
                  <a:srgbClr val="292B2C"/>
                </a:solidFill>
                <a:highlight>
                  <a:schemeClr val="lt1"/>
                </a:highlight>
                <a:latin typeface="Times New Roman" panose="02020603050405020304"/>
                <a:ea typeface="Times New Roman" panose="02020603050405020304"/>
                <a:cs typeface="Times New Roman" panose="02020603050405020304"/>
                <a:sym typeface="Times New Roman" panose="02020603050405020304"/>
              </a:rPr>
              <a:t>The look of ‘Emissaries’ is inspired by the Japanese film director Hayao Miyazaki, where everything in the background, such as nature, is unique.</a:t>
            </a:r>
            <a:endParaRPr sz="2500">
              <a:highlight>
                <a:schemeClr val="lt1"/>
              </a:highlight>
            </a:endParaRPr>
          </a:p>
        </p:txBody>
      </p:sp>
      <p:pic>
        <p:nvPicPr>
          <p:cNvPr id="103" name="Google Shape;103;p20"/>
          <p:cNvPicPr preferRelativeResize="0"/>
          <p:nvPr/>
        </p:nvPicPr>
        <p:blipFill>
          <a:blip r:embed="rId1"/>
          <a:stretch>
            <a:fillRect/>
          </a:stretch>
        </p:blipFill>
        <p:spPr>
          <a:xfrm>
            <a:off x="101991" y="827825"/>
            <a:ext cx="4995923" cy="3365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07" name="Shape 107"/>
        <p:cNvGrpSpPr/>
        <p:nvPr/>
      </p:nvGrpSpPr>
      <p:grpSpPr>
        <a:xfrm>
          <a:off x="0" y="0"/>
          <a:ext cx="0" cy="0"/>
          <a:chOff x="0" y="0"/>
          <a:chExt cx="0" cy="0"/>
        </a:xfrm>
      </p:grpSpPr>
      <p:sp>
        <p:nvSpPr>
          <p:cNvPr id="108" name="Google Shape;108;p21"/>
          <p:cNvSpPr txBox="1"/>
          <p:nvPr>
            <p:ph type="title"/>
          </p:nvPr>
        </p:nvSpPr>
        <p:spPr>
          <a:xfrm>
            <a:off x="101975" y="697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  What needed for the project</a:t>
            </a:r>
            <a:endParaRPr lang="en-GB"/>
          </a:p>
        </p:txBody>
      </p:sp>
      <p:sp>
        <p:nvSpPr>
          <p:cNvPr id="109" name="Google Shape;109;p21"/>
          <p:cNvSpPr txBox="1"/>
          <p:nvPr>
            <p:ph type="body" idx="1"/>
          </p:nvPr>
        </p:nvSpPr>
        <p:spPr>
          <a:xfrm>
            <a:off x="311700" y="1103750"/>
            <a:ext cx="4633200" cy="4039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panose="020B0604020202090204"/>
              <a:buNone/>
            </a:pPr>
            <a:r>
              <a:rPr lang="en-GB" sz="2200">
                <a:solidFill>
                  <a:schemeClr val="dk1"/>
                </a:solidFill>
                <a:latin typeface="Times New Roman" panose="02020603050405020304"/>
                <a:ea typeface="Times New Roman" panose="02020603050405020304"/>
                <a:cs typeface="Times New Roman" panose="02020603050405020304"/>
                <a:sym typeface="Times New Roman" panose="02020603050405020304"/>
              </a:rPr>
              <a:t>Narrative premise. Concept design. Lifecycle design. Sound design. Modeling . Animation. Programming persistent systems. Programming AI. Graphics programming . Version control. Graphic design. Exhibition design. Negotiating with contractors. Team morale. Energy .</a:t>
            </a:r>
            <a:endParaRPr sz="220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spcBef>
                <a:spcPts val="0"/>
              </a:spcBef>
              <a:spcAft>
                <a:spcPts val="0"/>
              </a:spcAft>
              <a:buClr>
                <a:schemeClr val="dk1"/>
              </a:buClr>
              <a:buSzPts val="1100"/>
              <a:buFont typeface="Arial" panose="020B0604020202090204"/>
              <a:buNone/>
            </a:pPr>
            <a:endParaRPr sz="1100">
              <a:solidFill>
                <a:schemeClr val="dk1"/>
              </a:solidFill>
            </a:endParaRPr>
          </a:p>
          <a:p>
            <a:pPr marL="0" lvl="0" indent="0" algn="l" rtl="0">
              <a:spcBef>
                <a:spcPts val="0"/>
              </a:spcBef>
              <a:spcAft>
                <a:spcPts val="1200"/>
              </a:spcAft>
              <a:buNone/>
            </a:pPr>
          </a:p>
        </p:txBody>
      </p:sp>
      <p:pic>
        <p:nvPicPr>
          <p:cNvPr id="110" name="Google Shape;110;p21"/>
          <p:cNvPicPr preferRelativeResize="0"/>
          <p:nvPr/>
        </p:nvPicPr>
        <p:blipFill>
          <a:blip r:embed="rId1"/>
          <a:stretch>
            <a:fillRect/>
          </a:stretch>
        </p:blipFill>
        <p:spPr>
          <a:xfrm>
            <a:off x="5065046" y="0"/>
            <a:ext cx="3848406" cy="514349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3709</Words>
  <Application>WPS 文字</Application>
  <PresentationFormat/>
  <Paragraphs>65</Paragraphs>
  <Slides>12</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12</vt:i4>
      </vt:variant>
    </vt:vector>
  </HeadingPairs>
  <TitlesOfParts>
    <vt:vector size="23" baseType="lpstr">
      <vt:lpstr>Arial</vt:lpstr>
      <vt:lpstr>宋体</vt:lpstr>
      <vt:lpstr>Wingdings</vt:lpstr>
      <vt:lpstr>Arial</vt:lpstr>
      <vt:lpstr>Times New Roman</vt:lpstr>
      <vt:lpstr>微软雅黑</vt:lpstr>
      <vt:lpstr>汉仪旗黑</vt:lpstr>
      <vt:lpstr>宋体</vt:lpstr>
      <vt:lpstr>Arial Unicode MS</vt:lpstr>
      <vt:lpstr>汉仪书宋二KW</vt:lpstr>
      <vt:lpstr>Simple Light</vt:lpstr>
      <vt:lpstr>Ian Cheng's Emissaries</vt:lpstr>
      <vt:lpstr>A brief introduction to the topic</vt:lpstr>
      <vt:lpstr>Emissaries </vt:lpstr>
      <vt:lpstr>Visual Features:</vt:lpstr>
      <vt:lpstr>Technical Features:</vt:lpstr>
      <vt:lpstr>Material Features:</vt:lpstr>
      <vt:lpstr>Why he did this project?</vt:lpstr>
      <vt:lpstr>Inspiration</vt:lpstr>
      <vt:lpstr>  What needed for the project</vt:lpstr>
      <vt:lpstr>PowerPoint 演示文稿</vt:lpstr>
      <vt:lpstr>Learn from Ian Cheng’s work</vt:lpstr>
      <vt:lpstr>Inspirations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Ian Cheng's Emissaries</dc:title>
  <dc:creator/>
  <cp:lastModifiedBy>「扔了伱の 尐 兔 孒」</cp:lastModifiedBy>
  <cp:revision>1</cp:revision>
  <dcterms:created xsi:type="dcterms:W3CDTF">2024-02-08T00:31:18Z</dcterms:created>
  <dcterms:modified xsi:type="dcterms:W3CDTF">2024-02-08T00:31:18Z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3B02B94C81F99C06D620C46502B9565C_43</vt:lpwstr>
  </property>
  <property fmtid="{D5CDD505-2E9C-101B-9397-08002B2CF9AE}" pid="3" name="KSOProductBuildVer">
    <vt:lpwstr>2052-6.5.1.8687</vt:lpwstr>
  </property>
</Properties>
</file>