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j6CKMGhyumsTagB3Al9qiTQqIQ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2"/>
  </p:normalViewPr>
  <p:slideViewPr>
    <p:cSldViewPr snapToGrid="0" snapToObjects="1">
      <p:cViewPr varScale="1">
        <p:scale>
          <a:sx n="134" d="100"/>
          <a:sy n="134" d="100"/>
        </p:scale>
        <p:origin x="2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b9598542c2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b9598542c2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gb9598542c2_0_6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b9598542c2_0_9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b9598542c2_0_9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 name="Google Shape;6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b9598542c2_0_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b9598542c2_0_1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gb9598542c2_0_1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b9598542c2_0_1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b9598542c2_0_1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b9598542c2_0_1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gb9598542c2_0_1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b9598542c2_0_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b9598542c2_0_10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gb9598542c2_0_10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6"/>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6"/>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6"/>
          <p:cNvSpPr/>
          <p:nvPr/>
        </p:nvSpPr>
        <p:spPr>
          <a:xfrm>
            <a:off x="838200" y="1215065"/>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
        <p:nvSpPr>
          <p:cNvPr id="21" name="Google Shape;21;p36"/>
          <p:cNvSpPr/>
          <p:nvPr/>
        </p:nvSpPr>
        <p:spPr>
          <a:xfrm>
            <a:off x="0" y="6197209"/>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2"/>
        <p:cNvGrpSpPr/>
        <p:nvPr/>
      </p:nvGrpSpPr>
      <p:grpSpPr>
        <a:xfrm>
          <a:off x="0" y="0"/>
          <a:ext cx="0" cy="0"/>
          <a:chOff x="0" y="0"/>
          <a:chExt cx="0" cy="0"/>
        </a:xfrm>
      </p:grpSpPr>
      <p:sp>
        <p:nvSpPr>
          <p:cNvPr id="23" name="Google Shape;23;p37"/>
          <p:cNvSpPr txBox="1">
            <a:spLocks noGrp="1"/>
          </p:cNvSpPr>
          <p:nvPr>
            <p:ph type="ctrTitle"/>
          </p:nvPr>
        </p:nvSpPr>
        <p:spPr>
          <a:xfrm>
            <a:off x="1524000" y="1122363"/>
            <a:ext cx="9144000" cy="2387600"/>
          </a:xfrm>
          <a:prstGeom prst="rect">
            <a:avLst/>
          </a:prstGeom>
          <a:solidFill>
            <a:srgbClr val="7030A0"/>
          </a:solidFill>
          <a:ln>
            <a:noFill/>
          </a:ln>
        </p:spPr>
        <p:txBody>
          <a:bodyPr spcFirstLastPara="1" wrap="square" lIns="91425" tIns="45700" rIns="91425" bIns="45700" anchor="ctr" anchorCtr="1">
            <a:normAutofit/>
          </a:bodyPr>
          <a:lstStyle>
            <a:lvl1pPr lvl="0" algn="ctr">
              <a:lnSpc>
                <a:spcPct val="90000"/>
              </a:lnSpc>
              <a:spcBef>
                <a:spcPts val="0"/>
              </a:spcBef>
              <a:spcAft>
                <a:spcPts val="0"/>
              </a:spcAft>
              <a:buClr>
                <a:schemeClr val="lt1"/>
              </a:buClr>
              <a:buSzPts val="6000"/>
              <a:buFont typeface="Calibri"/>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5"/>
        <p:cNvGrpSpPr/>
        <p:nvPr/>
      </p:nvGrpSpPr>
      <p:grpSpPr>
        <a:xfrm>
          <a:off x="0" y="0"/>
          <a:ext cx="0" cy="0"/>
          <a:chOff x="0" y="0"/>
          <a:chExt cx="0" cy="0"/>
        </a:xfrm>
      </p:grpSpPr>
      <p:sp>
        <p:nvSpPr>
          <p:cNvPr id="26" name="Google Shape;26;p38"/>
          <p:cNvSpPr/>
          <p:nvPr/>
        </p:nvSpPr>
        <p:spPr>
          <a:xfrm>
            <a:off x="6096000" y="-166"/>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000000"/>
              </a:solidFill>
              <a:latin typeface="Arial"/>
              <a:ea typeface="Arial"/>
              <a:cs typeface="Arial"/>
              <a:sym typeface="Arial"/>
            </a:endParaRPr>
          </a:p>
        </p:txBody>
      </p:sp>
      <p:sp>
        <p:nvSpPr>
          <p:cNvPr id="27" name="Google Shape;27;p38"/>
          <p:cNvSpPr txBox="1">
            <a:spLocks noGrp="1"/>
          </p:cNvSpPr>
          <p:nvPr>
            <p:ph type="title"/>
          </p:nvPr>
        </p:nvSpPr>
        <p:spPr>
          <a:xfrm>
            <a:off x="354000" y="1644233"/>
            <a:ext cx="5393700" cy="1976400"/>
          </a:xfrm>
          <a:prstGeom prst="rect">
            <a:avLst/>
          </a:prstGeom>
          <a:noFill/>
          <a:ln>
            <a:noFill/>
          </a:ln>
        </p:spPr>
        <p:txBody>
          <a:bodyPr spcFirstLastPara="1" wrap="square" lIns="91425" tIns="91425" rIns="91425" bIns="91425" anchor="b" anchorCtr="0">
            <a:normAutofit/>
          </a:bodyPr>
          <a:lstStyle>
            <a:lvl1pPr marR="0" lvl="0" algn="ctr">
              <a:lnSpc>
                <a:spcPct val="100000"/>
              </a:lnSpc>
              <a:spcBef>
                <a:spcPts val="0"/>
              </a:spcBef>
              <a:spcAft>
                <a:spcPts val="0"/>
              </a:spcAft>
              <a:buClr>
                <a:schemeClr val="dk1"/>
              </a:buClr>
              <a:buSzPts val="1400"/>
              <a:buFont typeface="Arial"/>
              <a:buNone/>
              <a:defRPr sz="5600" b="1" i="0" u="none" strike="noStrike" cap="none">
                <a:solidFill>
                  <a:schemeClr val="dk1"/>
                </a:solidFill>
                <a:latin typeface="Arial"/>
                <a:ea typeface="Arial"/>
                <a:cs typeface="Arial"/>
                <a:sym typeface="Arial"/>
              </a:defRPr>
            </a:lvl1pPr>
            <a:lvl2pPr lvl="1" algn="ctr">
              <a:spcBef>
                <a:spcPts val="0"/>
              </a:spcBef>
              <a:spcAft>
                <a:spcPts val="0"/>
              </a:spcAft>
              <a:buClr>
                <a:schemeClr val="dk1"/>
              </a:buClr>
              <a:buSzPts val="1400"/>
              <a:buFont typeface="Arial"/>
              <a:buNone/>
              <a:defRPr sz="5600">
                <a:solidFill>
                  <a:schemeClr val="dk1"/>
                </a:solidFill>
              </a:defRPr>
            </a:lvl2pPr>
            <a:lvl3pPr lvl="2" algn="ctr">
              <a:spcBef>
                <a:spcPts val="0"/>
              </a:spcBef>
              <a:spcAft>
                <a:spcPts val="0"/>
              </a:spcAft>
              <a:buClr>
                <a:schemeClr val="dk1"/>
              </a:buClr>
              <a:buSzPts val="1400"/>
              <a:buFont typeface="Arial"/>
              <a:buNone/>
              <a:defRPr sz="5600">
                <a:solidFill>
                  <a:schemeClr val="dk1"/>
                </a:solidFill>
              </a:defRPr>
            </a:lvl3pPr>
            <a:lvl4pPr lvl="3" algn="ctr">
              <a:spcBef>
                <a:spcPts val="0"/>
              </a:spcBef>
              <a:spcAft>
                <a:spcPts val="0"/>
              </a:spcAft>
              <a:buClr>
                <a:schemeClr val="dk1"/>
              </a:buClr>
              <a:buSzPts val="1400"/>
              <a:buFont typeface="Arial"/>
              <a:buNone/>
              <a:defRPr sz="5600">
                <a:solidFill>
                  <a:schemeClr val="dk1"/>
                </a:solidFill>
              </a:defRPr>
            </a:lvl4pPr>
            <a:lvl5pPr lvl="4" algn="ctr">
              <a:spcBef>
                <a:spcPts val="0"/>
              </a:spcBef>
              <a:spcAft>
                <a:spcPts val="0"/>
              </a:spcAft>
              <a:buClr>
                <a:schemeClr val="dk1"/>
              </a:buClr>
              <a:buSzPts val="1400"/>
              <a:buFont typeface="Arial"/>
              <a:buNone/>
              <a:defRPr sz="5600">
                <a:solidFill>
                  <a:schemeClr val="dk1"/>
                </a:solidFill>
              </a:defRPr>
            </a:lvl5pPr>
            <a:lvl6pPr lvl="5" algn="ctr">
              <a:spcBef>
                <a:spcPts val="0"/>
              </a:spcBef>
              <a:spcAft>
                <a:spcPts val="0"/>
              </a:spcAft>
              <a:buClr>
                <a:schemeClr val="dk1"/>
              </a:buClr>
              <a:buSzPts val="1400"/>
              <a:buFont typeface="Arial"/>
              <a:buNone/>
              <a:defRPr sz="5600">
                <a:solidFill>
                  <a:schemeClr val="dk1"/>
                </a:solidFill>
              </a:defRPr>
            </a:lvl6pPr>
            <a:lvl7pPr lvl="6" algn="ctr">
              <a:spcBef>
                <a:spcPts val="0"/>
              </a:spcBef>
              <a:spcAft>
                <a:spcPts val="0"/>
              </a:spcAft>
              <a:buClr>
                <a:schemeClr val="dk1"/>
              </a:buClr>
              <a:buSzPts val="1400"/>
              <a:buFont typeface="Arial"/>
              <a:buNone/>
              <a:defRPr sz="5600">
                <a:solidFill>
                  <a:schemeClr val="dk1"/>
                </a:solidFill>
              </a:defRPr>
            </a:lvl7pPr>
            <a:lvl8pPr lvl="7" algn="ctr">
              <a:spcBef>
                <a:spcPts val="0"/>
              </a:spcBef>
              <a:spcAft>
                <a:spcPts val="0"/>
              </a:spcAft>
              <a:buClr>
                <a:schemeClr val="dk1"/>
              </a:buClr>
              <a:buSzPts val="1400"/>
              <a:buFont typeface="Arial"/>
              <a:buNone/>
              <a:defRPr sz="5600">
                <a:solidFill>
                  <a:schemeClr val="dk1"/>
                </a:solidFill>
              </a:defRPr>
            </a:lvl8pPr>
            <a:lvl9pPr lvl="8" algn="ctr">
              <a:spcBef>
                <a:spcPts val="0"/>
              </a:spcBef>
              <a:spcAft>
                <a:spcPts val="0"/>
              </a:spcAft>
              <a:buClr>
                <a:schemeClr val="dk1"/>
              </a:buClr>
              <a:buSzPts val="1400"/>
              <a:buFont typeface="Arial"/>
              <a:buNone/>
              <a:defRPr sz="5600">
                <a:solidFill>
                  <a:schemeClr val="dk1"/>
                </a:solidFill>
              </a:defRPr>
            </a:lvl9pPr>
          </a:lstStyle>
          <a:p>
            <a:endParaRPr/>
          </a:p>
        </p:txBody>
      </p:sp>
      <p:sp>
        <p:nvSpPr>
          <p:cNvPr id="28" name="Google Shape;28;p38"/>
          <p:cNvSpPr txBox="1">
            <a:spLocks noGrp="1"/>
          </p:cNvSpPr>
          <p:nvPr>
            <p:ph type="subTitle" idx="1"/>
          </p:nvPr>
        </p:nvSpPr>
        <p:spPr>
          <a:xfrm>
            <a:off x="354000" y="3737432"/>
            <a:ext cx="5393700" cy="1646700"/>
          </a:xfrm>
          <a:prstGeom prst="rect">
            <a:avLst/>
          </a:prstGeom>
          <a:noFill/>
          <a:ln>
            <a:noFill/>
          </a:ln>
        </p:spPr>
        <p:txBody>
          <a:bodyPr spcFirstLastPara="1" wrap="square" lIns="91425" tIns="91425" rIns="91425" bIns="91425" anchor="t" anchorCtr="0">
            <a:normAutofit/>
          </a:bodyPr>
          <a:lstStyle>
            <a:lvl1pPr marR="0" lvl="0"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2pPr>
            <a:lvl3pPr marR="0" lvl="2"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3pPr>
            <a:lvl4pPr marR="0" lvl="3"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4pPr>
            <a:lvl5pPr marR="0" lvl="4"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5pPr>
            <a:lvl6pPr marR="0" lvl="5"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6pPr>
            <a:lvl7pPr marR="0" lvl="6"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7pPr>
            <a:lvl8pPr marR="0" lvl="7"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8pPr>
            <a:lvl9pPr marR="0" lvl="8" algn="ctr">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9pPr>
          </a:lstStyle>
          <a:p>
            <a:endParaRPr/>
          </a:p>
        </p:txBody>
      </p:sp>
      <p:sp>
        <p:nvSpPr>
          <p:cNvPr id="29" name="Google Shape;29;p38"/>
          <p:cNvSpPr txBox="1">
            <a:spLocks noGrp="1"/>
          </p:cNvSpPr>
          <p:nvPr>
            <p:ph type="body" idx="2"/>
          </p:nvPr>
        </p:nvSpPr>
        <p:spPr>
          <a:xfrm>
            <a:off x="6586000" y="965433"/>
            <a:ext cx="5115900" cy="4926900"/>
          </a:xfrm>
          <a:prstGeom prst="rect">
            <a:avLst/>
          </a:prstGeom>
          <a:noFill/>
          <a:ln>
            <a:noFill/>
          </a:ln>
        </p:spPr>
        <p:txBody>
          <a:bodyPr spcFirstLastPara="1" wrap="square" lIns="91425" tIns="91425" rIns="91425" bIns="91425" anchor="ctr" anchorCtr="0">
            <a:normAutofit/>
          </a:bodyPr>
          <a:lstStyle>
            <a:lvl1pPr marL="457200" marR="0" lvl="0" indent="-228600" algn="l">
              <a:lnSpc>
                <a:spcPct val="115000"/>
              </a:lnSpc>
              <a:spcBef>
                <a:spcPts val="0"/>
              </a:spcBef>
              <a:spcAft>
                <a:spcPts val="0"/>
              </a:spcAft>
              <a:buClr>
                <a:schemeClr val="dk2"/>
              </a:buClr>
              <a:buSzPts val="1400"/>
              <a:buFont typeface="Arial"/>
              <a:buNone/>
              <a:defRPr sz="2400" b="0" i="0" u="none" strike="noStrike" cap="none">
                <a:solidFill>
                  <a:schemeClr val="dk2"/>
                </a:solidFill>
                <a:latin typeface="Arial"/>
                <a:ea typeface="Arial"/>
                <a:cs typeface="Arial"/>
                <a:sym typeface="Arial"/>
              </a:defRPr>
            </a:lvl1pPr>
            <a:lvl2pPr marL="914400" marR="0" lvl="1"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2pPr>
            <a:lvl3pPr marL="1371600" marR="0" lvl="2"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3pPr>
            <a:lvl4pPr marL="1828800" marR="0" lvl="3"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4pPr>
            <a:lvl5pPr marL="2286000" marR="0" lvl="4"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5pPr>
            <a:lvl6pPr marL="2743200" marR="0" lvl="5"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6pPr>
            <a:lvl7pPr marL="3200400" marR="0" lvl="6"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7pPr>
            <a:lvl8pPr marL="3657600" marR="0" lvl="7" indent="-228600" algn="l">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8pPr>
            <a:lvl9pPr marL="4114800" marR="0" lvl="8" indent="-228600" algn="l">
              <a:lnSpc>
                <a:spcPct val="115000"/>
              </a:lnSpc>
              <a:spcBef>
                <a:spcPts val="2100"/>
              </a:spcBef>
              <a:spcAft>
                <a:spcPts val="2100"/>
              </a:spcAft>
              <a:buClr>
                <a:schemeClr val="dk2"/>
              </a:buClr>
              <a:buSzPts val="1400"/>
              <a:buFont typeface="Arial"/>
              <a:buNone/>
              <a:defRPr sz="1900" b="0" i="0" u="none" strike="noStrike" cap="none">
                <a:solidFill>
                  <a:schemeClr val="dk2"/>
                </a:solidFill>
                <a:latin typeface="Arial"/>
                <a:ea typeface="Arial"/>
                <a:cs typeface="Arial"/>
                <a:sym typeface="Arial"/>
              </a:defRPr>
            </a:lvl9pPr>
          </a:lstStyle>
          <a:p>
            <a:endParaRPr/>
          </a:p>
        </p:txBody>
      </p:sp>
      <p:sp>
        <p:nvSpPr>
          <p:cNvPr id="30" name="Google Shape;30;p38"/>
          <p:cNvSpPr/>
          <p:nvPr/>
        </p:nvSpPr>
        <p:spPr>
          <a:xfrm rot="-5400000" flipH="1">
            <a:off x="2343850" y="3155851"/>
            <a:ext cx="7538130" cy="45719"/>
          </a:xfrm>
          <a:prstGeom prst="rect">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p:nvPr/>
        </p:nvSpPr>
        <p:spPr>
          <a:xfrm>
            <a:off x="838200" y="1215065"/>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
        <p:nvSpPr>
          <p:cNvPr id="36" name="Google Shape;36;p39"/>
          <p:cNvSpPr/>
          <p:nvPr/>
        </p:nvSpPr>
        <p:spPr>
          <a:xfrm>
            <a:off x="0" y="6197209"/>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4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4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1"/>
          <p:cNvSpPr txBox="1">
            <a:spLocks noGrp="1"/>
          </p:cNvSpPr>
          <p:nvPr>
            <p:ph type="title"/>
          </p:nvPr>
        </p:nvSpPr>
        <p:spPr>
          <a:xfrm>
            <a:off x="839788" y="365125"/>
            <a:ext cx="10515600" cy="8956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1"/>
          <p:cNvSpPr txBox="1">
            <a:spLocks noGrp="1"/>
          </p:cNvSpPr>
          <p:nvPr>
            <p:ph type="body" idx="1"/>
          </p:nvPr>
        </p:nvSpPr>
        <p:spPr>
          <a:xfrm>
            <a:off x="839788" y="1426332"/>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3200"/>
              <a:buNone/>
              <a:defRPr sz="32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1"/>
          <p:cNvSpPr txBox="1">
            <a:spLocks noGrp="1"/>
          </p:cNvSpPr>
          <p:nvPr>
            <p:ph type="body" idx="2"/>
          </p:nvPr>
        </p:nvSpPr>
        <p:spPr>
          <a:xfrm>
            <a:off x="839788" y="2250244"/>
            <a:ext cx="5157787" cy="39394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1"/>
          <p:cNvSpPr txBox="1">
            <a:spLocks noGrp="1"/>
          </p:cNvSpPr>
          <p:nvPr>
            <p:ph type="body" idx="3"/>
          </p:nvPr>
        </p:nvSpPr>
        <p:spPr>
          <a:xfrm>
            <a:off x="6172200" y="1426332"/>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3200"/>
              <a:buNone/>
              <a:defRPr sz="32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1"/>
          <p:cNvSpPr txBox="1">
            <a:spLocks noGrp="1"/>
          </p:cNvSpPr>
          <p:nvPr>
            <p:ph type="body" idx="4"/>
          </p:nvPr>
        </p:nvSpPr>
        <p:spPr>
          <a:xfrm>
            <a:off x="6172200" y="2250244"/>
            <a:ext cx="5183188" cy="39394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1"/>
          <p:cNvSpPr/>
          <p:nvPr/>
        </p:nvSpPr>
        <p:spPr>
          <a:xfrm>
            <a:off x="838200" y="1215065"/>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
        <p:nvSpPr>
          <p:cNvPr id="47" name="Google Shape;47;p41"/>
          <p:cNvSpPr/>
          <p:nvPr/>
        </p:nvSpPr>
        <p:spPr>
          <a:xfrm>
            <a:off x="0" y="6197209"/>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42"/>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42"/>
          <p:cNvSpPr/>
          <p:nvPr/>
        </p:nvSpPr>
        <p:spPr>
          <a:xfrm>
            <a:off x="838200" y="1215065"/>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
        <p:nvSpPr>
          <p:cNvPr id="51" name="Google Shape;51;p42"/>
          <p:cNvSpPr/>
          <p:nvPr/>
        </p:nvSpPr>
        <p:spPr>
          <a:xfrm>
            <a:off x="0" y="6197209"/>
            <a:ext cx="11353800" cy="45719"/>
          </a:xfrm>
          <a:prstGeom prst="rect">
            <a:avLst/>
          </a:prstGeom>
          <a:solidFill>
            <a:srgbClr val="7030A0"/>
          </a:solidFill>
          <a:ln w="9525" cap="flat" cmpd="sng">
            <a:solidFill>
              <a:srgbClr val="7030A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7030A0"/>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4"/>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4"/>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4"/>
          <p:cNvSpPr txBox="1"/>
          <p:nvPr/>
        </p:nvSpPr>
        <p:spPr>
          <a:xfrm>
            <a:off x="8065121" y="6354613"/>
            <a:ext cx="3412666"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0" i="0" u="none" strike="noStrike" cap="none">
                <a:solidFill>
                  <a:schemeClr val="dk1"/>
                </a:solidFill>
                <a:latin typeface="Calibri"/>
                <a:ea typeface="Calibri"/>
                <a:cs typeface="Calibri"/>
                <a:sym typeface="Calibri"/>
              </a:rPr>
              <a:t>Museum Accessibility, Spring 202</a:t>
            </a:r>
            <a:r>
              <a:rPr lang="en-US" sz="1800">
                <a:solidFill>
                  <a:schemeClr val="dk1"/>
                </a:solidFill>
                <a:latin typeface="Calibri"/>
                <a:ea typeface="Calibri"/>
                <a:cs typeface="Calibri"/>
                <a:sym typeface="Calibri"/>
              </a:rPr>
              <a:t>1</a:t>
            </a:r>
            <a:endParaRPr sz="1800">
              <a:solidFill>
                <a:schemeClr val="dk1"/>
              </a:solidFill>
              <a:latin typeface="Calibri"/>
              <a:ea typeface="Calibri"/>
              <a:cs typeface="Calibri"/>
              <a:sym typeface="Calibri"/>
            </a:endParaRPr>
          </a:p>
          <a:p>
            <a:pPr marL="0" marR="0" lvl="0" indent="0" algn="r" rtl="0">
              <a:spcBef>
                <a:spcPts val="0"/>
              </a:spcBef>
              <a:spcAft>
                <a:spcPts val="0"/>
              </a:spcAft>
              <a:buNone/>
            </a:pPr>
            <a:endParaRPr sz="1800">
              <a:solidFill>
                <a:schemeClr val="dk1"/>
              </a:solidFill>
              <a:latin typeface="Calibri"/>
              <a:ea typeface="Calibri"/>
              <a:cs typeface="Calibri"/>
              <a:sym typeface="Calibri"/>
            </a:endParaRPr>
          </a:p>
        </p:txBody>
      </p:sp>
      <p:pic>
        <p:nvPicPr>
          <p:cNvPr id="13" name="Google Shape;13;p34"/>
          <p:cNvPicPr preferRelativeResize="0"/>
          <p:nvPr/>
        </p:nvPicPr>
        <p:blipFill rotWithShape="1">
          <a:blip r:embed="rId11">
            <a:alphaModFix/>
          </a:blip>
          <a:srcRect/>
          <a:stretch/>
        </p:blipFill>
        <p:spPr>
          <a:xfrm>
            <a:off x="866986" y="6264906"/>
            <a:ext cx="2874835" cy="59922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ites.google.com/view/sensory-tools-project/hom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nps.gov/idp/interp/101/foundationscurriculum.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advisor.museumsandheritage.com/blogs/youre-interpreting-interpretation-non-interpreter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p.nyu.edu/ap_classes_museums_s20/assignment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nps.gov/orgs/1582/index.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ites.google.com/view/sensory-tools-project/hom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5400"/>
              <a:buFont typeface="Calibri"/>
              <a:buNone/>
            </a:pPr>
            <a:r>
              <a:rPr lang="en-US" sz="5400"/>
              <a:t>Access and Assistive Technology in Historic Sites and Museums </a:t>
            </a:r>
            <a:endParaRPr/>
          </a:p>
        </p:txBody>
      </p:sp>
      <p:sp>
        <p:nvSpPr>
          <p:cNvPr id="58" name="Google Shape;5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3000"/>
              <a:buNone/>
            </a:pPr>
            <a:r>
              <a:rPr lang="en-US" sz="3000"/>
              <a:t>Class 1, 1/28/20</a:t>
            </a:r>
            <a:endParaRPr/>
          </a:p>
          <a:p>
            <a:pPr marL="0" lvl="0" indent="0" algn="ctr" rtl="0">
              <a:lnSpc>
                <a:spcPct val="90000"/>
              </a:lnSpc>
              <a:spcBef>
                <a:spcPts val="1000"/>
              </a:spcBef>
              <a:spcAft>
                <a:spcPts val="0"/>
              </a:spcAft>
              <a:buClr>
                <a:schemeClr val="dk1"/>
              </a:buClr>
              <a:buSzPts val="3000"/>
              <a:buNone/>
            </a:pPr>
            <a:r>
              <a:rPr lang="en-US" sz="3000"/>
              <a:t>Dr. Amy Hurst and Dr. Anita Perr </a:t>
            </a:r>
            <a:endParaRPr/>
          </a:p>
          <a:p>
            <a:pPr marL="0" lvl="0" indent="0" algn="ctr" rtl="0">
              <a:lnSpc>
                <a:spcPct val="90000"/>
              </a:lnSpc>
              <a:spcBef>
                <a:spcPts val="1000"/>
              </a:spcBef>
              <a:spcAft>
                <a:spcPts val="0"/>
              </a:spcAft>
              <a:buClr>
                <a:schemeClr val="dk1"/>
              </a:buClr>
              <a:buSzPts val="30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Goals of Sensory Tools Project</a:t>
            </a:r>
            <a:endParaRPr/>
          </a:p>
        </p:txBody>
      </p:sp>
      <p:sp>
        <p:nvSpPr>
          <p:cNvPr id="115" name="Google Shape;115;p5"/>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very features that make historic sites so evocative and immersive often present accessibility challenges for people with disabilities, who comprise more than a quarter of people living in the United States—over 85 million people. </a:t>
            </a:r>
            <a:endParaRPr/>
          </a:p>
          <a:p>
            <a:pPr marL="228600" lvl="0" indent="-228600" algn="l" rtl="0">
              <a:lnSpc>
                <a:spcPct val="90000"/>
              </a:lnSpc>
              <a:spcBef>
                <a:spcPts val="0"/>
              </a:spcBef>
              <a:spcAft>
                <a:spcPts val="0"/>
              </a:spcAft>
              <a:buClr>
                <a:schemeClr val="dk1"/>
              </a:buClr>
              <a:buSzPts val="2800"/>
              <a:buChar char="•"/>
            </a:pPr>
            <a:r>
              <a:rPr lang="en-US"/>
              <a:t>This project will increase the capacity of historic sites to develop rich, sensory-based interpretive experiences that are accessible to visitors with disabilities. </a:t>
            </a:r>
            <a:endParaRPr/>
          </a:p>
          <a:p>
            <a:pPr marL="228600" lvl="0" indent="-228600" algn="l" rtl="0">
              <a:lnSpc>
                <a:spcPct val="90000"/>
              </a:lnSpc>
              <a:spcBef>
                <a:spcPts val="0"/>
              </a:spcBef>
              <a:spcAft>
                <a:spcPts val="0"/>
              </a:spcAft>
              <a:buClr>
                <a:schemeClr val="dk1"/>
              </a:buClr>
              <a:buSzPts val="2800"/>
              <a:buChar char="•"/>
            </a:pPr>
            <a:r>
              <a:rPr lang="en-US"/>
              <a:t>Historic sites vary widely in terms of their physical characteristics, size, staffing capacity and budget. Recommended solutions will range from simple, lower-cost prototypes to higher-end approaches.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What is the “Sensory Tools” Project?</a:t>
            </a:r>
            <a:endParaRPr/>
          </a:p>
        </p:txBody>
      </p:sp>
      <p:sp>
        <p:nvSpPr>
          <p:cNvPr id="121" name="Google Shape;121;p7"/>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Three-year project will focus on developing a free, digital publication titled </a:t>
            </a:r>
            <a:r>
              <a:rPr lang="en-US" i="1"/>
              <a:t>Sensory Tools for Interpreting Historic Sites </a:t>
            </a:r>
            <a:r>
              <a:rPr lang="en-US"/>
              <a:t>that will offer strategies for increasing visitor engagement through interpretation that is accessible for visitors with disabilities and achievable by historic sites of all sizes. </a:t>
            </a:r>
            <a:endParaRPr/>
          </a:p>
          <a:p>
            <a:pPr marL="228600" lvl="0" indent="-228600" algn="l" rtl="0">
              <a:lnSpc>
                <a:spcPct val="90000"/>
              </a:lnSpc>
              <a:spcBef>
                <a:spcPts val="1000"/>
              </a:spcBef>
              <a:spcAft>
                <a:spcPts val="0"/>
              </a:spcAft>
              <a:buClr>
                <a:schemeClr val="dk1"/>
              </a:buClr>
              <a:buSzPts val="2800"/>
              <a:buChar char="•"/>
            </a:pPr>
            <a:r>
              <a:rPr lang="en-US" i="1"/>
              <a:t>Sensory Tools </a:t>
            </a:r>
            <a:r>
              <a:rPr lang="en-US"/>
              <a:t>will outline a series of design processes and solutions that take into consideration a range of needs related to visitor movement, vision, hearing, range of motion, cognitive comprehension and sensory experiences. </a:t>
            </a:r>
            <a:endParaRPr/>
          </a:p>
          <a:p>
            <a:pPr marL="228600" lvl="0" indent="-228600" algn="l" rtl="0">
              <a:lnSpc>
                <a:spcPct val="90000"/>
              </a:lnSpc>
              <a:spcBef>
                <a:spcPts val="1000"/>
              </a:spcBef>
              <a:spcAft>
                <a:spcPts val="0"/>
              </a:spcAft>
              <a:buClr>
                <a:schemeClr val="dk1"/>
              </a:buClr>
              <a:buSzPts val="2800"/>
              <a:buChar char="•"/>
            </a:pPr>
            <a:r>
              <a:rPr lang="en-US" i="1"/>
              <a:t>Sensory Tools</a:t>
            </a:r>
            <a:r>
              <a:rPr lang="en-US"/>
              <a:t> will lead to increased access, enjoyment, and understanding of historic sites through their spaces and collections. </a:t>
            </a:r>
            <a:endParaRPr/>
          </a:p>
          <a:p>
            <a:pPr marL="228600" lvl="0" indent="-50800" algn="l" rtl="0">
              <a:lnSpc>
                <a:spcPct val="90000"/>
              </a:lnSpc>
              <a:spcBef>
                <a:spcPts val="1000"/>
              </a:spcBef>
              <a:spcAft>
                <a:spcPts val="0"/>
              </a:spcAft>
              <a:buClr>
                <a:schemeClr val="dk1"/>
              </a:buClr>
              <a:buSzPts val="2800"/>
              <a:buNone/>
            </a:pPr>
            <a:endParaRPr/>
          </a:p>
        </p:txBody>
      </p:sp>
      <p:sp>
        <p:nvSpPr>
          <p:cNvPr id="122" name="Google Shape;122;p7"/>
          <p:cNvSpPr/>
          <p:nvPr/>
        </p:nvSpPr>
        <p:spPr>
          <a:xfrm>
            <a:off x="5880715" y="5891841"/>
            <a:ext cx="570431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https://sites.google.com/view/sensory-tools-project/home</a:t>
            </a:r>
            <a:r>
              <a:rPr lang="en-US" sz="1800">
                <a:solidFill>
                  <a:schemeClr val="dk1"/>
                </a:solidFill>
                <a:latin typeface="Calibri"/>
                <a:ea typeface="Calibri"/>
                <a:cs typeface="Calibri"/>
                <a:sym typeface="Calibri"/>
              </a:rPr>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ctrTitle"/>
          </p:nvPr>
        </p:nvSpPr>
        <p:spPr>
          <a:xfrm>
            <a:off x="1524000" y="1122363"/>
            <a:ext cx="9144000" cy="2387600"/>
          </a:xfrm>
          <a:prstGeom prst="rect">
            <a:avLst/>
          </a:prstGeom>
          <a:solidFill>
            <a:srgbClr val="7030A0"/>
          </a:solidFill>
          <a:ln>
            <a:noFill/>
          </a:ln>
        </p:spPr>
        <p:txBody>
          <a:bodyPr spcFirstLastPara="1" wrap="square" lIns="91425" tIns="45700" rIns="91425" bIns="45700" anchor="ctr" anchorCtr="1">
            <a:normAutofit/>
          </a:bodyPr>
          <a:lstStyle/>
          <a:p>
            <a:pPr marL="0" lvl="0" indent="0" algn="ctr" rtl="0">
              <a:lnSpc>
                <a:spcPct val="90000"/>
              </a:lnSpc>
              <a:spcBef>
                <a:spcPts val="0"/>
              </a:spcBef>
              <a:spcAft>
                <a:spcPts val="0"/>
              </a:spcAft>
              <a:buClr>
                <a:schemeClr val="lt1"/>
              </a:buClr>
              <a:buSzPts val="6000"/>
              <a:buFont typeface="Calibri"/>
              <a:buNone/>
            </a:pPr>
            <a:r>
              <a:rPr lang="en-US"/>
              <a:t>What is Interpretation?</a:t>
            </a:r>
            <a:endParaRPr/>
          </a:p>
        </p:txBody>
      </p:sp>
      <p:sp>
        <p:nvSpPr>
          <p:cNvPr id="128" name="Google Shape;128;p2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Museum Interpretation </a:t>
            </a:r>
            <a:endParaRPr/>
          </a:p>
        </p:txBody>
      </p:sp>
      <p:sp>
        <p:nvSpPr>
          <p:cNvPr id="134" name="Google Shape;134;p25"/>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200"/>
              <a:buChar char="•"/>
            </a:pPr>
            <a:r>
              <a:rPr lang="en-US" sz="2200"/>
              <a:t>Interpretation is “</a:t>
            </a:r>
            <a:r>
              <a:rPr lang="en-US" sz="2200" i="1"/>
              <a:t>an </a:t>
            </a:r>
            <a:r>
              <a:rPr lang="en-US" sz="2200" b="1" i="1"/>
              <a:t>educational activity </a:t>
            </a:r>
            <a:r>
              <a:rPr lang="en-US" sz="2200" i="1"/>
              <a:t>which aims to reveal meaning and relationships through the use of original objects, by firsthand experience, and by illustrative media, rather than simply to communicate factual information</a:t>
            </a:r>
            <a:r>
              <a:rPr lang="en-US" sz="2200"/>
              <a:t>.” (Tilden, 1957, p. 8)</a:t>
            </a:r>
            <a:endParaRPr sz="2200"/>
          </a:p>
          <a:p>
            <a:pPr marL="228600" lvl="0" indent="-228600" algn="l" rtl="0">
              <a:lnSpc>
                <a:spcPct val="80000"/>
              </a:lnSpc>
              <a:spcBef>
                <a:spcPts val="1000"/>
              </a:spcBef>
              <a:spcAft>
                <a:spcPts val="0"/>
              </a:spcAft>
              <a:buClr>
                <a:schemeClr val="dk1"/>
              </a:buClr>
              <a:buSzPts val="2200"/>
              <a:buChar char="•"/>
            </a:pPr>
            <a:r>
              <a:rPr lang="en-US" sz="2200"/>
              <a:t>The National Association for Interpretation (NAI) defines interpretation as a </a:t>
            </a:r>
            <a:r>
              <a:rPr lang="en-US" sz="2200" i="1"/>
              <a:t>“communication process that </a:t>
            </a:r>
            <a:r>
              <a:rPr lang="en-US" sz="2200" b="1" i="1"/>
              <a:t>forges emotional and intellectual connections</a:t>
            </a:r>
            <a:r>
              <a:rPr lang="en-US" sz="2200" i="1"/>
              <a:t> between the interests of the audience and the meanings inherent in the resource.</a:t>
            </a:r>
            <a:r>
              <a:rPr lang="en-US" sz="2200"/>
              <a:t>” (Brochu and Merriman, 2002).</a:t>
            </a:r>
            <a:endParaRPr sz="2200"/>
          </a:p>
          <a:p>
            <a:pPr marL="228600" lvl="0" indent="-215900" algn="l" rtl="0">
              <a:lnSpc>
                <a:spcPct val="80000"/>
              </a:lnSpc>
              <a:spcBef>
                <a:spcPts val="1000"/>
              </a:spcBef>
              <a:spcAft>
                <a:spcPts val="0"/>
              </a:spcAft>
              <a:buClr>
                <a:schemeClr val="dk1"/>
              </a:buClr>
              <a:buSzPts val="2200"/>
              <a:buChar char="•"/>
            </a:pPr>
            <a:r>
              <a:rPr lang="en-US" sz="2200" b="1"/>
              <a:t>“Interpretation is, essentially, storytelling.</a:t>
            </a:r>
            <a:r>
              <a:rPr lang="en-US" sz="2200"/>
              <a:t> It’s my job to tell a story about a person, thing or place: bringing it to life in such a way that people can relate to it, appreciate and understand it – and take something of the experience away with them. Often, it’s about revealing links between bits of information that people already know – rather than feeding them completely new ‘facts and figures’.” (Mark Woolmer, museumsandheritage.com)</a:t>
            </a:r>
            <a:endParaRPr sz="2200"/>
          </a:p>
          <a:p>
            <a:pPr marL="228600" lvl="0" indent="0" algn="l" rtl="0">
              <a:lnSpc>
                <a:spcPct val="80000"/>
              </a:lnSpc>
              <a:spcBef>
                <a:spcPts val="1000"/>
              </a:spcBef>
              <a:spcAft>
                <a:spcPts val="0"/>
              </a:spcAft>
              <a:buNone/>
            </a:pPr>
            <a:endParaRPr sz="2200"/>
          </a:p>
        </p:txBody>
      </p:sp>
      <p:sp>
        <p:nvSpPr>
          <p:cNvPr id="135" name="Google Shape;135;p25"/>
          <p:cNvSpPr/>
          <p:nvPr/>
        </p:nvSpPr>
        <p:spPr>
          <a:xfrm>
            <a:off x="838200" y="5530632"/>
            <a:ext cx="1112697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https://www.nps.gov/idp/interp/101/foundationscurriculum.pdf</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https://advisor.museumsandheritage.com/blogs/youre-interpreting-interpretation-non-interpreters/</a:t>
            </a:r>
            <a:r>
              <a:rPr lang="en-US" sz="1800">
                <a:solidFill>
                  <a:schemeClr val="dk1"/>
                </a:solidFill>
                <a:latin typeface="Calibri"/>
                <a:ea typeface="Calibri"/>
                <a:cs typeface="Calibri"/>
                <a:sym typeface="Calibri"/>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2800"/>
              <a:buChar char="•"/>
            </a:pPr>
            <a:r>
              <a:rPr lang="en-US"/>
              <a:t>Exhibition labels </a:t>
            </a:r>
            <a:endParaRPr/>
          </a:p>
          <a:p>
            <a:pPr marL="228600" lvl="0" indent="-228600" algn="l" rtl="0">
              <a:lnSpc>
                <a:spcPct val="90000"/>
              </a:lnSpc>
              <a:spcBef>
                <a:spcPts val="1000"/>
              </a:spcBef>
              <a:spcAft>
                <a:spcPts val="0"/>
              </a:spcAft>
              <a:buClr>
                <a:schemeClr val="dk1"/>
              </a:buClr>
              <a:buSzPts val="2800"/>
              <a:buChar char="•"/>
            </a:pPr>
            <a:r>
              <a:rPr lang="en-US"/>
              <a:t>Hand-held guides, films </a:t>
            </a:r>
            <a:endParaRPr/>
          </a:p>
          <a:p>
            <a:pPr marL="228600" lvl="0" indent="-228600" algn="l" rtl="0">
              <a:lnSpc>
                <a:spcPct val="90000"/>
              </a:lnSpc>
              <a:spcBef>
                <a:spcPts val="1000"/>
              </a:spcBef>
              <a:spcAft>
                <a:spcPts val="0"/>
              </a:spcAft>
              <a:buClr>
                <a:schemeClr val="dk1"/>
              </a:buClr>
              <a:buSzPts val="2800"/>
              <a:buChar char="•"/>
            </a:pPr>
            <a:r>
              <a:rPr lang="en-US"/>
              <a:t>Trails or historic walks </a:t>
            </a:r>
            <a:endParaRPr/>
          </a:p>
          <a:p>
            <a:pPr marL="228600" lvl="0" indent="-228600" algn="l" rtl="0">
              <a:lnSpc>
                <a:spcPct val="90000"/>
              </a:lnSpc>
              <a:spcBef>
                <a:spcPts val="1000"/>
              </a:spcBef>
              <a:spcAft>
                <a:spcPts val="0"/>
              </a:spcAft>
              <a:buClr>
                <a:schemeClr val="dk1"/>
              </a:buClr>
              <a:buSzPts val="2800"/>
              <a:buChar char="•"/>
            </a:pPr>
            <a:r>
              <a:rPr lang="en-US"/>
              <a:t>Theater</a:t>
            </a:r>
            <a:endParaRPr/>
          </a:p>
          <a:p>
            <a:pPr marL="228600" lvl="0" indent="-228600" algn="l" rtl="0">
              <a:lnSpc>
                <a:spcPct val="90000"/>
              </a:lnSpc>
              <a:spcBef>
                <a:spcPts val="1000"/>
              </a:spcBef>
              <a:spcAft>
                <a:spcPts val="0"/>
              </a:spcAft>
              <a:buClr>
                <a:schemeClr val="dk1"/>
              </a:buClr>
              <a:buSzPts val="2800"/>
              <a:buChar char="•"/>
            </a:pPr>
            <a:r>
              <a:rPr lang="en-US"/>
              <a:t>Food tastings </a:t>
            </a:r>
            <a:endParaRPr/>
          </a:p>
          <a:p>
            <a:pPr marL="228600" lvl="0" indent="-228600" algn="l" rtl="0">
              <a:lnSpc>
                <a:spcPct val="90000"/>
              </a:lnSpc>
              <a:spcBef>
                <a:spcPts val="1000"/>
              </a:spcBef>
              <a:spcAft>
                <a:spcPts val="0"/>
              </a:spcAft>
              <a:buClr>
                <a:schemeClr val="dk1"/>
              </a:buClr>
              <a:buSzPts val="2800"/>
              <a:buChar char="•"/>
            </a:pPr>
            <a:r>
              <a:rPr lang="en-US"/>
              <a:t>Things you can touch </a:t>
            </a:r>
            <a:endParaRPr/>
          </a:p>
          <a:p>
            <a:pPr marL="228600" lvl="0" indent="-228600" algn="l" rtl="0">
              <a:lnSpc>
                <a:spcPct val="90000"/>
              </a:lnSpc>
              <a:spcBef>
                <a:spcPts val="1000"/>
              </a:spcBef>
              <a:spcAft>
                <a:spcPts val="0"/>
              </a:spcAft>
              <a:buClr>
                <a:schemeClr val="dk1"/>
              </a:buClr>
              <a:buSzPts val="2800"/>
              <a:buChar char="•"/>
            </a:pPr>
            <a:r>
              <a:rPr lang="en-US"/>
              <a:t>things you can smell </a:t>
            </a:r>
            <a:endParaRPr/>
          </a:p>
          <a:p>
            <a:pPr marL="228600" lvl="0" indent="-228600" algn="l" rtl="0">
              <a:lnSpc>
                <a:spcPct val="90000"/>
              </a:lnSpc>
              <a:spcBef>
                <a:spcPts val="1000"/>
              </a:spcBef>
              <a:spcAft>
                <a:spcPts val="0"/>
              </a:spcAft>
              <a:buClr>
                <a:schemeClr val="dk1"/>
              </a:buClr>
              <a:buSzPts val="2800"/>
              <a:buChar char="•"/>
            </a:pPr>
            <a:r>
              <a:rPr lang="en-US"/>
              <a:t>... </a:t>
            </a:r>
            <a:endParaRPr/>
          </a:p>
        </p:txBody>
      </p:sp>
      <p:sp>
        <p:nvSpPr>
          <p:cNvPr id="141" name="Google Shape;141;p26"/>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Museum Interpretation Examples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animEffect transition="in" filter="fade">
                                      <p:cBhvr>
                                        <p:cTn id="7" dur="1000"/>
                                        <p:tgtEl>
                                          <p:spTgt spid="1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0">
                                            <p:txEl>
                                              <p:pRg st="1" end="1"/>
                                            </p:txEl>
                                          </p:spTgt>
                                        </p:tgtEl>
                                        <p:attrNameLst>
                                          <p:attrName>style.visibility</p:attrName>
                                        </p:attrNameLst>
                                      </p:cBhvr>
                                      <p:to>
                                        <p:strVal val="visible"/>
                                      </p:to>
                                    </p:set>
                                    <p:animEffect transition="in" filter="fade">
                                      <p:cBhvr>
                                        <p:cTn id="12" dur="1000"/>
                                        <p:tgtEl>
                                          <p:spTgt spid="1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visible"/>
                                      </p:to>
                                    </p:set>
                                    <p:animEffect transition="in" filter="fade">
                                      <p:cBhvr>
                                        <p:cTn id="17" dur="1000"/>
                                        <p:tgtEl>
                                          <p:spTgt spid="1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0">
                                            <p:txEl>
                                              <p:pRg st="3" end="3"/>
                                            </p:txEl>
                                          </p:spTgt>
                                        </p:tgtEl>
                                        <p:attrNameLst>
                                          <p:attrName>style.visibility</p:attrName>
                                        </p:attrNameLst>
                                      </p:cBhvr>
                                      <p:to>
                                        <p:strVal val="visible"/>
                                      </p:to>
                                    </p:set>
                                    <p:animEffect transition="in" filter="fade">
                                      <p:cBhvr>
                                        <p:cTn id="22" dur="1000"/>
                                        <p:tgtEl>
                                          <p:spTgt spid="1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0">
                                            <p:txEl>
                                              <p:pRg st="4" end="4"/>
                                            </p:txEl>
                                          </p:spTgt>
                                        </p:tgtEl>
                                        <p:attrNameLst>
                                          <p:attrName>style.visibility</p:attrName>
                                        </p:attrNameLst>
                                      </p:cBhvr>
                                      <p:to>
                                        <p:strVal val="visible"/>
                                      </p:to>
                                    </p:set>
                                    <p:animEffect transition="in" filter="fade">
                                      <p:cBhvr>
                                        <p:cTn id="27" dur="1000"/>
                                        <p:tgtEl>
                                          <p:spTgt spid="14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0">
                                            <p:txEl>
                                              <p:pRg st="5" end="5"/>
                                            </p:txEl>
                                          </p:spTgt>
                                        </p:tgtEl>
                                        <p:attrNameLst>
                                          <p:attrName>style.visibility</p:attrName>
                                        </p:attrNameLst>
                                      </p:cBhvr>
                                      <p:to>
                                        <p:strVal val="visible"/>
                                      </p:to>
                                    </p:set>
                                    <p:animEffect transition="in" filter="fade">
                                      <p:cBhvr>
                                        <p:cTn id="32" dur="1000"/>
                                        <p:tgtEl>
                                          <p:spTgt spid="14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0">
                                            <p:txEl>
                                              <p:pRg st="6" end="6"/>
                                            </p:txEl>
                                          </p:spTgt>
                                        </p:tgtEl>
                                        <p:attrNameLst>
                                          <p:attrName>style.visibility</p:attrName>
                                        </p:attrNameLst>
                                      </p:cBhvr>
                                      <p:to>
                                        <p:strVal val="visible"/>
                                      </p:to>
                                    </p:set>
                                    <p:animEffect transition="in" filter="fade">
                                      <p:cBhvr>
                                        <p:cTn id="37" dur="1000"/>
                                        <p:tgtEl>
                                          <p:spTgt spid="14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0">
                                            <p:txEl>
                                              <p:pRg st="7" end="7"/>
                                            </p:txEl>
                                          </p:spTgt>
                                        </p:tgtEl>
                                        <p:attrNameLst>
                                          <p:attrName>style.visibility</p:attrName>
                                        </p:attrNameLst>
                                      </p:cBhvr>
                                      <p:to>
                                        <p:strVal val="visible"/>
                                      </p:to>
                                    </p:set>
                                    <p:animEffect transition="in" filter="fade">
                                      <p:cBhvr>
                                        <p:cTn id="42" dur="1000"/>
                                        <p:tgtEl>
                                          <p:spTgt spid="14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ctrTitle"/>
          </p:nvPr>
        </p:nvSpPr>
        <p:spPr>
          <a:xfrm>
            <a:off x="1524000" y="1122363"/>
            <a:ext cx="9144000" cy="2387600"/>
          </a:xfrm>
          <a:prstGeom prst="rect">
            <a:avLst/>
          </a:prstGeom>
          <a:solidFill>
            <a:srgbClr val="7030A0"/>
          </a:solidFill>
          <a:ln>
            <a:noFill/>
          </a:ln>
        </p:spPr>
        <p:txBody>
          <a:bodyPr spcFirstLastPara="1" wrap="square" lIns="91425" tIns="45700" rIns="91425" bIns="45700" anchor="ctr" anchorCtr="1">
            <a:normAutofit/>
          </a:bodyPr>
          <a:lstStyle/>
          <a:p>
            <a:pPr marL="0" lvl="0" indent="0" algn="ctr" rtl="0">
              <a:lnSpc>
                <a:spcPct val="90000"/>
              </a:lnSpc>
              <a:spcBef>
                <a:spcPts val="0"/>
              </a:spcBef>
              <a:spcAft>
                <a:spcPts val="0"/>
              </a:spcAft>
              <a:buClr>
                <a:schemeClr val="lt1"/>
              </a:buClr>
              <a:buSzPts val="5400"/>
              <a:buFont typeface="Calibri"/>
              <a:buNone/>
            </a:pPr>
            <a:r>
              <a:rPr lang="en-US" sz="5400"/>
              <a:t>How do we make sure Interpretation is Accessible to all visitors?</a:t>
            </a:r>
            <a:endParaRPr/>
          </a:p>
        </p:txBody>
      </p:sp>
      <p:sp>
        <p:nvSpPr>
          <p:cNvPr id="147" name="Google Shape;147;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i="1"/>
              <a:t>This</a:t>
            </a:r>
            <a:r>
              <a:rPr lang="en-US"/>
              <a:t> is what we will focus on!</a:t>
            </a:r>
            <a:endParaRPr/>
          </a:p>
          <a:p>
            <a:pPr marL="0" lvl="0" indent="0" algn="ctr" rtl="0">
              <a:lnSpc>
                <a:spcPct val="90000"/>
              </a:lnSpc>
              <a:spcBef>
                <a:spcPts val="0"/>
              </a:spcBef>
              <a:spcAft>
                <a:spcPts val="0"/>
              </a:spcAft>
              <a:buClr>
                <a:schemeClr val="dk1"/>
              </a:buClr>
              <a:buSzPts val="2400"/>
              <a:buNone/>
            </a:pPr>
            <a:endParaRPr/>
          </a:p>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b9598542c2_0_67"/>
          <p:cNvSpPr txBox="1">
            <a:spLocks noGrp="1"/>
          </p:cNvSpPr>
          <p:nvPr>
            <p:ph type="ctrTitle"/>
          </p:nvPr>
        </p:nvSpPr>
        <p:spPr>
          <a:xfrm>
            <a:off x="1524000" y="1122363"/>
            <a:ext cx="9144000" cy="2387700"/>
          </a:xfrm>
          <a:prstGeom prst="rect">
            <a:avLst/>
          </a:prstGeom>
        </p:spPr>
        <p:txBody>
          <a:bodyPr spcFirstLastPara="1" wrap="square" lIns="91425" tIns="45700" rIns="91425" bIns="45700" anchor="ctr" anchorCtr="1">
            <a:noAutofit/>
          </a:bodyPr>
          <a:lstStyle/>
          <a:p>
            <a:pPr marL="0" lvl="0" indent="0" algn="ctr" rtl="0">
              <a:spcBef>
                <a:spcPts val="0"/>
              </a:spcBef>
              <a:spcAft>
                <a:spcPts val="0"/>
              </a:spcAft>
              <a:buNone/>
            </a:pPr>
            <a:r>
              <a:rPr lang="en-US" sz="5400"/>
              <a:t>Breakout!</a:t>
            </a:r>
            <a:endParaRPr/>
          </a:p>
        </p:txBody>
      </p:sp>
      <p:sp>
        <p:nvSpPr>
          <p:cNvPr id="154" name="Google Shape;154;gb9598542c2_0_67"/>
          <p:cNvSpPr txBox="1">
            <a:spLocks noGrp="1"/>
          </p:cNvSpPr>
          <p:nvPr>
            <p:ph type="subTitle" idx="1"/>
          </p:nvPr>
        </p:nvSpPr>
        <p:spPr>
          <a:xfrm>
            <a:off x="1524000" y="3602050"/>
            <a:ext cx="9744300" cy="16557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What kinds of interpretation have you interacted with?</a:t>
            </a:r>
            <a:endParaRPr/>
          </a:p>
          <a:p>
            <a:pPr marL="0" lvl="0" indent="0" algn="l" rtl="0">
              <a:spcBef>
                <a:spcPts val="1000"/>
              </a:spcBef>
              <a:spcAft>
                <a:spcPts val="0"/>
              </a:spcAft>
              <a:buNone/>
            </a:pPr>
            <a:r>
              <a:rPr lang="en-US"/>
              <a:t>What assumptions is it making about the visitor’s abilities? </a:t>
            </a:r>
            <a:endParaRPr/>
          </a:p>
          <a:p>
            <a:pPr marL="914400" lvl="0" indent="-381000" algn="l" rtl="0">
              <a:spcBef>
                <a:spcPts val="1000"/>
              </a:spcBef>
              <a:spcAft>
                <a:spcPts val="0"/>
              </a:spcAft>
              <a:buSzPts val="2400"/>
              <a:buChar char="●"/>
            </a:pPr>
            <a:r>
              <a:rPr lang="en-US"/>
              <a:t>Example: Amy loves movies in museums, but if they can be really annoying and distracting if they are loud, short and constantly loop. </a:t>
            </a:r>
            <a:endParaRPr/>
          </a:p>
          <a:p>
            <a:pPr marL="914400" lvl="0" indent="-381000" algn="l" rtl="0">
              <a:spcBef>
                <a:spcPts val="0"/>
              </a:spcBef>
              <a:spcAft>
                <a:spcPts val="0"/>
              </a:spcAft>
              <a:buSzPts val="2400"/>
              <a:buChar char="●"/>
            </a:pPr>
            <a:r>
              <a:rPr lang="en-US"/>
              <a:t>https://docs.google.com/presentation/d/1mqUiIauXjheYZJUGUanpVw0g1zyq-7LkO9P1q0OZWOE/edit#slide=id.p</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b9598542c2_0_99"/>
          <p:cNvSpPr txBox="1">
            <a:spLocks noGrp="1"/>
          </p:cNvSpPr>
          <p:nvPr>
            <p:ph type="ctrTitle"/>
          </p:nvPr>
        </p:nvSpPr>
        <p:spPr>
          <a:xfrm>
            <a:off x="1524000" y="1122363"/>
            <a:ext cx="9144000" cy="2387700"/>
          </a:xfrm>
          <a:prstGeom prst="rect">
            <a:avLst/>
          </a:prstGeom>
          <a:solidFill>
            <a:srgbClr val="7030A0"/>
          </a:solidFill>
          <a:ln>
            <a:noFill/>
          </a:ln>
        </p:spPr>
        <p:txBody>
          <a:bodyPr spcFirstLastPara="1" wrap="square" lIns="91425" tIns="45700" rIns="91425" bIns="45700" anchor="ctr" anchorCtr="1">
            <a:noAutofit/>
          </a:bodyPr>
          <a:lstStyle/>
          <a:p>
            <a:pPr marL="0" lvl="0" indent="0" algn="ctr" rtl="0">
              <a:lnSpc>
                <a:spcPct val="90000"/>
              </a:lnSpc>
              <a:spcBef>
                <a:spcPts val="0"/>
              </a:spcBef>
              <a:spcAft>
                <a:spcPts val="0"/>
              </a:spcAft>
              <a:buClr>
                <a:schemeClr val="lt1"/>
              </a:buClr>
              <a:buSzPts val="6000"/>
              <a:buFont typeface="Calibri"/>
              <a:buNone/>
            </a:pPr>
            <a:r>
              <a:rPr lang="en-US"/>
              <a:t>Syllabus Overview</a:t>
            </a:r>
            <a:endParaRPr/>
          </a:p>
        </p:txBody>
      </p:sp>
      <p:sp>
        <p:nvSpPr>
          <p:cNvPr id="160" name="Google Shape;160;gb9598542c2_0_99"/>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a:t>https://wp.nyu.edu/ap_classes_museums_s21/</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0"/>
          <p:cNvSpPr txBox="1">
            <a:spLocks noGrp="1"/>
          </p:cNvSpPr>
          <p:nvPr>
            <p:ph type="title"/>
          </p:nvPr>
        </p:nvSpPr>
        <p:spPr>
          <a:xfrm>
            <a:off x="354000" y="1644233"/>
            <a:ext cx="5393700" cy="1976400"/>
          </a:xfrm>
          <a:prstGeom prst="rect">
            <a:avLst/>
          </a:prstGeom>
          <a:noFill/>
          <a:ln>
            <a:noFill/>
          </a:ln>
        </p:spPr>
        <p:txBody>
          <a:bodyPr spcFirstLastPara="1" wrap="square" lIns="91425" tIns="91425" rIns="91425" bIns="91425" anchor="b" anchorCtr="0">
            <a:normAutofit/>
          </a:bodyPr>
          <a:lstStyle/>
          <a:p>
            <a:pPr marL="0" marR="0" lvl="0" indent="0" algn="ctr" rtl="0">
              <a:lnSpc>
                <a:spcPct val="100000"/>
              </a:lnSpc>
              <a:spcBef>
                <a:spcPts val="0"/>
              </a:spcBef>
              <a:spcAft>
                <a:spcPts val="0"/>
              </a:spcAft>
              <a:buClr>
                <a:schemeClr val="dk1"/>
              </a:buClr>
              <a:buSzPts val="1400"/>
              <a:buFont typeface="Arial"/>
              <a:buNone/>
            </a:pPr>
            <a:r>
              <a:rPr lang="en-US"/>
              <a:t>For Next Week</a:t>
            </a:r>
            <a:endParaRPr/>
          </a:p>
        </p:txBody>
      </p:sp>
      <p:sp>
        <p:nvSpPr>
          <p:cNvPr id="166" name="Google Shape;166;p30"/>
          <p:cNvSpPr txBox="1">
            <a:spLocks noGrp="1"/>
          </p:cNvSpPr>
          <p:nvPr>
            <p:ph type="subTitle" idx="1"/>
          </p:nvPr>
        </p:nvSpPr>
        <p:spPr>
          <a:xfrm>
            <a:off x="354000" y="3737432"/>
            <a:ext cx="5393700" cy="1646700"/>
          </a:xfrm>
          <a:prstGeom prst="rect">
            <a:avLst/>
          </a:prstGeom>
          <a:noFill/>
          <a:ln>
            <a:noFill/>
          </a:ln>
        </p:spPr>
        <p:txBody>
          <a:bodyPr spcFirstLastPara="1" wrap="square" lIns="91425" tIns="91425" rIns="91425" bIns="91425" anchor="t" anchorCtr="0">
            <a:normAutofit/>
          </a:bodyPr>
          <a:lstStyle/>
          <a:p>
            <a:pPr marL="0" marR="0" lvl="0" indent="0" algn="ctr" rtl="0">
              <a:lnSpc>
                <a:spcPct val="100000"/>
              </a:lnSpc>
              <a:spcBef>
                <a:spcPts val="0"/>
              </a:spcBef>
              <a:spcAft>
                <a:spcPts val="0"/>
              </a:spcAft>
              <a:buClr>
                <a:schemeClr val="dk2"/>
              </a:buClr>
              <a:buSzPts val="1400"/>
              <a:buFont typeface="Arial"/>
              <a:buNone/>
            </a:pPr>
            <a:r>
              <a:rPr lang="en-US"/>
              <a:t>Field Trip Prep!</a:t>
            </a:r>
            <a:endParaRPr/>
          </a:p>
        </p:txBody>
      </p:sp>
      <p:sp>
        <p:nvSpPr>
          <p:cNvPr id="167" name="Google Shape;167;p30"/>
          <p:cNvSpPr txBox="1">
            <a:spLocks noGrp="1"/>
          </p:cNvSpPr>
          <p:nvPr>
            <p:ph type="body" idx="2"/>
          </p:nvPr>
        </p:nvSpPr>
        <p:spPr>
          <a:xfrm>
            <a:off x="6586000" y="965433"/>
            <a:ext cx="5393700" cy="4926900"/>
          </a:xfrm>
          <a:prstGeom prst="rect">
            <a:avLst/>
          </a:prstGeom>
          <a:noFill/>
          <a:ln>
            <a:noFill/>
          </a:ln>
        </p:spPr>
        <p:txBody>
          <a:bodyPr spcFirstLastPara="1" wrap="square" lIns="91425" tIns="91425" rIns="91425" bIns="91425" anchor="ctr" anchorCtr="0">
            <a:normAutofit/>
          </a:bodyPr>
          <a:lstStyle/>
          <a:p>
            <a:pPr marL="0" lvl="0" indent="0" algn="l" rtl="0">
              <a:lnSpc>
                <a:spcPct val="180000"/>
              </a:lnSpc>
              <a:spcBef>
                <a:spcPts val="0"/>
              </a:spcBef>
              <a:spcAft>
                <a:spcPts val="0"/>
              </a:spcAft>
              <a:buSzPts val="1400"/>
              <a:buNone/>
            </a:pPr>
            <a:r>
              <a:rPr lang="en-US" sz="1500" b="1"/>
              <a:t>Assignments</a:t>
            </a:r>
            <a:endParaRPr/>
          </a:p>
          <a:p>
            <a:pPr marL="0" lvl="0" indent="0" algn="l" rtl="0">
              <a:lnSpc>
                <a:spcPct val="180000"/>
              </a:lnSpc>
              <a:spcBef>
                <a:spcPts val="0"/>
              </a:spcBef>
              <a:spcAft>
                <a:spcPts val="0"/>
              </a:spcAft>
              <a:buSzPts val="1400"/>
              <a:buNone/>
            </a:pPr>
            <a:r>
              <a:rPr lang="en-US" sz="1500" u="sng">
                <a:solidFill>
                  <a:schemeClr val="hlink"/>
                </a:solidFill>
                <a:hlinkClick r:id="rId3"/>
              </a:rPr>
              <a:t>https://wp.nyu.edu/ap_classes_museums_s21/assignments/</a:t>
            </a:r>
            <a:r>
              <a:rPr lang="en-US" sz="1500"/>
              <a:t> </a:t>
            </a:r>
            <a:endParaRPr/>
          </a:p>
          <a:p>
            <a:pPr marL="342900" lvl="0" indent="-342900" algn="l" rtl="0">
              <a:lnSpc>
                <a:spcPct val="180000"/>
              </a:lnSpc>
              <a:spcBef>
                <a:spcPts val="0"/>
              </a:spcBef>
              <a:spcAft>
                <a:spcPts val="0"/>
              </a:spcAft>
              <a:buSzPts val="1400"/>
              <a:buFont typeface="Calibri"/>
              <a:buAutoNum type="arabicPeriod"/>
            </a:pPr>
            <a:r>
              <a:rPr lang="en-US" sz="1500"/>
              <a:t>Assignment #1: Digital Museum Accessibility Audit</a:t>
            </a:r>
            <a:endParaRPr/>
          </a:p>
          <a:p>
            <a:pPr marL="342900" lvl="0" indent="-342900" algn="l" rtl="0">
              <a:lnSpc>
                <a:spcPct val="180000"/>
              </a:lnSpc>
              <a:spcBef>
                <a:spcPts val="0"/>
              </a:spcBef>
              <a:spcAft>
                <a:spcPts val="0"/>
              </a:spcAft>
              <a:buSzPts val="1400"/>
              <a:buFont typeface="Calibri"/>
              <a:buAutoNum type="arabicPeriod"/>
            </a:pPr>
            <a:r>
              <a:rPr lang="en-US" sz="1500"/>
              <a:t>Reading #1</a:t>
            </a:r>
            <a:endParaRPr/>
          </a:p>
          <a:p>
            <a:pPr marL="742950" lvl="1" indent="-285750" algn="l" rtl="0">
              <a:lnSpc>
                <a:spcPct val="180000"/>
              </a:lnSpc>
              <a:spcBef>
                <a:spcPts val="0"/>
              </a:spcBef>
              <a:spcAft>
                <a:spcPts val="0"/>
              </a:spcAft>
              <a:buSzPts val="1000"/>
              <a:buFont typeface="Calibri"/>
              <a:buAutoNum type="alphaLcPeriod"/>
            </a:pPr>
            <a:r>
              <a:rPr lang="en-US" sz="1187"/>
              <a:t>Read: Designing Accessible Interactives </a:t>
            </a:r>
            <a:endParaRPr sz="1187"/>
          </a:p>
          <a:p>
            <a:pPr marL="742950" lvl="1" indent="-285750" algn="l" rtl="0">
              <a:lnSpc>
                <a:spcPct val="180000"/>
              </a:lnSpc>
              <a:spcBef>
                <a:spcPts val="0"/>
              </a:spcBef>
              <a:spcAft>
                <a:spcPts val="0"/>
              </a:spcAft>
              <a:buSzPts val="1000"/>
              <a:buFont typeface="Calibri"/>
              <a:buAutoNum type="alphaLcPeriod"/>
            </a:pPr>
            <a:r>
              <a:rPr lang="en-US" sz="1187"/>
              <a:t>Submit Reading Discussion #1</a:t>
            </a:r>
            <a:endParaRPr sz="1187"/>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Who are we?</a:t>
            </a:r>
            <a:endParaRPr/>
          </a:p>
        </p:txBody>
      </p:sp>
      <p:sp>
        <p:nvSpPr>
          <p:cNvPr id="65" name="Google Shape;65;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457200" lvl="0" indent="-381000" algn="l" rtl="0">
              <a:lnSpc>
                <a:spcPct val="90000"/>
              </a:lnSpc>
              <a:spcBef>
                <a:spcPts val="0"/>
              </a:spcBef>
              <a:spcAft>
                <a:spcPts val="0"/>
              </a:spcAft>
              <a:buSzPts val="2400"/>
              <a:buChar char="●"/>
            </a:pPr>
            <a:r>
              <a:rPr lang="en-US"/>
              <a:t>Name</a:t>
            </a:r>
            <a:endParaRPr/>
          </a:p>
          <a:p>
            <a:pPr marL="457200" lvl="0" indent="-381000" algn="l" rtl="0">
              <a:lnSpc>
                <a:spcPct val="90000"/>
              </a:lnSpc>
              <a:spcBef>
                <a:spcPts val="0"/>
              </a:spcBef>
              <a:spcAft>
                <a:spcPts val="0"/>
              </a:spcAft>
              <a:buSzPts val="2400"/>
              <a:buChar char="●"/>
            </a:pPr>
            <a:r>
              <a:rPr lang="en-US"/>
              <a:t>Affiliation(s)</a:t>
            </a:r>
            <a:endParaRPr/>
          </a:p>
          <a:p>
            <a:pPr marL="457200" lvl="0" indent="-381000" algn="l" rtl="0">
              <a:spcBef>
                <a:spcPts val="0"/>
              </a:spcBef>
              <a:spcAft>
                <a:spcPts val="0"/>
              </a:spcAft>
              <a:buSzPts val="2400"/>
              <a:buChar char="●"/>
            </a:pPr>
            <a:r>
              <a:rPr lang="en-US"/>
              <a:t>Where in the world are we?</a:t>
            </a:r>
            <a:endParaRPr/>
          </a:p>
          <a:p>
            <a:pPr marL="457200" lvl="0" indent="-381000" algn="l" rtl="0">
              <a:lnSpc>
                <a:spcPct val="90000"/>
              </a:lnSpc>
              <a:spcBef>
                <a:spcPts val="0"/>
              </a:spcBef>
              <a:spcAft>
                <a:spcPts val="0"/>
              </a:spcAft>
              <a:buSzPts val="2400"/>
              <a:buChar char="●"/>
            </a:pPr>
            <a:r>
              <a:rPr lang="en-US"/>
              <a:t>Why are we teaching this class?</a:t>
            </a:r>
            <a:endParaRPr/>
          </a:p>
          <a:p>
            <a:pPr marL="457200" lvl="0" indent="-381000" algn="l" rtl="0">
              <a:lnSpc>
                <a:spcPct val="90000"/>
              </a:lnSpc>
              <a:spcBef>
                <a:spcPts val="0"/>
              </a:spcBef>
              <a:spcAft>
                <a:spcPts val="0"/>
              </a:spcAft>
              <a:buSzPts val="2400"/>
              <a:buChar char="●"/>
            </a:pPr>
            <a:r>
              <a:rPr lang="en-US"/>
              <a:t>What are our super powers?</a:t>
            </a:r>
            <a:endParaRPr/>
          </a:p>
          <a:p>
            <a:pPr marL="457200" lvl="0" indent="-381000" algn="l" rtl="0">
              <a:lnSpc>
                <a:spcPct val="90000"/>
              </a:lnSpc>
              <a:spcBef>
                <a:spcPts val="0"/>
              </a:spcBef>
              <a:spcAft>
                <a:spcPts val="0"/>
              </a:spcAft>
              <a:buSzPts val="2400"/>
              <a:buChar char="●"/>
            </a:pPr>
            <a:r>
              <a:rPr lang="en-US"/>
              <a:t>What are OT, IDM, ITP?</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Who are you?</a:t>
            </a:r>
            <a:endParaRPr/>
          </a:p>
        </p:txBody>
      </p:sp>
      <p:sp>
        <p:nvSpPr>
          <p:cNvPr id="71" name="Google Shape;71;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457200" lvl="0" indent="-381000" algn="l" rtl="0">
              <a:lnSpc>
                <a:spcPct val="90000"/>
              </a:lnSpc>
              <a:spcBef>
                <a:spcPts val="0"/>
              </a:spcBef>
              <a:spcAft>
                <a:spcPts val="0"/>
              </a:spcAft>
              <a:buSzPts val="2400"/>
              <a:buChar char="●"/>
            </a:pPr>
            <a:r>
              <a:rPr lang="en-US"/>
              <a:t>Name</a:t>
            </a:r>
            <a:endParaRPr/>
          </a:p>
          <a:p>
            <a:pPr marL="457200" lvl="0" indent="-381000" algn="l" rtl="0">
              <a:lnSpc>
                <a:spcPct val="90000"/>
              </a:lnSpc>
              <a:spcBef>
                <a:spcPts val="0"/>
              </a:spcBef>
              <a:spcAft>
                <a:spcPts val="0"/>
              </a:spcAft>
              <a:buSzPts val="2400"/>
              <a:buChar char="●"/>
            </a:pPr>
            <a:r>
              <a:rPr lang="en-US"/>
              <a:t>Degree program </a:t>
            </a:r>
            <a:endParaRPr/>
          </a:p>
          <a:p>
            <a:pPr marL="457200" lvl="0" indent="-381000" algn="l" rtl="0">
              <a:spcBef>
                <a:spcPts val="0"/>
              </a:spcBef>
              <a:spcAft>
                <a:spcPts val="0"/>
              </a:spcAft>
              <a:buSzPts val="2400"/>
              <a:buChar char="●"/>
            </a:pPr>
            <a:r>
              <a:rPr lang="en-US"/>
              <a:t>Where in the world are you?</a:t>
            </a:r>
            <a:endParaRPr/>
          </a:p>
          <a:p>
            <a:pPr marL="457200" lvl="0" indent="-381000" algn="l" rtl="0">
              <a:lnSpc>
                <a:spcPct val="90000"/>
              </a:lnSpc>
              <a:spcBef>
                <a:spcPts val="0"/>
              </a:spcBef>
              <a:spcAft>
                <a:spcPts val="0"/>
              </a:spcAft>
              <a:buSzPts val="2400"/>
              <a:buChar char="●"/>
            </a:pPr>
            <a:r>
              <a:rPr lang="en-US"/>
              <a:t>Why did you take this class?</a:t>
            </a:r>
            <a:endParaRPr/>
          </a:p>
          <a:p>
            <a:pPr marL="457200" lvl="0" indent="-381000" algn="l" rtl="0">
              <a:lnSpc>
                <a:spcPct val="90000"/>
              </a:lnSpc>
              <a:spcBef>
                <a:spcPts val="0"/>
              </a:spcBef>
              <a:spcAft>
                <a:spcPts val="0"/>
              </a:spcAft>
              <a:buSzPts val="2400"/>
              <a:buChar char="●"/>
            </a:pPr>
            <a:r>
              <a:rPr lang="en-US"/>
              <a:t>What is your super power?</a:t>
            </a:r>
            <a:endParaRPr/>
          </a:p>
          <a:p>
            <a:pPr marL="457200" lvl="0" indent="-381000" algn="l" rtl="0">
              <a:lnSpc>
                <a:spcPct val="90000"/>
              </a:lnSpc>
              <a:spcBef>
                <a:spcPts val="0"/>
              </a:spcBef>
              <a:spcAft>
                <a:spcPts val="0"/>
              </a:spcAft>
              <a:buSzPts val="2400"/>
              <a:buChar char="●"/>
            </a:pPr>
            <a:r>
              <a:rPr lang="en-US"/>
              <a:t>What are you hoping to learn this semester?</a:t>
            </a:r>
            <a:endParaRPr/>
          </a:p>
          <a:p>
            <a:pPr marL="0" lvl="0" indent="0" algn="l" rtl="0">
              <a:lnSpc>
                <a:spcPct val="90000"/>
              </a:lnSpc>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b9598542c2_0_112"/>
          <p:cNvSpPr txBox="1">
            <a:spLocks noGrp="1"/>
          </p:cNvSpPr>
          <p:nvPr>
            <p:ph type="ctrTitle"/>
          </p:nvPr>
        </p:nvSpPr>
        <p:spPr>
          <a:xfrm>
            <a:off x="1524000" y="1122363"/>
            <a:ext cx="9144000" cy="2387700"/>
          </a:xfrm>
          <a:prstGeom prst="rect">
            <a:avLst/>
          </a:prstGeom>
        </p:spPr>
        <p:txBody>
          <a:bodyPr spcFirstLastPara="1" wrap="square" lIns="91425" tIns="45700" rIns="91425" bIns="45700" anchor="ctr" anchorCtr="1">
            <a:noAutofit/>
          </a:bodyPr>
          <a:lstStyle/>
          <a:p>
            <a:pPr marL="0" lvl="0" indent="0" algn="ctr" rtl="0">
              <a:spcBef>
                <a:spcPts val="0"/>
              </a:spcBef>
              <a:spcAft>
                <a:spcPts val="0"/>
              </a:spcAft>
              <a:buNone/>
            </a:pPr>
            <a:r>
              <a:rPr lang="en-US" sz="5400">
                <a:solidFill>
                  <a:srgbClr val="FFFFFF"/>
                </a:solidFill>
              </a:rPr>
              <a:t>Access and Assistive Technology in Historic Sites and Museums </a:t>
            </a:r>
            <a:endParaRPr>
              <a:solidFill>
                <a:srgbClr val="FFFFFF"/>
              </a:solidFill>
            </a:endParaRPr>
          </a:p>
        </p:txBody>
      </p:sp>
      <p:sp>
        <p:nvSpPr>
          <p:cNvPr id="78" name="Google Shape;78;gb9598542c2_0_112"/>
          <p:cNvSpPr txBox="1">
            <a:spLocks noGrp="1"/>
          </p:cNvSpPr>
          <p:nvPr>
            <p:ph type="subTitle" idx="1"/>
          </p:nvPr>
        </p:nvSpPr>
        <p:spPr>
          <a:xfrm>
            <a:off x="1524000" y="3602038"/>
            <a:ext cx="9144000" cy="16557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xfrm>
            <a:off x="838200" y="365125"/>
            <a:ext cx="10515600" cy="87905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Why are Museums Important?</a:t>
            </a:r>
            <a:endParaRPr/>
          </a:p>
        </p:txBody>
      </p:sp>
      <p:sp>
        <p:nvSpPr>
          <p:cNvPr id="84" name="Google Shape;84;p4"/>
          <p:cNvSpPr txBox="1">
            <a:spLocks noGrp="1"/>
          </p:cNvSpPr>
          <p:nvPr>
            <p:ph type="body" idx="1"/>
          </p:nvPr>
        </p:nvSpPr>
        <p:spPr>
          <a:xfrm>
            <a:off x="838200" y="1454046"/>
            <a:ext cx="10515600" cy="472291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Informal Education Centers!</a:t>
            </a:r>
            <a:endParaRPr/>
          </a:p>
          <a:p>
            <a:pPr marL="685800" lvl="1" indent="-228600" algn="l" rtl="0">
              <a:lnSpc>
                <a:spcPct val="90000"/>
              </a:lnSpc>
              <a:spcBef>
                <a:spcPts val="500"/>
              </a:spcBef>
              <a:spcAft>
                <a:spcPts val="0"/>
              </a:spcAft>
              <a:buClr>
                <a:schemeClr val="dk1"/>
              </a:buClr>
              <a:buSzPts val="2400"/>
              <a:buChar char="•"/>
            </a:pPr>
            <a:r>
              <a:rPr lang="en-US"/>
              <a:t>Children who visited a museum during kindergarten had higher achievement scores in reading, mathematics, and science in third grade than children who did not. [https://www.imls.gov]</a:t>
            </a:r>
            <a:endParaRPr/>
          </a:p>
          <a:p>
            <a:pPr marL="228600" lvl="0" indent="-228600" algn="l" rtl="0">
              <a:lnSpc>
                <a:spcPct val="90000"/>
              </a:lnSpc>
              <a:spcBef>
                <a:spcPts val="1000"/>
              </a:spcBef>
              <a:spcAft>
                <a:spcPts val="0"/>
              </a:spcAft>
              <a:buClr>
                <a:schemeClr val="dk1"/>
              </a:buClr>
              <a:buSzPts val="2800"/>
              <a:buChar char="•"/>
            </a:pPr>
            <a:r>
              <a:rPr lang="en-US"/>
              <a:t>Preserve History!</a:t>
            </a:r>
            <a:endParaRPr/>
          </a:p>
          <a:p>
            <a:pPr marL="228600" lvl="0" indent="-228600" algn="l" rtl="0">
              <a:lnSpc>
                <a:spcPct val="90000"/>
              </a:lnSpc>
              <a:spcBef>
                <a:spcPts val="1000"/>
              </a:spcBef>
              <a:spcAft>
                <a:spcPts val="0"/>
              </a:spcAft>
              <a:buClr>
                <a:schemeClr val="dk1"/>
              </a:buClr>
              <a:buSzPts val="2800"/>
              <a:buChar char="•"/>
            </a:pPr>
            <a:r>
              <a:rPr lang="en-US"/>
              <a:t>Fun activity!</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b9598542c2_0_123"/>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5400"/>
              <a:buFont typeface="Calibri"/>
              <a:buNone/>
            </a:pPr>
            <a:r>
              <a:rPr lang="en-US" sz="5400"/>
              <a:t>What is the difference between a historic site and a museum?</a:t>
            </a:r>
            <a:endParaRPr/>
          </a:p>
        </p:txBody>
      </p:sp>
      <p:sp>
        <p:nvSpPr>
          <p:cNvPr id="90" name="Google Shape;90;gb9598542c2_0_123"/>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US"/>
              <a:t>Can one place be both?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b9598542c2_0_128"/>
          <p:cNvSpPr txBox="1">
            <a:spLocks noGrp="1"/>
          </p:cNvSpPr>
          <p:nvPr>
            <p:ph type="title"/>
          </p:nvPr>
        </p:nvSpPr>
        <p:spPr>
          <a:xfrm>
            <a:off x="838200" y="365125"/>
            <a:ext cx="10515600" cy="879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Historic Site and Landmark Definition</a:t>
            </a:r>
            <a:endParaRPr/>
          </a:p>
        </p:txBody>
      </p:sp>
      <p:sp>
        <p:nvSpPr>
          <p:cNvPr id="96" name="Google Shape;96;gb9598542c2_0_128"/>
          <p:cNvSpPr txBox="1">
            <a:spLocks noGrp="1"/>
          </p:cNvSpPr>
          <p:nvPr>
            <p:ph type="body" idx="1"/>
          </p:nvPr>
        </p:nvSpPr>
        <p:spPr>
          <a:xfrm>
            <a:off x="838200" y="1454046"/>
            <a:ext cx="10515600" cy="47229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National Historic Landmarks </a:t>
            </a:r>
            <a:r>
              <a:rPr lang="en-US" b="1"/>
              <a:t>(NHLs)</a:t>
            </a:r>
            <a:r>
              <a:rPr lang="en-US"/>
              <a:t> are historic places that hold national significance. The Secretary of the Interior designates these places as exceptional because of their abilities to illustrate U.S. heritage. Today, we have almost 2,600 NHLs in the United States. </a:t>
            </a:r>
            <a:endParaRPr/>
          </a:p>
          <a:p>
            <a:pPr marL="685800" lvl="1" indent="-228600" algn="l" rtl="0">
              <a:lnSpc>
                <a:spcPct val="90000"/>
              </a:lnSpc>
              <a:spcBef>
                <a:spcPts val="500"/>
              </a:spcBef>
              <a:spcAft>
                <a:spcPts val="0"/>
              </a:spcAft>
              <a:buClr>
                <a:schemeClr val="dk1"/>
              </a:buClr>
              <a:buSzPts val="2400"/>
              <a:buChar char="•"/>
            </a:pPr>
            <a:r>
              <a:rPr lang="en-US" u="sng">
                <a:solidFill>
                  <a:schemeClr val="hlink"/>
                </a:solidFill>
                <a:hlinkClick r:id="rId3"/>
              </a:rPr>
              <a:t>https://www.nps.gov/orgs/1582/index.htm</a:t>
            </a:r>
            <a:r>
              <a:rPr lang="en-US"/>
              <a:t> </a:t>
            </a:r>
            <a:endParaRPr/>
          </a:p>
          <a:p>
            <a:pPr marL="228600" lvl="0" indent="-228600" algn="l" rtl="0">
              <a:lnSpc>
                <a:spcPct val="90000"/>
              </a:lnSpc>
              <a:spcBef>
                <a:spcPts val="1000"/>
              </a:spcBef>
              <a:spcAft>
                <a:spcPts val="0"/>
              </a:spcAft>
              <a:buClr>
                <a:schemeClr val="dk1"/>
              </a:buClr>
              <a:buSzPts val="2800"/>
              <a:buChar char="•"/>
            </a:pPr>
            <a:r>
              <a:rPr lang="en-US"/>
              <a:t>“Historic sites” is a more general term for places with significant history, but not registered as a national historic landmark</a:t>
            </a:r>
            <a:endParaRPr/>
          </a:p>
          <a:p>
            <a:pPr marL="228600" lvl="0" indent="-228600" algn="l" rtl="0">
              <a:lnSpc>
                <a:spcPct val="90000"/>
              </a:lnSpc>
              <a:spcBef>
                <a:spcPts val="1000"/>
              </a:spcBef>
              <a:spcAft>
                <a:spcPts val="0"/>
              </a:spcAft>
              <a:buClr>
                <a:schemeClr val="dk1"/>
              </a:buClr>
              <a:buSzPts val="2800"/>
              <a:buChar char="•"/>
            </a:pPr>
            <a:r>
              <a:rPr lang="en-US"/>
              <a:t>Across the United States, 45% of museums are historic sites, historical societies or historic preservation organizations.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animEffect transition="in" filter="fade">
                                      <p:cBhvr>
                                        <p:cTn id="7" dur="1000"/>
                                        <p:tgtEl>
                                          <p:spTgt spid="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6">
                                            <p:txEl>
                                              <p:pRg st="1" end="1"/>
                                            </p:txEl>
                                          </p:spTgt>
                                        </p:tgtEl>
                                        <p:attrNameLst>
                                          <p:attrName>style.visibility</p:attrName>
                                        </p:attrNameLst>
                                      </p:cBhvr>
                                      <p:to>
                                        <p:strVal val="visible"/>
                                      </p:to>
                                    </p:set>
                                    <p:animEffect transition="in" filter="fade">
                                      <p:cBhvr>
                                        <p:cTn id="12" dur="1000"/>
                                        <p:tgtEl>
                                          <p:spTgt spid="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6">
                                            <p:txEl>
                                              <p:pRg st="2" end="2"/>
                                            </p:txEl>
                                          </p:spTgt>
                                        </p:tgtEl>
                                        <p:attrNameLst>
                                          <p:attrName>style.visibility</p:attrName>
                                        </p:attrNameLst>
                                      </p:cBhvr>
                                      <p:to>
                                        <p:strVal val="visible"/>
                                      </p:to>
                                    </p:set>
                                    <p:animEffect transition="in" filter="fade">
                                      <p:cBhvr>
                                        <p:cTn id="17" dur="1000"/>
                                        <p:tgtEl>
                                          <p:spTgt spid="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6">
                                            <p:txEl>
                                              <p:pRg st="3" end="3"/>
                                            </p:txEl>
                                          </p:spTgt>
                                        </p:tgtEl>
                                        <p:attrNameLst>
                                          <p:attrName>style.visibility</p:attrName>
                                        </p:attrNameLst>
                                      </p:cBhvr>
                                      <p:to>
                                        <p:strVal val="visible"/>
                                      </p:to>
                                    </p:set>
                                    <p:animEffect transition="in" filter="fade">
                                      <p:cBhvr>
                                        <p:cTn id="22" dur="1000"/>
                                        <p:tgtEl>
                                          <p:spTgt spid="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b9598542c2_0_105"/>
          <p:cNvSpPr txBox="1">
            <a:spLocks noGrp="1"/>
          </p:cNvSpPr>
          <p:nvPr>
            <p:ph type="title"/>
          </p:nvPr>
        </p:nvSpPr>
        <p:spPr>
          <a:xfrm>
            <a:off x="838200" y="365125"/>
            <a:ext cx="11353800" cy="879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Are Museums / Historic Sites Accessible to all?</a:t>
            </a:r>
            <a:endParaRPr/>
          </a:p>
        </p:txBody>
      </p:sp>
      <p:sp>
        <p:nvSpPr>
          <p:cNvPr id="103" name="Google Shape;103;gb9598542c2_0_105"/>
          <p:cNvSpPr txBox="1">
            <a:spLocks noGrp="1"/>
          </p:cNvSpPr>
          <p:nvPr>
            <p:ph type="body" idx="1"/>
          </p:nvPr>
        </p:nvSpPr>
        <p:spPr>
          <a:xfrm>
            <a:off x="838200" y="1454046"/>
            <a:ext cx="10515600" cy="4722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Building Accessibility</a:t>
            </a:r>
            <a:endParaRPr/>
          </a:p>
          <a:p>
            <a:pPr marL="0" lvl="0" indent="0" algn="l" rtl="0">
              <a:spcBef>
                <a:spcPts val="1000"/>
              </a:spcBef>
              <a:spcAft>
                <a:spcPts val="0"/>
              </a:spcAft>
              <a:buNone/>
            </a:pPr>
            <a:r>
              <a:rPr lang="en-US"/>
              <a:t>Admission Cost</a:t>
            </a:r>
            <a:endParaRPr/>
          </a:p>
          <a:p>
            <a:pPr marL="0" lvl="0" indent="0" algn="l" rtl="0">
              <a:spcBef>
                <a:spcPts val="1000"/>
              </a:spcBef>
              <a:spcAft>
                <a:spcPts val="0"/>
              </a:spcAft>
              <a:buNone/>
            </a:pPr>
            <a:r>
              <a:rPr lang="en-US"/>
              <a:t>COVID…</a:t>
            </a:r>
            <a:endParaRPr/>
          </a:p>
          <a:p>
            <a:pPr marL="0" lvl="0" indent="0" algn="l" rtl="0">
              <a:spcBef>
                <a:spcPts val="1000"/>
              </a:spcBef>
              <a:spcAft>
                <a:spcPts val="0"/>
              </a:spcAft>
              <a:buNone/>
            </a:pPr>
            <a:r>
              <a:rPr lang="en-US"/>
              <a:t>Travel… </a:t>
            </a:r>
            <a:endParaRPr/>
          </a:p>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r>
              <a:rPr lang="en-US"/>
              <a:t>But what about the “stuff” inside the museum?</a:t>
            </a:r>
            <a:endParaRPr/>
          </a:p>
          <a:p>
            <a:pPr marL="0" lvl="0" indent="0" algn="l" rtl="0">
              <a:spcBef>
                <a:spcPts val="1000"/>
              </a:spcBef>
              <a:spcAft>
                <a:spcPts val="0"/>
              </a:spcAft>
              <a:buNone/>
            </a:pPr>
            <a:endParaRPr/>
          </a:p>
          <a:p>
            <a:pPr marL="0" lvl="0" indent="0" algn="l" rtl="0">
              <a:spcBef>
                <a:spcPts val="10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6"/>
          <p:cNvSpPr txBox="1">
            <a:spLocks noGrp="1"/>
          </p:cNvSpPr>
          <p:nvPr>
            <p:ph type="ctrTitle"/>
          </p:nvPr>
        </p:nvSpPr>
        <p:spPr>
          <a:xfrm>
            <a:off x="1524000" y="1122363"/>
            <a:ext cx="9144000" cy="2387600"/>
          </a:xfrm>
          <a:prstGeom prst="rect">
            <a:avLst/>
          </a:prstGeom>
          <a:solidFill>
            <a:srgbClr val="7030A0"/>
          </a:solidFill>
          <a:ln>
            <a:noFill/>
          </a:ln>
        </p:spPr>
        <p:txBody>
          <a:bodyPr spcFirstLastPara="1" wrap="square" lIns="91425" tIns="45700" rIns="91425" bIns="45700" anchor="ctr" anchorCtr="1">
            <a:normAutofit/>
          </a:bodyPr>
          <a:lstStyle/>
          <a:p>
            <a:pPr marL="0" lvl="0" indent="0" algn="ctr" rtl="0">
              <a:lnSpc>
                <a:spcPct val="90000"/>
              </a:lnSpc>
              <a:spcBef>
                <a:spcPts val="0"/>
              </a:spcBef>
              <a:spcAft>
                <a:spcPts val="0"/>
              </a:spcAft>
              <a:buClr>
                <a:schemeClr val="lt1"/>
              </a:buClr>
              <a:buSzPts val="6000"/>
              <a:buFont typeface="Calibri"/>
              <a:buNone/>
            </a:pPr>
            <a:r>
              <a:rPr lang="en-US"/>
              <a:t>“Sensory Tools” </a:t>
            </a:r>
            <a:endParaRPr/>
          </a:p>
        </p:txBody>
      </p:sp>
      <p:sp>
        <p:nvSpPr>
          <p:cNvPr id="109" name="Google Shape;109;p6"/>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a:p>
            <a:pPr marL="0" lvl="0" indent="0" algn="ctr" rtl="0">
              <a:lnSpc>
                <a:spcPct val="90000"/>
              </a:lnSpc>
              <a:spcBef>
                <a:spcPts val="0"/>
              </a:spcBef>
              <a:spcAft>
                <a:spcPts val="0"/>
              </a:spcAft>
              <a:buClr>
                <a:schemeClr val="dk1"/>
              </a:buClr>
              <a:buSzPts val="2400"/>
              <a:buNone/>
            </a:pPr>
            <a:r>
              <a:rPr lang="en-US"/>
              <a:t>A collaboration between NYU and the Intrepid Museum</a:t>
            </a:r>
            <a:endParaRPr/>
          </a:p>
          <a:p>
            <a:pPr marL="0" lvl="0" indent="0" algn="ctr" rtl="0">
              <a:lnSpc>
                <a:spcPct val="90000"/>
              </a:lnSpc>
              <a:spcBef>
                <a:spcPts val="1000"/>
              </a:spcBef>
              <a:spcAft>
                <a:spcPts val="0"/>
              </a:spcAft>
              <a:buClr>
                <a:schemeClr val="dk1"/>
              </a:buClr>
              <a:buSzPts val="2400"/>
              <a:buNone/>
            </a:pPr>
            <a:r>
              <a:rPr lang="en-US" u="sng">
                <a:solidFill>
                  <a:schemeClr val="hlink"/>
                </a:solidFill>
                <a:hlinkClick r:id="rId3"/>
              </a:rPr>
              <a:t>https://sites.google.com/view/sensory-tools-project/home</a:t>
            </a:r>
            <a:r>
              <a:rPr lang="en-US"/>
              <a:t> </a:t>
            </a:r>
            <a:endParaRPr/>
          </a:p>
        </p:txBody>
      </p:sp>
    </p:spTree>
  </p:cSld>
  <p:clrMapOvr>
    <a:masterClrMapping/>
  </p:clrMapOvr>
</p:sld>
</file>

<file path=ppt/theme/theme1.xml><?xml version="1.0" encoding="utf-8"?>
<a:theme xmlns:a="http://schemas.openxmlformats.org/drawingml/2006/main" name="AP MA 2021">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953</Words>
  <Application>Microsoft Macintosh PowerPoint</Application>
  <PresentationFormat>Widescreen</PresentationFormat>
  <Paragraphs>87</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AP MA 2021</vt:lpstr>
      <vt:lpstr>Access and Assistive Technology in Historic Sites and Museums </vt:lpstr>
      <vt:lpstr>Who are we?</vt:lpstr>
      <vt:lpstr>Who are you?</vt:lpstr>
      <vt:lpstr>Access and Assistive Technology in Historic Sites and Museums </vt:lpstr>
      <vt:lpstr>Why are Museums Important?</vt:lpstr>
      <vt:lpstr>What is the difference between a historic site and a museum?</vt:lpstr>
      <vt:lpstr>Historic Site and Landmark Definition</vt:lpstr>
      <vt:lpstr>Are Museums / Historic Sites Accessible to all?</vt:lpstr>
      <vt:lpstr>“Sensory Tools” </vt:lpstr>
      <vt:lpstr>Goals of Sensory Tools Project</vt:lpstr>
      <vt:lpstr>What is the “Sensory Tools” Project?</vt:lpstr>
      <vt:lpstr>What is Interpretation?</vt:lpstr>
      <vt:lpstr>Museum Interpretation </vt:lpstr>
      <vt:lpstr>Museum Interpretation Examples</vt:lpstr>
      <vt:lpstr>How do we make sure Interpretation is Accessible to all visitors?</vt:lpstr>
      <vt:lpstr>Breakout!</vt:lpstr>
      <vt:lpstr>Syllabus Overview</vt:lpstr>
      <vt:lpstr>For 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and Assistive Technology in Historic Sites and Museums </dc:title>
  <dc:creator>Amy Hurst</dc:creator>
  <cp:lastModifiedBy>Amy Hurst</cp:lastModifiedBy>
  <cp:revision>1</cp:revision>
  <dcterms:created xsi:type="dcterms:W3CDTF">2020-01-28T18:37:22Z</dcterms:created>
  <dcterms:modified xsi:type="dcterms:W3CDTF">2021-01-29T02:00:08Z</dcterms:modified>
</cp:coreProperties>
</file>