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61" r:id="rId2"/>
    <p:sldId id="881" r:id="rId3"/>
    <p:sldId id="880" r:id="rId4"/>
    <p:sldId id="893" r:id="rId5"/>
    <p:sldId id="902" r:id="rId6"/>
    <p:sldId id="896" r:id="rId7"/>
    <p:sldId id="903" r:id="rId8"/>
    <p:sldId id="288" r:id="rId9"/>
    <p:sldId id="900" r:id="rId10"/>
    <p:sldId id="883" r:id="rId11"/>
    <p:sldId id="289" r:id="rId12"/>
    <p:sldId id="869" r:id="rId13"/>
    <p:sldId id="870" r:id="rId14"/>
    <p:sldId id="882" r:id="rId15"/>
    <p:sldId id="886" r:id="rId16"/>
    <p:sldId id="887" r:id="rId17"/>
    <p:sldId id="587" r:id="rId18"/>
    <p:sldId id="884" r:id="rId19"/>
    <p:sldId id="885" r:id="rId20"/>
    <p:sldId id="888" r:id="rId21"/>
    <p:sldId id="891" r:id="rId22"/>
    <p:sldId id="889" r:id="rId23"/>
    <p:sldId id="890" r:id="rId24"/>
    <p:sldId id="895" r:id="rId25"/>
    <p:sldId id="897" r:id="rId26"/>
    <p:sldId id="901" r:id="rId27"/>
    <p:sldId id="904" r:id="rId28"/>
    <p:sldId id="898" r:id="rId29"/>
    <p:sldId id="899" r:id="rId30"/>
    <p:sldId id="286" r:id="rId31"/>
    <p:sldId id="905" r:id="rId32"/>
    <p:sldId id="877" r:id="rId33"/>
    <p:sldId id="90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849"/>
    <p:restoredTop sz="94666"/>
  </p:normalViewPr>
  <p:slideViewPr>
    <p:cSldViewPr snapToGrid="0" snapToObjects="1">
      <p:cViewPr varScale="1">
        <p:scale>
          <a:sx n="124" d="100"/>
          <a:sy n="124" d="100"/>
        </p:scale>
        <p:origin x="544" y="176"/>
      </p:cViewPr>
      <p:guideLst/>
    </p:cSldViewPr>
  </p:slideViewPr>
  <p:notesTextViewPr>
    <p:cViewPr>
      <p:scale>
        <a:sx n="1" d="1"/>
        <a:sy n="1" d="1"/>
      </p:scale>
      <p:origin x="0" y="0"/>
    </p:cViewPr>
  </p:notesTextViewPr>
  <p:sorterViewPr>
    <p:cViewPr>
      <p:scale>
        <a:sx n="130" d="100"/>
        <a:sy n="13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1ECDCD-D38A-5643-8CF3-72A683838568}" type="datetimeFigureOut">
              <a:rPr lang="en-US" smtClean="0"/>
              <a:t>1/30/20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BF009EA-7522-6A4A-B644-483500302E9A}" type="slidenum">
              <a:rPr lang="en-US" smtClean="0"/>
              <a:t>‹#›</a:t>
            </a:fld>
            <a:endParaRPr lang="en-US"/>
          </a:p>
        </p:txBody>
      </p:sp>
    </p:spTree>
    <p:extLst>
      <p:ext uri="{BB962C8B-B14F-4D97-AF65-F5344CB8AC3E}">
        <p14:creationId xmlns:p14="http://schemas.microsoft.com/office/powerpoint/2010/main" val="602959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4ca060179_0_6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4ca060179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36774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F009EA-7522-6A4A-B644-483500302E9A}" type="slidenum">
              <a:rPr lang="en-US" smtClean="0"/>
              <a:t>10</a:t>
            </a:fld>
            <a:endParaRPr lang="en-US"/>
          </a:p>
        </p:txBody>
      </p:sp>
    </p:spTree>
    <p:extLst>
      <p:ext uri="{BB962C8B-B14F-4D97-AF65-F5344CB8AC3E}">
        <p14:creationId xmlns:p14="http://schemas.microsoft.com/office/powerpoint/2010/main" val="289776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a:t>Understanding who the target users are and determining what kind of support the product can provide</a:t>
            </a:r>
          </a:p>
          <a:p>
            <a:pPr marL="228600" indent="-228600">
              <a:buAutoNum type="arabicPeriod"/>
            </a:pPr>
            <a:r>
              <a:rPr lang="en-US" baseline="0" dirty="0"/>
              <a:t>The core activity of ID – suggesting ideas to meet the requirements. 2 sub-activities – conceptual and concrete design. </a:t>
            </a:r>
            <a:r>
              <a:rPr lang="en-US" b="1" baseline="0" dirty="0"/>
              <a:t>Conceptual </a:t>
            </a:r>
            <a:r>
              <a:rPr lang="en-US" b="0" baseline="0" dirty="0"/>
              <a:t>– (high level) what people can do and what concepts are needed to understand what to do. </a:t>
            </a:r>
            <a:r>
              <a:rPr lang="en-US" b="1" baseline="0" dirty="0"/>
              <a:t>Concrete </a:t>
            </a:r>
            <a:r>
              <a:rPr lang="en-US" b="0" baseline="0" dirty="0"/>
              <a:t>– product details – colors, sounds, images to use, etc.</a:t>
            </a:r>
          </a:p>
          <a:p>
            <a:pPr marL="228600" indent="-228600">
              <a:buAutoNum type="arabicPeriod"/>
            </a:pPr>
            <a:r>
              <a:rPr lang="en-US" b="0" baseline="0" dirty="0"/>
              <a:t>Lots of ways. Paper-based good at early stages to help identify problems</a:t>
            </a:r>
          </a:p>
          <a:p>
            <a:pPr marL="228600" indent="-228600">
              <a:buAutoNum type="arabicPeriod"/>
            </a:pPr>
            <a:r>
              <a:rPr lang="en-US" b="0" baseline="0" dirty="0"/>
              <a:t>Determining usability and acceptability of a product</a:t>
            </a:r>
          </a:p>
        </p:txBody>
      </p:sp>
      <p:sp>
        <p:nvSpPr>
          <p:cNvPr id="4" name="Slide Number Placeholder 3"/>
          <p:cNvSpPr>
            <a:spLocks noGrp="1"/>
          </p:cNvSpPr>
          <p:nvPr>
            <p:ph type="sldNum" sz="quarter" idx="10"/>
          </p:nvPr>
        </p:nvSpPr>
        <p:spPr/>
        <p:txBody>
          <a:bodyPr/>
          <a:lstStyle/>
          <a:p>
            <a:fld id="{44DAB974-2549-0549-8F0F-49C2826244B4}" type="slidenum">
              <a:rPr lang="en-US" smtClean="0"/>
              <a:t>12</a:t>
            </a:fld>
            <a:endParaRPr lang="en-US"/>
          </a:p>
        </p:txBody>
      </p:sp>
    </p:spTree>
    <p:extLst>
      <p:ext uri="{BB962C8B-B14F-4D97-AF65-F5344CB8AC3E}">
        <p14:creationId xmlns:p14="http://schemas.microsoft.com/office/powerpoint/2010/main" val="40150015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7F2D46C-139E-2F4F-8987-EC36C117A5B1}" type="slidenum">
              <a:rPr lang="en-GB"/>
              <a:pPr/>
              <a:t>13</a:t>
            </a:fld>
            <a:endParaRPr lang="en-GB"/>
          </a:p>
        </p:txBody>
      </p:sp>
      <p:sp>
        <p:nvSpPr>
          <p:cNvPr id="2" name="Notes Placeholder 1"/>
          <p:cNvSpPr>
            <a:spLocks noGrp="1"/>
          </p:cNvSpPr>
          <p:nvPr>
            <p:ph type="body" idx="1"/>
          </p:nvPr>
        </p:nvSpPr>
        <p:spPr/>
        <p:txBody>
          <a:bodyPr/>
          <a:lstStyle/>
          <a:p>
            <a:r>
              <a:rPr lang="en-US" dirty="0" err="1"/>
              <a:t>preece</a:t>
            </a:r>
            <a:endParaRPr lang="en-US" dirty="0"/>
          </a:p>
          <a:p>
            <a:r>
              <a:rPr lang="en-US" dirty="0"/>
              <a:t>The 4 activities are intertwined and not linear. </a:t>
            </a:r>
          </a:p>
          <a:p>
            <a:r>
              <a:rPr lang="en-US" dirty="0"/>
              <a:t>After</a:t>
            </a:r>
            <a:r>
              <a:rPr lang="en-US" baseline="0" dirty="0"/>
              <a:t> </a:t>
            </a:r>
            <a:r>
              <a:rPr lang="en-US" baseline="0" dirty="0" err="1"/>
              <a:t>eval</a:t>
            </a:r>
            <a:r>
              <a:rPr lang="en-US" baseline="0" dirty="0"/>
              <a:t> – may go straight to designing alternatives or it may be necessary to go back and establish more requirements</a:t>
            </a:r>
            <a:endParaRPr lang="en-US" dirty="0"/>
          </a:p>
          <a:p>
            <a:endParaRPr lang="en-US" dirty="0"/>
          </a:p>
          <a:p>
            <a:endParaRPr lang="en-US" dirty="0"/>
          </a:p>
        </p:txBody>
      </p:sp>
    </p:spTree>
    <p:extLst>
      <p:ext uri="{BB962C8B-B14F-4D97-AF65-F5344CB8AC3E}">
        <p14:creationId xmlns:p14="http://schemas.microsoft.com/office/powerpoint/2010/main" val="2503376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When</a:t>
            </a:r>
            <a:r>
              <a:rPr lang="en-US" baseline="0" dirty="0"/>
              <a:t> I talk about AT, I use the broad definition from the Access Board. Which can be simplified to be anything that is used to increase, maintain or improve the capabilities of individuals with disabilities. </a:t>
            </a:r>
            <a:endParaRPr lang="en-US" dirty="0"/>
          </a:p>
        </p:txBody>
      </p:sp>
      <p:sp>
        <p:nvSpPr>
          <p:cNvPr id="4" name="Slide Number Placeholder 3"/>
          <p:cNvSpPr>
            <a:spLocks noGrp="1"/>
          </p:cNvSpPr>
          <p:nvPr>
            <p:ph type="sldNum" sz="quarter" idx="10"/>
          </p:nvPr>
        </p:nvSpPr>
        <p:spPr/>
        <p:txBody>
          <a:bodyPr/>
          <a:lstStyle/>
          <a:p>
            <a:fld id="{C8B048A0-66C1-7148-9053-4CE2C508E37B}" type="slidenum">
              <a:rPr lang="en-US" smtClean="0"/>
              <a:t>17</a:t>
            </a:fld>
            <a:endParaRPr lang="en-US" dirty="0"/>
          </a:p>
        </p:txBody>
      </p:sp>
    </p:spTree>
    <p:extLst>
      <p:ext uri="{BB962C8B-B14F-4D97-AF65-F5344CB8AC3E}">
        <p14:creationId xmlns:p14="http://schemas.microsoft.com/office/powerpoint/2010/main" val="29404046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F009EA-7522-6A4A-B644-483500302E9A}" type="slidenum">
              <a:rPr lang="en-US" smtClean="0"/>
              <a:t>31</a:t>
            </a:fld>
            <a:endParaRPr lang="en-US"/>
          </a:p>
        </p:txBody>
      </p:sp>
    </p:spTree>
    <p:extLst>
      <p:ext uri="{BB962C8B-B14F-4D97-AF65-F5344CB8AC3E}">
        <p14:creationId xmlns:p14="http://schemas.microsoft.com/office/powerpoint/2010/main" val="794196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EA05-33A1-B94E-B1F2-50192C4676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9295878A-85D4-4945-AD60-9F1A828D9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89102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9EA05-33A1-B94E-B1F2-50192C4676DB}"/>
              </a:ext>
            </a:extLst>
          </p:cNvPr>
          <p:cNvSpPr>
            <a:spLocks noGrp="1"/>
          </p:cNvSpPr>
          <p:nvPr>
            <p:ph type="ctrTitle"/>
          </p:nvPr>
        </p:nvSpPr>
        <p:spPr>
          <a:xfrm>
            <a:off x="1524000" y="1122363"/>
            <a:ext cx="9144000" cy="2387600"/>
          </a:xfrm>
          <a:solidFill>
            <a:srgbClr val="7030A0"/>
          </a:solidFill>
        </p:spPr>
        <p:txBody>
          <a:bodyPr anchor="ctr" anchorCtr="1"/>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9295878A-85D4-4945-AD60-9F1A828D9C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579313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FF30C-4281-3A4C-BAB4-B4B0195E01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EF2728-5497-244C-95DE-38968994D2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26B3B85D-2046-E944-8941-3F1F45F4C6B5}"/>
              </a:ext>
            </a:extLst>
          </p:cNvPr>
          <p:cNvSpPr/>
          <p:nvPr userDrawn="1"/>
        </p:nvSpPr>
        <p:spPr>
          <a:xfrm>
            <a:off x="838200" y="1215065"/>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
        <p:nvSpPr>
          <p:cNvPr id="10" name="Rectangle 9">
            <a:extLst>
              <a:ext uri="{FF2B5EF4-FFF2-40B4-BE49-F238E27FC236}">
                <a16:creationId xmlns:a16="http://schemas.microsoft.com/office/drawing/2014/main" id="{C81478DE-D645-C34C-9252-DF12F21817CE}"/>
              </a:ext>
            </a:extLst>
          </p:cNvPr>
          <p:cNvSpPr/>
          <p:nvPr userDrawn="1"/>
        </p:nvSpPr>
        <p:spPr>
          <a:xfrm>
            <a:off x="0" y="6197209"/>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Tree>
    <p:extLst>
      <p:ext uri="{BB962C8B-B14F-4D97-AF65-F5344CB8AC3E}">
        <p14:creationId xmlns:p14="http://schemas.microsoft.com/office/powerpoint/2010/main" val="61427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7CE85-4794-4B4F-B3C8-AEF0A0A110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AEB18AD-E8BC-8144-B493-91A9D28724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32976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DF3F4-9BD1-5541-814B-4695B2D0D3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DEFAAF-32D9-B444-9E00-25E05C60EA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27D105-4517-984D-B1AD-1BBD2E4B7B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E4B714E6-CAE1-7745-BA72-C016668F5049}"/>
              </a:ext>
            </a:extLst>
          </p:cNvPr>
          <p:cNvSpPr/>
          <p:nvPr userDrawn="1"/>
        </p:nvSpPr>
        <p:spPr>
          <a:xfrm>
            <a:off x="838200" y="1215065"/>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
        <p:nvSpPr>
          <p:cNvPr id="7" name="Rectangle 6">
            <a:extLst>
              <a:ext uri="{FF2B5EF4-FFF2-40B4-BE49-F238E27FC236}">
                <a16:creationId xmlns:a16="http://schemas.microsoft.com/office/drawing/2014/main" id="{2AD74C2D-F1F6-D044-9DC0-2B846E2BCF64}"/>
              </a:ext>
            </a:extLst>
          </p:cNvPr>
          <p:cNvSpPr/>
          <p:nvPr userDrawn="1"/>
        </p:nvSpPr>
        <p:spPr>
          <a:xfrm>
            <a:off x="0" y="6197209"/>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Tree>
    <p:extLst>
      <p:ext uri="{BB962C8B-B14F-4D97-AF65-F5344CB8AC3E}">
        <p14:creationId xmlns:p14="http://schemas.microsoft.com/office/powerpoint/2010/main" val="329817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AE6DD-2571-A243-8EA4-8F0B3749040E}"/>
              </a:ext>
            </a:extLst>
          </p:cNvPr>
          <p:cNvSpPr>
            <a:spLocks noGrp="1"/>
          </p:cNvSpPr>
          <p:nvPr>
            <p:ph type="title"/>
          </p:nvPr>
        </p:nvSpPr>
        <p:spPr>
          <a:xfrm>
            <a:off x="839788" y="365125"/>
            <a:ext cx="10515600" cy="895659"/>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4CA9CD0B-CE6A-634C-964A-6BDF1F44ADA7}"/>
              </a:ext>
            </a:extLst>
          </p:cNvPr>
          <p:cNvSpPr>
            <a:spLocks noGrp="1"/>
          </p:cNvSpPr>
          <p:nvPr>
            <p:ph type="body" idx="1"/>
          </p:nvPr>
        </p:nvSpPr>
        <p:spPr>
          <a:xfrm>
            <a:off x="839788" y="1426332"/>
            <a:ext cx="5157787" cy="823912"/>
          </a:xfrm>
        </p:spPr>
        <p:txBody>
          <a:bodyPr anchor="b">
            <a:normAutofit/>
          </a:bodyPr>
          <a:lstStyle>
            <a:lvl1pPr marL="0" indent="0">
              <a:buNone/>
              <a:defRPr sz="32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78EFE17-11BD-5A4A-8382-5B7F252F2FFD}"/>
              </a:ext>
            </a:extLst>
          </p:cNvPr>
          <p:cNvSpPr>
            <a:spLocks noGrp="1"/>
          </p:cNvSpPr>
          <p:nvPr>
            <p:ph sz="half" idx="2"/>
          </p:nvPr>
        </p:nvSpPr>
        <p:spPr>
          <a:xfrm>
            <a:off x="839788" y="2250244"/>
            <a:ext cx="5157787" cy="39394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307B917-8B2A-4247-A7E7-3B733AB4B55F}"/>
              </a:ext>
            </a:extLst>
          </p:cNvPr>
          <p:cNvSpPr>
            <a:spLocks noGrp="1"/>
          </p:cNvSpPr>
          <p:nvPr>
            <p:ph type="body" sz="quarter" idx="3"/>
          </p:nvPr>
        </p:nvSpPr>
        <p:spPr>
          <a:xfrm>
            <a:off x="6172200" y="1426332"/>
            <a:ext cx="5183188" cy="823912"/>
          </a:xfrm>
        </p:spPr>
        <p:txBody>
          <a:bodyPr anchor="b"/>
          <a:lstStyle>
            <a:lvl1pPr marL="0" indent="0">
              <a:buNone/>
              <a:defRPr sz="32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2A3336-C99A-A347-8DE0-5675CC48B8E0}"/>
              </a:ext>
            </a:extLst>
          </p:cNvPr>
          <p:cNvSpPr>
            <a:spLocks noGrp="1"/>
          </p:cNvSpPr>
          <p:nvPr>
            <p:ph sz="quarter" idx="4"/>
          </p:nvPr>
        </p:nvSpPr>
        <p:spPr>
          <a:xfrm>
            <a:off x="6172200" y="2250244"/>
            <a:ext cx="5183188" cy="39394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a:extLst>
              <a:ext uri="{FF2B5EF4-FFF2-40B4-BE49-F238E27FC236}">
                <a16:creationId xmlns:a16="http://schemas.microsoft.com/office/drawing/2014/main" id="{6E225EF2-8098-514F-96AF-437B97ECECCF}"/>
              </a:ext>
            </a:extLst>
          </p:cNvPr>
          <p:cNvSpPr/>
          <p:nvPr userDrawn="1"/>
        </p:nvSpPr>
        <p:spPr>
          <a:xfrm>
            <a:off x="838200" y="1215065"/>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
        <p:nvSpPr>
          <p:cNvPr id="9" name="Rectangle 8">
            <a:extLst>
              <a:ext uri="{FF2B5EF4-FFF2-40B4-BE49-F238E27FC236}">
                <a16:creationId xmlns:a16="http://schemas.microsoft.com/office/drawing/2014/main" id="{41AAF3E9-4F85-3A46-B6A8-6A0E7ABCBA46}"/>
              </a:ext>
            </a:extLst>
          </p:cNvPr>
          <p:cNvSpPr/>
          <p:nvPr userDrawn="1"/>
        </p:nvSpPr>
        <p:spPr>
          <a:xfrm>
            <a:off x="0" y="6197209"/>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Tree>
    <p:extLst>
      <p:ext uri="{BB962C8B-B14F-4D97-AF65-F5344CB8AC3E}">
        <p14:creationId xmlns:p14="http://schemas.microsoft.com/office/powerpoint/2010/main" val="57420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956F4-1C81-C341-BD27-D978A8C03481}"/>
              </a:ext>
            </a:extLst>
          </p:cNvPr>
          <p:cNvSpPr>
            <a:spLocks noGrp="1"/>
          </p:cNvSpPr>
          <p:nvPr>
            <p:ph type="title"/>
          </p:nvPr>
        </p:nvSpPr>
        <p:spPr/>
        <p:txBody>
          <a:bodyPr/>
          <a:lstStyle/>
          <a:p>
            <a:r>
              <a:rPr lang="en-US"/>
              <a:t>Click to edit Master title style</a:t>
            </a:r>
          </a:p>
        </p:txBody>
      </p:sp>
      <p:sp>
        <p:nvSpPr>
          <p:cNvPr id="6" name="Rectangle 5">
            <a:extLst>
              <a:ext uri="{FF2B5EF4-FFF2-40B4-BE49-F238E27FC236}">
                <a16:creationId xmlns:a16="http://schemas.microsoft.com/office/drawing/2014/main" id="{1A43C0D9-6505-5C4F-913E-1BA86737D846}"/>
              </a:ext>
            </a:extLst>
          </p:cNvPr>
          <p:cNvSpPr/>
          <p:nvPr userDrawn="1"/>
        </p:nvSpPr>
        <p:spPr>
          <a:xfrm>
            <a:off x="838200" y="1215065"/>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
        <p:nvSpPr>
          <p:cNvPr id="5" name="Rectangle 4">
            <a:extLst>
              <a:ext uri="{FF2B5EF4-FFF2-40B4-BE49-F238E27FC236}">
                <a16:creationId xmlns:a16="http://schemas.microsoft.com/office/drawing/2014/main" id="{37476A0D-2423-324C-8715-55037D8B7A74}"/>
              </a:ext>
            </a:extLst>
          </p:cNvPr>
          <p:cNvSpPr/>
          <p:nvPr userDrawn="1"/>
        </p:nvSpPr>
        <p:spPr>
          <a:xfrm>
            <a:off x="0" y="6197209"/>
            <a:ext cx="11353800" cy="45719"/>
          </a:xfrm>
          <a:prstGeom prst="rect">
            <a:avLst/>
          </a:prstGeom>
          <a:solidFill>
            <a:srgbClr val="7030A0"/>
          </a:solidFill>
          <a:ln>
            <a:solidFill>
              <a:srgbClr val="7030A0"/>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Tree>
    <p:extLst>
      <p:ext uri="{BB962C8B-B14F-4D97-AF65-F5344CB8AC3E}">
        <p14:creationId xmlns:p14="http://schemas.microsoft.com/office/powerpoint/2010/main" val="116213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429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28"/>
        <p:cNvGrpSpPr/>
        <p:nvPr/>
      </p:nvGrpSpPr>
      <p:grpSpPr>
        <a:xfrm>
          <a:off x="0" y="0"/>
          <a:ext cx="0" cy="0"/>
          <a:chOff x="0" y="0"/>
          <a:chExt cx="0" cy="0"/>
        </a:xfrm>
      </p:grpSpPr>
      <p:sp>
        <p:nvSpPr>
          <p:cNvPr id="129" name="Google Shape;129;p24"/>
          <p:cNvSpPr/>
          <p:nvPr userDrawn="1"/>
        </p:nvSpPr>
        <p:spPr>
          <a:xfrm>
            <a:off x="6096000" y="-166"/>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Font typeface="Arial"/>
              <a:buNone/>
            </a:pPr>
            <a:endParaRPr sz="1500" b="0" i="0" u="none" strike="noStrike" cap="none">
              <a:solidFill>
                <a:srgbClr val="000000"/>
              </a:solidFill>
              <a:latin typeface="Arial"/>
              <a:ea typeface="Arial"/>
              <a:cs typeface="Arial"/>
              <a:sym typeface="Arial"/>
            </a:endParaRPr>
          </a:p>
        </p:txBody>
      </p:sp>
      <p:sp>
        <p:nvSpPr>
          <p:cNvPr id="130" name="Google Shape;130;p24"/>
          <p:cNvSpPr txBox="1">
            <a:spLocks noGrp="1"/>
          </p:cNvSpPr>
          <p:nvPr>
            <p:ph type="title"/>
          </p:nvPr>
        </p:nvSpPr>
        <p:spPr>
          <a:xfrm>
            <a:off x="354000" y="1644233"/>
            <a:ext cx="5393700" cy="1976400"/>
          </a:xfrm>
          <a:prstGeom prst="rect">
            <a:avLst/>
          </a:prstGeom>
          <a:noFill/>
          <a:ln>
            <a:noFill/>
          </a:ln>
        </p:spPr>
        <p:txBody>
          <a:bodyPr spcFirstLastPara="1" wrap="square" lIns="91425" tIns="91425" rIns="91425" bIns="91425" anchor="b" anchorCtr="0"/>
          <a:lstStyle>
            <a:lvl1pPr marL="0" marR="0" lvl="0" indent="0" algn="ctr" rtl="0">
              <a:lnSpc>
                <a:spcPct val="100000"/>
              </a:lnSpc>
              <a:spcBef>
                <a:spcPts val="0"/>
              </a:spcBef>
              <a:spcAft>
                <a:spcPts val="0"/>
              </a:spcAft>
              <a:buClr>
                <a:schemeClr val="dk1"/>
              </a:buClr>
              <a:buSzPts val="1400"/>
              <a:buFont typeface="Arial"/>
              <a:buNone/>
              <a:defRPr sz="5600" b="1" i="0" u="none" strike="noStrike" cap="none">
                <a:solidFill>
                  <a:schemeClr val="dk1"/>
                </a:solidFill>
                <a:latin typeface="Arial"/>
                <a:ea typeface="Arial"/>
                <a:cs typeface="Arial"/>
                <a:sym typeface="Arial"/>
              </a:defRPr>
            </a:lvl1pPr>
            <a:lvl2pPr lvl="1" indent="0" algn="ctr" rtl="0">
              <a:spcBef>
                <a:spcPts val="0"/>
              </a:spcBef>
              <a:spcAft>
                <a:spcPts val="0"/>
              </a:spcAft>
              <a:buClr>
                <a:schemeClr val="dk1"/>
              </a:buClr>
              <a:buSzPts val="1400"/>
              <a:buFont typeface="Arial"/>
              <a:buNone/>
              <a:defRPr sz="5600">
                <a:solidFill>
                  <a:schemeClr val="dk1"/>
                </a:solidFill>
              </a:defRPr>
            </a:lvl2pPr>
            <a:lvl3pPr lvl="2" indent="0" algn="ctr" rtl="0">
              <a:spcBef>
                <a:spcPts val="0"/>
              </a:spcBef>
              <a:spcAft>
                <a:spcPts val="0"/>
              </a:spcAft>
              <a:buClr>
                <a:schemeClr val="dk1"/>
              </a:buClr>
              <a:buSzPts val="1400"/>
              <a:buFont typeface="Arial"/>
              <a:buNone/>
              <a:defRPr sz="5600">
                <a:solidFill>
                  <a:schemeClr val="dk1"/>
                </a:solidFill>
              </a:defRPr>
            </a:lvl3pPr>
            <a:lvl4pPr lvl="3" indent="0" algn="ctr" rtl="0">
              <a:spcBef>
                <a:spcPts val="0"/>
              </a:spcBef>
              <a:spcAft>
                <a:spcPts val="0"/>
              </a:spcAft>
              <a:buClr>
                <a:schemeClr val="dk1"/>
              </a:buClr>
              <a:buSzPts val="1400"/>
              <a:buFont typeface="Arial"/>
              <a:buNone/>
              <a:defRPr sz="5600">
                <a:solidFill>
                  <a:schemeClr val="dk1"/>
                </a:solidFill>
              </a:defRPr>
            </a:lvl4pPr>
            <a:lvl5pPr lvl="4" indent="0" algn="ctr" rtl="0">
              <a:spcBef>
                <a:spcPts val="0"/>
              </a:spcBef>
              <a:spcAft>
                <a:spcPts val="0"/>
              </a:spcAft>
              <a:buClr>
                <a:schemeClr val="dk1"/>
              </a:buClr>
              <a:buSzPts val="1400"/>
              <a:buFont typeface="Arial"/>
              <a:buNone/>
              <a:defRPr sz="5600">
                <a:solidFill>
                  <a:schemeClr val="dk1"/>
                </a:solidFill>
              </a:defRPr>
            </a:lvl5pPr>
            <a:lvl6pPr lvl="5" indent="0" algn="ctr" rtl="0">
              <a:spcBef>
                <a:spcPts val="0"/>
              </a:spcBef>
              <a:spcAft>
                <a:spcPts val="0"/>
              </a:spcAft>
              <a:buClr>
                <a:schemeClr val="dk1"/>
              </a:buClr>
              <a:buSzPts val="1400"/>
              <a:buFont typeface="Arial"/>
              <a:buNone/>
              <a:defRPr sz="5600">
                <a:solidFill>
                  <a:schemeClr val="dk1"/>
                </a:solidFill>
              </a:defRPr>
            </a:lvl6pPr>
            <a:lvl7pPr lvl="6" indent="0" algn="ctr" rtl="0">
              <a:spcBef>
                <a:spcPts val="0"/>
              </a:spcBef>
              <a:spcAft>
                <a:spcPts val="0"/>
              </a:spcAft>
              <a:buClr>
                <a:schemeClr val="dk1"/>
              </a:buClr>
              <a:buSzPts val="1400"/>
              <a:buFont typeface="Arial"/>
              <a:buNone/>
              <a:defRPr sz="5600">
                <a:solidFill>
                  <a:schemeClr val="dk1"/>
                </a:solidFill>
              </a:defRPr>
            </a:lvl7pPr>
            <a:lvl8pPr lvl="7" indent="0" algn="ctr" rtl="0">
              <a:spcBef>
                <a:spcPts val="0"/>
              </a:spcBef>
              <a:spcAft>
                <a:spcPts val="0"/>
              </a:spcAft>
              <a:buClr>
                <a:schemeClr val="dk1"/>
              </a:buClr>
              <a:buSzPts val="1400"/>
              <a:buFont typeface="Arial"/>
              <a:buNone/>
              <a:defRPr sz="5600">
                <a:solidFill>
                  <a:schemeClr val="dk1"/>
                </a:solidFill>
              </a:defRPr>
            </a:lvl8pPr>
            <a:lvl9pPr lvl="8" indent="0" algn="ctr" rtl="0">
              <a:spcBef>
                <a:spcPts val="0"/>
              </a:spcBef>
              <a:spcAft>
                <a:spcPts val="0"/>
              </a:spcAft>
              <a:buClr>
                <a:schemeClr val="dk1"/>
              </a:buClr>
              <a:buSzPts val="1400"/>
              <a:buFont typeface="Arial"/>
              <a:buNone/>
              <a:defRPr sz="5600">
                <a:solidFill>
                  <a:schemeClr val="dk1"/>
                </a:solidFill>
              </a:defRPr>
            </a:lvl9pPr>
          </a:lstStyle>
          <a:p>
            <a:r>
              <a:rPr lang="en-US"/>
              <a:t>Click to edit Master title style</a:t>
            </a:r>
            <a:endParaRPr dirty="0"/>
          </a:p>
        </p:txBody>
      </p:sp>
      <p:sp>
        <p:nvSpPr>
          <p:cNvPr id="131" name="Google Shape;131;p24"/>
          <p:cNvSpPr txBox="1">
            <a:spLocks noGrp="1"/>
          </p:cNvSpPr>
          <p:nvPr>
            <p:ph type="subTitle" idx="1"/>
          </p:nvPr>
        </p:nvSpPr>
        <p:spPr>
          <a:xfrm>
            <a:off x="354000" y="3737432"/>
            <a:ext cx="5393700" cy="1646700"/>
          </a:xfrm>
          <a:prstGeom prst="rect">
            <a:avLst/>
          </a:prstGeom>
          <a:noFill/>
          <a:ln>
            <a:noFill/>
          </a:ln>
        </p:spPr>
        <p:txBody>
          <a:bodyPr spcFirstLastPara="1" wrap="square" lIns="91425" tIns="91425" rIns="91425" bIns="91425" anchor="t" anchorCtr="0"/>
          <a:lstStyle>
            <a:lvl1pPr marL="0" marR="0" lvl="0"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1pPr>
            <a:lvl2pPr marL="457200" marR="0" lvl="1"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2pPr>
            <a:lvl3pPr marL="914400" marR="0" lvl="2"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3pPr>
            <a:lvl4pPr marL="1371600" marR="0" lvl="3"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4pPr>
            <a:lvl5pPr marL="1828800" marR="0" lvl="4"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5pPr>
            <a:lvl6pPr marL="2286000" marR="0" lvl="5"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6pPr>
            <a:lvl7pPr marL="2743200" marR="0" lvl="6"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7pPr>
            <a:lvl8pPr marL="3200400" marR="0" lvl="7"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8pPr>
            <a:lvl9pPr marL="3657600" marR="0" lvl="8" indent="0" algn="ctr" rtl="0">
              <a:lnSpc>
                <a:spcPct val="100000"/>
              </a:lnSpc>
              <a:spcBef>
                <a:spcPts val="0"/>
              </a:spcBef>
              <a:spcAft>
                <a:spcPts val="0"/>
              </a:spcAft>
              <a:buClr>
                <a:schemeClr val="dk2"/>
              </a:buClr>
              <a:buSzPts val="1400"/>
              <a:buFont typeface="Arial"/>
              <a:buNone/>
              <a:defRPr sz="2800" b="0" i="0" u="none" strike="noStrike" cap="none">
                <a:solidFill>
                  <a:schemeClr val="dk2"/>
                </a:solidFill>
                <a:latin typeface="Arial"/>
                <a:ea typeface="Arial"/>
                <a:cs typeface="Arial"/>
                <a:sym typeface="Arial"/>
              </a:defRPr>
            </a:lvl9pPr>
          </a:lstStyle>
          <a:p>
            <a:r>
              <a:rPr lang="en-US"/>
              <a:t>Click to edit Master subtitle style</a:t>
            </a:r>
            <a:endParaRPr/>
          </a:p>
        </p:txBody>
      </p:sp>
      <p:sp>
        <p:nvSpPr>
          <p:cNvPr id="132" name="Google Shape;132;p24"/>
          <p:cNvSpPr txBox="1">
            <a:spLocks noGrp="1"/>
          </p:cNvSpPr>
          <p:nvPr>
            <p:ph type="body" idx="2"/>
          </p:nvPr>
        </p:nvSpPr>
        <p:spPr>
          <a:xfrm>
            <a:off x="6586000" y="965433"/>
            <a:ext cx="5115900" cy="4926900"/>
          </a:xfrm>
          <a:prstGeom prst="rect">
            <a:avLst/>
          </a:prstGeom>
          <a:noFill/>
          <a:ln>
            <a:noFill/>
          </a:ln>
        </p:spPr>
        <p:txBody>
          <a:bodyPr spcFirstLastPara="1" wrap="square" lIns="91425" tIns="91425" rIns="91425" bIns="91425" anchor="ctr" anchorCtr="0"/>
          <a:lstStyle>
            <a:lvl1pPr marL="457200" marR="0" lvl="0" indent="-228600" algn="l" rtl="0">
              <a:lnSpc>
                <a:spcPct val="115000"/>
              </a:lnSpc>
              <a:spcBef>
                <a:spcPts val="0"/>
              </a:spcBef>
              <a:spcAft>
                <a:spcPts val="0"/>
              </a:spcAft>
              <a:buClr>
                <a:schemeClr val="dk2"/>
              </a:buClr>
              <a:buSzPts val="1400"/>
              <a:buFont typeface="Arial"/>
              <a:buNone/>
              <a:defRPr sz="2400" b="0" i="0" u="none" strike="noStrike" cap="none">
                <a:solidFill>
                  <a:schemeClr val="dk2"/>
                </a:solidFill>
                <a:latin typeface="Arial"/>
                <a:ea typeface="Arial"/>
                <a:cs typeface="Arial"/>
                <a:sym typeface="Arial"/>
              </a:defRPr>
            </a:lvl1pPr>
            <a:lvl2pPr marL="914400" marR="0" lvl="1"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2pPr>
            <a:lvl3pPr marL="1371600" marR="0" lvl="2"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3pPr>
            <a:lvl4pPr marL="1828800" marR="0" lvl="3"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4pPr>
            <a:lvl5pPr marL="2286000" marR="0" lvl="4"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5pPr>
            <a:lvl6pPr marL="2743200" marR="0" lvl="5"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6pPr>
            <a:lvl7pPr marL="3200400" marR="0" lvl="6"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7pPr>
            <a:lvl8pPr marL="3657600" marR="0" lvl="7" indent="-228600" algn="l" rtl="0">
              <a:lnSpc>
                <a:spcPct val="115000"/>
              </a:lnSpc>
              <a:spcBef>
                <a:spcPts val="2100"/>
              </a:spcBef>
              <a:spcAft>
                <a:spcPts val="0"/>
              </a:spcAft>
              <a:buClr>
                <a:schemeClr val="dk2"/>
              </a:buClr>
              <a:buSzPts val="1400"/>
              <a:buFont typeface="Arial"/>
              <a:buNone/>
              <a:defRPr sz="1900" b="0" i="0" u="none" strike="noStrike" cap="none">
                <a:solidFill>
                  <a:schemeClr val="dk2"/>
                </a:solidFill>
                <a:latin typeface="Arial"/>
                <a:ea typeface="Arial"/>
                <a:cs typeface="Arial"/>
                <a:sym typeface="Arial"/>
              </a:defRPr>
            </a:lvl8pPr>
            <a:lvl9pPr marL="4114800" marR="0" lvl="8" indent="-228600" algn="l" rtl="0">
              <a:lnSpc>
                <a:spcPct val="115000"/>
              </a:lnSpc>
              <a:spcBef>
                <a:spcPts val="2100"/>
              </a:spcBef>
              <a:spcAft>
                <a:spcPts val="2100"/>
              </a:spcAft>
              <a:buClr>
                <a:schemeClr val="dk2"/>
              </a:buClr>
              <a:buSzPts val="1400"/>
              <a:buFont typeface="Arial"/>
              <a:buNone/>
              <a:defRPr sz="1900" b="0" i="0" u="none" strike="noStrike" cap="none">
                <a:solidFill>
                  <a:schemeClr val="dk2"/>
                </a:solidFill>
                <a:latin typeface="Arial"/>
                <a:ea typeface="Arial"/>
                <a:cs typeface="Arial"/>
                <a:sym typeface="Arial"/>
              </a:defRPr>
            </a:lvl9pPr>
          </a:lstStyle>
          <a:p>
            <a:pPr lvl="0"/>
            <a:r>
              <a:rPr lang="en-US"/>
              <a:t>Click to edit Master text styles</a:t>
            </a:r>
          </a:p>
        </p:txBody>
      </p:sp>
      <p:sp>
        <p:nvSpPr>
          <p:cNvPr id="7" name="Rectangle 6">
            <a:extLst>
              <a:ext uri="{FF2B5EF4-FFF2-40B4-BE49-F238E27FC236}">
                <a16:creationId xmlns:a16="http://schemas.microsoft.com/office/drawing/2014/main" id="{CE723287-4751-1D45-AE8D-A2E4C1EBAC88}"/>
              </a:ext>
            </a:extLst>
          </p:cNvPr>
          <p:cNvSpPr/>
          <p:nvPr userDrawn="1"/>
        </p:nvSpPr>
        <p:spPr>
          <a:xfrm rot="5400000" flipV="1">
            <a:off x="2343850" y="3155851"/>
            <a:ext cx="7538130" cy="45719"/>
          </a:xfrm>
          <a:prstGeom prst="rect">
            <a:avLst/>
          </a:prstGeom>
          <a:solidFill>
            <a:srgbClr val="7030A0"/>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7030A0"/>
              </a:solidFill>
            </a:endParaRPr>
          </a:p>
        </p:txBody>
      </p:sp>
    </p:spTree>
    <p:extLst>
      <p:ext uri="{BB962C8B-B14F-4D97-AF65-F5344CB8AC3E}">
        <p14:creationId xmlns:p14="http://schemas.microsoft.com/office/powerpoint/2010/main" val="426328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958645-F75E-9043-B98E-BC840CC08E30}"/>
              </a:ext>
            </a:extLst>
          </p:cNvPr>
          <p:cNvSpPr>
            <a:spLocks noGrp="1"/>
          </p:cNvSpPr>
          <p:nvPr>
            <p:ph type="title"/>
          </p:nvPr>
        </p:nvSpPr>
        <p:spPr>
          <a:xfrm>
            <a:off x="838200" y="365125"/>
            <a:ext cx="10515600" cy="8790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A926F-8425-D142-9B32-F8B7983DD099}"/>
              </a:ext>
            </a:extLst>
          </p:cNvPr>
          <p:cNvSpPr>
            <a:spLocks noGrp="1"/>
          </p:cNvSpPr>
          <p:nvPr>
            <p:ph type="body" idx="1"/>
          </p:nvPr>
        </p:nvSpPr>
        <p:spPr>
          <a:xfrm>
            <a:off x="838200" y="1454046"/>
            <a:ext cx="10515600" cy="47229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Box 10">
            <a:extLst>
              <a:ext uri="{FF2B5EF4-FFF2-40B4-BE49-F238E27FC236}">
                <a16:creationId xmlns:a16="http://schemas.microsoft.com/office/drawing/2014/main" id="{C858B989-C0E2-9E4A-B59C-A1491D1C8AC1}"/>
              </a:ext>
            </a:extLst>
          </p:cNvPr>
          <p:cNvSpPr txBox="1"/>
          <p:nvPr userDrawn="1"/>
        </p:nvSpPr>
        <p:spPr>
          <a:xfrm>
            <a:off x="8065121" y="6354613"/>
            <a:ext cx="3412666" cy="369332"/>
          </a:xfrm>
          <a:prstGeom prst="rect">
            <a:avLst/>
          </a:prstGeom>
          <a:noFill/>
        </p:spPr>
        <p:txBody>
          <a:bodyPr wrap="none" rtlCol="0">
            <a:spAutoFit/>
          </a:bodyPr>
          <a:lstStyle/>
          <a:p>
            <a:pPr algn="r"/>
            <a:r>
              <a:rPr lang="en-US" dirty="0"/>
              <a:t>Museum Accessibility, Spring 2020</a:t>
            </a:r>
          </a:p>
        </p:txBody>
      </p:sp>
      <p:pic>
        <p:nvPicPr>
          <p:cNvPr id="9" name="Picture 8">
            <a:extLst>
              <a:ext uri="{FF2B5EF4-FFF2-40B4-BE49-F238E27FC236}">
                <a16:creationId xmlns:a16="http://schemas.microsoft.com/office/drawing/2014/main" id="{7E96C282-06EF-204D-9583-1865484C69E7}"/>
              </a:ext>
              <a:ext uri="{C183D7F6-B498-43B3-948B-1728B52AA6E4}">
                <adec:decorative xmlns:adec="http://schemas.microsoft.com/office/drawing/2017/decorative" val="1"/>
              </a:ext>
            </a:extLst>
          </p:cNvPr>
          <p:cNvPicPr>
            <a:picLocks noChangeAspect="1"/>
          </p:cNvPicPr>
          <p:nvPr userDrawn="1"/>
        </p:nvPicPr>
        <p:blipFill>
          <a:blip r:embed="rId11" cstate="screen">
            <a:alphaModFix/>
            <a:extLst>
              <a:ext uri="{28A0092B-C50C-407E-A947-70E740481C1C}">
                <a14:useLocalDpi xmlns:a14="http://schemas.microsoft.com/office/drawing/2010/main"/>
              </a:ext>
            </a:extLst>
          </a:blip>
          <a:stretch>
            <a:fillRect/>
          </a:stretch>
        </p:blipFill>
        <p:spPr>
          <a:xfrm>
            <a:off x="866986" y="6264906"/>
            <a:ext cx="2874835" cy="599222"/>
          </a:xfrm>
          <a:prstGeom prst="rect">
            <a:avLst/>
          </a:prstGeom>
        </p:spPr>
      </p:pic>
    </p:spTree>
    <p:extLst>
      <p:ext uri="{BB962C8B-B14F-4D97-AF65-F5344CB8AC3E}">
        <p14:creationId xmlns:p14="http://schemas.microsoft.com/office/powerpoint/2010/main" val="1599502080"/>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50" r:id="rId3"/>
    <p:sldLayoutId id="2147483651" r:id="rId4"/>
    <p:sldLayoutId id="2147483652" r:id="rId5"/>
    <p:sldLayoutId id="2147483653" r:id="rId6"/>
    <p:sldLayoutId id="2147483654" r:id="rId7"/>
    <p:sldLayoutId id="2147483655" r:id="rId8"/>
    <p:sldLayoutId id="2147483660" r:id="rId9"/>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5.jpeg"/><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3.xml"/><Relationship Id="rId4" Type="http://schemas.openxmlformats.org/officeDocument/2006/relationships/image" Target="../media/image8.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icom.museum/en/activities/standards-guidelines/museum-definition/"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hyperlink" Target="https://www.nps.gov/orgs/1582/index.htm"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dvisor.museumsandheritage.com/blogs/youre-interpreting-interpretation-non-interpreters/" TargetMode="External"/><Relationship Id="rId2" Type="http://schemas.openxmlformats.org/officeDocument/2006/relationships/hyperlink" Target="https://www.nps.gov/idp/interp/101/foundationscurriculum.pdf"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museumsassociation.org/museum-practice/interpretation"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intrepidmuseum.org/Plan-Your-Visit/Getting-Here.aspx" TargetMode="Externa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https://wp.nyu.edu/ap_classes_museums_s20/assignments/" TargetMode="Externa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hyperlink" Target="https://wp.nyu.edu/ap_classes_museums_s20/assignment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sites.google.com/view/sensory-tools-project/ho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sites.google.com/view/sensory-tools-project/home"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2" name="Title 1">
            <a:extLst>
              <a:ext uri="{FF2B5EF4-FFF2-40B4-BE49-F238E27FC236}">
                <a16:creationId xmlns:a16="http://schemas.microsoft.com/office/drawing/2014/main" id="{02EA66CC-EF6E-4F47-B2B5-21B69AE24D21}"/>
              </a:ext>
            </a:extLst>
          </p:cNvPr>
          <p:cNvSpPr>
            <a:spLocks noGrp="1"/>
          </p:cNvSpPr>
          <p:nvPr>
            <p:ph type="ctrTitle"/>
          </p:nvPr>
        </p:nvSpPr>
        <p:spPr/>
        <p:txBody>
          <a:bodyPr>
            <a:normAutofit fontScale="90000"/>
          </a:bodyPr>
          <a:lstStyle/>
          <a:p>
            <a:r>
              <a:rPr lang="en-US" dirty="0"/>
              <a:t>Access and Assistive Technology in Historic Sites and Museums </a:t>
            </a:r>
          </a:p>
        </p:txBody>
      </p:sp>
      <p:sp>
        <p:nvSpPr>
          <p:cNvPr id="3" name="Subtitle 2">
            <a:extLst>
              <a:ext uri="{FF2B5EF4-FFF2-40B4-BE49-F238E27FC236}">
                <a16:creationId xmlns:a16="http://schemas.microsoft.com/office/drawing/2014/main" id="{5B826842-B4C9-DE49-9A03-73493D957B56}"/>
              </a:ext>
            </a:extLst>
          </p:cNvPr>
          <p:cNvSpPr>
            <a:spLocks noGrp="1"/>
          </p:cNvSpPr>
          <p:nvPr>
            <p:ph type="subTitle" idx="1"/>
          </p:nvPr>
        </p:nvSpPr>
        <p:spPr/>
        <p:txBody>
          <a:bodyPr>
            <a:normAutofit/>
          </a:bodyPr>
          <a:lstStyle/>
          <a:p>
            <a:r>
              <a:rPr lang="en-US" sz="3000" dirty="0"/>
              <a:t>Class 1, 1/28/19</a:t>
            </a:r>
          </a:p>
          <a:p>
            <a:r>
              <a:rPr lang="en-US" sz="3000" dirty="0"/>
              <a:t>Dr. Amy Hurst and Dr. Anita Perr </a:t>
            </a:r>
          </a:p>
          <a:p>
            <a:r>
              <a:rPr lang="en-US" sz="3000" dirty="0"/>
              <a:t>Lauren Race</a:t>
            </a:r>
          </a:p>
        </p:txBody>
      </p:sp>
    </p:spTree>
    <p:extLst>
      <p:ext uri="{BB962C8B-B14F-4D97-AF65-F5344CB8AC3E}">
        <p14:creationId xmlns:p14="http://schemas.microsoft.com/office/powerpoint/2010/main" val="1240091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0024FCBE-4CD4-B146-81A0-5B2E1A3D2B8A}"/>
              </a:ext>
            </a:extLst>
          </p:cNvPr>
          <p:cNvSpPr>
            <a:spLocks noGrp="1"/>
          </p:cNvSpPr>
          <p:nvPr>
            <p:ph type="ctrTitle"/>
          </p:nvPr>
        </p:nvSpPr>
        <p:spPr/>
        <p:txBody>
          <a:bodyPr anchor="ctr" anchorCtr="1"/>
          <a:lstStyle/>
          <a:p>
            <a:r>
              <a:rPr lang="en-US" dirty="0"/>
              <a:t>Human Centered Design</a:t>
            </a:r>
          </a:p>
        </p:txBody>
      </p:sp>
      <p:sp>
        <p:nvSpPr>
          <p:cNvPr id="10" name="Subtitle 9">
            <a:extLst>
              <a:ext uri="{FF2B5EF4-FFF2-40B4-BE49-F238E27FC236}">
                <a16:creationId xmlns:a16="http://schemas.microsoft.com/office/drawing/2014/main" id="{AAC04ABC-F7A1-A24A-8D33-E322536DC449}"/>
              </a:ext>
            </a:extLst>
          </p:cNvPr>
          <p:cNvSpPr>
            <a:spLocks noGrp="1"/>
          </p:cNvSpPr>
          <p:nvPr>
            <p:ph type="subTitle" idx="1"/>
          </p:nvPr>
        </p:nvSpPr>
        <p:spPr/>
        <p:txBody>
          <a:bodyPr/>
          <a:lstStyle/>
          <a:p>
            <a:r>
              <a:rPr lang="en-US" dirty="0"/>
              <a:t>(the short version)</a:t>
            </a:r>
          </a:p>
        </p:txBody>
      </p:sp>
    </p:spTree>
    <p:extLst>
      <p:ext uri="{BB962C8B-B14F-4D97-AF65-F5344CB8AC3E}">
        <p14:creationId xmlns:p14="http://schemas.microsoft.com/office/powerpoint/2010/main" val="2528998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497D9A-A7F6-A94C-A6C9-9D419CD502B6}"/>
              </a:ext>
            </a:extLst>
          </p:cNvPr>
          <p:cNvSpPr>
            <a:spLocks noGrp="1"/>
          </p:cNvSpPr>
          <p:nvPr>
            <p:ph type="title"/>
          </p:nvPr>
        </p:nvSpPr>
        <p:spPr/>
        <p:txBody>
          <a:bodyPr>
            <a:normAutofit/>
          </a:bodyPr>
          <a:lstStyle/>
          <a:p>
            <a:r>
              <a:rPr lang="en-GB" dirty="0"/>
              <a:t>Foundations to a User-</a:t>
            </a:r>
            <a:r>
              <a:rPr lang="en-GB" dirty="0" err="1"/>
              <a:t>centered</a:t>
            </a:r>
            <a:r>
              <a:rPr lang="en-GB" dirty="0"/>
              <a:t> Approach</a:t>
            </a:r>
            <a:endParaRPr lang="en-US" dirty="0"/>
          </a:p>
        </p:txBody>
      </p:sp>
      <p:sp>
        <p:nvSpPr>
          <p:cNvPr id="5" name="Content Placeholder 4">
            <a:extLst>
              <a:ext uri="{FF2B5EF4-FFF2-40B4-BE49-F238E27FC236}">
                <a16:creationId xmlns:a16="http://schemas.microsoft.com/office/drawing/2014/main" id="{34A0657F-0778-7B42-A684-6F9AE4D982E5}"/>
              </a:ext>
            </a:extLst>
          </p:cNvPr>
          <p:cNvSpPr>
            <a:spLocks noGrp="1"/>
          </p:cNvSpPr>
          <p:nvPr>
            <p:ph idx="1"/>
          </p:nvPr>
        </p:nvSpPr>
        <p:spPr/>
        <p:txBody>
          <a:bodyPr>
            <a:normAutofit/>
          </a:bodyPr>
          <a:lstStyle/>
          <a:p>
            <a:pPr marL="457200" lvl="1" indent="0">
              <a:lnSpc>
                <a:spcPct val="120000"/>
              </a:lnSpc>
              <a:spcBef>
                <a:spcPts val="600"/>
              </a:spcBef>
              <a:buNone/>
            </a:pPr>
            <a:r>
              <a:rPr lang="en-GB" sz="3200" b="1" u="sng" dirty="0">
                <a:solidFill>
                  <a:srgbClr val="000000"/>
                </a:solidFill>
              </a:rPr>
              <a:t>Early focus on users and tasks:</a:t>
            </a:r>
            <a:r>
              <a:rPr lang="en-GB" sz="3200" b="1" dirty="0">
                <a:solidFill>
                  <a:srgbClr val="000000"/>
                </a:solidFill>
              </a:rPr>
              <a:t> </a:t>
            </a:r>
            <a:r>
              <a:rPr lang="en-GB" sz="3200" dirty="0">
                <a:solidFill>
                  <a:srgbClr val="000000"/>
                </a:solidFill>
              </a:rPr>
              <a:t>directly study cognitive, behavioural, anthropomorphic &amp; attitudinal characteristics </a:t>
            </a:r>
          </a:p>
          <a:p>
            <a:pPr marL="457200" lvl="1" indent="0">
              <a:lnSpc>
                <a:spcPct val="120000"/>
              </a:lnSpc>
              <a:spcBef>
                <a:spcPts val="600"/>
              </a:spcBef>
              <a:buNone/>
            </a:pPr>
            <a:r>
              <a:rPr lang="en-GB" sz="3200" b="1" u="sng" dirty="0">
                <a:solidFill>
                  <a:srgbClr val="000000"/>
                </a:solidFill>
              </a:rPr>
              <a:t>Empirical measurement</a:t>
            </a:r>
            <a:r>
              <a:rPr lang="en-GB" sz="3200" u="sng" dirty="0">
                <a:solidFill>
                  <a:srgbClr val="000000"/>
                </a:solidFill>
              </a:rPr>
              <a:t>: </a:t>
            </a:r>
            <a:r>
              <a:rPr lang="en-GB" sz="3200" dirty="0">
                <a:solidFill>
                  <a:srgbClr val="000000"/>
                </a:solidFill>
              </a:rPr>
              <a:t>users</a:t>
            </a:r>
            <a:r>
              <a:rPr lang="ja-JP" altLang="en-GB" sz="3200">
                <a:solidFill>
                  <a:srgbClr val="000000"/>
                </a:solidFill>
                <a:latin typeface="Arial"/>
              </a:rPr>
              <a:t>’</a:t>
            </a:r>
            <a:r>
              <a:rPr lang="en-GB" sz="3200" dirty="0">
                <a:solidFill>
                  <a:srgbClr val="000000"/>
                </a:solidFill>
              </a:rPr>
              <a:t> reactions to and performance on scenarios, manuals, simulations &amp; prototypes are observed, recorded and analysed</a:t>
            </a:r>
          </a:p>
          <a:p>
            <a:pPr marL="457200" lvl="1" indent="0">
              <a:lnSpc>
                <a:spcPct val="120000"/>
              </a:lnSpc>
              <a:spcBef>
                <a:spcPts val="600"/>
              </a:spcBef>
              <a:buNone/>
            </a:pPr>
            <a:r>
              <a:rPr lang="en-GB" sz="3200" b="1" u="sng" dirty="0">
                <a:solidFill>
                  <a:srgbClr val="000000"/>
                </a:solidFill>
              </a:rPr>
              <a:t>Iterative design:</a:t>
            </a:r>
            <a:r>
              <a:rPr lang="en-GB" sz="3200" dirty="0">
                <a:solidFill>
                  <a:srgbClr val="000000"/>
                </a:solidFill>
              </a:rPr>
              <a:t> when problems are found in user testing, fix them and carry out more tests</a:t>
            </a:r>
            <a:endParaRPr lang="en-US" sz="3200" dirty="0">
              <a:solidFill>
                <a:srgbClr val="000000"/>
              </a:solidFill>
            </a:endParaRPr>
          </a:p>
          <a:p>
            <a:pPr marL="0" indent="0">
              <a:lnSpc>
                <a:spcPct val="120000"/>
              </a:lnSpc>
              <a:buNone/>
            </a:pPr>
            <a:endParaRPr lang="en-GB" sz="2400" dirty="0">
              <a:solidFill>
                <a:srgbClr val="000000"/>
              </a:solidFill>
            </a:endParaRPr>
          </a:p>
          <a:p>
            <a:pPr marL="0" indent="0">
              <a:buNone/>
            </a:pPr>
            <a:endParaRPr lang="en-US" dirty="0"/>
          </a:p>
        </p:txBody>
      </p:sp>
      <p:sp>
        <p:nvSpPr>
          <p:cNvPr id="6" name="TextBox 5">
            <a:extLst>
              <a:ext uri="{FF2B5EF4-FFF2-40B4-BE49-F238E27FC236}">
                <a16:creationId xmlns:a16="http://schemas.microsoft.com/office/drawing/2014/main" id="{8AEA6435-28A2-7C40-8EFF-CFE085C992CB}"/>
              </a:ext>
            </a:extLst>
          </p:cNvPr>
          <p:cNvSpPr txBox="1"/>
          <p:nvPr/>
        </p:nvSpPr>
        <p:spPr>
          <a:xfrm>
            <a:off x="6669205" y="5807631"/>
            <a:ext cx="4794133" cy="369332"/>
          </a:xfrm>
          <a:prstGeom prst="rect">
            <a:avLst/>
          </a:prstGeom>
          <a:noFill/>
        </p:spPr>
        <p:txBody>
          <a:bodyPr wrap="none" rtlCol="0">
            <a:spAutoFit/>
          </a:bodyPr>
          <a:lstStyle/>
          <a:p>
            <a:r>
              <a:rPr lang="en-US" dirty="0" err="1"/>
              <a:t>Preece</a:t>
            </a:r>
            <a:r>
              <a:rPr lang="en-US" dirty="0"/>
              <a:t>: http://</a:t>
            </a:r>
            <a:r>
              <a:rPr lang="en-US" dirty="0" err="1"/>
              <a:t>www.id-book.com</a:t>
            </a:r>
            <a:r>
              <a:rPr lang="en-US" dirty="0"/>
              <a:t>/</a:t>
            </a:r>
            <a:r>
              <a:rPr lang="en-US" dirty="0" err="1"/>
              <a:t>secondedition</a:t>
            </a:r>
            <a:r>
              <a:rPr lang="en-US" dirty="0"/>
              <a:t>/</a:t>
            </a:r>
          </a:p>
        </p:txBody>
      </p:sp>
    </p:spTree>
    <p:extLst>
      <p:ext uri="{BB962C8B-B14F-4D97-AF65-F5344CB8AC3E}">
        <p14:creationId xmlns:p14="http://schemas.microsoft.com/office/powerpoint/2010/main" val="6929986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Autofit/>
          </a:bodyPr>
          <a:lstStyle/>
          <a:p>
            <a:r>
              <a:rPr lang="en-GB" dirty="0"/>
              <a:t>Fundamental Activities</a:t>
            </a:r>
          </a:p>
        </p:txBody>
      </p:sp>
      <p:sp>
        <p:nvSpPr>
          <p:cNvPr id="19459" name="Rectangle 3"/>
          <p:cNvSpPr>
            <a:spLocks noGrp="1" noChangeArrowheads="1"/>
          </p:cNvSpPr>
          <p:nvPr>
            <p:ph idx="1"/>
          </p:nvPr>
        </p:nvSpPr>
        <p:spPr/>
        <p:txBody>
          <a:bodyPr>
            <a:noAutofit/>
          </a:bodyPr>
          <a:lstStyle/>
          <a:p>
            <a:pPr marL="990600" lvl="1" indent="-533400">
              <a:buFontTx/>
              <a:buAutoNum type="arabicPeriod"/>
            </a:pPr>
            <a:r>
              <a:rPr lang="en-GB" sz="2800" dirty="0"/>
              <a:t>Establishing requirements </a:t>
            </a:r>
          </a:p>
          <a:p>
            <a:pPr marL="914400" lvl="2" indent="0">
              <a:buNone/>
            </a:pPr>
            <a:r>
              <a:rPr lang="en-GB" sz="2400" dirty="0"/>
              <a:t>Understand users, determine support product can provide</a:t>
            </a:r>
          </a:p>
          <a:p>
            <a:pPr marL="990600" lvl="1" indent="-533400">
              <a:buFontTx/>
              <a:buAutoNum type="arabicPeriod"/>
            </a:pPr>
            <a:r>
              <a:rPr lang="en-GB" sz="2800" dirty="0"/>
              <a:t>Designing alternatives – *core activity of ID*</a:t>
            </a:r>
          </a:p>
          <a:p>
            <a:pPr marL="914400" lvl="2" indent="0">
              <a:buNone/>
            </a:pPr>
            <a:r>
              <a:rPr lang="en-GB" sz="2400" dirty="0"/>
              <a:t>Suggest ideas to meet requirements</a:t>
            </a:r>
          </a:p>
          <a:p>
            <a:pPr marL="990600" lvl="1" indent="-533400">
              <a:buFontTx/>
              <a:buAutoNum type="arabicPeriod"/>
            </a:pPr>
            <a:r>
              <a:rPr lang="en-GB" sz="2800" dirty="0"/>
              <a:t>Prototyping</a:t>
            </a:r>
          </a:p>
          <a:p>
            <a:pPr marL="914400" lvl="2" indent="0">
              <a:buNone/>
            </a:pPr>
            <a:r>
              <a:rPr lang="en-GB" sz="2400" dirty="0"/>
              <a:t>Lots of methods! (more later)</a:t>
            </a:r>
          </a:p>
          <a:p>
            <a:pPr marL="990600" lvl="1" indent="-533400">
              <a:buFontTx/>
              <a:buAutoNum type="arabicPeriod"/>
            </a:pPr>
            <a:r>
              <a:rPr lang="en-GB" sz="2800" dirty="0"/>
              <a:t>Evaluating</a:t>
            </a:r>
          </a:p>
          <a:p>
            <a:pPr marL="914400" lvl="2" indent="0">
              <a:buNone/>
            </a:pPr>
            <a:r>
              <a:rPr lang="en-GB" sz="2400" dirty="0"/>
              <a:t>Determine usability of a product</a:t>
            </a:r>
          </a:p>
        </p:txBody>
      </p:sp>
    </p:spTree>
    <p:extLst>
      <p:ext uri="{BB962C8B-B14F-4D97-AF65-F5344CB8AC3E}">
        <p14:creationId xmlns:p14="http://schemas.microsoft.com/office/powerpoint/2010/main" val="2520110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6" name="Rectangle 6"/>
          <p:cNvSpPr>
            <a:spLocks noGrp="1" noChangeArrowheads="1"/>
          </p:cNvSpPr>
          <p:nvPr>
            <p:ph type="title"/>
          </p:nvPr>
        </p:nvSpPr>
        <p:spPr>
          <a:xfrm>
            <a:off x="442249" y="403564"/>
            <a:ext cx="11140151" cy="588366"/>
          </a:xfrm>
          <a:noFill/>
          <a:ln/>
          <a:extLst>
            <a:ext uri="{91240B29-F687-4f45-9708-019B960494DF}">
              <a14:hiddenLine xmlns="" xmlns:a14="http://schemas.microsoft.com/office/drawing/2010/main" w="12700">
                <a:solidFill>
                  <a:schemeClr val="tx1"/>
                </a:solidFill>
                <a:miter lim="800000"/>
                <a:headEnd/>
                <a:tailEnd/>
              </a14:hiddenLine>
            </a:ext>
          </a:extLst>
        </p:spPr>
        <p:txBody>
          <a:bodyPr vert="horz" lIns="90488" tIns="44450" rIns="90488" bIns="44450" rtlCol="0" anchor="ctr">
            <a:spAutoFit/>
          </a:bodyPr>
          <a:lstStyle/>
          <a:p>
            <a:r>
              <a:rPr lang="en-US" sz="3600" dirty="0"/>
              <a:t>A simple interaction design lifecycle model</a:t>
            </a:r>
            <a:endParaRPr lang="en-US" sz="3600" i="1" dirty="0"/>
          </a:p>
        </p:txBody>
      </p:sp>
      <p:pic>
        <p:nvPicPr>
          <p:cNvPr id="2050" name="Picture 2"/>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t="4032" b="3783"/>
          <a:stretch/>
        </p:blipFill>
        <p:spPr bwMode="auto">
          <a:xfrm>
            <a:off x="1239863" y="1281358"/>
            <a:ext cx="9237409" cy="4839616"/>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A51BE3A8-7277-D548-B370-754984209623}"/>
              </a:ext>
            </a:extLst>
          </p:cNvPr>
          <p:cNvSpPr txBox="1"/>
          <p:nvPr/>
        </p:nvSpPr>
        <p:spPr>
          <a:xfrm>
            <a:off x="7273638" y="1381788"/>
            <a:ext cx="4794133" cy="369332"/>
          </a:xfrm>
          <a:prstGeom prst="rect">
            <a:avLst/>
          </a:prstGeom>
          <a:noFill/>
        </p:spPr>
        <p:txBody>
          <a:bodyPr wrap="none" rtlCol="0">
            <a:spAutoFit/>
          </a:bodyPr>
          <a:lstStyle/>
          <a:p>
            <a:r>
              <a:rPr lang="en-US" dirty="0" err="1"/>
              <a:t>Preece</a:t>
            </a:r>
            <a:r>
              <a:rPr lang="en-US" dirty="0"/>
              <a:t>: http://</a:t>
            </a:r>
            <a:r>
              <a:rPr lang="en-US" dirty="0" err="1"/>
              <a:t>www.id-book.com</a:t>
            </a:r>
            <a:r>
              <a:rPr lang="en-US" dirty="0"/>
              <a:t>/</a:t>
            </a:r>
            <a:r>
              <a:rPr lang="en-US" dirty="0" err="1"/>
              <a:t>secondedition</a:t>
            </a:r>
            <a:r>
              <a:rPr lang="en-US" dirty="0"/>
              <a:t>/</a:t>
            </a:r>
          </a:p>
        </p:txBody>
      </p:sp>
    </p:spTree>
    <p:extLst>
      <p:ext uri="{BB962C8B-B14F-4D97-AF65-F5344CB8AC3E}">
        <p14:creationId xmlns:p14="http://schemas.microsoft.com/office/powerpoint/2010/main" val="3462780864"/>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10C861-801E-4244-B123-45102ECBD9A7}"/>
              </a:ext>
            </a:extLst>
          </p:cNvPr>
          <p:cNvSpPr>
            <a:spLocks noGrp="1"/>
          </p:cNvSpPr>
          <p:nvPr>
            <p:ph type="ctrTitle"/>
          </p:nvPr>
        </p:nvSpPr>
        <p:spPr/>
        <p:txBody>
          <a:bodyPr>
            <a:normAutofit/>
          </a:bodyPr>
          <a:lstStyle/>
          <a:p>
            <a:r>
              <a:rPr lang="en-US" dirty="0"/>
              <a:t>Universal Design vs. Assistive Technology</a:t>
            </a:r>
          </a:p>
        </p:txBody>
      </p:sp>
      <p:sp>
        <p:nvSpPr>
          <p:cNvPr id="6" name="Subtitle 5">
            <a:extLst>
              <a:ext uri="{FF2B5EF4-FFF2-40B4-BE49-F238E27FC236}">
                <a16:creationId xmlns:a16="http://schemas.microsoft.com/office/drawing/2014/main" id="{1A5A6C3B-53D1-D341-A326-43BB369E2A6E}"/>
              </a:ext>
            </a:extLst>
          </p:cNvPr>
          <p:cNvSpPr>
            <a:spLocks noGrp="1"/>
          </p:cNvSpPr>
          <p:nvPr>
            <p:ph type="subTitle" idx="1"/>
          </p:nvPr>
        </p:nvSpPr>
        <p:spPr/>
        <p:txBody>
          <a:bodyPr/>
          <a:lstStyle/>
          <a:p>
            <a:r>
              <a:rPr lang="en-US" dirty="0"/>
              <a:t>(the short version)</a:t>
            </a:r>
          </a:p>
        </p:txBody>
      </p:sp>
    </p:spTree>
    <p:extLst>
      <p:ext uri="{BB962C8B-B14F-4D97-AF65-F5344CB8AC3E}">
        <p14:creationId xmlns:p14="http://schemas.microsoft.com/office/powerpoint/2010/main" val="4081239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46F91-E266-CA48-969F-53154E0CD969}"/>
              </a:ext>
            </a:extLst>
          </p:cNvPr>
          <p:cNvSpPr>
            <a:spLocks noGrp="1"/>
          </p:cNvSpPr>
          <p:nvPr>
            <p:ph type="title"/>
          </p:nvPr>
        </p:nvSpPr>
        <p:spPr/>
        <p:txBody>
          <a:bodyPr/>
          <a:lstStyle/>
          <a:p>
            <a:r>
              <a:rPr lang="en-US" dirty="0"/>
              <a:t>People have diverse abilities</a:t>
            </a:r>
          </a:p>
        </p:txBody>
      </p:sp>
      <p:sp>
        <p:nvSpPr>
          <p:cNvPr id="3" name="Content Placeholder 2">
            <a:extLst>
              <a:ext uri="{FF2B5EF4-FFF2-40B4-BE49-F238E27FC236}">
                <a16:creationId xmlns:a16="http://schemas.microsoft.com/office/drawing/2014/main" id="{C3E9A859-013D-2C41-8E6A-19D1B16F4E49}"/>
              </a:ext>
            </a:extLst>
          </p:cNvPr>
          <p:cNvSpPr>
            <a:spLocks noGrp="1"/>
          </p:cNvSpPr>
          <p:nvPr>
            <p:ph idx="1"/>
          </p:nvPr>
        </p:nvSpPr>
        <p:spPr/>
        <p:txBody>
          <a:bodyPr/>
          <a:lstStyle/>
          <a:p>
            <a:pPr marL="0" indent="0">
              <a:buNone/>
            </a:pPr>
            <a:r>
              <a:rPr lang="en-US" dirty="0"/>
              <a:t>In this class we will focus on function and ability, not diagnosis</a:t>
            </a:r>
          </a:p>
          <a:p>
            <a:pPr lvl="1"/>
            <a:r>
              <a:rPr lang="en-US" dirty="0"/>
              <a:t>Motor </a:t>
            </a:r>
          </a:p>
          <a:p>
            <a:pPr lvl="2"/>
            <a:r>
              <a:rPr lang="en-US" dirty="0"/>
              <a:t>Hand, finger, leg, torso movement</a:t>
            </a:r>
          </a:p>
          <a:p>
            <a:pPr lvl="1"/>
            <a:r>
              <a:rPr lang="en-US" dirty="0"/>
              <a:t>Cognitive </a:t>
            </a:r>
          </a:p>
          <a:p>
            <a:pPr lvl="2"/>
            <a:r>
              <a:rPr lang="en-US" dirty="0"/>
              <a:t>Short / long term memory, attention, decision making</a:t>
            </a:r>
          </a:p>
          <a:p>
            <a:pPr lvl="1"/>
            <a:r>
              <a:rPr lang="en-US" dirty="0"/>
              <a:t>Sensory</a:t>
            </a:r>
          </a:p>
          <a:p>
            <a:pPr lvl="2"/>
            <a:r>
              <a:rPr lang="en-US" dirty="0"/>
              <a:t>Vision, hearing, touch</a:t>
            </a:r>
          </a:p>
          <a:p>
            <a:pPr marL="0" indent="0">
              <a:buNone/>
            </a:pPr>
            <a:r>
              <a:rPr lang="en-US" dirty="0"/>
              <a:t>Function and abilities are rarely constant</a:t>
            </a:r>
          </a:p>
          <a:p>
            <a:pPr lvl="1"/>
            <a:r>
              <a:rPr lang="en-US" dirty="0"/>
              <a:t>Needs can change due to fatigue, medication, environment, the weather… </a:t>
            </a:r>
          </a:p>
          <a:p>
            <a:pPr lvl="1"/>
            <a:r>
              <a:rPr lang="en-US" dirty="0"/>
              <a:t>Individual can experience these changes short or long term </a:t>
            </a:r>
          </a:p>
          <a:p>
            <a:endParaRPr lang="en-US" dirty="0"/>
          </a:p>
        </p:txBody>
      </p:sp>
    </p:spTree>
    <p:extLst>
      <p:ext uri="{BB962C8B-B14F-4D97-AF65-F5344CB8AC3E}">
        <p14:creationId xmlns:p14="http://schemas.microsoft.com/office/powerpoint/2010/main" val="1236766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9657B-987B-BF44-9CB3-A410CF836068}"/>
              </a:ext>
            </a:extLst>
          </p:cNvPr>
          <p:cNvSpPr>
            <a:spLocks noGrp="1"/>
          </p:cNvSpPr>
          <p:nvPr>
            <p:ph type="title"/>
          </p:nvPr>
        </p:nvSpPr>
        <p:spPr/>
        <p:txBody>
          <a:bodyPr/>
          <a:lstStyle/>
          <a:p>
            <a:r>
              <a:rPr lang="en-US" dirty="0"/>
              <a:t>How do we design for diverse abilities?</a:t>
            </a:r>
          </a:p>
        </p:txBody>
      </p:sp>
      <p:sp>
        <p:nvSpPr>
          <p:cNvPr id="3" name="Content Placeholder 2">
            <a:extLst>
              <a:ext uri="{FF2B5EF4-FFF2-40B4-BE49-F238E27FC236}">
                <a16:creationId xmlns:a16="http://schemas.microsoft.com/office/drawing/2014/main" id="{253CCF09-51A6-0F49-A1BD-4AFD530665D4}"/>
              </a:ext>
            </a:extLst>
          </p:cNvPr>
          <p:cNvSpPr>
            <a:spLocks noGrp="1"/>
          </p:cNvSpPr>
          <p:nvPr>
            <p:ph idx="1"/>
          </p:nvPr>
        </p:nvSpPr>
        <p:spPr/>
        <p:txBody>
          <a:bodyPr/>
          <a:lstStyle/>
          <a:p>
            <a:r>
              <a:rPr lang="en-US" dirty="0"/>
              <a:t>Understand your users to the best of your ability</a:t>
            </a:r>
          </a:p>
          <a:p>
            <a:pPr lvl="1"/>
            <a:r>
              <a:rPr lang="en-US" dirty="0"/>
              <a:t>User analysis: Who are they?</a:t>
            </a:r>
          </a:p>
          <a:p>
            <a:pPr lvl="1"/>
            <a:r>
              <a:rPr lang="en-US" dirty="0"/>
              <a:t>Task analysis: What are they trying to do?</a:t>
            </a:r>
          </a:p>
          <a:p>
            <a:pPr lvl="1"/>
            <a:r>
              <a:rPr lang="en-US" dirty="0"/>
              <a:t>Environmental analysis: Where are they trying to do this activity?</a:t>
            </a:r>
          </a:p>
          <a:p>
            <a:endParaRPr lang="en-US" dirty="0"/>
          </a:p>
          <a:p>
            <a:r>
              <a:rPr lang="en-US" dirty="0"/>
              <a:t>More on this later in the semester.</a:t>
            </a:r>
          </a:p>
        </p:txBody>
      </p:sp>
    </p:spTree>
    <p:extLst>
      <p:ext uri="{BB962C8B-B14F-4D97-AF65-F5344CB8AC3E}">
        <p14:creationId xmlns:p14="http://schemas.microsoft.com/office/powerpoint/2010/main" val="3448617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Assistive Technology?</a:t>
            </a:r>
          </a:p>
        </p:txBody>
      </p:sp>
      <p:sp>
        <p:nvSpPr>
          <p:cNvPr id="3" name="Rectangle 2"/>
          <p:cNvSpPr/>
          <p:nvPr/>
        </p:nvSpPr>
        <p:spPr>
          <a:xfrm>
            <a:off x="4924688" y="3642405"/>
            <a:ext cx="6429112" cy="2000548"/>
          </a:xfrm>
          <a:prstGeom prst="rect">
            <a:avLst/>
          </a:prstGeom>
          <a:solidFill>
            <a:schemeClr val="bg1"/>
          </a:solidFill>
        </p:spPr>
        <p:txBody>
          <a:bodyPr wrap="square">
            <a:spAutoFit/>
          </a:bodyPr>
          <a:lstStyle/>
          <a:p>
            <a:pPr algn="just"/>
            <a:r>
              <a:rPr lang="en-US" sz="2400" i="1" dirty="0"/>
              <a:t>“any item, piece of equipment, or product system, whether acquired commercially off the shelf, modified, or customized, </a:t>
            </a:r>
            <a:r>
              <a:rPr lang="en-US" sz="2400" b="1" i="1" dirty="0"/>
              <a:t>that is used to increase, maintain, or improve functional capabilities of individuals with disabilities</a:t>
            </a:r>
            <a:r>
              <a:rPr lang="en-US" sz="2400" i="1" dirty="0"/>
              <a:t>.” </a:t>
            </a:r>
            <a:r>
              <a:rPr lang="en-US" sz="2800" dirty="0"/>
              <a:t>– </a:t>
            </a:r>
            <a:r>
              <a:rPr lang="en-US" sz="2000" dirty="0"/>
              <a:t>US Access Board</a:t>
            </a:r>
          </a:p>
        </p:txBody>
      </p:sp>
      <p:pic>
        <p:nvPicPr>
          <p:cNvPr id="8" name="Content Placeholder 7" descr="AT-picture.png">
            <a:extLst>
              <a:ext uri="{FF2B5EF4-FFF2-40B4-BE49-F238E27FC236}">
                <a16:creationId xmlns:a16="http://schemas.microsoft.com/office/drawing/2014/main" id="{32C4C930-C2AA-8A45-ACAF-15C3EEF3492F}"/>
              </a:ext>
            </a:extLst>
          </p:cNvPr>
          <p:cNvPicPr>
            <a:picLocks noGrp="1" noChangeAspect="1"/>
          </p:cNvPicPr>
          <p:nvPr>
            <p:ph idx="1"/>
          </p:nvPr>
        </p:nvPicPr>
        <p:blipFill rotWithShape="1">
          <a:blip r:embed="rId3" cstate="screen">
            <a:extLst>
              <a:ext uri="{28A0092B-C50C-407E-A947-70E740481C1C}">
                <a14:useLocalDpi xmlns:a14="http://schemas.microsoft.com/office/drawing/2010/main"/>
              </a:ext>
            </a:extLst>
          </a:blip>
          <a:srcRect/>
          <a:stretch/>
        </p:blipFill>
        <p:spPr>
          <a:xfrm>
            <a:off x="838200" y="1466026"/>
            <a:ext cx="4086488" cy="4722813"/>
          </a:xfrm>
          <a:prstGeom prst="rect">
            <a:avLst/>
          </a:prstGeom>
        </p:spPr>
      </p:pic>
      <p:pic>
        <p:nvPicPr>
          <p:cNvPr id="1026" name="Picture 2" descr="Less than a third of people who could benefit from a hearing aid use one, a charity said">
            <a:extLst>
              <a:ext uri="{FF2B5EF4-FFF2-40B4-BE49-F238E27FC236}">
                <a16:creationId xmlns:a16="http://schemas.microsoft.com/office/drawing/2014/main" id="{44657CDC-7C07-7048-BF9B-8026187F8809}"/>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7704477" y="1480045"/>
            <a:ext cx="3467621" cy="194895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designer eyeglasses">
            <a:extLst>
              <a:ext uri="{FF2B5EF4-FFF2-40B4-BE49-F238E27FC236}">
                <a16:creationId xmlns:a16="http://schemas.microsoft.com/office/drawing/2014/main" id="{5856EA19-D5D7-A94F-B99B-24C60D1311C2}"/>
              </a:ext>
            </a:extLst>
          </p:cNvPr>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924688" y="1480044"/>
            <a:ext cx="2901151" cy="1942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3740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E9BAB-AF58-CB49-8E3E-BC76212B4FAE}"/>
              </a:ext>
            </a:extLst>
          </p:cNvPr>
          <p:cNvSpPr>
            <a:spLocks noGrp="1"/>
          </p:cNvSpPr>
          <p:nvPr>
            <p:ph type="title"/>
          </p:nvPr>
        </p:nvSpPr>
        <p:spPr/>
        <p:txBody>
          <a:bodyPr/>
          <a:lstStyle/>
          <a:p>
            <a:r>
              <a:rPr lang="en-US" dirty="0"/>
              <a:t>What is Universal Design?</a:t>
            </a:r>
          </a:p>
        </p:txBody>
      </p:sp>
      <p:sp>
        <p:nvSpPr>
          <p:cNvPr id="3" name="Content Placeholder 2">
            <a:extLst>
              <a:ext uri="{FF2B5EF4-FFF2-40B4-BE49-F238E27FC236}">
                <a16:creationId xmlns:a16="http://schemas.microsoft.com/office/drawing/2014/main" id="{2B55009D-2FF1-8A49-9137-6369714A0DE5}"/>
              </a:ext>
            </a:extLst>
          </p:cNvPr>
          <p:cNvSpPr>
            <a:spLocks noGrp="1"/>
          </p:cNvSpPr>
          <p:nvPr>
            <p:ph idx="1"/>
          </p:nvPr>
        </p:nvSpPr>
        <p:spPr>
          <a:xfrm>
            <a:off x="4581939" y="1454046"/>
            <a:ext cx="6771861" cy="4722917"/>
          </a:xfrm>
        </p:spPr>
        <p:txBody>
          <a:bodyPr/>
          <a:lstStyle/>
          <a:p>
            <a:pPr marL="0" indent="0">
              <a:buNone/>
            </a:pPr>
            <a:r>
              <a:rPr lang="en-US" dirty="0"/>
              <a:t>“The design of products and environments to be usable by all people, without the need for adaptation or specialized design.”</a:t>
            </a:r>
            <a:r>
              <a:rPr lang="en-US" sz="2000" dirty="0"/>
              <a:t> --Center for Universal Design at North Carolina State University </a:t>
            </a:r>
          </a:p>
          <a:p>
            <a:endParaRPr lang="en-US" sz="1700" dirty="0"/>
          </a:p>
          <a:p>
            <a:endParaRPr lang="en-US" dirty="0"/>
          </a:p>
        </p:txBody>
      </p:sp>
      <p:sp>
        <p:nvSpPr>
          <p:cNvPr id="4" name="Rectangle 8">
            <a:extLst>
              <a:ext uri="{FF2B5EF4-FFF2-40B4-BE49-F238E27FC236}">
                <a16:creationId xmlns:a16="http://schemas.microsoft.com/office/drawing/2014/main" id="{8445C965-D2E7-9D4F-85FF-95AFCF0EA148}"/>
              </a:ext>
            </a:extLst>
          </p:cNvPr>
          <p:cNvSpPr>
            <a:spLocks/>
          </p:cNvSpPr>
          <p:nvPr/>
        </p:nvSpPr>
        <p:spPr bwMode="auto">
          <a:xfrm>
            <a:off x="1116225" y="5484819"/>
            <a:ext cx="3733388" cy="495807"/>
          </a:xfrm>
          <a:prstGeom prst="rect">
            <a:avLst/>
          </a:prstGeom>
          <a:noFill/>
          <a:ln w="25400">
            <a:noFill/>
            <a:miter lim="800000"/>
            <a:headEnd/>
            <a:tailEnd/>
          </a:ln>
        </p:spPr>
        <p:txBody>
          <a:bodyPr wrap="none" lIns="64291" tIns="32146" rIns="64291" bIns="32146">
            <a:prstTxWarp prst="textNoShape">
              <a:avLst/>
            </a:prstTxWarp>
            <a:spAutoFit/>
          </a:bodyPr>
          <a:lstStyle/>
          <a:p>
            <a:pPr algn="ctr"/>
            <a:r>
              <a:rPr lang="en-US" dirty="0"/>
              <a:t>Curb Cuts</a:t>
            </a:r>
          </a:p>
          <a:p>
            <a:r>
              <a:rPr lang="en-US" sz="1000" dirty="0"/>
              <a:t>https://</a:t>
            </a:r>
            <a:r>
              <a:rPr lang="en-US" sz="1000" dirty="0" err="1"/>
              <a:t>pressbooks.ulib.csuohio.edu</a:t>
            </a:r>
            <a:r>
              <a:rPr lang="en-US" sz="1000" dirty="0"/>
              <a:t>/accessibility/chapter/chapter-1/</a:t>
            </a:r>
          </a:p>
        </p:txBody>
      </p:sp>
      <p:sp>
        <p:nvSpPr>
          <p:cNvPr id="7" name="Rectangle 8">
            <a:extLst>
              <a:ext uri="{FF2B5EF4-FFF2-40B4-BE49-F238E27FC236}">
                <a16:creationId xmlns:a16="http://schemas.microsoft.com/office/drawing/2014/main" id="{455EEB61-FA82-9740-819A-A13018211F27}"/>
              </a:ext>
            </a:extLst>
          </p:cNvPr>
          <p:cNvSpPr>
            <a:spLocks/>
          </p:cNvSpPr>
          <p:nvPr/>
        </p:nvSpPr>
        <p:spPr bwMode="auto">
          <a:xfrm>
            <a:off x="998298" y="2983694"/>
            <a:ext cx="3070899" cy="341919"/>
          </a:xfrm>
          <a:prstGeom prst="rect">
            <a:avLst/>
          </a:prstGeom>
          <a:noFill/>
          <a:ln w="25400">
            <a:noFill/>
            <a:miter lim="800000"/>
            <a:headEnd/>
            <a:tailEnd/>
          </a:ln>
        </p:spPr>
        <p:txBody>
          <a:bodyPr wrap="none" lIns="64291" tIns="32146" rIns="64291" bIns="32146">
            <a:prstTxWarp prst="textNoShape">
              <a:avLst/>
            </a:prstTxWarp>
            <a:spAutoFit/>
          </a:bodyPr>
          <a:lstStyle/>
          <a:p>
            <a:r>
              <a:rPr lang="en-US" dirty="0"/>
              <a:t>Captions and Subtitles in video </a:t>
            </a:r>
          </a:p>
        </p:txBody>
      </p:sp>
      <p:sp>
        <p:nvSpPr>
          <p:cNvPr id="9" name="TextBox 8">
            <a:extLst>
              <a:ext uri="{FF2B5EF4-FFF2-40B4-BE49-F238E27FC236}">
                <a16:creationId xmlns:a16="http://schemas.microsoft.com/office/drawing/2014/main" id="{17B4A43C-771E-2144-B3FF-C2D76660DCB6}"/>
              </a:ext>
            </a:extLst>
          </p:cNvPr>
          <p:cNvSpPr txBox="1"/>
          <p:nvPr/>
        </p:nvSpPr>
        <p:spPr>
          <a:xfrm>
            <a:off x="5445908" y="5611294"/>
            <a:ext cx="2688365" cy="369332"/>
          </a:xfrm>
          <a:prstGeom prst="rect">
            <a:avLst/>
          </a:prstGeom>
          <a:noFill/>
        </p:spPr>
        <p:txBody>
          <a:bodyPr wrap="none" rtlCol="0">
            <a:spAutoFit/>
          </a:bodyPr>
          <a:lstStyle/>
          <a:p>
            <a:r>
              <a:rPr lang="en-US" dirty="0"/>
              <a:t>OXO Good Grips (</a:t>
            </a:r>
            <a:r>
              <a:rPr lang="en-US" dirty="0" err="1"/>
              <a:t>oxo.com</a:t>
            </a:r>
            <a:r>
              <a:rPr lang="en-US" dirty="0"/>
              <a:t>)</a:t>
            </a:r>
          </a:p>
        </p:txBody>
      </p:sp>
      <p:pic>
        <p:nvPicPr>
          <p:cNvPr id="4098" name="Picture 2" descr="Coco &quot;La llorona&quot; Spanish (USA) w/ English Subtitles - YouTube">
            <a:extLst>
              <a:ext uri="{FF2B5EF4-FFF2-40B4-BE49-F238E27FC236}">
                <a16:creationId xmlns:a16="http://schemas.microsoft.com/office/drawing/2014/main" id="{8FAAE1CE-0551-1940-9C7B-5157AB209867}"/>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1116225" y="1359501"/>
            <a:ext cx="2915479" cy="163995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woman pulling luggage on wheels up a curb cut">
            <a:extLst>
              <a:ext uri="{FF2B5EF4-FFF2-40B4-BE49-F238E27FC236}">
                <a16:creationId xmlns:a16="http://schemas.microsoft.com/office/drawing/2014/main" id="{7FECE8F1-8B2E-6C45-AA8C-B5457FEECE03}"/>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204707" y="3532388"/>
            <a:ext cx="2658080" cy="199356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6 Piece Kitchen Essentials Set 1258">
            <a:extLst>
              <a:ext uri="{FF2B5EF4-FFF2-40B4-BE49-F238E27FC236}">
                <a16:creationId xmlns:a16="http://schemas.microsoft.com/office/drawing/2014/main" id="{CA560298-23E5-4841-B01F-0BA4B65C54BE}"/>
              </a:ext>
            </a:extLst>
          </p:cNvPr>
          <p:cNvPicPr>
            <a:picLocks noChangeAspect="1" noChangeArrowheads="1"/>
          </p:cNvPicPr>
          <p:nvPr/>
        </p:nvPicPr>
        <p:blipFill rotWithShape="1">
          <a:blip r:embed="rId4" cstate="screen">
            <a:extLst>
              <a:ext uri="{28A0092B-C50C-407E-A947-70E740481C1C}">
                <a14:useLocalDpi xmlns:a14="http://schemas.microsoft.com/office/drawing/2010/main"/>
              </a:ext>
            </a:extLst>
          </a:blip>
          <a:srcRect/>
          <a:stretch/>
        </p:blipFill>
        <p:spPr bwMode="auto">
          <a:xfrm>
            <a:off x="5264852" y="3441869"/>
            <a:ext cx="3050475" cy="2100779"/>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638BE756-0390-FC41-ADAC-D5D3D670AB69}"/>
              </a:ext>
            </a:extLst>
          </p:cNvPr>
          <p:cNvSpPr txBox="1"/>
          <p:nvPr/>
        </p:nvSpPr>
        <p:spPr>
          <a:xfrm>
            <a:off x="9601200" y="4094922"/>
            <a:ext cx="2372381" cy="923330"/>
          </a:xfrm>
          <a:prstGeom prst="rect">
            <a:avLst/>
          </a:prstGeom>
          <a:noFill/>
        </p:spPr>
        <p:txBody>
          <a:bodyPr wrap="none" rtlCol="0">
            <a:spAutoFit/>
          </a:bodyPr>
          <a:lstStyle/>
          <a:p>
            <a:r>
              <a:rPr lang="en-US" dirty="0"/>
              <a:t>We will talk about </a:t>
            </a:r>
          </a:p>
          <a:p>
            <a:r>
              <a:rPr lang="en-US" dirty="0"/>
              <a:t>7 Principles of </a:t>
            </a:r>
          </a:p>
          <a:p>
            <a:r>
              <a:rPr lang="en-US" dirty="0"/>
              <a:t>Universal Design later…</a:t>
            </a:r>
          </a:p>
        </p:txBody>
      </p:sp>
    </p:spTree>
    <p:extLst>
      <p:ext uri="{BB962C8B-B14F-4D97-AF65-F5344CB8AC3E}">
        <p14:creationId xmlns:p14="http://schemas.microsoft.com/office/powerpoint/2010/main" val="3001801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FA76235-DD8E-2A48-AD67-A18AC3605E82}"/>
              </a:ext>
            </a:extLst>
          </p:cNvPr>
          <p:cNvSpPr>
            <a:spLocks noGrp="1"/>
          </p:cNvSpPr>
          <p:nvPr>
            <p:ph type="ctrTitle"/>
          </p:nvPr>
        </p:nvSpPr>
        <p:spPr/>
        <p:txBody>
          <a:bodyPr>
            <a:normAutofit fontScale="90000"/>
          </a:bodyPr>
          <a:lstStyle/>
          <a:p>
            <a:r>
              <a:rPr lang="en-US" dirty="0"/>
              <a:t>What is the difference between Assistive Technology and Universal Design?</a:t>
            </a:r>
          </a:p>
        </p:txBody>
      </p:sp>
      <p:sp>
        <p:nvSpPr>
          <p:cNvPr id="5" name="Subtitle 4">
            <a:extLst>
              <a:ext uri="{FF2B5EF4-FFF2-40B4-BE49-F238E27FC236}">
                <a16:creationId xmlns:a16="http://schemas.microsoft.com/office/drawing/2014/main" id="{EA005C15-734D-2F47-8156-2A492C170239}"/>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4527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F8E06-BB2E-CA40-AC9B-E590BA3FDD98}"/>
              </a:ext>
            </a:extLst>
          </p:cNvPr>
          <p:cNvSpPr>
            <a:spLocks noGrp="1"/>
          </p:cNvSpPr>
          <p:nvPr>
            <p:ph type="ctrTitle"/>
          </p:nvPr>
        </p:nvSpPr>
        <p:spPr/>
        <p:txBody>
          <a:bodyPr/>
          <a:lstStyle/>
          <a:p>
            <a:r>
              <a:rPr lang="en-US" dirty="0"/>
              <a:t>Who are we?</a:t>
            </a:r>
          </a:p>
        </p:txBody>
      </p:sp>
      <p:sp>
        <p:nvSpPr>
          <p:cNvPr id="4" name="Subtitle 3">
            <a:extLst>
              <a:ext uri="{FF2B5EF4-FFF2-40B4-BE49-F238E27FC236}">
                <a16:creationId xmlns:a16="http://schemas.microsoft.com/office/drawing/2014/main" id="{03B031FD-E6E0-0449-B849-4B82D2C19634}"/>
              </a:ext>
            </a:extLst>
          </p:cNvPr>
          <p:cNvSpPr>
            <a:spLocks noGrp="1"/>
          </p:cNvSpPr>
          <p:nvPr>
            <p:ph type="subTitle" idx="1"/>
          </p:nvPr>
        </p:nvSpPr>
        <p:spPr/>
        <p:txBody>
          <a:bodyPr/>
          <a:lstStyle/>
          <a:p>
            <a:r>
              <a:rPr lang="en-US" dirty="0"/>
              <a:t>Instructor introductions and experience</a:t>
            </a:r>
          </a:p>
        </p:txBody>
      </p:sp>
      <p:sp>
        <p:nvSpPr>
          <p:cNvPr id="3" name="TextBox 2">
            <a:extLst>
              <a:ext uri="{FF2B5EF4-FFF2-40B4-BE49-F238E27FC236}">
                <a16:creationId xmlns:a16="http://schemas.microsoft.com/office/drawing/2014/main" id="{9A7DEFFF-B8C1-B041-9AD6-B1028B020805}"/>
              </a:ext>
            </a:extLst>
          </p:cNvPr>
          <p:cNvSpPr txBox="1"/>
          <p:nvPr/>
        </p:nvSpPr>
        <p:spPr>
          <a:xfrm>
            <a:off x="4410635" y="4432150"/>
            <a:ext cx="616515" cy="369332"/>
          </a:xfrm>
          <a:prstGeom prst="rect">
            <a:avLst/>
          </a:prstGeom>
          <a:noFill/>
        </p:spPr>
        <p:txBody>
          <a:bodyPr wrap="none" rtlCol="0">
            <a:spAutoFit/>
          </a:bodyPr>
          <a:lstStyle/>
          <a:p>
            <a:r>
              <a:rPr lang="en-US" b="1" dirty="0"/>
              <a:t>Amy</a:t>
            </a:r>
          </a:p>
        </p:txBody>
      </p:sp>
      <p:sp>
        <p:nvSpPr>
          <p:cNvPr id="5" name="TextBox 4">
            <a:extLst>
              <a:ext uri="{FF2B5EF4-FFF2-40B4-BE49-F238E27FC236}">
                <a16:creationId xmlns:a16="http://schemas.microsoft.com/office/drawing/2014/main" id="{68847A32-6A42-FA4A-8098-065778F8F343}"/>
              </a:ext>
            </a:extLst>
          </p:cNvPr>
          <p:cNvSpPr txBox="1"/>
          <p:nvPr/>
        </p:nvSpPr>
        <p:spPr>
          <a:xfrm>
            <a:off x="5766109" y="4432150"/>
            <a:ext cx="695383" cy="369332"/>
          </a:xfrm>
          <a:prstGeom prst="rect">
            <a:avLst/>
          </a:prstGeom>
          <a:noFill/>
        </p:spPr>
        <p:txBody>
          <a:bodyPr wrap="none" rtlCol="0">
            <a:spAutoFit/>
          </a:bodyPr>
          <a:lstStyle/>
          <a:p>
            <a:r>
              <a:rPr lang="en-US" b="1" dirty="0"/>
              <a:t>Anita</a:t>
            </a:r>
          </a:p>
        </p:txBody>
      </p:sp>
      <p:sp>
        <p:nvSpPr>
          <p:cNvPr id="6" name="TextBox 5">
            <a:extLst>
              <a:ext uri="{FF2B5EF4-FFF2-40B4-BE49-F238E27FC236}">
                <a16:creationId xmlns:a16="http://schemas.microsoft.com/office/drawing/2014/main" id="{9736AE25-F791-5345-A9FF-3217D1107CC7}"/>
              </a:ext>
            </a:extLst>
          </p:cNvPr>
          <p:cNvSpPr txBox="1"/>
          <p:nvPr/>
        </p:nvSpPr>
        <p:spPr>
          <a:xfrm>
            <a:off x="7164852" y="4429919"/>
            <a:ext cx="837730" cy="369332"/>
          </a:xfrm>
          <a:prstGeom prst="rect">
            <a:avLst/>
          </a:prstGeom>
          <a:noFill/>
        </p:spPr>
        <p:txBody>
          <a:bodyPr wrap="none" rtlCol="0">
            <a:spAutoFit/>
          </a:bodyPr>
          <a:lstStyle/>
          <a:p>
            <a:r>
              <a:rPr lang="en-US" b="1" dirty="0"/>
              <a:t>Lauren</a:t>
            </a:r>
          </a:p>
        </p:txBody>
      </p:sp>
    </p:spTree>
    <p:extLst>
      <p:ext uri="{BB962C8B-B14F-4D97-AF65-F5344CB8AC3E}">
        <p14:creationId xmlns:p14="http://schemas.microsoft.com/office/powerpoint/2010/main" val="1032133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088C2F0-6173-3944-908D-B19035452B33}"/>
              </a:ext>
            </a:extLst>
          </p:cNvPr>
          <p:cNvSpPr>
            <a:spLocks noGrp="1"/>
          </p:cNvSpPr>
          <p:nvPr>
            <p:ph type="ctrTitle"/>
          </p:nvPr>
        </p:nvSpPr>
        <p:spPr/>
        <p:txBody>
          <a:bodyPr/>
          <a:lstStyle/>
          <a:p>
            <a:r>
              <a:rPr lang="en-US" dirty="0"/>
              <a:t>Museum Introduction</a:t>
            </a:r>
          </a:p>
        </p:txBody>
      </p:sp>
      <p:sp>
        <p:nvSpPr>
          <p:cNvPr id="6" name="Subtitle 5">
            <a:extLst>
              <a:ext uri="{FF2B5EF4-FFF2-40B4-BE49-F238E27FC236}">
                <a16:creationId xmlns:a16="http://schemas.microsoft.com/office/drawing/2014/main" id="{24FE6574-744A-124E-B596-2CC8B8B94A5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7085664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B9D4A-84C5-9F4A-9456-030CD3E6DE47}"/>
              </a:ext>
            </a:extLst>
          </p:cNvPr>
          <p:cNvSpPr>
            <a:spLocks noGrp="1"/>
          </p:cNvSpPr>
          <p:nvPr>
            <p:ph type="title"/>
          </p:nvPr>
        </p:nvSpPr>
        <p:spPr/>
        <p:txBody>
          <a:bodyPr/>
          <a:lstStyle/>
          <a:p>
            <a:r>
              <a:rPr lang="en-US" dirty="0"/>
              <a:t>Museum Definition</a:t>
            </a:r>
          </a:p>
        </p:txBody>
      </p:sp>
      <p:sp>
        <p:nvSpPr>
          <p:cNvPr id="3" name="Content Placeholder 2">
            <a:extLst>
              <a:ext uri="{FF2B5EF4-FFF2-40B4-BE49-F238E27FC236}">
                <a16:creationId xmlns:a16="http://schemas.microsoft.com/office/drawing/2014/main" id="{96758F84-9D06-BD4E-B851-E0BC2F3A9AB3}"/>
              </a:ext>
            </a:extLst>
          </p:cNvPr>
          <p:cNvSpPr>
            <a:spLocks noGrp="1"/>
          </p:cNvSpPr>
          <p:nvPr>
            <p:ph idx="1"/>
          </p:nvPr>
        </p:nvSpPr>
        <p:spPr/>
        <p:txBody>
          <a:bodyPr>
            <a:normAutofit lnSpcReduction="10000"/>
          </a:bodyPr>
          <a:lstStyle/>
          <a:p>
            <a:r>
              <a:rPr lang="en-US" dirty="0"/>
              <a:t>This is getting tricky: </a:t>
            </a:r>
          </a:p>
          <a:p>
            <a:pPr lvl="1"/>
            <a:r>
              <a:rPr lang="en-US" dirty="0">
                <a:hlinkClick r:id="rId2"/>
              </a:rPr>
              <a:t>https://icom.museum/en/activities/standards-guidelines/museum-definition/</a:t>
            </a:r>
            <a:endParaRPr lang="en-US" dirty="0"/>
          </a:p>
          <a:p>
            <a:r>
              <a:rPr lang="en-US" dirty="0"/>
              <a:t>New proposed definition</a:t>
            </a:r>
          </a:p>
          <a:p>
            <a:pPr lvl="1"/>
            <a:r>
              <a:rPr lang="en-US" dirty="0"/>
              <a:t>Museums are </a:t>
            </a:r>
            <a:r>
              <a:rPr lang="en-US" dirty="0" err="1"/>
              <a:t>democratising</a:t>
            </a:r>
            <a:r>
              <a:rPr lang="en-US" dirty="0"/>
              <a:t>, inclusive and polyphonic </a:t>
            </a:r>
            <a:r>
              <a:rPr lang="en-US" b="1" dirty="0"/>
              <a:t>spaces for critical dialogue about the pasts and the futures</a:t>
            </a:r>
            <a:r>
              <a:rPr lang="en-US" dirty="0"/>
              <a:t>. Acknowledging and addressing the conflicts and challenges of the present, they </a:t>
            </a:r>
            <a:r>
              <a:rPr lang="en-US" b="1" dirty="0"/>
              <a:t>hold artefacts and specimens in trust for society</a:t>
            </a:r>
            <a:r>
              <a:rPr lang="en-US" dirty="0"/>
              <a:t>, </a:t>
            </a:r>
            <a:r>
              <a:rPr lang="en-US" b="1" dirty="0"/>
              <a:t>safeguard diverse memories </a:t>
            </a:r>
            <a:r>
              <a:rPr lang="en-US" dirty="0"/>
              <a:t>for future generations and </a:t>
            </a:r>
            <a:r>
              <a:rPr lang="en-US" b="1" dirty="0"/>
              <a:t>guarantee equal rights and equal access </a:t>
            </a:r>
            <a:r>
              <a:rPr lang="en-US" dirty="0"/>
              <a:t>to heritage for all people.</a:t>
            </a:r>
          </a:p>
          <a:p>
            <a:pPr lvl="1"/>
            <a:r>
              <a:rPr lang="en-US" dirty="0"/>
              <a:t>Museums are not for profit. They are participatory and transparent, and work in active partnership with and for diverse communities to collect, preserve, research, interpret, exhibit, and enhance understandings of the world, aiming to contribute to human dignity and social justice, global equality and planetary wellbeing.</a:t>
            </a:r>
          </a:p>
          <a:p>
            <a:endParaRPr lang="en-US" dirty="0"/>
          </a:p>
        </p:txBody>
      </p:sp>
    </p:spTree>
    <p:extLst>
      <p:ext uri="{BB962C8B-B14F-4D97-AF65-F5344CB8AC3E}">
        <p14:creationId xmlns:p14="http://schemas.microsoft.com/office/powerpoint/2010/main" val="3044958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1D8C74E-F8A9-5440-89D6-B5CEC5DD81E5}"/>
              </a:ext>
            </a:extLst>
          </p:cNvPr>
          <p:cNvSpPr>
            <a:spLocks noGrp="1"/>
          </p:cNvSpPr>
          <p:nvPr>
            <p:ph type="ctrTitle"/>
          </p:nvPr>
        </p:nvSpPr>
        <p:spPr/>
        <p:txBody>
          <a:bodyPr>
            <a:normAutofit fontScale="90000"/>
          </a:bodyPr>
          <a:lstStyle/>
          <a:p>
            <a:r>
              <a:rPr lang="en-US" dirty="0"/>
              <a:t>What is the difference between a historic site and a museum?</a:t>
            </a:r>
          </a:p>
        </p:txBody>
      </p:sp>
      <p:sp>
        <p:nvSpPr>
          <p:cNvPr id="9" name="Subtitle 8">
            <a:extLst>
              <a:ext uri="{FF2B5EF4-FFF2-40B4-BE49-F238E27FC236}">
                <a16:creationId xmlns:a16="http://schemas.microsoft.com/office/drawing/2014/main" id="{4AF3D243-7D29-1E49-94BD-986D427369BD}"/>
              </a:ext>
            </a:extLst>
          </p:cNvPr>
          <p:cNvSpPr>
            <a:spLocks noGrp="1"/>
          </p:cNvSpPr>
          <p:nvPr>
            <p:ph type="subTitle" idx="1"/>
          </p:nvPr>
        </p:nvSpPr>
        <p:spPr/>
        <p:txBody>
          <a:bodyPr/>
          <a:lstStyle/>
          <a:p>
            <a:r>
              <a:rPr lang="en-US" dirty="0"/>
              <a:t>Can one place be both?</a:t>
            </a:r>
          </a:p>
        </p:txBody>
      </p:sp>
    </p:spTree>
    <p:extLst>
      <p:ext uri="{BB962C8B-B14F-4D97-AF65-F5344CB8AC3E}">
        <p14:creationId xmlns:p14="http://schemas.microsoft.com/office/powerpoint/2010/main" val="35191320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B3421DC-FDBC-8348-BF4F-08E64E14349A}"/>
              </a:ext>
            </a:extLst>
          </p:cNvPr>
          <p:cNvSpPr>
            <a:spLocks noGrp="1"/>
          </p:cNvSpPr>
          <p:nvPr>
            <p:ph type="title"/>
          </p:nvPr>
        </p:nvSpPr>
        <p:spPr/>
        <p:txBody>
          <a:bodyPr/>
          <a:lstStyle/>
          <a:p>
            <a:r>
              <a:rPr lang="en-US" dirty="0"/>
              <a:t>Historic Site and Landmark Definition</a:t>
            </a:r>
          </a:p>
        </p:txBody>
      </p:sp>
      <p:sp>
        <p:nvSpPr>
          <p:cNvPr id="5" name="Content Placeholder 4">
            <a:extLst>
              <a:ext uri="{FF2B5EF4-FFF2-40B4-BE49-F238E27FC236}">
                <a16:creationId xmlns:a16="http://schemas.microsoft.com/office/drawing/2014/main" id="{ED68B43D-354D-5C43-A5FF-CA47608190A6}"/>
              </a:ext>
            </a:extLst>
          </p:cNvPr>
          <p:cNvSpPr>
            <a:spLocks noGrp="1"/>
          </p:cNvSpPr>
          <p:nvPr>
            <p:ph idx="1"/>
          </p:nvPr>
        </p:nvSpPr>
        <p:spPr/>
        <p:txBody>
          <a:bodyPr/>
          <a:lstStyle/>
          <a:p>
            <a:r>
              <a:rPr lang="en-US" dirty="0"/>
              <a:t>National Historic Landmarks </a:t>
            </a:r>
            <a:r>
              <a:rPr lang="en-US" b="1" dirty="0"/>
              <a:t>(NHLs)</a:t>
            </a:r>
            <a:r>
              <a:rPr lang="en-US" dirty="0"/>
              <a:t> are historic places that hold national significance. The Secretary of the Interior designates these places as exceptional because of their abilities to illustrate U.S. heritage. Today, we have almost 2,600 NHLs in the United States. </a:t>
            </a:r>
          </a:p>
          <a:p>
            <a:pPr lvl="1"/>
            <a:r>
              <a:rPr lang="en-US" dirty="0">
                <a:hlinkClick r:id="rId2"/>
              </a:rPr>
              <a:t>https://www.nps.gov/orgs/1582/index.htm</a:t>
            </a:r>
            <a:r>
              <a:rPr lang="en-US" dirty="0"/>
              <a:t> </a:t>
            </a:r>
          </a:p>
          <a:p>
            <a:pPr lvl="1"/>
            <a:r>
              <a:rPr lang="en-US" dirty="0"/>
              <a:t>The Intrepid Aircraft carrier is a National Historic Landmark</a:t>
            </a:r>
          </a:p>
          <a:p>
            <a:r>
              <a:rPr lang="en-US" dirty="0"/>
              <a:t>“Historic sites” is a more general term for places with significant history, but not registered as a national historic landmark</a:t>
            </a:r>
          </a:p>
          <a:p>
            <a:r>
              <a:rPr lang="en-US" dirty="0"/>
              <a:t>Across the United States, 45% of museums are historic sites, historical societies or historic preservation organizations.</a:t>
            </a:r>
          </a:p>
        </p:txBody>
      </p:sp>
    </p:spTree>
    <p:extLst>
      <p:ext uri="{BB962C8B-B14F-4D97-AF65-F5344CB8AC3E}">
        <p14:creationId xmlns:p14="http://schemas.microsoft.com/office/powerpoint/2010/main" val="927651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BD37AA5-A20A-9F4D-9E7D-999C7DF8E014}"/>
              </a:ext>
            </a:extLst>
          </p:cNvPr>
          <p:cNvSpPr>
            <a:spLocks noGrp="1"/>
          </p:cNvSpPr>
          <p:nvPr>
            <p:ph type="ctrTitle"/>
          </p:nvPr>
        </p:nvSpPr>
        <p:spPr/>
        <p:txBody>
          <a:bodyPr/>
          <a:lstStyle/>
          <a:p>
            <a:r>
              <a:rPr lang="en-US" dirty="0"/>
              <a:t>What is Interpretation?</a:t>
            </a:r>
          </a:p>
        </p:txBody>
      </p:sp>
      <p:sp>
        <p:nvSpPr>
          <p:cNvPr id="5" name="Subtitle 4">
            <a:extLst>
              <a:ext uri="{FF2B5EF4-FFF2-40B4-BE49-F238E27FC236}">
                <a16:creationId xmlns:a16="http://schemas.microsoft.com/office/drawing/2014/main" id="{D2BB367B-5933-5E4C-B016-58E46354DAA2}"/>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78958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E2A8AC-396B-D94E-AE5F-B400D502CAEE}"/>
              </a:ext>
            </a:extLst>
          </p:cNvPr>
          <p:cNvSpPr>
            <a:spLocks noGrp="1"/>
          </p:cNvSpPr>
          <p:nvPr>
            <p:ph type="title"/>
          </p:nvPr>
        </p:nvSpPr>
        <p:spPr/>
        <p:txBody>
          <a:bodyPr/>
          <a:lstStyle/>
          <a:p>
            <a:r>
              <a:rPr lang="en-US" dirty="0"/>
              <a:t>Museum Interpretation </a:t>
            </a:r>
          </a:p>
        </p:txBody>
      </p:sp>
      <p:sp>
        <p:nvSpPr>
          <p:cNvPr id="5" name="Content Placeholder 4">
            <a:extLst>
              <a:ext uri="{FF2B5EF4-FFF2-40B4-BE49-F238E27FC236}">
                <a16:creationId xmlns:a16="http://schemas.microsoft.com/office/drawing/2014/main" id="{91CA0AE3-9A0E-AA41-9272-97CF833B3A5E}"/>
              </a:ext>
            </a:extLst>
          </p:cNvPr>
          <p:cNvSpPr>
            <a:spLocks noGrp="1"/>
          </p:cNvSpPr>
          <p:nvPr>
            <p:ph idx="1"/>
          </p:nvPr>
        </p:nvSpPr>
        <p:spPr/>
        <p:txBody>
          <a:bodyPr>
            <a:normAutofit lnSpcReduction="10000"/>
          </a:bodyPr>
          <a:lstStyle/>
          <a:p>
            <a:r>
              <a:rPr lang="en-US" sz="2200" dirty="0"/>
              <a:t>Interpretation is “an educational activity which aims to reveal meaning and relationships through the use of original objects, by firsthand experience, and by illustrative media, rather than simply to communicate factual information.” (Tilden, 1957, p. 8)</a:t>
            </a:r>
          </a:p>
          <a:p>
            <a:r>
              <a:rPr lang="en-US" sz="2200" dirty="0"/>
              <a:t>The National Association for Interpretation (NAI) defines interpretation as a “communication process that forges emotional and intellectual connections between the interests of the audience and the meanings inherent in the resource.” (</a:t>
            </a:r>
            <a:r>
              <a:rPr lang="en-US" sz="2200" dirty="0" err="1"/>
              <a:t>Brochu</a:t>
            </a:r>
            <a:r>
              <a:rPr lang="en-US" sz="2200" dirty="0"/>
              <a:t> and Merriman, 2002).</a:t>
            </a:r>
          </a:p>
          <a:p>
            <a:r>
              <a:rPr lang="en-US" sz="2400" dirty="0"/>
              <a:t>“Interpretation is, essentially, storytelling. It’s my job to tell a story about a person, thing or place: bringing it to life in such a way that people can relate to it, appreciate and understand it – and take something of the experience away with them. Often, it’s about revealing links between bits of information that people already know – rather than feeding them completely new ‘facts and figures’.” (Mark Woolmer, </a:t>
            </a:r>
            <a:r>
              <a:rPr lang="en-US" sz="2400" dirty="0" err="1"/>
              <a:t>museumsandheritage.com</a:t>
            </a:r>
            <a:r>
              <a:rPr lang="en-US" sz="2400" dirty="0"/>
              <a:t>)</a:t>
            </a:r>
          </a:p>
          <a:p>
            <a:pPr marL="0" indent="0">
              <a:buNone/>
            </a:pPr>
            <a:r>
              <a:rPr lang="en-US" sz="2400" dirty="0"/>
              <a:t>.</a:t>
            </a:r>
          </a:p>
          <a:p>
            <a:endParaRPr lang="en-US" sz="2200" dirty="0"/>
          </a:p>
        </p:txBody>
      </p:sp>
      <p:sp>
        <p:nvSpPr>
          <p:cNvPr id="7" name="Rectangle 6">
            <a:extLst>
              <a:ext uri="{FF2B5EF4-FFF2-40B4-BE49-F238E27FC236}">
                <a16:creationId xmlns:a16="http://schemas.microsoft.com/office/drawing/2014/main" id="{63357A55-727B-D548-B832-6C95F56A05BA}"/>
              </a:ext>
            </a:extLst>
          </p:cNvPr>
          <p:cNvSpPr/>
          <p:nvPr/>
        </p:nvSpPr>
        <p:spPr>
          <a:xfrm>
            <a:off x="838200" y="5530632"/>
            <a:ext cx="11126973" cy="646331"/>
          </a:xfrm>
          <a:prstGeom prst="rect">
            <a:avLst/>
          </a:prstGeom>
        </p:spPr>
        <p:txBody>
          <a:bodyPr wrap="square">
            <a:spAutoFit/>
          </a:bodyPr>
          <a:lstStyle/>
          <a:p>
            <a:r>
              <a:rPr lang="en-US" dirty="0">
                <a:hlinkClick r:id="rId2"/>
              </a:rPr>
              <a:t>https://www.nps.gov/idp/interp/101/foundationscurriculum.pdf</a:t>
            </a:r>
            <a:endParaRPr lang="en-US" dirty="0"/>
          </a:p>
          <a:p>
            <a:r>
              <a:rPr lang="en-US" dirty="0">
                <a:hlinkClick r:id="rId3"/>
              </a:rPr>
              <a:t>https://advisor.museumsandheritage.com/blogs/youre-interpreting-interpretation-non-interpreters/</a:t>
            </a:r>
            <a:r>
              <a:rPr lang="en-US" dirty="0"/>
              <a:t> </a:t>
            </a:r>
          </a:p>
        </p:txBody>
      </p:sp>
    </p:spTree>
    <p:extLst>
      <p:ext uri="{BB962C8B-B14F-4D97-AF65-F5344CB8AC3E}">
        <p14:creationId xmlns:p14="http://schemas.microsoft.com/office/powerpoint/2010/main" val="38894455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7F9D-5B32-3148-ADF5-4078A5015552}"/>
              </a:ext>
            </a:extLst>
          </p:cNvPr>
          <p:cNvSpPr>
            <a:spLocks noGrp="1"/>
          </p:cNvSpPr>
          <p:nvPr>
            <p:ph type="title"/>
          </p:nvPr>
        </p:nvSpPr>
        <p:spPr/>
        <p:txBody>
          <a:bodyPr/>
          <a:lstStyle/>
          <a:p>
            <a:r>
              <a:rPr lang="en-US" dirty="0"/>
              <a:t>Examples of Museum Interpretations</a:t>
            </a:r>
          </a:p>
        </p:txBody>
      </p:sp>
      <p:sp>
        <p:nvSpPr>
          <p:cNvPr id="3" name="Content Placeholder 2">
            <a:extLst>
              <a:ext uri="{FF2B5EF4-FFF2-40B4-BE49-F238E27FC236}">
                <a16:creationId xmlns:a16="http://schemas.microsoft.com/office/drawing/2014/main" id="{0AE73EF3-231A-0545-A8D5-04FA53461511}"/>
              </a:ext>
            </a:extLst>
          </p:cNvPr>
          <p:cNvSpPr>
            <a:spLocks noGrp="1"/>
          </p:cNvSpPr>
          <p:nvPr>
            <p:ph idx="1"/>
          </p:nvPr>
        </p:nvSpPr>
        <p:spPr/>
        <p:txBody>
          <a:bodyPr/>
          <a:lstStyle/>
          <a:p>
            <a:r>
              <a:rPr lang="en-US" dirty="0">
                <a:hlinkClick r:id="rId2"/>
              </a:rPr>
              <a:t>https://www.museumsassociation.org/museum-practice/interpretation</a:t>
            </a:r>
            <a:r>
              <a:rPr lang="en-US" dirty="0"/>
              <a:t>  </a:t>
            </a:r>
          </a:p>
          <a:p>
            <a:r>
              <a:rPr lang="en-US" dirty="0"/>
              <a:t>Exhibition labels, hand-held guides, films, trails, theater … </a:t>
            </a:r>
          </a:p>
          <a:p>
            <a:pPr lvl="1"/>
            <a:endParaRPr lang="en-US" dirty="0"/>
          </a:p>
        </p:txBody>
      </p:sp>
    </p:spTree>
    <p:extLst>
      <p:ext uri="{BB962C8B-B14F-4D97-AF65-F5344CB8AC3E}">
        <p14:creationId xmlns:p14="http://schemas.microsoft.com/office/powerpoint/2010/main" val="3609546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2141665-EA4E-8747-BFC4-F6A85A4DB3DF}"/>
              </a:ext>
            </a:extLst>
          </p:cNvPr>
          <p:cNvSpPr>
            <a:spLocks noGrp="1"/>
          </p:cNvSpPr>
          <p:nvPr>
            <p:ph type="ctrTitle"/>
          </p:nvPr>
        </p:nvSpPr>
        <p:spPr/>
        <p:txBody>
          <a:bodyPr>
            <a:normAutofit fontScale="90000"/>
          </a:bodyPr>
          <a:lstStyle/>
          <a:p>
            <a:r>
              <a:rPr lang="en-US" dirty="0"/>
              <a:t>How do we make sure Interpretation is Accessible to all visitors?</a:t>
            </a:r>
          </a:p>
        </p:txBody>
      </p:sp>
      <p:sp>
        <p:nvSpPr>
          <p:cNvPr id="7" name="Subtitle 6">
            <a:extLst>
              <a:ext uri="{FF2B5EF4-FFF2-40B4-BE49-F238E27FC236}">
                <a16:creationId xmlns:a16="http://schemas.microsoft.com/office/drawing/2014/main" id="{DCFB303B-0B6E-524C-A2FA-83F22A947E81}"/>
              </a:ext>
            </a:extLst>
          </p:cNvPr>
          <p:cNvSpPr>
            <a:spLocks noGrp="1"/>
          </p:cNvSpPr>
          <p:nvPr>
            <p:ph type="subTitle" idx="1"/>
          </p:nvPr>
        </p:nvSpPr>
        <p:spPr/>
        <p:txBody>
          <a:bodyPr/>
          <a:lstStyle/>
          <a:p>
            <a:r>
              <a:rPr lang="en-US" dirty="0"/>
              <a:t>This is what we will focus on!</a:t>
            </a:r>
          </a:p>
        </p:txBody>
      </p:sp>
    </p:spTree>
    <p:extLst>
      <p:ext uri="{BB962C8B-B14F-4D97-AF65-F5344CB8AC3E}">
        <p14:creationId xmlns:p14="http://schemas.microsoft.com/office/powerpoint/2010/main" val="1763290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1C823-933C-D543-AF45-78AD2ED8122B}"/>
              </a:ext>
            </a:extLst>
          </p:cNvPr>
          <p:cNvSpPr>
            <a:spLocks noGrp="1"/>
          </p:cNvSpPr>
          <p:nvPr>
            <p:ph type="title"/>
          </p:nvPr>
        </p:nvSpPr>
        <p:spPr/>
        <p:txBody>
          <a:bodyPr/>
          <a:lstStyle/>
          <a:p>
            <a:r>
              <a:rPr lang="en-US" dirty="0"/>
              <a:t>Intrepid Air, Sea, Space Museum</a:t>
            </a:r>
          </a:p>
        </p:txBody>
      </p:sp>
      <p:sp>
        <p:nvSpPr>
          <p:cNvPr id="3" name="Content Placeholder 2">
            <a:extLst>
              <a:ext uri="{FF2B5EF4-FFF2-40B4-BE49-F238E27FC236}">
                <a16:creationId xmlns:a16="http://schemas.microsoft.com/office/drawing/2014/main" id="{1C594D7A-2E04-7A4E-B6ED-2233C90D0E40}"/>
              </a:ext>
            </a:extLst>
          </p:cNvPr>
          <p:cNvSpPr>
            <a:spLocks noGrp="1"/>
          </p:cNvSpPr>
          <p:nvPr>
            <p:ph sz="half" idx="1"/>
          </p:nvPr>
        </p:nvSpPr>
        <p:spPr/>
        <p:txBody>
          <a:bodyPr>
            <a:normAutofit/>
          </a:bodyPr>
          <a:lstStyle/>
          <a:p>
            <a:r>
              <a:rPr lang="en-US" dirty="0"/>
              <a:t>Goal of visit</a:t>
            </a:r>
          </a:p>
          <a:p>
            <a:pPr lvl="1"/>
            <a:r>
              <a:rPr lang="en-US" dirty="0"/>
              <a:t>See examples of 3 access challenges </a:t>
            </a:r>
          </a:p>
          <a:p>
            <a:pPr lvl="2"/>
            <a:r>
              <a:rPr lang="en-US" dirty="0"/>
              <a:t>Places that visitors can’t go</a:t>
            </a:r>
          </a:p>
          <a:p>
            <a:pPr lvl="2"/>
            <a:r>
              <a:rPr lang="en-US" dirty="0"/>
              <a:t>Things behind glass</a:t>
            </a:r>
          </a:p>
          <a:p>
            <a:pPr lvl="2"/>
            <a:r>
              <a:rPr lang="en-US" dirty="0"/>
              <a:t>Multisensory</a:t>
            </a:r>
          </a:p>
          <a:p>
            <a:pPr lvl="1"/>
            <a:r>
              <a:rPr lang="en-US" dirty="0"/>
              <a:t>See how Intrepid team addresses challenges</a:t>
            </a:r>
          </a:p>
          <a:p>
            <a:pPr lvl="1"/>
            <a:r>
              <a:rPr lang="en-US" dirty="0"/>
              <a:t>Meet collaborators (Digital Frictions class, OT research students, Intrepid)</a:t>
            </a:r>
          </a:p>
          <a:p>
            <a:pPr lvl="1"/>
            <a:endParaRPr lang="en-US" dirty="0"/>
          </a:p>
        </p:txBody>
      </p:sp>
      <p:pic>
        <p:nvPicPr>
          <p:cNvPr id="5" name="Picture 2" descr="Photo of Intrepid aircraft carrier parked in Hudson River with airplanes on top. ">
            <a:extLst>
              <a:ext uri="{FF2B5EF4-FFF2-40B4-BE49-F238E27FC236}">
                <a16:creationId xmlns:a16="http://schemas.microsoft.com/office/drawing/2014/main" id="{1EE92C6F-E660-9E4B-8AB3-9E97EC3B0823}"/>
              </a:ext>
            </a:extLst>
          </p:cNvPr>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6250894" y="1825625"/>
            <a:ext cx="5181600" cy="29137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92E096F-CD8C-A24E-A3C7-D5314DD9B9B0}"/>
              </a:ext>
            </a:extLst>
          </p:cNvPr>
          <p:cNvSpPr txBox="1"/>
          <p:nvPr/>
        </p:nvSpPr>
        <p:spPr>
          <a:xfrm>
            <a:off x="6960198" y="4739325"/>
            <a:ext cx="4027898" cy="369332"/>
          </a:xfrm>
          <a:prstGeom prst="rect">
            <a:avLst/>
          </a:prstGeom>
          <a:noFill/>
        </p:spPr>
        <p:txBody>
          <a:bodyPr wrap="none" rtlCol="0">
            <a:spAutoFit/>
          </a:bodyPr>
          <a:lstStyle/>
          <a:p>
            <a:r>
              <a:rPr lang="en-US" dirty="0"/>
              <a:t>Photo of Intrepid Aircraft (</a:t>
            </a:r>
            <a:r>
              <a:rPr lang="en-US" dirty="0" err="1"/>
              <a:t>wikipedia.org</a:t>
            </a:r>
            <a:r>
              <a:rPr lang="en-US" dirty="0"/>
              <a:t>)</a:t>
            </a:r>
          </a:p>
        </p:txBody>
      </p:sp>
    </p:spTree>
    <p:extLst>
      <p:ext uri="{BB962C8B-B14F-4D97-AF65-F5344CB8AC3E}">
        <p14:creationId xmlns:p14="http://schemas.microsoft.com/office/powerpoint/2010/main" val="40564970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1F10B6-FD11-514E-AB75-F5830E92180A}"/>
              </a:ext>
            </a:extLst>
          </p:cNvPr>
          <p:cNvSpPr>
            <a:spLocks noGrp="1"/>
          </p:cNvSpPr>
          <p:nvPr>
            <p:ph type="title"/>
          </p:nvPr>
        </p:nvSpPr>
        <p:spPr/>
        <p:txBody>
          <a:bodyPr/>
          <a:lstStyle/>
          <a:p>
            <a:r>
              <a:rPr lang="en-US" dirty="0"/>
              <a:t>Intrepid Logistics</a:t>
            </a:r>
          </a:p>
        </p:txBody>
      </p:sp>
      <p:sp>
        <p:nvSpPr>
          <p:cNvPr id="6" name="Content Placeholder 5">
            <a:extLst>
              <a:ext uri="{FF2B5EF4-FFF2-40B4-BE49-F238E27FC236}">
                <a16:creationId xmlns:a16="http://schemas.microsoft.com/office/drawing/2014/main" id="{5B8F1544-8BC4-5D47-B003-8A78E9743A59}"/>
              </a:ext>
            </a:extLst>
          </p:cNvPr>
          <p:cNvSpPr>
            <a:spLocks noGrp="1"/>
          </p:cNvSpPr>
          <p:nvPr>
            <p:ph sz="half" idx="1"/>
          </p:nvPr>
        </p:nvSpPr>
        <p:spPr>
          <a:xfrm>
            <a:off x="838200" y="1397672"/>
            <a:ext cx="5181600" cy="4779291"/>
          </a:xfrm>
        </p:spPr>
        <p:txBody>
          <a:bodyPr>
            <a:normAutofit fontScale="92500" lnSpcReduction="20000"/>
          </a:bodyPr>
          <a:lstStyle/>
          <a:p>
            <a:r>
              <a:rPr lang="en-US" dirty="0"/>
              <a:t>Timing</a:t>
            </a:r>
          </a:p>
          <a:p>
            <a:pPr lvl="1"/>
            <a:r>
              <a:rPr lang="en-US" dirty="0"/>
              <a:t>Arrive at 6:30, don’t come if you can’t be there by 7pm.</a:t>
            </a:r>
          </a:p>
          <a:p>
            <a:r>
              <a:rPr lang="en-US" dirty="0"/>
              <a:t>Where to meet</a:t>
            </a:r>
          </a:p>
          <a:p>
            <a:pPr lvl="1"/>
            <a:r>
              <a:rPr lang="en-US" dirty="0"/>
              <a:t>Meet at Hanger 1 (main entrance closest to 46</a:t>
            </a:r>
            <a:r>
              <a:rPr lang="en-US" baseline="30000" dirty="0"/>
              <a:t>th</a:t>
            </a:r>
            <a:r>
              <a:rPr lang="en-US" dirty="0"/>
              <a:t> and 12</a:t>
            </a:r>
            <a:r>
              <a:rPr lang="en-US" baseline="30000" dirty="0"/>
              <a:t>th</a:t>
            </a:r>
            <a:r>
              <a:rPr lang="en-US" dirty="0"/>
              <a:t> avenue</a:t>
            </a:r>
          </a:p>
          <a:p>
            <a:r>
              <a:rPr lang="en-US" dirty="0"/>
              <a:t>What to bring</a:t>
            </a:r>
          </a:p>
          <a:p>
            <a:pPr lvl="1"/>
            <a:r>
              <a:rPr lang="en-US" dirty="0"/>
              <a:t>Must wear appropriate foot gear (closed toe shoes)</a:t>
            </a:r>
          </a:p>
          <a:p>
            <a:pPr lvl="1"/>
            <a:r>
              <a:rPr lang="en-US" dirty="0"/>
              <a:t>Minimize backpacks and stuff they bring (they have strict security)</a:t>
            </a:r>
          </a:p>
          <a:p>
            <a:r>
              <a:rPr lang="en-US" dirty="0"/>
              <a:t>Other</a:t>
            </a:r>
          </a:p>
          <a:p>
            <a:pPr lvl="1"/>
            <a:r>
              <a:rPr lang="en-US" b="1" dirty="0"/>
              <a:t>Ask before taking pictures</a:t>
            </a:r>
          </a:p>
          <a:p>
            <a:pPr lvl="1"/>
            <a:r>
              <a:rPr lang="en-US" dirty="0"/>
              <a:t>They may ask for photo release</a:t>
            </a:r>
          </a:p>
        </p:txBody>
      </p:sp>
      <p:sp>
        <p:nvSpPr>
          <p:cNvPr id="10" name="Content Placeholder 9">
            <a:extLst>
              <a:ext uri="{FF2B5EF4-FFF2-40B4-BE49-F238E27FC236}">
                <a16:creationId xmlns:a16="http://schemas.microsoft.com/office/drawing/2014/main" id="{B1283B80-9C75-C444-BF30-B12204B7B96E}"/>
              </a:ext>
            </a:extLst>
          </p:cNvPr>
          <p:cNvSpPr>
            <a:spLocks noGrp="1"/>
          </p:cNvSpPr>
          <p:nvPr>
            <p:ph sz="half" idx="2"/>
          </p:nvPr>
        </p:nvSpPr>
        <p:spPr>
          <a:xfrm>
            <a:off x="6172200" y="4862455"/>
            <a:ext cx="5181600" cy="1314507"/>
          </a:xfrm>
        </p:spPr>
        <p:txBody>
          <a:bodyPr>
            <a:normAutofit fontScale="92500" lnSpcReduction="20000"/>
          </a:bodyPr>
          <a:lstStyle/>
          <a:p>
            <a:pPr marL="0" indent="0">
              <a:buNone/>
            </a:pPr>
            <a:endParaRPr lang="en-US" sz="2000" dirty="0">
              <a:hlinkClick r:id="rId2"/>
            </a:endParaRPr>
          </a:p>
          <a:p>
            <a:pPr marL="0" indent="0">
              <a:buNone/>
            </a:pPr>
            <a:r>
              <a:rPr lang="en-US" sz="2000" dirty="0">
                <a:hlinkClick r:id="rId2"/>
              </a:rPr>
              <a:t>https://www.intrepidmuseum.org/Plan-Your-Visit/Getting-Here.aspx</a:t>
            </a:r>
            <a:r>
              <a:rPr lang="en-US" sz="2000" dirty="0"/>
              <a:t> </a:t>
            </a:r>
          </a:p>
        </p:txBody>
      </p:sp>
      <p:pic>
        <p:nvPicPr>
          <p:cNvPr id="12" name="Picture 11" descr="Google map showing intrepid location along hudson river at 46th street">
            <a:extLst>
              <a:ext uri="{FF2B5EF4-FFF2-40B4-BE49-F238E27FC236}">
                <a16:creationId xmlns:a16="http://schemas.microsoft.com/office/drawing/2014/main" id="{D351FF48-671C-634A-A58C-5239885656A5}"/>
              </a:ext>
            </a:extLst>
          </p:cNvPr>
          <p:cNvPicPr>
            <a:picLocks noChangeAspect="1"/>
          </p:cNvPicPr>
          <p:nvPr/>
        </p:nvPicPr>
        <p:blipFill>
          <a:blip r:embed="rId3"/>
          <a:stretch>
            <a:fillRect/>
          </a:stretch>
        </p:blipFill>
        <p:spPr>
          <a:xfrm>
            <a:off x="6172200" y="1397672"/>
            <a:ext cx="4703482" cy="3610859"/>
          </a:xfrm>
          <a:prstGeom prst="rect">
            <a:avLst/>
          </a:prstGeom>
        </p:spPr>
      </p:pic>
    </p:spTree>
    <p:extLst>
      <p:ext uri="{BB962C8B-B14F-4D97-AF65-F5344CB8AC3E}">
        <p14:creationId xmlns:p14="http://schemas.microsoft.com/office/powerpoint/2010/main" val="33297384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F8E06-BB2E-CA40-AC9B-E590BA3FDD98}"/>
              </a:ext>
            </a:extLst>
          </p:cNvPr>
          <p:cNvSpPr>
            <a:spLocks noGrp="1"/>
          </p:cNvSpPr>
          <p:nvPr>
            <p:ph type="ctrTitle"/>
          </p:nvPr>
        </p:nvSpPr>
        <p:spPr/>
        <p:txBody>
          <a:bodyPr/>
          <a:lstStyle/>
          <a:p>
            <a:r>
              <a:rPr lang="en-US" dirty="0"/>
              <a:t>Who are you?</a:t>
            </a:r>
          </a:p>
        </p:txBody>
      </p:sp>
      <p:sp>
        <p:nvSpPr>
          <p:cNvPr id="4" name="Subtitle 3">
            <a:extLst>
              <a:ext uri="{FF2B5EF4-FFF2-40B4-BE49-F238E27FC236}">
                <a16:creationId xmlns:a16="http://schemas.microsoft.com/office/drawing/2014/main" id="{03B031FD-E6E0-0449-B849-4B82D2C19634}"/>
              </a:ext>
            </a:extLst>
          </p:cNvPr>
          <p:cNvSpPr>
            <a:spLocks noGrp="1"/>
          </p:cNvSpPr>
          <p:nvPr>
            <p:ph type="subTitle" idx="1"/>
          </p:nvPr>
        </p:nvSpPr>
        <p:spPr/>
        <p:txBody>
          <a:bodyPr/>
          <a:lstStyle/>
          <a:p>
            <a:r>
              <a:rPr lang="en-US" dirty="0"/>
              <a:t>Name, degree program, why you in this class, most recent museum visit.</a:t>
            </a:r>
          </a:p>
        </p:txBody>
      </p:sp>
    </p:spTree>
    <p:extLst>
      <p:ext uri="{BB962C8B-B14F-4D97-AF65-F5344CB8AC3E}">
        <p14:creationId xmlns:p14="http://schemas.microsoft.com/office/powerpoint/2010/main" val="39667185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781D8-958F-424C-A709-0BCD14800412}"/>
              </a:ext>
            </a:extLst>
          </p:cNvPr>
          <p:cNvSpPr>
            <a:spLocks noGrp="1"/>
          </p:cNvSpPr>
          <p:nvPr>
            <p:ph type="title"/>
          </p:nvPr>
        </p:nvSpPr>
        <p:spPr/>
        <p:txBody>
          <a:bodyPr/>
          <a:lstStyle/>
          <a:p>
            <a:r>
              <a:rPr lang="en-US" dirty="0"/>
              <a:t>For Next Week</a:t>
            </a:r>
          </a:p>
        </p:txBody>
      </p:sp>
      <p:sp>
        <p:nvSpPr>
          <p:cNvPr id="4" name="Subtitle 3">
            <a:extLst>
              <a:ext uri="{FF2B5EF4-FFF2-40B4-BE49-F238E27FC236}">
                <a16:creationId xmlns:a16="http://schemas.microsoft.com/office/drawing/2014/main" id="{E7D457D6-70AA-334F-9BB9-D4944E0485FE}"/>
              </a:ext>
            </a:extLst>
          </p:cNvPr>
          <p:cNvSpPr>
            <a:spLocks noGrp="1"/>
          </p:cNvSpPr>
          <p:nvPr>
            <p:ph type="subTitle" idx="1"/>
          </p:nvPr>
        </p:nvSpPr>
        <p:spPr/>
        <p:txBody>
          <a:bodyPr>
            <a:normAutofit/>
          </a:bodyPr>
          <a:lstStyle/>
          <a:p>
            <a:r>
              <a:rPr lang="en-US" dirty="0"/>
              <a:t>Field Trip Prep!</a:t>
            </a:r>
          </a:p>
        </p:txBody>
      </p:sp>
      <p:sp>
        <p:nvSpPr>
          <p:cNvPr id="3" name="Text Placeholder 2">
            <a:extLst>
              <a:ext uri="{FF2B5EF4-FFF2-40B4-BE49-F238E27FC236}">
                <a16:creationId xmlns:a16="http://schemas.microsoft.com/office/drawing/2014/main" id="{88A03A2E-4E0E-434A-8F43-BF45EDB98934}"/>
              </a:ext>
            </a:extLst>
          </p:cNvPr>
          <p:cNvSpPr>
            <a:spLocks noGrp="1"/>
          </p:cNvSpPr>
          <p:nvPr>
            <p:ph type="body" idx="2"/>
          </p:nvPr>
        </p:nvSpPr>
        <p:spPr>
          <a:xfrm>
            <a:off x="6586000" y="965433"/>
            <a:ext cx="5393700" cy="4926900"/>
          </a:xfrm>
        </p:spPr>
        <p:txBody>
          <a:bodyPr>
            <a:normAutofit fontScale="62500" lnSpcReduction="20000"/>
          </a:bodyPr>
          <a:lstStyle/>
          <a:p>
            <a:pPr marL="0" lvl="0" indent="0">
              <a:lnSpc>
                <a:spcPct val="200000"/>
              </a:lnSpc>
              <a:tabLst>
                <a:tab pos="228600" algn="l"/>
              </a:tabLst>
            </a:pPr>
            <a:r>
              <a:rPr lang="en-US" b="1" dirty="0"/>
              <a:t>Assignments</a:t>
            </a:r>
          </a:p>
          <a:p>
            <a:pPr marL="0" lvl="0" indent="0">
              <a:lnSpc>
                <a:spcPct val="200000"/>
              </a:lnSpc>
              <a:tabLst>
                <a:tab pos="228600" algn="l"/>
              </a:tabLst>
            </a:pPr>
            <a:r>
              <a:rPr lang="en-US" dirty="0">
                <a:hlinkClick r:id="rId2"/>
              </a:rPr>
              <a:t>https://wp.nyu.edu/ap_classes_museums_s20/assignments/</a:t>
            </a:r>
            <a:r>
              <a:rPr lang="en-US" dirty="0"/>
              <a:t> </a:t>
            </a:r>
          </a:p>
          <a:p>
            <a:pPr marL="342900" lvl="0" indent="-342900">
              <a:lnSpc>
                <a:spcPct val="200000"/>
              </a:lnSpc>
              <a:buFont typeface="+mj-lt"/>
              <a:buAutoNum type="arabicPeriod"/>
              <a:tabLst>
                <a:tab pos="228600" algn="l"/>
              </a:tabLst>
            </a:pPr>
            <a:r>
              <a:rPr lang="en-US" dirty="0"/>
              <a:t>Go to a museum (other than Intrepid) and look for accessibility problems / wins within exhibit and content interpretation. </a:t>
            </a:r>
          </a:p>
          <a:p>
            <a:pPr marL="342900" lvl="0" indent="-342900">
              <a:lnSpc>
                <a:spcPct val="200000"/>
              </a:lnSpc>
              <a:buFont typeface="+mj-lt"/>
              <a:buAutoNum type="arabicPeriod"/>
              <a:tabLst>
                <a:tab pos="228600" algn="l"/>
              </a:tabLst>
            </a:pPr>
            <a:r>
              <a:rPr lang="en-US" dirty="0"/>
              <a:t>Complete worksheet posted to class website to identify at least 3 problems / wins. </a:t>
            </a:r>
          </a:p>
          <a:p>
            <a:pPr marL="342900" lvl="0" indent="-342900">
              <a:lnSpc>
                <a:spcPct val="200000"/>
              </a:lnSpc>
              <a:buFont typeface="+mj-lt"/>
              <a:buAutoNum type="arabicPeriod"/>
              <a:tabLst>
                <a:tab pos="228600" algn="l"/>
              </a:tabLst>
            </a:pPr>
            <a:r>
              <a:rPr lang="en-US" dirty="0"/>
              <a:t>Complete Readings #1</a:t>
            </a:r>
          </a:p>
          <a:p>
            <a:pPr marL="742950" lvl="1" indent="-285750">
              <a:lnSpc>
                <a:spcPct val="200000"/>
              </a:lnSpc>
              <a:spcBef>
                <a:spcPts val="0"/>
              </a:spcBef>
              <a:buSzPts val="1000"/>
              <a:buFont typeface="+mj-lt"/>
              <a:buAutoNum type="alphaLcPeriod"/>
            </a:pPr>
            <a:r>
              <a:rPr lang="en-US" dirty="0"/>
              <a:t>6,9,15 in Diversity, Equity, and Museums</a:t>
            </a:r>
          </a:p>
          <a:p>
            <a:pPr marL="742950" lvl="1" indent="-285750">
              <a:lnSpc>
                <a:spcPct val="200000"/>
              </a:lnSpc>
              <a:spcBef>
                <a:spcPts val="0"/>
              </a:spcBef>
              <a:buSzPts val="1000"/>
              <a:buFont typeface="+mj-lt"/>
              <a:buAutoNum type="alphaLcPeriod"/>
            </a:pPr>
            <a:r>
              <a:rPr lang="en-US" dirty="0"/>
              <a:t>Designing Accessible Interactives</a:t>
            </a:r>
          </a:p>
        </p:txBody>
      </p:sp>
    </p:spTree>
    <p:extLst>
      <p:ext uri="{BB962C8B-B14F-4D97-AF65-F5344CB8AC3E}">
        <p14:creationId xmlns:p14="http://schemas.microsoft.com/office/powerpoint/2010/main" val="41380190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F9D1B1-38F8-0847-BEF8-AC19758CE2EF}"/>
              </a:ext>
            </a:extLst>
          </p:cNvPr>
          <p:cNvSpPr>
            <a:spLocks noGrp="1"/>
          </p:cNvSpPr>
          <p:nvPr>
            <p:ph type="ctrTitle"/>
          </p:nvPr>
        </p:nvSpPr>
        <p:spPr/>
        <p:txBody>
          <a:bodyPr/>
          <a:lstStyle/>
          <a:p>
            <a:r>
              <a:rPr lang="en-US" dirty="0"/>
              <a:t>Assignment #1</a:t>
            </a:r>
          </a:p>
        </p:txBody>
      </p:sp>
      <p:sp>
        <p:nvSpPr>
          <p:cNvPr id="3" name="Subtitle 2">
            <a:extLst>
              <a:ext uri="{FF2B5EF4-FFF2-40B4-BE49-F238E27FC236}">
                <a16:creationId xmlns:a16="http://schemas.microsoft.com/office/drawing/2014/main" id="{4745DB01-9350-384E-86BA-214B655581FC}"/>
              </a:ext>
            </a:extLst>
          </p:cNvPr>
          <p:cNvSpPr>
            <a:spLocks noGrp="1"/>
          </p:cNvSpPr>
          <p:nvPr>
            <p:ph type="subTitle" idx="1"/>
          </p:nvPr>
        </p:nvSpPr>
        <p:spPr/>
        <p:txBody>
          <a:bodyPr/>
          <a:lstStyle/>
          <a:p>
            <a:r>
              <a:rPr lang="en-US" dirty="0"/>
              <a:t>(Lauren)</a:t>
            </a:r>
          </a:p>
          <a:p>
            <a:endParaRPr lang="en-US" dirty="0"/>
          </a:p>
          <a:p>
            <a:r>
              <a:rPr lang="en-US" dirty="0">
                <a:hlinkClick r:id="rId3"/>
              </a:rPr>
              <a:t>https://wp.nyu.edu/ap_classes_museums_s20/assignments/</a:t>
            </a:r>
            <a:r>
              <a:rPr lang="en-US" dirty="0"/>
              <a:t> </a:t>
            </a:r>
          </a:p>
        </p:txBody>
      </p:sp>
    </p:spTree>
    <p:extLst>
      <p:ext uri="{BB962C8B-B14F-4D97-AF65-F5344CB8AC3E}">
        <p14:creationId xmlns:p14="http://schemas.microsoft.com/office/powerpoint/2010/main" val="24645174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17EBF3C-B149-FA49-9888-15F2C306BAF1}"/>
              </a:ext>
            </a:extLst>
          </p:cNvPr>
          <p:cNvSpPr>
            <a:spLocks noGrp="1"/>
          </p:cNvSpPr>
          <p:nvPr>
            <p:ph type="ctrTitle"/>
          </p:nvPr>
        </p:nvSpPr>
        <p:spPr/>
        <p:txBody>
          <a:bodyPr/>
          <a:lstStyle/>
          <a:p>
            <a:r>
              <a:rPr lang="en-US" dirty="0"/>
              <a:t>Field Trip Logistics</a:t>
            </a:r>
          </a:p>
        </p:txBody>
      </p:sp>
      <p:sp>
        <p:nvSpPr>
          <p:cNvPr id="6" name="Subtitle 5">
            <a:extLst>
              <a:ext uri="{FF2B5EF4-FFF2-40B4-BE49-F238E27FC236}">
                <a16:creationId xmlns:a16="http://schemas.microsoft.com/office/drawing/2014/main" id="{2046A04E-2534-F840-BCE9-63C870217C8F}"/>
              </a:ext>
            </a:extLst>
          </p:cNvPr>
          <p:cNvSpPr>
            <a:spLocks noGrp="1"/>
          </p:cNvSpPr>
          <p:nvPr>
            <p:ph type="subTitle" idx="1"/>
          </p:nvPr>
        </p:nvSpPr>
        <p:spPr/>
        <p:txBody>
          <a:bodyPr/>
          <a:lstStyle/>
          <a:p>
            <a:r>
              <a:rPr lang="en-US" dirty="0"/>
              <a:t>We are </a:t>
            </a:r>
            <a:r>
              <a:rPr lang="en-US" b="1" dirty="0"/>
              <a:t>not</a:t>
            </a:r>
            <a:r>
              <a:rPr lang="en-US" dirty="0"/>
              <a:t> meeting in Brooklyn next week. </a:t>
            </a:r>
          </a:p>
          <a:p>
            <a:r>
              <a:rPr lang="en-US" dirty="0"/>
              <a:t>I will send an email with lots of details!</a:t>
            </a:r>
          </a:p>
        </p:txBody>
      </p:sp>
    </p:spTree>
    <p:extLst>
      <p:ext uri="{BB962C8B-B14F-4D97-AF65-F5344CB8AC3E}">
        <p14:creationId xmlns:p14="http://schemas.microsoft.com/office/powerpoint/2010/main" val="25038447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FC7BA-F7BD-944A-81A7-D6D98D218EFB}"/>
              </a:ext>
            </a:extLst>
          </p:cNvPr>
          <p:cNvSpPr>
            <a:spLocks noGrp="1"/>
          </p:cNvSpPr>
          <p:nvPr>
            <p:ph type="ctrTitle"/>
          </p:nvPr>
        </p:nvSpPr>
        <p:spPr/>
        <p:txBody>
          <a:bodyPr/>
          <a:lstStyle/>
          <a:p>
            <a:r>
              <a:rPr lang="en-US" dirty="0"/>
              <a:t>What time do we start class?</a:t>
            </a:r>
          </a:p>
        </p:txBody>
      </p:sp>
      <p:sp>
        <p:nvSpPr>
          <p:cNvPr id="3" name="Subtitle 2">
            <a:extLst>
              <a:ext uri="{FF2B5EF4-FFF2-40B4-BE49-F238E27FC236}">
                <a16:creationId xmlns:a16="http://schemas.microsoft.com/office/drawing/2014/main" id="{AD116E8B-1773-EB4F-9215-AB478B3A4946}"/>
              </a:ext>
            </a:extLst>
          </p:cNvPr>
          <p:cNvSpPr>
            <a:spLocks noGrp="1"/>
          </p:cNvSpPr>
          <p:nvPr>
            <p:ph type="subTitle" idx="1"/>
          </p:nvPr>
        </p:nvSpPr>
        <p:spPr/>
        <p:txBody>
          <a:bodyPr/>
          <a:lstStyle/>
          <a:p>
            <a:r>
              <a:rPr lang="en-US" dirty="0"/>
              <a:t>6:30pm or 6:45pm?</a:t>
            </a:r>
          </a:p>
        </p:txBody>
      </p:sp>
    </p:spTree>
    <p:extLst>
      <p:ext uri="{BB962C8B-B14F-4D97-AF65-F5344CB8AC3E}">
        <p14:creationId xmlns:p14="http://schemas.microsoft.com/office/powerpoint/2010/main" val="1100363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79B17EF-1A37-8E46-9846-FDD63E3AE17F}"/>
              </a:ext>
            </a:extLst>
          </p:cNvPr>
          <p:cNvSpPr>
            <a:spLocks noGrp="1"/>
          </p:cNvSpPr>
          <p:nvPr>
            <p:ph type="title"/>
          </p:nvPr>
        </p:nvSpPr>
        <p:spPr/>
        <p:txBody>
          <a:bodyPr/>
          <a:lstStyle/>
          <a:p>
            <a:r>
              <a:rPr lang="en-US" dirty="0"/>
              <a:t>Why are Museums Important?</a:t>
            </a:r>
          </a:p>
        </p:txBody>
      </p:sp>
      <p:sp>
        <p:nvSpPr>
          <p:cNvPr id="5" name="Content Placeholder 4">
            <a:extLst>
              <a:ext uri="{FF2B5EF4-FFF2-40B4-BE49-F238E27FC236}">
                <a16:creationId xmlns:a16="http://schemas.microsoft.com/office/drawing/2014/main" id="{DF9F9AFB-3523-134F-BB22-EAFBF459A48A}"/>
              </a:ext>
            </a:extLst>
          </p:cNvPr>
          <p:cNvSpPr>
            <a:spLocks noGrp="1"/>
          </p:cNvSpPr>
          <p:nvPr>
            <p:ph idx="1"/>
          </p:nvPr>
        </p:nvSpPr>
        <p:spPr/>
        <p:txBody>
          <a:bodyPr/>
          <a:lstStyle/>
          <a:p>
            <a:r>
              <a:rPr lang="en-US" dirty="0"/>
              <a:t>Informal Education Centers!</a:t>
            </a:r>
          </a:p>
          <a:p>
            <a:pPr lvl="1"/>
            <a:r>
              <a:rPr lang="en-US" dirty="0"/>
              <a:t>Children who visited a museum during kindergarten had higher achievement scores in reading, mathematics, and science in third grade than children who did not. [https://</a:t>
            </a:r>
            <a:r>
              <a:rPr lang="en-US" dirty="0" err="1"/>
              <a:t>www.imls.gov</a:t>
            </a:r>
            <a:r>
              <a:rPr lang="en-US" dirty="0"/>
              <a:t>]</a:t>
            </a:r>
          </a:p>
          <a:p>
            <a:r>
              <a:rPr lang="en-US" dirty="0"/>
              <a:t>Preserve History!</a:t>
            </a:r>
          </a:p>
          <a:p>
            <a:r>
              <a:rPr lang="en-US" dirty="0"/>
              <a:t>Fun activity!</a:t>
            </a:r>
          </a:p>
          <a:p>
            <a:endParaRPr lang="en-US" dirty="0"/>
          </a:p>
        </p:txBody>
      </p:sp>
    </p:spTree>
    <p:extLst>
      <p:ext uri="{BB962C8B-B14F-4D97-AF65-F5344CB8AC3E}">
        <p14:creationId xmlns:p14="http://schemas.microsoft.com/office/powerpoint/2010/main" val="2021846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451FB-539E-C54C-86B5-498E56F7A4EF}"/>
              </a:ext>
            </a:extLst>
          </p:cNvPr>
          <p:cNvSpPr>
            <a:spLocks noGrp="1"/>
          </p:cNvSpPr>
          <p:nvPr>
            <p:ph type="title"/>
          </p:nvPr>
        </p:nvSpPr>
        <p:spPr/>
        <p:txBody>
          <a:bodyPr/>
          <a:lstStyle/>
          <a:p>
            <a:r>
              <a:rPr lang="en-US" dirty="0"/>
              <a:t>Are museums accessible to everyone?</a:t>
            </a:r>
          </a:p>
        </p:txBody>
      </p:sp>
      <p:sp>
        <p:nvSpPr>
          <p:cNvPr id="3" name="Content Placeholder 2">
            <a:extLst>
              <a:ext uri="{FF2B5EF4-FFF2-40B4-BE49-F238E27FC236}">
                <a16:creationId xmlns:a16="http://schemas.microsoft.com/office/drawing/2014/main" id="{51FACC85-1130-7B49-BA89-CAE73B55119F}"/>
              </a:ext>
            </a:extLst>
          </p:cNvPr>
          <p:cNvSpPr>
            <a:spLocks noGrp="1"/>
          </p:cNvSpPr>
          <p:nvPr>
            <p:ph idx="1"/>
          </p:nvPr>
        </p:nvSpPr>
        <p:spPr/>
        <p:txBody>
          <a:bodyPr/>
          <a:lstStyle/>
          <a:p>
            <a:r>
              <a:rPr lang="en-US" dirty="0"/>
              <a:t>The very features that make historic sites so evocative and immersive often present accessibility challenges for people with disabilities, who comprise more than a quarter of people living in the United States—over 85 million people. This project will increase the capacity of historic sites to develop rich, sensory-based interpretive experiences that are accessible to visitors with disabilities. Historic sites vary widely in terms of their physical characteristics, size, staffing capacity and budget. Recommended solutions will range from simple, lower-cost prototypes to higher-end approaches.</a:t>
            </a:r>
          </a:p>
          <a:p>
            <a:endParaRPr lang="en-US" dirty="0"/>
          </a:p>
        </p:txBody>
      </p:sp>
    </p:spTree>
    <p:extLst>
      <p:ext uri="{BB962C8B-B14F-4D97-AF65-F5344CB8AC3E}">
        <p14:creationId xmlns:p14="http://schemas.microsoft.com/office/powerpoint/2010/main" val="3887565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65A59-0AAB-1F4B-B037-FB3FD724EF2C}"/>
              </a:ext>
            </a:extLst>
          </p:cNvPr>
          <p:cNvSpPr>
            <a:spLocks noGrp="1"/>
          </p:cNvSpPr>
          <p:nvPr>
            <p:ph type="ctrTitle"/>
          </p:nvPr>
        </p:nvSpPr>
        <p:spPr/>
        <p:txBody>
          <a:bodyPr/>
          <a:lstStyle/>
          <a:p>
            <a:r>
              <a:rPr lang="en-US" dirty="0"/>
              <a:t>“Sensory Tools” </a:t>
            </a:r>
          </a:p>
        </p:txBody>
      </p:sp>
      <p:sp>
        <p:nvSpPr>
          <p:cNvPr id="3" name="Subtitle 2">
            <a:extLst>
              <a:ext uri="{FF2B5EF4-FFF2-40B4-BE49-F238E27FC236}">
                <a16:creationId xmlns:a16="http://schemas.microsoft.com/office/drawing/2014/main" id="{31B525D7-EA8C-B64D-A3E9-22572FE57BAC}"/>
              </a:ext>
            </a:extLst>
          </p:cNvPr>
          <p:cNvSpPr>
            <a:spLocks noGrp="1"/>
          </p:cNvSpPr>
          <p:nvPr>
            <p:ph type="subTitle" idx="1"/>
          </p:nvPr>
        </p:nvSpPr>
        <p:spPr/>
        <p:txBody>
          <a:bodyPr/>
          <a:lstStyle/>
          <a:p>
            <a:r>
              <a:rPr lang="en-US" dirty="0"/>
              <a:t>A collaboration between NYU and the Intrepid Museum</a:t>
            </a:r>
          </a:p>
          <a:p>
            <a:r>
              <a:rPr lang="en-US" dirty="0">
                <a:hlinkClick r:id="rId2"/>
              </a:rPr>
              <a:t>https://sites.google.com/view/sensory-tools-project/home</a:t>
            </a:r>
            <a:r>
              <a:rPr lang="en-US" dirty="0"/>
              <a:t> </a:t>
            </a:r>
          </a:p>
        </p:txBody>
      </p:sp>
    </p:spTree>
    <p:extLst>
      <p:ext uri="{BB962C8B-B14F-4D97-AF65-F5344CB8AC3E}">
        <p14:creationId xmlns:p14="http://schemas.microsoft.com/office/powerpoint/2010/main" val="2429076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C0939-636C-1F46-9028-D3E82CCF50DA}"/>
              </a:ext>
            </a:extLst>
          </p:cNvPr>
          <p:cNvSpPr>
            <a:spLocks noGrp="1"/>
          </p:cNvSpPr>
          <p:nvPr>
            <p:ph type="title"/>
          </p:nvPr>
        </p:nvSpPr>
        <p:spPr/>
        <p:txBody>
          <a:bodyPr/>
          <a:lstStyle/>
          <a:p>
            <a:r>
              <a:rPr lang="en-US" dirty="0"/>
              <a:t>What is the “Sensory Tools” Project?</a:t>
            </a:r>
          </a:p>
        </p:txBody>
      </p:sp>
      <p:sp>
        <p:nvSpPr>
          <p:cNvPr id="3" name="Content Placeholder 2">
            <a:extLst>
              <a:ext uri="{FF2B5EF4-FFF2-40B4-BE49-F238E27FC236}">
                <a16:creationId xmlns:a16="http://schemas.microsoft.com/office/drawing/2014/main" id="{EEC1F166-EE70-AC45-9135-E661D7ABB7D6}"/>
              </a:ext>
            </a:extLst>
          </p:cNvPr>
          <p:cNvSpPr>
            <a:spLocks noGrp="1"/>
          </p:cNvSpPr>
          <p:nvPr>
            <p:ph idx="1"/>
          </p:nvPr>
        </p:nvSpPr>
        <p:spPr/>
        <p:txBody>
          <a:bodyPr>
            <a:normAutofit/>
          </a:bodyPr>
          <a:lstStyle/>
          <a:p>
            <a:r>
              <a:rPr lang="en-US" dirty="0"/>
              <a:t>Three-year project will focus on developing a free, digital publication titled </a:t>
            </a:r>
            <a:r>
              <a:rPr lang="en-US" i="1" dirty="0"/>
              <a:t>Sensory Tools for Interpreting Historic Sites </a:t>
            </a:r>
            <a:r>
              <a:rPr lang="en-US" dirty="0"/>
              <a:t>that will offer strategies for increasing visitor engagement through interpretation that is accessible for visitors with disabilities and achievable by historic sites of all sizes. </a:t>
            </a:r>
          </a:p>
          <a:p>
            <a:r>
              <a:rPr lang="en-US" i="1" dirty="0"/>
              <a:t>Sensory Tools </a:t>
            </a:r>
            <a:r>
              <a:rPr lang="en-US" dirty="0"/>
              <a:t>will outline a series of design processes and solutions that take into consideration a range of needs related to visitor movement, vision, hearing, range of motion, cognitive comprehension and sensory experiences. </a:t>
            </a:r>
          </a:p>
          <a:p>
            <a:r>
              <a:rPr lang="en-US" i="1" dirty="0"/>
              <a:t>Sensory Tools</a:t>
            </a:r>
            <a:r>
              <a:rPr lang="en-US" dirty="0"/>
              <a:t> will lead to increased access, enjoyment, and understanding of historic sites through their spaces and collections. </a:t>
            </a:r>
          </a:p>
          <a:p>
            <a:endParaRPr lang="en-US" dirty="0"/>
          </a:p>
        </p:txBody>
      </p:sp>
      <p:sp>
        <p:nvSpPr>
          <p:cNvPr id="4" name="Rectangle 3">
            <a:extLst>
              <a:ext uri="{FF2B5EF4-FFF2-40B4-BE49-F238E27FC236}">
                <a16:creationId xmlns:a16="http://schemas.microsoft.com/office/drawing/2014/main" id="{67729180-8FD5-EC4A-AF49-1957D68E6613}"/>
              </a:ext>
            </a:extLst>
          </p:cNvPr>
          <p:cNvSpPr/>
          <p:nvPr/>
        </p:nvSpPr>
        <p:spPr>
          <a:xfrm>
            <a:off x="5880715" y="5891841"/>
            <a:ext cx="5704318" cy="369332"/>
          </a:xfrm>
          <a:prstGeom prst="rect">
            <a:avLst/>
          </a:prstGeom>
        </p:spPr>
        <p:txBody>
          <a:bodyPr wrap="none">
            <a:spAutoFit/>
          </a:bodyPr>
          <a:lstStyle/>
          <a:p>
            <a:r>
              <a:rPr lang="en-US" dirty="0">
                <a:hlinkClick r:id="rId2"/>
              </a:rPr>
              <a:t>https://sites.google.com/view/sensory-tools-project/home</a:t>
            </a:r>
            <a:r>
              <a:rPr lang="en-US" dirty="0"/>
              <a:t> </a:t>
            </a:r>
          </a:p>
        </p:txBody>
      </p:sp>
    </p:spTree>
    <p:extLst>
      <p:ext uri="{BB962C8B-B14F-4D97-AF65-F5344CB8AC3E}">
        <p14:creationId xmlns:p14="http://schemas.microsoft.com/office/powerpoint/2010/main" val="1878214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C17B3-3065-2044-98AE-E154DEDA1D99}"/>
              </a:ext>
            </a:extLst>
          </p:cNvPr>
          <p:cNvSpPr>
            <a:spLocks noGrp="1"/>
          </p:cNvSpPr>
          <p:nvPr>
            <p:ph type="title"/>
          </p:nvPr>
        </p:nvSpPr>
        <p:spPr/>
        <p:txBody>
          <a:bodyPr/>
          <a:lstStyle/>
          <a:p>
            <a:r>
              <a:rPr lang="en-US" dirty="0"/>
              <a:t>Plan for Today</a:t>
            </a:r>
          </a:p>
        </p:txBody>
      </p:sp>
      <p:sp>
        <p:nvSpPr>
          <p:cNvPr id="3" name="Content Placeholder 2">
            <a:extLst>
              <a:ext uri="{FF2B5EF4-FFF2-40B4-BE49-F238E27FC236}">
                <a16:creationId xmlns:a16="http://schemas.microsoft.com/office/drawing/2014/main" id="{82F077E0-488C-8541-83A4-1197C0168FD2}"/>
              </a:ext>
            </a:extLst>
          </p:cNvPr>
          <p:cNvSpPr>
            <a:spLocks noGrp="1"/>
          </p:cNvSpPr>
          <p:nvPr>
            <p:ph type="subTitle" idx="1"/>
          </p:nvPr>
        </p:nvSpPr>
        <p:spPr/>
        <p:txBody>
          <a:bodyPr>
            <a:normAutofit/>
          </a:bodyPr>
          <a:lstStyle/>
          <a:p>
            <a:endParaRPr lang="en-US" dirty="0"/>
          </a:p>
        </p:txBody>
      </p:sp>
      <p:sp>
        <p:nvSpPr>
          <p:cNvPr id="4" name="Text Placeholder 3">
            <a:extLst>
              <a:ext uri="{FF2B5EF4-FFF2-40B4-BE49-F238E27FC236}">
                <a16:creationId xmlns:a16="http://schemas.microsoft.com/office/drawing/2014/main" id="{1287266B-0DE0-E241-83B7-2A7BC2B3AE0A}"/>
              </a:ext>
            </a:extLst>
          </p:cNvPr>
          <p:cNvSpPr>
            <a:spLocks noGrp="1"/>
          </p:cNvSpPr>
          <p:nvPr>
            <p:ph type="body" idx="2"/>
          </p:nvPr>
        </p:nvSpPr>
        <p:spPr/>
        <p:txBody>
          <a:bodyPr>
            <a:normAutofit fontScale="85000" lnSpcReduction="10000"/>
          </a:bodyPr>
          <a:lstStyle/>
          <a:p>
            <a:pPr marL="685800" lvl="0" indent="-457200">
              <a:buFont typeface="+mj-lt"/>
              <a:buAutoNum type="arabicPeriod"/>
            </a:pPr>
            <a:r>
              <a:rPr lang="en-US" dirty="0"/>
              <a:t>Syllabus overview and Introduction</a:t>
            </a:r>
          </a:p>
          <a:p>
            <a:pPr marL="685800" indent="-457200">
              <a:buFont typeface="+mj-lt"/>
              <a:buAutoNum type="arabicPeriod"/>
            </a:pPr>
            <a:r>
              <a:rPr lang="en-US" dirty="0"/>
              <a:t>Intrepid and Sensory Tools Intro</a:t>
            </a:r>
          </a:p>
          <a:p>
            <a:pPr marL="685800" lvl="0" indent="-457200">
              <a:buFont typeface="+mj-lt"/>
              <a:buAutoNum type="arabicPeriod"/>
            </a:pPr>
            <a:r>
              <a:rPr lang="en-US" dirty="0"/>
              <a:t>Lecture</a:t>
            </a:r>
          </a:p>
          <a:p>
            <a:pPr marL="1143000" lvl="1" indent="-457200">
              <a:buFont typeface="+mj-lt"/>
              <a:buAutoNum type="arabicPeriod"/>
            </a:pPr>
            <a:r>
              <a:rPr lang="en-US" sz="2000" dirty="0"/>
              <a:t>Human Centered Design</a:t>
            </a:r>
          </a:p>
          <a:p>
            <a:pPr marL="1143000" lvl="1" indent="-457200">
              <a:buFont typeface="+mj-lt"/>
              <a:buAutoNum type="arabicPeriod"/>
            </a:pPr>
            <a:r>
              <a:rPr lang="en-US" sz="2000" dirty="0"/>
              <a:t>Universal Design and Assistive Technology</a:t>
            </a:r>
          </a:p>
          <a:p>
            <a:pPr marL="1143000" lvl="1" indent="-457200">
              <a:buFont typeface="+mj-lt"/>
              <a:buAutoNum type="arabicPeriod"/>
            </a:pPr>
            <a:r>
              <a:rPr lang="en-US" dirty="0"/>
              <a:t>Museum fundamentals: </a:t>
            </a:r>
          </a:p>
          <a:p>
            <a:pPr marL="1600200" lvl="2" indent="-457200">
              <a:buFont typeface="+mj-lt"/>
              <a:buAutoNum type="arabicPeriod"/>
            </a:pPr>
            <a:r>
              <a:rPr lang="en-US" dirty="0"/>
              <a:t>Museum vs. historical sites</a:t>
            </a:r>
          </a:p>
          <a:p>
            <a:pPr marL="1600200" lvl="2" indent="-457200">
              <a:buFont typeface="+mj-lt"/>
              <a:buAutoNum type="arabicPeriod"/>
            </a:pPr>
            <a:r>
              <a:rPr lang="en-US" dirty="0"/>
              <a:t>Informal learning overview</a:t>
            </a:r>
          </a:p>
          <a:p>
            <a:pPr marL="1600200" lvl="2" indent="-457200">
              <a:buFont typeface="+mj-lt"/>
              <a:buAutoNum type="arabicPeriod"/>
            </a:pPr>
            <a:r>
              <a:rPr lang="en-US" dirty="0"/>
              <a:t>Interpretation </a:t>
            </a:r>
          </a:p>
          <a:p>
            <a:pPr marL="685800" lvl="0" indent="-457200">
              <a:buFont typeface="+mj-lt"/>
              <a:buAutoNum type="arabicPeriod"/>
            </a:pPr>
            <a:r>
              <a:rPr lang="en-US" dirty="0"/>
              <a:t>Field trip and class logistics</a:t>
            </a:r>
          </a:p>
        </p:txBody>
      </p:sp>
    </p:spTree>
    <p:extLst>
      <p:ext uri="{BB962C8B-B14F-4D97-AF65-F5344CB8AC3E}">
        <p14:creationId xmlns:p14="http://schemas.microsoft.com/office/powerpoint/2010/main" val="2781412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29706B1-04EA-E240-86CB-B51170470CEF}"/>
              </a:ext>
            </a:extLst>
          </p:cNvPr>
          <p:cNvSpPr>
            <a:spLocks noGrp="1"/>
          </p:cNvSpPr>
          <p:nvPr>
            <p:ph type="ctrTitle"/>
          </p:nvPr>
        </p:nvSpPr>
        <p:spPr/>
        <p:txBody>
          <a:bodyPr/>
          <a:lstStyle/>
          <a:p>
            <a:r>
              <a:rPr lang="en-US" dirty="0"/>
              <a:t>Syllabus Overview</a:t>
            </a:r>
          </a:p>
        </p:txBody>
      </p:sp>
      <p:sp>
        <p:nvSpPr>
          <p:cNvPr id="6" name="Subtitle 5">
            <a:extLst>
              <a:ext uri="{FF2B5EF4-FFF2-40B4-BE49-F238E27FC236}">
                <a16:creationId xmlns:a16="http://schemas.microsoft.com/office/drawing/2014/main" id="{EF907AD2-FCE5-5E49-AFDA-EF981EFF7714}"/>
              </a:ext>
            </a:extLst>
          </p:cNvPr>
          <p:cNvSpPr>
            <a:spLocks noGrp="1"/>
          </p:cNvSpPr>
          <p:nvPr>
            <p:ph type="subTitle" idx="1"/>
          </p:nvPr>
        </p:nvSpPr>
        <p:spPr/>
        <p:txBody>
          <a:bodyPr/>
          <a:lstStyle/>
          <a:p>
            <a:r>
              <a:rPr lang="en-US" dirty="0"/>
              <a:t>https://</a:t>
            </a:r>
            <a:r>
              <a:rPr lang="en-US" dirty="0" err="1"/>
              <a:t>wp.nyu.edu</a:t>
            </a:r>
            <a:r>
              <a:rPr lang="en-US" dirty="0"/>
              <a:t>/ap_classes_museums_s20/</a:t>
            </a:r>
          </a:p>
        </p:txBody>
      </p:sp>
    </p:spTree>
    <p:extLst>
      <p:ext uri="{BB962C8B-B14F-4D97-AF65-F5344CB8AC3E}">
        <p14:creationId xmlns:p14="http://schemas.microsoft.com/office/powerpoint/2010/main" val="2418143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S20" id="{520D631B-81BD-A341-B32B-3FB4D1586234}" vid="{309BBBBE-CC21-5D44-B53C-E3E71178C8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2840</TotalTime>
  <Words>1806</Words>
  <Application>Microsoft Macintosh PowerPoint</Application>
  <PresentationFormat>Widescreen</PresentationFormat>
  <Paragraphs>170</Paragraphs>
  <Slides>33</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Calibri</vt:lpstr>
      <vt:lpstr>Office Theme</vt:lpstr>
      <vt:lpstr>Access and Assistive Technology in Historic Sites and Museums </vt:lpstr>
      <vt:lpstr>Who are we?</vt:lpstr>
      <vt:lpstr>Who are you?</vt:lpstr>
      <vt:lpstr>Why are Museums Important?</vt:lpstr>
      <vt:lpstr>Are museums accessible to everyone?</vt:lpstr>
      <vt:lpstr>“Sensory Tools” </vt:lpstr>
      <vt:lpstr>What is the “Sensory Tools” Project?</vt:lpstr>
      <vt:lpstr>Plan for Today</vt:lpstr>
      <vt:lpstr>Syllabus Overview</vt:lpstr>
      <vt:lpstr>Human Centered Design</vt:lpstr>
      <vt:lpstr>Foundations to a User-centered Approach</vt:lpstr>
      <vt:lpstr>Fundamental Activities</vt:lpstr>
      <vt:lpstr>A simple interaction design lifecycle model</vt:lpstr>
      <vt:lpstr>Universal Design vs. Assistive Technology</vt:lpstr>
      <vt:lpstr>People have diverse abilities</vt:lpstr>
      <vt:lpstr>How do we design for diverse abilities?</vt:lpstr>
      <vt:lpstr>What is Assistive Technology?</vt:lpstr>
      <vt:lpstr>What is Universal Design?</vt:lpstr>
      <vt:lpstr>What is the difference between Assistive Technology and Universal Design?</vt:lpstr>
      <vt:lpstr>Museum Introduction</vt:lpstr>
      <vt:lpstr>Museum Definition</vt:lpstr>
      <vt:lpstr>What is the difference between a historic site and a museum?</vt:lpstr>
      <vt:lpstr>Historic Site and Landmark Definition</vt:lpstr>
      <vt:lpstr>What is Interpretation?</vt:lpstr>
      <vt:lpstr>Museum Interpretation </vt:lpstr>
      <vt:lpstr>Examples of Museum Interpretations</vt:lpstr>
      <vt:lpstr>How do we make sure Interpretation is Accessible to all visitors?</vt:lpstr>
      <vt:lpstr>Intrepid Air, Sea, Space Museum</vt:lpstr>
      <vt:lpstr>Intrepid Logistics</vt:lpstr>
      <vt:lpstr>For Next Week</vt:lpstr>
      <vt:lpstr>Assignment #1</vt:lpstr>
      <vt:lpstr>Field Trip Logistics</vt:lpstr>
      <vt:lpstr>What time do we start class?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and Assistive Technology in Historic Sites and Museums </dc:title>
  <dc:creator>Amy Hurst</dc:creator>
  <cp:lastModifiedBy>Amy Hurst</cp:lastModifiedBy>
  <cp:revision>85</cp:revision>
  <dcterms:created xsi:type="dcterms:W3CDTF">2020-01-28T18:37:22Z</dcterms:created>
  <dcterms:modified xsi:type="dcterms:W3CDTF">2020-01-31T02:10:10Z</dcterms:modified>
</cp:coreProperties>
</file>