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63" r:id="rId3"/>
    <p:sldId id="262" r:id="rId4"/>
    <p:sldId id="264" r:id="rId5"/>
    <p:sldId id="267" r:id="rId6"/>
    <p:sldId id="265" r:id="rId7"/>
    <p:sldId id="266" r:id="rId8"/>
    <p:sldId id="274" r:id="rId9"/>
    <p:sldId id="261" r:id="rId10"/>
    <p:sldId id="268" r:id="rId11"/>
    <p:sldId id="272" r:id="rId12"/>
    <p:sldId id="271" r:id="rId13"/>
    <p:sldId id="269" r:id="rId14"/>
    <p:sldId id="270" r:id="rId15"/>
    <p:sldId id="273" r:id="rId16"/>
    <p:sldId id="278" r:id="rId17"/>
    <p:sldId id="284" r:id="rId18"/>
    <p:sldId id="28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5D2B91"/>
    <a:srgbClr val="572E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51"/>
    <p:restoredTop sz="93147"/>
  </p:normalViewPr>
  <p:slideViewPr>
    <p:cSldViewPr snapToGrid="0" snapToObjects="1">
      <p:cViewPr varScale="1">
        <p:scale>
          <a:sx n="64" d="100"/>
          <a:sy n="64" d="100"/>
        </p:scale>
        <p:origin x="7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C4FC72-1F7B-7F4C-8108-47E6911D822B}"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CDF99-0EE1-2547-9012-991EDF78898B}" type="slidenum">
              <a:rPr lang="en-US" smtClean="0"/>
              <a:t>‹#›</a:t>
            </a:fld>
            <a:endParaRPr lang="en-US"/>
          </a:p>
        </p:txBody>
      </p:sp>
    </p:spTree>
    <p:extLst>
      <p:ext uri="{BB962C8B-B14F-4D97-AF65-F5344CB8AC3E}">
        <p14:creationId xmlns:p14="http://schemas.microsoft.com/office/powerpoint/2010/main" val="186577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4FC72-1F7B-7F4C-8108-47E6911D822B}"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CDF99-0EE1-2547-9012-991EDF78898B}" type="slidenum">
              <a:rPr lang="en-US" smtClean="0"/>
              <a:t>‹#›</a:t>
            </a:fld>
            <a:endParaRPr lang="en-US"/>
          </a:p>
        </p:txBody>
      </p:sp>
    </p:spTree>
    <p:extLst>
      <p:ext uri="{BB962C8B-B14F-4D97-AF65-F5344CB8AC3E}">
        <p14:creationId xmlns:p14="http://schemas.microsoft.com/office/powerpoint/2010/main" val="31242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4FC72-1F7B-7F4C-8108-47E6911D822B}"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CDF99-0EE1-2547-9012-991EDF78898B}" type="slidenum">
              <a:rPr lang="en-US" smtClean="0"/>
              <a:t>‹#›</a:t>
            </a:fld>
            <a:endParaRPr lang="en-US"/>
          </a:p>
        </p:txBody>
      </p:sp>
    </p:spTree>
    <p:extLst>
      <p:ext uri="{BB962C8B-B14F-4D97-AF65-F5344CB8AC3E}">
        <p14:creationId xmlns:p14="http://schemas.microsoft.com/office/powerpoint/2010/main" val="226137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4FC72-1F7B-7F4C-8108-47E6911D822B}"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CDF99-0EE1-2547-9012-991EDF78898B}" type="slidenum">
              <a:rPr lang="en-US" smtClean="0"/>
              <a:t>‹#›</a:t>
            </a:fld>
            <a:endParaRPr lang="en-US"/>
          </a:p>
        </p:txBody>
      </p:sp>
    </p:spTree>
    <p:extLst>
      <p:ext uri="{BB962C8B-B14F-4D97-AF65-F5344CB8AC3E}">
        <p14:creationId xmlns:p14="http://schemas.microsoft.com/office/powerpoint/2010/main" val="258106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4FC72-1F7B-7F4C-8108-47E6911D822B}"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CDF99-0EE1-2547-9012-991EDF78898B}" type="slidenum">
              <a:rPr lang="en-US" smtClean="0"/>
              <a:t>‹#›</a:t>
            </a:fld>
            <a:endParaRPr lang="en-US"/>
          </a:p>
        </p:txBody>
      </p:sp>
    </p:spTree>
    <p:extLst>
      <p:ext uri="{BB962C8B-B14F-4D97-AF65-F5344CB8AC3E}">
        <p14:creationId xmlns:p14="http://schemas.microsoft.com/office/powerpoint/2010/main" val="61098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C4FC72-1F7B-7F4C-8108-47E6911D822B}"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CDF99-0EE1-2547-9012-991EDF78898B}" type="slidenum">
              <a:rPr lang="en-US" smtClean="0"/>
              <a:t>‹#›</a:t>
            </a:fld>
            <a:endParaRPr lang="en-US"/>
          </a:p>
        </p:txBody>
      </p:sp>
    </p:spTree>
    <p:extLst>
      <p:ext uri="{BB962C8B-B14F-4D97-AF65-F5344CB8AC3E}">
        <p14:creationId xmlns:p14="http://schemas.microsoft.com/office/powerpoint/2010/main" val="48377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C4FC72-1F7B-7F4C-8108-47E6911D822B}"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CDF99-0EE1-2547-9012-991EDF78898B}" type="slidenum">
              <a:rPr lang="en-US" smtClean="0"/>
              <a:t>‹#›</a:t>
            </a:fld>
            <a:endParaRPr lang="en-US"/>
          </a:p>
        </p:txBody>
      </p:sp>
    </p:spTree>
    <p:extLst>
      <p:ext uri="{BB962C8B-B14F-4D97-AF65-F5344CB8AC3E}">
        <p14:creationId xmlns:p14="http://schemas.microsoft.com/office/powerpoint/2010/main" val="325550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C4FC72-1F7B-7F4C-8108-47E6911D822B}"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CDF99-0EE1-2547-9012-991EDF78898B}" type="slidenum">
              <a:rPr lang="en-US" smtClean="0"/>
              <a:t>‹#›</a:t>
            </a:fld>
            <a:endParaRPr lang="en-US"/>
          </a:p>
        </p:txBody>
      </p:sp>
    </p:spTree>
    <p:extLst>
      <p:ext uri="{BB962C8B-B14F-4D97-AF65-F5344CB8AC3E}">
        <p14:creationId xmlns:p14="http://schemas.microsoft.com/office/powerpoint/2010/main" val="274194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4FC72-1F7B-7F4C-8108-47E6911D822B}"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CDF99-0EE1-2547-9012-991EDF78898B}" type="slidenum">
              <a:rPr lang="en-US" smtClean="0"/>
              <a:t>‹#›</a:t>
            </a:fld>
            <a:endParaRPr lang="en-US"/>
          </a:p>
        </p:txBody>
      </p:sp>
    </p:spTree>
    <p:extLst>
      <p:ext uri="{BB962C8B-B14F-4D97-AF65-F5344CB8AC3E}">
        <p14:creationId xmlns:p14="http://schemas.microsoft.com/office/powerpoint/2010/main" val="320438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C4FC72-1F7B-7F4C-8108-47E6911D822B}"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CDF99-0EE1-2547-9012-991EDF78898B}" type="slidenum">
              <a:rPr lang="en-US" smtClean="0"/>
              <a:t>‹#›</a:t>
            </a:fld>
            <a:endParaRPr lang="en-US"/>
          </a:p>
        </p:txBody>
      </p:sp>
    </p:spTree>
    <p:extLst>
      <p:ext uri="{BB962C8B-B14F-4D97-AF65-F5344CB8AC3E}">
        <p14:creationId xmlns:p14="http://schemas.microsoft.com/office/powerpoint/2010/main" val="53586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C4FC72-1F7B-7F4C-8108-47E6911D822B}"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CDF99-0EE1-2547-9012-991EDF78898B}" type="slidenum">
              <a:rPr lang="en-US" smtClean="0"/>
              <a:t>‹#›</a:t>
            </a:fld>
            <a:endParaRPr lang="en-US"/>
          </a:p>
        </p:txBody>
      </p:sp>
    </p:spTree>
    <p:extLst>
      <p:ext uri="{BB962C8B-B14F-4D97-AF65-F5344CB8AC3E}">
        <p14:creationId xmlns:p14="http://schemas.microsoft.com/office/powerpoint/2010/main" val="333235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4FC72-1F7B-7F4C-8108-47E6911D822B}" type="datetimeFigureOut">
              <a:rPr lang="en-US" smtClean="0"/>
              <a:t>1/2/22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CDF99-0EE1-2547-9012-991EDF78898B}" type="slidenum">
              <a:rPr lang="en-US" smtClean="0"/>
              <a:t>‹#›</a:t>
            </a:fld>
            <a:endParaRPr lang="en-US"/>
          </a:p>
        </p:txBody>
      </p:sp>
    </p:spTree>
    <p:extLst>
      <p:ext uri="{BB962C8B-B14F-4D97-AF65-F5344CB8AC3E}">
        <p14:creationId xmlns:p14="http://schemas.microsoft.com/office/powerpoint/2010/main" val="396982824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hyperlink" Target="https://www.freepik.com/premium-vector/people-group-icon-business-person-team-management-socializing-persons-silhouette"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hyperlink" Target="https://flex.wisconsin.edu/stories-news/competency-based-education-what-it-is-how-its-different-and-why-it-matters-to-you/#:~:text=Competency%2Dbased%20education%20turns%20that,ve%20reviewed%20the%20learning%20resources" TargetMode="External"/><Relationship Id="rId2" Type="http://schemas.openxmlformats.org/officeDocument/2006/relationships/hyperlink" Target="https://pubmed.ncbi.nlm.nih.gov/32732716/"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hyperlink" Target="https://www.ucf.edu/"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www.ucf.edu/"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8C1E-CDC9-3A40-BA4F-5D2B4B2E75E6}"/>
              </a:ext>
            </a:extLst>
          </p:cNvPr>
          <p:cNvSpPr>
            <a:spLocks noGrp="1"/>
          </p:cNvSpPr>
          <p:nvPr>
            <p:ph type="ctrTitle"/>
          </p:nvPr>
        </p:nvSpPr>
        <p:spPr>
          <a:xfrm>
            <a:off x="770021" y="1138640"/>
            <a:ext cx="10828421" cy="4846526"/>
          </a:xfrm>
        </p:spPr>
        <p:txBody>
          <a:bodyPr>
            <a:noAutofit/>
          </a:bodyPr>
          <a:lstStyle/>
          <a:p>
            <a:r>
              <a:rPr lang="en-US" sz="5000" dirty="0">
                <a:solidFill>
                  <a:schemeClr val="bg1"/>
                </a:solidFill>
                <a:latin typeface="+mn-lt"/>
              </a:rPr>
              <a:t>Determine the need for new skill sets </a:t>
            </a:r>
            <a:br>
              <a:rPr lang="en-US" sz="5000" dirty="0">
                <a:solidFill>
                  <a:schemeClr val="bg1"/>
                </a:solidFill>
                <a:latin typeface="+mn-lt"/>
              </a:rPr>
            </a:br>
            <a:r>
              <a:rPr lang="en-US" sz="5000" dirty="0">
                <a:solidFill>
                  <a:schemeClr val="bg1"/>
                </a:solidFill>
                <a:latin typeface="+mn-lt"/>
              </a:rPr>
              <a:t>to meet today’s evolving disaster preparedness field.</a:t>
            </a:r>
            <a:br>
              <a:rPr lang="en-US" sz="5000" dirty="0">
                <a:solidFill>
                  <a:schemeClr val="bg1"/>
                </a:solidFill>
                <a:latin typeface="+mn-lt"/>
              </a:rPr>
            </a:br>
            <a:br>
              <a:rPr lang="en-US" sz="6600" dirty="0">
                <a:solidFill>
                  <a:schemeClr val="bg1"/>
                </a:solidFill>
              </a:rPr>
            </a:br>
            <a:endParaRPr lang="en-US" sz="65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C15A38F-DF25-5E4E-886C-74EC85942570}"/>
              </a:ext>
            </a:extLst>
          </p:cNvPr>
          <p:cNvSpPr txBox="1"/>
          <p:nvPr/>
        </p:nvSpPr>
        <p:spPr>
          <a:xfrm>
            <a:off x="2762250" y="5527964"/>
            <a:ext cx="6629400" cy="1015663"/>
          </a:xfrm>
          <a:prstGeom prst="rect">
            <a:avLst/>
          </a:prstGeom>
          <a:noFill/>
        </p:spPr>
        <p:txBody>
          <a:bodyPr wrap="square" rtlCol="0">
            <a:spAutoFit/>
          </a:bodyPr>
          <a:lstStyle/>
          <a:p>
            <a:pPr algn="ctr"/>
            <a:r>
              <a:rPr lang="en-US" sz="3000" dirty="0">
                <a:solidFill>
                  <a:schemeClr val="bg1"/>
                </a:solidFill>
              </a:rPr>
              <a:t>An independent study presented by </a:t>
            </a:r>
            <a:br>
              <a:rPr lang="en-US" sz="3000" dirty="0">
                <a:solidFill>
                  <a:schemeClr val="bg1"/>
                </a:solidFill>
              </a:rPr>
            </a:br>
            <a:r>
              <a:rPr lang="en-US" sz="3000" dirty="0">
                <a:solidFill>
                  <a:schemeClr val="bg1"/>
                </a:solidFill>
              </a:rPr>
              <a:t>Cynthia Martinez</a:t>
            </a:r>
          </a:p>
        </p:txBody>
      </p:sp>
      <p:pic>
        <p:nvPicPr>
          <p:cNvPr id="11" name="Picture 10">
            <a:extLst>
              <a:ext uri="{FF2B5EF4-FFF2-40B4-BE49-F238E27FC236}">
                <a16:creationId xmlns:a16="http://schemas.microsoft.com/office/drawing/2014/main" id="{85BBE237-3C42-A440-A502-2DC6CF36D84A}"/>
              </a:ext>
            </a:extLst>
          </p:cNvPr>
          <p:cNvPicPr>
            <a:picLocks noChangeAspect="1"/>
          </p:cNvPicPr>
          <p:nvPr/>
        </p:nvPicPr>
        <p:blipFill rotWithShape="1">
          <a:blip r:embed="rId4">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12" name="TextBox 11">
            <a:extLst>
              <a:ext uri="{FF2B5EF4-FFF2-40B4-BE49-F238E27FC236}">
                <a16:creationId xmlns:a16="http://schemas.microsoft.com/office/drawing/2014/main" id="{57FC2F48-5D43-B142-BF1C-141AE59417F6}"/>
              </a:ext>
            </a:extLst>
          </p:cNvPr>
          <p:cNvSpPr txBox="1"/>
          <p:nvPr/>
        </p:nvSpPr>
        <p:spPr>
          <a:xfrm>
            <a:off x="5279840" y="149645"/>
            <a:ext cx="6261433" cy="923330"/>
          </a:xfrm>
          <a:prstGeom prst="rect">
            <a:avLst/>
          </a:prstGeom>
          <a:noFill/>
        </p:spPr>
        <p:txBody>
          <a:bodyPr wrap="square" rtlCol="0">
            <a:spAutoFit/>
          </a:bodyPr>
          <a:lstStyle/>
          <a:p>
            <a:pPr algn="r"/>
            <a:r>
              <a:rPr lang="en-US" dirty="0"/>
              <a:t>Independent study  Fall 2021, </a:t>
            </a:r>
            <a:r>
              <a:rPr lang="en-US" altLang="en-US" dirty="0">
                <a:cs typeface="Arial" panose="020B0604020202020204" pitchFamily="34" charset="0"/>
              </a:rPr>
              <a:t>Student: Cynthia Martinez</a:t>
            </a:r>
          </a:p>
          <a:p>
            <a:pPr algn="r"/>
            <a:r>
              <a:rPr lang="en-US" dirty="0"/>
              <a:t>Faculty Supervisor: Dr. Robyn Gershon </a:t>
            </a:r>
            <a:br>
              <a:rPr lang="en-US" dirty="0"/>
            </a:br>
            <a:r>
              <a:rPr lang="en-US" dirty="0"/>
              <a:t>  </a:t>
            </a:r>
          </a:p>
        </p:txBody>
      </p:sp>
      <p:pic>
        <p:nvPicPr>
          <p:cNvPr id="3" name="Audio Recording Dec 19, 2021 at 3:10:46 PM" descr="Audio Recording Dec 19, 2021 at 3:10:46 PM">
            <a:hlinkClick r:id="" action="ppaction://media"/>
            <a:extLst>
              <a:ext uri="{FF2B5EF4-FFF2-40B4-BE49-F238E27FC236}">
                <a16:creationId xmlns:a16="http://schemas.microsoft.com/office/drawing/2014/main" id="{D875E87A-B02D-BD4E-A33C-59B0F39F42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85642" y="4906560"/>
            <a:ext cx="812800" cy="812800"/>
          </a:xfrm>
          <a:prstGeom prst="rect">
            <a:avLst/>
          </a:prstGeom>
        </p:spPr>
      </p:pic>
    </p:spTree>
    <p:extLst>
      <p:ext uri="{BB962C8B-B14F-4D97-AF65-F5344CB8AC3E}">
        <p14:creationId xmlns:p14="http://schemas.microsoft.com/office/powerpoint/2010/main" val="59257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B5AEC73-B26D-7E46-80C8-E7F6F3AD48A9}"/>
              </a:ext>
            </a:extLst>
          </p:cNvPr>
          <p:cNvSpPr txBox="1">
            <a:spLocks/>
          </p:cNvSpPr>
          <p:nvPr/>
        </p:nvSpPr>
        <p:spPr>
          <a:xfrm>
            <a:off x="450275" y="1193418"/>
            <a:ext cx="10903527" cy="50565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4300" b="1">
                <a:solidFill>
                  <a:schemeClr val="bg1"/>
                </a:solidFill>
              </a:rPr>
              <a:t>People Management</a:t>
            </a:r>
          </a:p>
          <a:p>
            <a:pPr marL="0" indent="0">
              <a:lnSpc>
                <a:spcPct val="110000"/>
              </a:lnSpc>
              <a:buNone/>
            </a:pPr>
            <a:r>
              <a:rPr lang="en-US" sz="2600">
                <a:solidFill>
                  <a:schemeClr val="bg1"/>
                </a:solidFill>
              </a:rPr>
              <a:t>Both within their department and in the public, </a:t>
            </a:r>
            <a:br>
              <a:rPr lang="en-US" sz="2600">
                <a:solidFill>
                  <a:schemeClr val="bg1"/>
                </a:solidFill>
              </a:rPr>
            </a:br>
            <a:r>
              <a:rPr lang="en-US" sz="2600">
                <a:solidFill>
                  <a:schemeClr val="bg1"/>
                </a:solidFill>
              </a:rPr>
              <a:t>one alumnus identified it as public </a:t>
            </a:r>
            <a:br>
              <a:rPr lang="en-US" sz="2600">
                <a:solidFill>
                  <a:schemeClr val="bg1"/>
                </a:solidFill>
              </a:rPr>
            </a:br>
            <a:r>
              <a:rPr lang="en-US" sz="2600">
                <a:solidFill>
                  <a:schemeClr val="bg1"/>
                </a:solidFill>
              </a:rPr>
              <a:t>interaction, which she felt as dramatically </a:t>
            </a:r>
            <a:br>
              <a:rPr lang="en-US" sz="2600">
                <a:solidFill>
                  <a:schemeClr val="bg1"/>
                </a:solidFill>
              </a:rPr>
            </a:br>
            <a:r>
              <a:rPr lang="en-US" sz="2600">
                <a:solidFill>
                  <a:schemeClr val="bg1"/>
                </a:solidFill>
              </a:rPr>
              <a:t>different from the skills students learn in </a:t>
            </a:r>
            <a:br>
              <a:rPr lang="en-US" sz="2600">
                <a:solidFill>
                  <a:schemeClr val="bg1"/>
                </a:solidFill>
              </a:rPr>
            </a:br>
            <a:r>
              <a:rPr lang="en-US" sz="2600">
                <a:solidFill>
                  <a:schemeClr val="bg1"/>
                </a:solidFill>
              </a:rPr>
              <a:t>public speaking. </a:t>
            </a:r>
          </a:p>
          <a:p>
            <a:pPr marL="0" indent="0">
              <a:lnSpc>
                <a:spcPct val="110000"/>
              </a:lnSpc>
              <a:buNone/>
            </a:pPr>
            <a:r>
              <a:rPr lang="en-US" sz="2600">
                <a:solidFill>
                  <a:schemeClr val="bg1"/>
                </a:solidFill>
              </a:rPr>
              <a:t>Conflict management resolution and </a:t>
            </a:r>
            <a:br>
              <a:rPr lang="en-US" sz="2600">
                <a:solidFill>
                  <a:schemeClr val="bg1"/>
                </a:solidFill>
              </a:rPr>
            </a:br>
            <a:r>
              <a:rPr lang="en-US" sz="2600">
                <a:solidFill>
                  <a:schemeClr val="bg1"/>
                </a:solidFill>
              </a:rPr>
              <a:t>de-escalation training when dealing with </a:t>
            </a:r>
            <a:br>
              <a:rPr lang="en-US" sz="2600">
                <a:solidFill>
                  <a:schemeClr val="bg1"/>
                </a:solidFill>
              </a:rPr>
            </a:br>
            <a:r>
              <a:rPr lang="en-US" sz="2600">
                <a:solidFill>
                  <a:schemeClr val="bg1"/>
                </a:solidFill>
              </a:rPr>
              <a:t>non-health educated public such as vaccinations </a:t>
            </a:r>
            <a:br>
              <a:rPr lang="en-US" sz="2600">
                <a:solidFill>
                  <a:schemeClr val="bg1"/>
                </a:solidFill>
              </a:rPr>
            </a:br>
            <a:r>
              <a:rPr lang="en-US" sz="2600">
                <a:solidFill>
                  <a:schemeClr val="bg1"/>
                </a:solidFill>
              </a:rPr>
              <a:t>and Covid-19 as an example. In general, education </a:t>
            </a:r>
            <a:br>
              <a:rPr lang="en-US" sz="2600">
                <a:solidFill>
                  <a:schemeClr val="bg1"/>
                </a:solidFill>
              </a:rPr>
            </a:br>
            <a:r>
              <a:rPr lang="en-US" sz="2600">
                <a:solidFill>
                  <a:schemeClr val="bg1"/>
                </a:solidFill>
              </a:rPr>
              <a:t>programs that teach students to account </a:t>
            </a:r>
            <a:br>
              <a:rPr lang="en-US" sz="2600">
                <a:solidFill>
                  <a:schemeClr val="bg1"/>
                </a:solidFill>
              </a:rPr>
            </a:br>
            <a:r>
              <a:rPr lang="en-US" sz="2600">
                <a:solidFill>
                  <a:schemeClr val="bg1"/>
                </a:solidFill>
              </a:rPr>
              <a:t>for human behavior.</a:t>
            </a:r>
          </a:p>
        </p:txBody>
      </p:sp>
      <p:sp>
        <p:nvSpPr>
          <p:cNvPr id="14" name="TextBox 13">
            <a:extLst>
              <a:ext uri="{FF2B5EF4-FFF2-40B4-BE49-F238E27FC236}">
                <a16:creationId xmlns:a16="http://schemas.microsoft.com/office/drawing/2014/main" id="{C8D8203B-16D3-5241-B295-C94DC0597AC9}"/>
              </a:ext>
            </a:extLst>
          </p:cNvPr>
          <p:cNvSpPr txBox="1"/>
          <p:nvPr/>
        </p:nvSpPr>
        <p:spPr>
          <a:xfrm>
            <a:off x="510307" y="6351533"/>
            <a:ext cx="11450720" cy="646331"/>
          </a:xfrm>
          <a:prstGeom prst="rect">
            <a:avLst/>
          </a:prstGeom>
          <a:noFill/>
        </p:spPr>
        <p:txBody>
          <a:bodyPr wrap="square" rtlCol="0">
            <a:spAutoFit/>
          </a:bodyPr>
          <a:lstStyle/>
          <a:p>
            <a:r>
              <a:rPr lang="en-US">
                <a:solidFill>
                  <a:schemeClr val="bg1"/>
                </a:solidFill>
              </a:rPr>
              <a:t>Photo Source: </a:t>
            </a:r>
            <a:r>
              <a:rPr lang="en-US">
                <a:solidFill>
                  <a:schemeClr val="bg1"/>
                </a:solidFill>
                <a:hlinkClick r:id="rId4"/>
              </a:rPr>
              <a:t>https://www.freepik.com/premium-vector/people-group-icon-business-person-team-management-socializing-persons-silhouette</a:t>
            </a:r>
            <a:endParaRPr lang="en-US">
              <a:solidFill>
                <a:schemeClr val="bg1"/>
              </a:solidFill>
            </a:endParaRPr>
          </a:p>
        </p:txBody>
      </p:sp>
      <p:pic>
        <p:nvPicPr>
          <p:cNvPr id="18" name="Picture 17">
            <a:extLst>
              <a:ext uri="{FF2B5EF4-FFF2-40B4-BE49-F238E27FC236}">
                <a16:creationId xmlns:a16="http://schemas.microsoft.com/office/drawing/2014/main" id="{1CA0943D-CAEB-BD4F-8FCE-819E40757F89}"/>
              </a:ext>
            </a:extLst>
          </p:cNvPr>
          <p:cNvPicPr>
            <a:picLocks noChangeAspect="1"/>
          </p:cNvPicPr>
          <p:nvPr/>
        </p:nvPicPr>
        <p:blipFill>
          <a:blip r:embed="rId5"/>
          <a:stretch>
            <a:fillRect/>
          </a:stretch>
        </p:blipFill>
        <p:spPr>
          <a:xfrm>
            <a:off x="7356762" y="1301754"/>
            <a:ext cx="4604265" cy="4715212"/>
          </a:xfrm>
          <a:prstGeom prst="rect">
            <a:avLst/>
          </a:prstGeom>
        </p:spPr>
      </p:pic>
      <p:pic>
        <p:nvPicPr>
          <p:cNvPr id="25" name="Picture 24">
            <a:extLst>
              <a:ext uri="{FF2B5EF4-FFF2-40B4-BE49-F238E27FC236}">
                <a16:creationId xmlns:a16="http://schemas.microsoft.com/office/drawing/2014/main" id="{80A01F66-F0AC-884B-8583-0517A1580FC0}"/>
              </a:ext>
            </a:extLst>
          </p:cNvPr>
          <p:cNvPicPr>
            <a:picLocks noChangeAspect="1"/>
          </p:cNvPicPr>
          <p:nvPr/>
        </p:nvPicPr>
        <p:blipFill rotWithShape="1">
          <a:blip r:embed="rId6">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26" name="TextBox 25">
            <a:extLst>
              <a:ext uri="{FF2B5EF4-FFF2-40B4-BE49-F238E27FC236}">
                <a16:creationId xmlns:a16="http://schemas.microsoft.com/office/drawing/2014/main" id="{68055C5A-D1CB-2F4C-B083-A83EB2992877}"/>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Jan 1, 2022 at 10:53:15 PM" descr="Audio Recording Jan 1, 2022 at 10:53:15 PM">
            <a:hlinkClick r:id="" action="ppaction://media"/>
            <a:extLst>
              <a:ext uri="{FF2B5EF4-FFF2-40B4-BE49-F238E27FC236}">
                <a16:creationId xmlns:a16="http://schemas.microsoft.com/office/drawing/2014/main" id="{DE2244F1-C477-5442-9C83-498890BBADC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81934" y="5371450"/>
            <a:ext cx="812800" cy="812800"/>
          </a:xfrm>
          <a:prstGeom prst="rect">
            <a:avLst/>
          </a:prstGeom>
        </p:spPr>
      </p:pic>
    </p:spTree>
    <p:extLst>
      <p:ext uri="{BB962C8B-B14F-4D97-AF65-F5344CB8AC3E}">
        <p14:creationId xmlns:p14="http://schemas.microsoft.com/office/powerpoint/2010/main" val="126417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4CCA4D-6240-3041-9CE5-80712CE467C5}"/>
              </a:ext>
            </a:extLst>
          </p:cNvPr>
          <p:cNvSpPr txBox="1"/>
          <p:nvPr/>
        </p:nvSpPr>
        <p:spPr>
          <a:xfrm>
            <a:off x="863600" y="6434661"/>
            <a:ext cx="9448800" cy="307777"/>
          </a:xfrm>
          <a:prstGeom prst="rect">
            <a:avLst/>
          </a:prstGeom>
          <a:noFill/>
        </p:spPr>
        <p:txBody>
          <a:bodyPr wrap="square" rtlCol="0">
            <a:spAutoFit/>
          </a:bodyPr>
          <a:lstStyle/>
          <a:p>
            <a:r>
              <a:rPr lang="en-US" sz="1400">
                <a:solidFill>
                  <a:schemeClr val="bg1"/>
                </a:solidFill>
              </a:rPr>
              <a:t>Source: https://</a:t>
            </a:r>
            <a:r>
              <a:rPr lang="en-US" sz="1400" err="1">
                <a:solidFill>
                  <a:schemeClr val="bg1"/>
                </a:solidFill>
              </a:rPr>
              <a:t>depositphotos.com</a:t>
            </a:r>
            <a:r>
              <a:rPr lang="en-US" sz="1400">
                <a:solidFill>
                  <a:schemeClr val="bg1"/>
                </a:solidFill>
              </a:rPr>
              <a:t>/similar-vectors/224150002.html?qview=182251602</a:t>
            </a:r>
          </a:p>
        </p:txBody>
      </p:sp>
      <p:sp>
        <p:nvSpPr>
          <p:cNvPr id="11" name="Content Placeholder 2">
            <a:extLst>
              <a:ext uri="{FF2B5EF4-FFF2-40B4-BE49-F238E27FC236}">
                <a16:creationId xmlns:a16="http://schemas.microsoft.com/office/drawing/2014/main" id="{7D9CA147-5891-2248-8587-60983D57B3FA}"/>
              </a:ext>
            </a:extLst>
          </p:cNvPr>
          <p:cNvSpPr txBox="1">
            <a:spLocks/>
          </p:cNvSpPr>
          <p:nvPr/>
        </p:nvSpPr>
        <p:spPr>
          <a:xfrm>
            <a:off x="450276" y="1193418"/>
            <a:ext cx="7072742" cy="505657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6400" b="1">
                <a:solidFill>
                  <a:schemeClr val="bg1"/>
                </a:solidFill>
              </a:rPr>
              <a:t>Resourcefulness</a:t>
            </a:r>
          </a:p>
          <a:p>
            <a:pPr marL="0" indent="0">
              <a:lnSpc>
                <a:spcPct val="120000"/>
              </a:lnSpc>
              <a:buNone/>
            </a:pPr>
            <a:r>
              <a:rPr lang="en-US" sz="3800">
                <a:solidFill>
                  <a:schemeClr val="bg1"/>
                </a:solidFill>
              </a:rPr>
              <a:t>It’s never too early in your career to start collecting names of people, organizations, or non-profits that may be of service before or after an event. </a:t>
            </a:r>
          </a:p>
          <a:p>
            <a:pPr marL="0" indent="0">
              <a:lnSpc>
                <a:spcPct val="120000"/>
              </a:lnSpc>
              <a:buNone/>
            </a:pPr>
            <a:r>
              <a:rPr lang="en-US" sz="3800">
                <a:solidFill>
                  <a:schemeClr val="bg1"/>
                </a:solidFill>
              </a:rPr>
              <a:t>An example: Suppose your community encountered a flooding event, and in its aftermath left debris everywhere. </a:t>
            </a:r>
            <a:br>
              <a:rPr lang="en-US" sz="3800">
                <a:solidFill>
                  <a:schemeClr val="bg1"/>
                </a:solidFill>
              </a:rPr>
            </a:br>
            <a:r>
              <a:rPr lang="en-US" sz="3800">
                <a:solidFill>
                  <a:schemeClr val="bg1"/>
                </a:solidFill>
              </a:rPr>
              <a:t>You as a professional in the field have the names of people who own cleaning services companies with access to several trucks and dumpsters. </a:t>
            </a:r>
          </a:p>
          <a:p>
            <a:pPr marL="0" indent="0">
              <a:lnSpc>
                <a:spcPct val="120000"/>
              </a:lnSpc>
              <a:buNone/>
            </a:pPr>
            <a:endParaRPr lang="en-US" sz="2600">
              <a:solidFill>
                <a:schemeClr val="bg1"/>
              </a:solidFill>
            </a:endParaRPr>
          </a:p>
        </p:txBody>
      </p:sp>
      <p:pic>
        <p:nvPicPr>
          <p:cNvPr id="15" name="Picture 14" descr="A picture containing clipart&#10;&#10;Description automatically generated">
            <a:extLst>
              <a:ext uri="{FF2B5EF4-FFF2-40B4-BE49-F238E27FC236}">
                <a16:creationId xmlns:a16="http://schemas.microsoft.com/office/drawing/2014/main" id="{CD6AB391-4D58-854C-8DB6-B8CA4B809FB8}"/>
              </a:ext>
            </a:extLst>
          </p:cNvPr>
          <p:cNvPicPr>
            <a:picLocks noChangeAspect="1"/>
          </p:cNvPicPr>
          <p:nvPr/>
        </p:nvPicPr>
        <p:blipFill>
          <a:blip r:embed="rId4"/>
          <a:stretch>
            <a:fillRect/>
          </a:stretch>
        </p:blipFill>
        <p:spPr>
          <a:xfrm>
            <a:off x="8238838" y="1285109"/>
            <a:ext cx="3089562" cy="5280045"/>
          </a:xfrm>
          <a:prstGeom prst="rect">
            <a:avLst/>
          </a:prstGeom>
        </p:spPr>
      </p:pic>
      <p:pic>
        <p:nvPicPr>
          <p:cNvPr id="20" name="Picture 19">
            <a:extLst>
              <a:ext uri="{FF2B5EF4-FFF2-40B4-BE49-F238E27FC236}">
                <a16:creationId xmlns:a16="http://schemas.microsoft.com/office/drawing/2014/main" id="{F7A3E0B0-C544-404E-9962-7B67BF2770B5}"/>
              </a:ext>
            </a:extLst>
          </p:cNvPr>
          <p:cNvPicPr>
            <a:picLocks noChangeAspect="1"/>
          </p:cNvPicPr>
          <p:nvPr/>
        </p:nvPicPr>
        <p:blipFill rotWithShape="1">
          <a:blip r:embed="rId5">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21" name="TextBox 20">
            <a:extLst>
              <a:ext uri="{FF2B5EF4-FFF2-40B4-BE49-F238E27FC236}">
                <a16:creationId xmlns:a16="http://schemas.microsoft.com/office/drawing/2014/main" id="{CA72BE9E-18D8-284F-8EA0-30563791F7FF}"/>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Jan 1, 2022 at 9:41:19 PM" descr="Audio Recording Jan 1, 2022 at 9:41:19 PM">
            <a:hlinkClick r:id="" action="ppaction://media"/>
            <a:extLst>
              <a:ext uri="{FF2B5EF4-FFF2-40B4-BE49-F238E27FC236}">
                <a16:creationId xmlns:a16="http://schemas.microsoft.com/office/drawing/2014/main" id="{6A1D7DE4-2D4A-4E48-AB62-33C9669B368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61603" y="5464413"/>
            <a:ext cx="812800" cy="812800"/>
          </a:xfrm>
          <a:prstGeom prst="rect">
            <a:avLst/>
          </a:prstGeom>
        </p:spPr>
      </p:pic>
    </p:spTree>
    <p:extLst>
      <p:ext uri="{BB962C8B-B14F-4D97-AF65-F5344CB8AC3E}">
        <p14:creationId xmlns:p14="http://schemas.microsoft.com/office/powerpoint/2010/main" val="32017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A893DE5-2046-804A-BACA-2034EEC74906}"/>
              </a:ext>
            </a:extLst>
          </p:cNvPr>
          <p:cNvSpPr txBox="1">
            <a:spLocks/>
          </p:cNvSpPr>
          <p:nvPr/>
        </p:nvSpPr>
        <p:spPr>
          <a:xfrm>
            <a:off x="450276" y="1193418"/>
            <a:ext cx="6094343" cy="5056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4000" b="1">
                <a:solidFill>
                  <a:schemeClr val="bg1"/>
                </a:solidFill>
              </a:rPr>
              <a:t>Internships</a:t>
            </a:r>
          </a:p>
          <a:p>
            <a:pPr marL="0" indent="0">
              <a:buNone/>
            </a:pPr>
            <a:r>
              <a:rPr lang="en-US">
                <a:solidFill>
                  <a:schemeClr val="bg1"/>
                </a:solidFill>
              </a:rPr>
              <a:t>The value of internships; seek out internships in areas that are of interest to you. Getting exposure to the field </a:t>
            </a:r>
            <a:br>
              <a:rPr lang="en-US">
                <a:solidFill>
                  <a:schemeClr val="bg1"/>
                </a:solidFill>
              </a:rPr>
            </a:br>
            <a:r>
              <a:rPr lang="en-US">
                <a:solidFill>
                  <a:schemeClr val="bg1"/>
                </a:solidFill>
              </a:rPr>
              <a:t>and having hands on experience together with the educational component makes an exponential difference.</a:t>
            </a:r>
          </a:p>
          <a:p>
            <a:pPr marL="0" indent="0">
              <a:lnSpc>
                <a:spcPct val="120000"/>
              </a:lnSpc>
              <a:buNone/>
            </a:pPr>
            <a:endParaRPr lang="en-US" sz="2600">
              <a:solidFill>
                <a:schemeClr val="bg1"/>
              </a:solidFill>
            </a:endParaRPr>
          </a:p>
        </p:txBody>
      </p:sp>
      <p:pic>
        <p:nvPicPr>
          <p:cNvPr id="18" name="Picture 17" descr="Icon&#10;&#10;Description automatically generated">
            <a:extLst>
              <a:ext uri="{FF2B5EF4-FFF2-40B4-BE49-F238E27FC236}">
                <a16:creationId xmlns:a16="http://schemas.microsoft.com/office/drawing/2014/main" id="{77E02F1B-A9D4-EA4E-9B75-7A158A4A5A87}"/>
              </a:ext>
            </a:extLst>
          </p:cNvPr>
          <p:cNvPicPr>
            <a:picLocks noChangeAspect="1"/>
          </p:cNvPicPr>
          <p:nvPr/>
        </p:nvPicPr>
        <p:blipFill>
          <a:blip r:embed="rId4"/>
          <a:stretch>
            <a:fillRect/>
          </a:stretch>
        </p:blipFill>
        <p:spPr>
          <a:xfrm>
            <a:off x="7195346" y="1200624"/>
            <a:ext cx="4673600" cy="5080000"/>
          </a:xfrm>
          <a:prstGeom prst="rect">
            <a:avLst/>
          </a:prstGeom>
        </p:spPr>
      </p:pic>
      <p:sp>
        <p:nvSpPr>
          <p:cNvPr id="19" name="TextBox 18">
            <a:extLst>
              <a:ext uri="{FF2B5EF4-FFF2-40B4-BE49-F238E27FC236}">
                <a16:creationId xmlns:a16="http://schemas.microsoft.com/office/drawing/2014/main" id="{8C42D766-F2AD-CA4D-8CB2-2D0200438778}"/>
              </a:ext>
            </a:extLst>
          </p:cNvPr>
          <p:cNvSpPr txBox="1"/>
          <p:nvPr/>
        </p:nvSpPr>
        <p:spPr>
          <a:xfrm>
            <a:off x="510307" y="6351533"/>
            <a:ext cx="11450720" cy="369332"/>
          </a:xfrm>
          <a:prstGeom prst="rect">
            <a:avLst/>
          </a:prstGeom>
          <a:noFill/>
        </p:spPr>
        <p:txBody>
          <a:bodyPr wrap="square" rtlCol="0">
            <a:spAutoFit/>
          </a:bodyPr>
          <a:lstStyle/>
          <a:p>
            <a:r>
              <a:rPr lang="en-US">
                <a:solidFill>
                  <a:schemeClr val="bg1"/>
                </a:solidFill>
              </a:rPr>
              <a:t>Photo Source: https://</a:t>
            </a:r>
            <a:r>
              <a:rPr lang="en-US" err="1">
                <a:solidFill>
                  <a:schemeClr val="bg1"/>
                </a:solidFill>
              </a:rPr>
              <a:t>www.vectorstock.com</a:t>
            </a:r>
            <a:r>
              <a:rPr lang="en-US">
                <a:solidFill>
                  <a:schemeClr val="bg1"/>
                </a:solidFill>
              </a:rPr>
              <a:t>/royalty-free-vector/internship-concept-icon-part-time-job-vector-29165578</a:t>
            </a:r>
          </a:p>
        </p:txBody>
      </p:sp>
      <p:pic>
        <p:nvPicPr>
          <p:cNvPr id="21" name="Picture 20">
            <a:extLst>
              <a:ext uri="{FF2B5EF4-FFF2-40B4-BE49-F238E27FC236}">
                <a16:creationId xmlns:a16="http://schemas.microsoft.com/office/drawing/2014/main" id="{1ED254FB-B3E1-5E4D-AED2-810F4ECC6896}"/>
              </a:ext>
            </a:extLst>
          </p:cNvPr>
          <p:cNvPicPr>
            <a:picLocks noChangeAspect="1"/>
          </p:cNvPicPr>
          <p:nvPr/>
        </p:nvPicPr>
        <p:blipFill rotWithShape="1">
          <a:blip r:embed="rId5">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22" name="TextBox 21">
            <a:extLst>
              <a:ext uri="{FF2B5EF4-FFF2-40B4-BE49-F238E27FC236}">
                <a16:creationId xmlns:a16="http://schemas.microsoft.com/office/drawing/2014/main" id="{35B5E26A-8947-134B-B47C-19FA507EE387}"/>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Jan 1, 2022 at 9:34:37 PM" descr="Audio Recording Jan 1, 2022 at 9:34:37 PM">
            <a:hlinkClick r:id="" action="ppaction://media"/>
            <a:extLst>
              <a:ext uri="{FF2B5EF4-FFF2-40B4-BE49-F238E27FC236}">
                <a16:creationId xmlns:a16="http://schemas.microsoft.com/office/drawing/2014/main" id="{50DC0B8C-C739-2D4F-B3B0-D74082C76E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81482" y="5081564"/>
            <a:ext cx="812800" cy="812800"/>
          </a:xfrm>
          <a:prstGeom prst="rect">
            <a:avLst/>
          </a:prstGeom>
        </p:spPr>
      </p:pic>
    </p:spTree>
    <p:extLst>
      <p:ext uri="{BB962C8B-B14F-4D97-AF65-F5344CB8AC3E}">
        <p14:creationId xmlns:p14="http://schemas.microsoft.com/office/powerpoint/2010/main" val="16280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8F639A-D829-8B4E-8FB5-64119D8EB809}"/>
              </a:ext>
            </a:extLst>
          </p:cNvPr>
          <p:cNvSpPr txBox="1"/>
          <p:nvPr/>
        </p:nvSpPr>
        <p:spPr>
          <a:xfrm>
            <a:off x="863600" y="6434661"/>
            <a:ext cx="9448800" cy="307777"/>
          </a:xfrm>
          <a:prstGeom prst="rect">
            <a:avLst/>
          </a:prstGeom>
          <a:noFill/>
        </p:spPr>
        <p:txBody>
          <a:bodyPr wrap="square" rtlCol="0">
            <a:spAutoFit/>
          </a:bodyPr>
          <a:lstStyle/>
          <a:p>
            <a:r>
              <a:rPr lang="en-US" sz="1400">
                <a:solidFill>
                  <a:schemeClr val="bg1"/>
                </a:solidFill>
              </a:rPr>
              <a:t>Reference: Chenel et. al., Jan. 2, 2020, Photo: All-free-download.com</a:t>
            </a:r>
          </a:p>
        </p:txBody>
      </p:sp>
      <p:sp>
        <p:nvSpPr>
          <p:cNvPr id="11" name="Content Placeholder 2">
            <a:extLst>
              <a:ext uri="{FF2B5EF4-FFF2-40B4-BE49-F238E27FC236}">
                <a16:creationId xmlns:a16="http://schemas.microsoft.com/office/drawing/2014/main" id="{784E30C4-F2FB-BA44-BF8C-A7B845E649AF}"/>
              </a:ext>
            </a:extLst>
          </p:cNvPr>
          <p:cNvSpPr txBox="1">
            <a:spLocks/>
          </p:cNvSpPr>
          <p:nvPr/>
        </p:nvSpPr>
        <p:spPr>
          <a:xfrm>
            <a:off x="450276" y="1193418"/>
            <a:ext cx="11436924" cy="50565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4300" b="1">
                <a:solidFill>
                  <a:schemeClr val="bg1"/>
                </a:solidFill>
              </a:rPr>
              <a:t>CASPER</a:t>
            </a:r>
          </a:p>
          <a:p>
            <a:pPr marL="0" indent="0">
              <a:buNone/>
            </a:pPr>
            <a:r>
              <a:rPr lang="en-US" sz="2700">
                <a:solidFill>
                  <a:schemeClr val="bg1"/>
                </a:solidFill>
              </a:rPr>
              <a:t>Students interested in leadership roles in an ICS- Incident Command Station should learn about </a:t>
            </a:r>
            <a:r>
              <a:rPr lang="en-US" sz="2700" b="1">
                <a:solidFill>
                  <a:schemeClr val="bg1"/>
                </a:solidFill>
              </a:rPr>
              <a:t>CASPER</a:t>
            </a:r>
            <a:r>
              <a:rPr lang="en-US" sz="2700">
                <a:solidFill>
                  <a:schemeClr val="bg1"/>
                </a:solidFill>
              </a:rPr>
              <a:t>- The </a:t>
            </a:r>
            <a:r>
              <a:rPr lang="en-US" sz="2700" b="1">
                <a:solidFill>
                  <a:schemeClr val="bg1"/>
                </a:solidFill>
              </a:rPr>
              <a:t>C</a:t>
            </a:r>
            <a:r>
              <a:rPr lang="en-US" sz="2700">
                <a:solidFill>
                  <a:schemeClr val="bg1"/>
                </a:solidFill>
              </a:rPr>
              <a:t>ommunity </a:t>
            </a:r>
            <a:r>
              <a:rPr lang="en-US" sz="2700" b="1">
                <a:solidFill>
                  <a:schemeClr val="bg1"/>
                </a:solidFill>
              </a:rPr>
              <a:t>A</a:t>
            </a:r>
            <a:r>
              <a:rPr lang="en-US" sz="2700">
                <a:solidFill>
                  <a:schemeClr val="bg1"/>
                </a:solidFill>
              </a:rPr>
              <a:t>ssessment for </a:t>
            </a:r>
            <a:r>
              <a:rPr lang="en-US" sz="2700" b="1">
                <a:solidFill>
                  <a:schemeClr val="bg1"/>
                </a:solidFill>
              </a:rPr>
              <a:t>P</a:t>
            </a:r>
            <a:r>
              <a:rPr lang="en-US" sz="2700">
                <a:solidFill>
                  <a:schemeClr val="bg1"/>
                </a:solidFill>
              </a:rPr>
              <a:t>ublic Health </a:t>
            </a:r>
            <a:r>
              <a:rPr lang="en-US" sz="2700" b="1">
                <a:solidFill>
                  <a:schemeClr val="bg1"/>
                </a:solidFill>
              </a:rPr>
              <a:t>E</a:t>
            </a:r>
            <a:r>
              <a:rPr lang="en-US" sz="2700">
                <a:solidFill>
                  <a:schemeClr val="bg1"/>
                </a:solidFill>
              </a:rPr>
              <a:t>mergency </a:t>
            </a:r>
            <a:r>
              <a:rPr lang="en-US" sz="2700" b="1">
                <a:solidFill>
                  <a:schemeClr val="bg1"/>
                </a:solidFill>
              </a:rPr>
              <a:t>R</a:t>
            </a:r>
            <a:r>
              <a:rPr lang="en-US" sz="2700">
                <a:solidFill>
                  <a:schemeClr val="bg1"/>
                </a:solidFill>
              </a:rPr>
              <a:t>esponse. CASPER is designed to provide public health leaders and emergency managers information about a community so they can make informed decisions- https://</a:t>
            </a:r>
            <a:r>
              <a:rPr lang="en-US" sz="2700" err="1">
                <a:solidFill>
                  <a:schemeClr val="bg1"/>
                </a:solidFill>
              </a:rPr>
              <a:t>www.cdc.gov</a:t>
            </a:r>
            <a:r>
              <a:rPr lang="en-US" sz="2700">
                <a:solidFill>
                  <a:schemeClr val="bg1"/>
                </a:solidFill>
              </a:rPr>
              <a:t>/</a:t>
            </a:r>
            <a:r>
              <a:rPr lang="en-US" sz="2700" err="1">
                <a:solidFill>
                  <a:schemeClr val="bg1"/>
                </a:solidFill>
              </a:rPr>
              <a:t>nceh</a:t>
            </a:r>
            <a:r>
              <a:rPr lang="en-US" sz="2700">
                <a:solidFill>
                  <a:schemeClr val="bg1"/>
                </a:solidFill>
              </a:rPr>
              <a:t>/</a:t>
            </a:r>
            <a:r>
              <a:rPr lang="en-US" sz="2700" err="1">
                <a:solidFill>
                  <a:schemeClr val="bg1"/>
                </a:solidFill>
              </a:rPr>
              <a:t>casper</a:t>
            </a:r>
            <a:r>
              <a:rPr lang="en-US" sz="2700">
                <a:solidFill>
                  <a:schemeClr val="bg1"/>
                </a:solidFill>
              </a:rPr>
              <a:t>/</a:t>
            </a:r>
            <a:r>
              <a:rPr lang="en-US" sz="2700" err="1">
                <a:solidFill>
                  <a:schemeClr val="bg1"/>
                </a:solidFill>
              </a:rPr>
              <a:t>overview.htm</a:t>
            </a:r>
            <a:r>
              <a:rPr lang="en-US" sz="2700">
                <a:solidFill>
                  <a:schemeClr val="bg1"/>
                </a:solidFill>
              </a:rPr>
              <a:t>. </a:t>
            </a:r>
          </a:p>
          <a:p>
            <a:pPr marL="0" indent="0">
              <a:buNone/>
            </a:pPr>
            <a:r>
              <a:rPr lang="en-US" sz="2700">
                <a:solidFill>
                  <a:schemeClr val="bg1"/>
                </a:solidFill>
              </a:rPr>
              <a:t>Students should also consider taking the following FEMA courses 300 &amp; 400:</a:t>
            </a:r>
            <a:endParaRPr lang="en-US" sz="2700" b="1">
              <a:solidFill>
                <a:schemeClr val="bg1"/>
              </a:solidFill>
            </a:endParaRPr>
          </a:p>
          <a:p>
            <a:r>
              <a:rPr lang="en-US" sz="2700">
                <a:solidFill>
                  <a:schemeClr val="bg1"/>
                </a:solidFill>
              </a:rPr>
              <a:t>ICS-300 Intermediate ICS for Expanding Incidents: ICS-300 provides training and resources for personnel who require advanced knowledge and application of the ICS. This course expands upon information covered in the ICS-100 and ICS-200 courses.</a:t>
            </a:r>
          </a:p>
          <a:p>
            <a:r>
              <a:rPr lang="en-US" sz="2700">
                <a:solidFill>
                  <a:schemeClr val="bg1"/>
                </a:solidFill>
              </a:rPr>
              <a:t>ICS-400 Advanced ICS: This course provides training and resources for personnel who require advanced application of ICS. This course expands upon information covered in ICS-100 through ICS-300.</a:t>
            </a:r>
          </a:p>
          <a:p>
            <a:pPr marL="0" indent="0">
              <a:lnSpc>
                <a:spcPct val="120000"/>
              </a:lnSpc>
              <a:buNone/>
            </a:pPr>
            <a:endParaRPr lang="en-US" sz="2600">
              <a:solidFill>
                <a:schemeClr val="bg1"/>
              </a:solidFill>
            </a:endParaRPr>
          </a:p>
        </p:txBody>
      </p:sp>
      <p:pic>
        <p:nvPicPr>
          <p:cNvPr id="16" name="Picture 15">
            <a:extLst>
              <a:ext uri="{FF2B5EF4-FFF2-40B4-BE49-F238E27FC236}">
                <a16:creationId xmlns:a16="http://schemas.microsoft.com/office/drawing/2014/main" id="{0CE9BBCD-AC33-2C47-BCFC-F9736DB464D5}"/>
              </a:ext>
            </a:extLst>
          </p:cNvPr>
          <p:cNvPicPr>
            <a:picLocks noChangeAspect="1"/>
          </p:cNvPicPr>
          <p:nvPr/>
        </p:nvPicPr>
        <p:blipFill rotWithShape="1">
          <a:blip r:embed="rId4">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17" name="TextBox 16">
            <a:extLst>
              <a:ext uri="{FF2B5EF4-FFF2-40B4-BE49-F238E27FC236}">
                <a16:creationId xmlns:a16="http://schemas.microsoft.com/office/drawing/2014/main" id="{E403249A-AA37-6C49-9B27-73FDE0F4450F}"/>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Jan 2, 2022 at 8:29:09 PM" descr="Audio Recording Jan 2, 2022 at 8:29:09 PM">
            <a:hlinkClick r:id="" action="ppaction://media"/>
            <a:extLst>
              <a:ext uri="{FF2B5EF4-FFF2-40B4-BE49-F238E27FC236}">
                <a16:creationId xmlns:a16="http://schemas.microsoft.com/office/drawing/2014/main" id="{3B380950-0FA5-C344-A0B7-31908EC097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28400" y="5664582"/>
            <a:ext cx="812800" cy="812800"/>
          </a:xfrm>
          <a:prstGeom prst="rect">
            <a:avLst/>
          </a:prstGeom>
        </p:spPr>
      </p:pic>
    </p:spTree>
    <p:extLst>
      <p:ext uri="{BB962C8B-B14F-4D97-AF65-F5344CB8AC3E}">
        <p14:creationId xmlns:p14="http://schemas.microsoft.com/office/powerpoint/2010/main" val="280943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F3F2D2-487C-714D-9C82-D802D29E2796}"/>
              </a:ext>
            </a:extLst>
          </p:cNvPr>
          <p:cNvSpPr txBox="1"/>
          <p:nvPr/>
        </p:nvSpPr>
        <p:spPr>
          <a:xfrm>
            <a:off x="863600" y="6216000"/>
            <a:ext cx="9448800" cy="738664"/>
          </a:xfrm>
          <a:prstGeom prst="rect">
            <a:avLst/>
          </a:prstGeom>
          <a:noFill/>
        </p:spPr>
        <p:txBody>
          <a:bodyPr wrap="square" rtlCol="0">
            <a:spAutoFit/>
          </a:bodyPr>
          <a:lstStyle/>
          <a:p>
            <a:r>
              <a:rPr lang="en-US" sz="1400">
                <a:solidFill>
                  <a:schemeClr val="bg1"/>
                </a:solidFill>
              </a:rPr>
              <a:t>Reference: Cartwright, 2020  Photo: Original image from National </a:t>
            </a:r>
            <a:br>
              <a:rPr lang="en-US" sz="1400">
                <a:solidFill>
                  <a:schemeClr val="bg1"/>
                </a:solidFill>
              </a:rPr>
            </a:br>
            <a:r>
              <a:rPr lang="en-US" sz="1400">
                <a:solidFill>
                  <a:schemeClr val="bg1"/>
                </a:solidFill>
              </a:rPr>
              <a:t>Museum of Health and Medicine. Digitally enhanced by </a:t>
            </a:r>
            <a:r>
              <a:rPr lang="en-US" sz="1400" err="1">
                <a:solidFill>
                  <a:schemeClr val="bg1"/>
                </a:solidFill>
              </a:rPr>
              <a:t>rawpixel</a:t>
            </a:r>
            <a:r>
              <a:rPr lang="en-US" sz="1400">
                <a:solidFill>
                  <a:schemeClr val="bg1"/>
                </a:solidFill>
              </a:rPr>
              <a:t>.</a:t>
            </a:r>
          </a:p>
          <a:p>
            <a:endParaRPr lang="en-US" sz="1400">
              <a:solidFill>
                <a:schemeClr val="bg1"/>
              </a:solidFill>
            </a:endParaRPr>
          </a:p>
        </p:txBody>
      </p:sp>
      <p:sp>
        <p:nvSpPr>
          <p:cNvPr id="11" name="Content Placeholder 2">
            <a:extLst>
              <a:ext uri="{FF2B5EF4-FFF2-40B4-BE49-F238E27FC236}">
                <a16:creationId xmlns:a16="http://schemas.microsoft.com/office/drawing/2014/main" id="{19090BDE-BACC-2D43-906D-D2426740EEEB}"/>
              </a:ext>
            </a:extLst>
          </p:cNvPr>
          <p:cNvSpPr txBox="1">
            <a:spLocks/>
          </p:cNvSpPr>
          <p:nvPr/>
        </p:nvSpPr>
        <p:spPr>
          <a:xfrm>
            <a:off x="450276" y="1193418"/>
            <a:ext cx="11436924" cy="5056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4000" b="1">
                <a:solidFill>
                  <a:schemeClr val="bg1"/>
                </a:solidFill>
              </a:rPr>
              <a:t>Ride-</a:t>
            </a:r>
            <a:r>
              <a:rPr lang="en-US" sz="4000" b="1" err="1">
                <a:solidFill>
                  <a:schemeClr val="bg1"/>
                </a:solidFill>
              </a:rPr>
              <a:t>Alongs</a:t>
            </a:r>
            <a:endParaRPr lang="en-US" sz="4000" b="1">
              <a:solidFill>
                <a:schemeClr val="bg1"/>
              </a:solidFill>
            </a:endParaRPr>
          </a:p>
          <a:p>
            <a:pPr marL="0" indent="0">
              <a:lnSpc>
                <a:spcPct val="120000"/>
              </a:lnSpc>
              <a:buNone/>
            </a:pPr>
            <a:r>
              <a:rPr lang="en-US">
                <a:solidFill>
                  <a:schemeClr val="bg1"/>
                </a:solidFill>
              </a:rPr>
              <a:t>To get a sense of how infrastructure operates in the community, participate </a:t>
            </a:r>
            <a:br>
              <a:rPr lang="en-US">
                <a:solidFill>
                  <a:schemeClr val="bg1"/>
                </a:solidFill>
              </a:rPr>
            </a:br>
            <a:r>
              <a:rPr lang="en-US">
                <a:solidFill>
                  <a:schemeClr val="bg1"/>
                </a:solidFill>
              </a:rPr>
              <a:t>in ride </a:t>
            </a:r>
            <a:r>
              <a:rPr lang="en-US" err="1">
                <a:solidFill>
                  <a:schemeClr val="bg1"/>
                </a:solidFill>
              </a:rPr>
              <a:t>alongs</a:t>
            </a:r>
            <a:r>
              <a:rPr lang="en-US">
                <a:solidFill>
                  <a:schemeClr val="bg1"/>
                </a:solidFill>
              </a:rPr>
              <a:t> with fire, police, and public works agencies. Ride-</a:t>
            </a:r>
            <a:r>
              <a:rPr lang="en-US" err="1">
                <a:solidFill>
                  <a:schemeClr val="bg1"/>
                </a:solidFill>
              </a:rPr>
              <a:t>alongs</a:t>
            </a:r>
            <a:r>
              <a:rPr lang="en-US">
                <a:solidFill>
                  <a:schemeClr val="bg1"/>
                </a:solidFill>
              </a:rPr>
              <a:t> would expose you to how the community infrastructure works. </a:t>
            </a:r>
          </a:p>
          <a:p>
            <a:pPr marL="0" indent="0">
              <a:lnSpc>
                <a:spcPct val="120000"/>
              </a:lnSpc>
              <a:buNone/>
            </a:pPr>
            <a:r>
              <a:rPr lang="en-US">
                <a:solidFill>
                  <a:schemeClr val="bg1"/>
                </a:solidFill>
              </a:rPr>
              <a:t>Learn weather monitoring, learn how to read radars, and weather terminology as weather events are becoming increasingly severe and frequent. </a:t>
            </a:r>
          </a:p>
          <a:p>
            <a:pPr marL="0" indent="0">
              <a:lnSpc>
                <a:spcPct val="120000"/>
              </a:lnSpc>
              <a:buNone/>
            </a:pPr>
            <a:endParaRPr lang="en-US" sz="2600">
              <a:solidFill>
                <a:schemeClr val="bg1"/>
              </a:solidFill>
            </a:endParaRPr>
          </a:p>
        </p:txBody>
      </p:sp>
      <p:pic>
        <p:nvPicPr>
          <p:cNvPr id="14" name="Picture 13">
            <a:extLst>
              <a:ext uri="{FF2B5EF4-FFF2-40B4-BE49-F238E27FC236}">
                <a16:creationId xmlns:a16="http://schemas.microsoft.com/office/drawing/2014/main" id="{1DB59E7C-B9EB-EC43-8812-58AE42E2F87A}"/>
              </a:ext>
            </a:extLst>
          </p:cNvPr>
          <p:cNvPicPr>
            <a:picLocks noChangeAspect="1"/>
          </p:cNvPicPr>
          <p:nvPr/>
        </p:nvPicPr>
        <p:blipFill rotWithShape="1">
          <a:blip r:embed="rId4">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15" name="TextBox 14">
            <a:extLst>
              <a:ext uri="{FF2B5EF4-FFF2-40B4-BE49-F238E27FC236}">
                <a16:creationId xmlns:a16="http://schemas.microsoft.com/office/drawing/2014/main" id="{168B4C6B-1E11-BD45-9CBC-7D11919E9CB7}"/>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Jan 2, 2022 at 8:25:09 PM" descr="Audio Recording Jan 2, 2022 at 8:25:09 PM">
            <a:hlinkClick r:id="" action="ppaction://media"/>
            <a:extLst>
              <a:ext uri="{FF2B5EF4-FFF2-40B4-BE49-F238E27FC236}">
                <a16:creationId xmlns:a16="http://schemas.microsoft.com/office/drawing/2014/main" id="{4B698696-394D-E84A-863D-AB01DB7127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02420" y="5639500"/>
            <a:ext cx="812800" cy="812800"/>
          </a:xfrm>
          <a:prstGeom prst="rect">
            <a:avLst/>
          </a:prstGeom>
        </p:spPr>
      </p:pic>
    </p:spTree>
    <p:extLst>
      <p:ext uri="{BB962C8B-B14F-4D97-AF65-F5344CB8AC3E}">
        <p14:creationId xmlns:p14="http://schemas.microsoft.com/office/powerpoint/2010/main" val="373878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446036-E4DE-7549-B400-468ED9510E98}"/>
              </a:ext>
            </a:extLst>
          </p:cNvPr>
          <p:cNvSpPr txBox="1"/>
          <p:nvPr/>
        </p:nvSpPr>
        <p:spPr>
          <a:xfrm>
            <a:off x="863600" y="6453322"/>
            <a:ext cx="9448800" cy="338554"/>
          </a:xfrm>
          <a:prstGeom prst="rect">
            <a:avLst/>
          </a:prstGeom>
          <a:noFill/>
        </p:spPr>
        <p:txBody>
          <a:bodyPr wrap="square" rtlCol="0">
            <a:spAutoFit/>
          </a:bodyPr>
          <a:lstStyle/>
          <a:p>
            <a:r>
              <a:rPr lang="en-US" sz="1600">
                <a:solidFill>
                  <a:schemeClr val="bg1"/>
                </a:solidFill>
              </a:rPr>
              <a:t>Image source: https://</a:t>
            </a:r>
            <a:r>
              <a:rPr lang="en-US" sz="1600" err="1">
                <a:solidFill>
                  <a:schemeClr val="bg1"/>
                </a:solidFill>
              </a:rPr>
              <a:t>www.questionpro.com</a:t>
            </a:r>
            <a:r>
              <a:rPr lang="en-US" sz="1600">
                <a:solidFill>
                  <a:schemeClr val="bg1"/>
                </a:solidFill>
              </a:rPr>
              <a:t>/blog/quantitative-data/</a:t>
            </a:r>
            <a:endParaRPr lang="en-US">
              <a:solidFill>
                <a:schemeClr val="bg1"/>
              </a:solidFill>
            </a:endParaRPr>
          </a:p>
        </p:txBody>
      </p:sp>
      <p:sp>
        <p:nvSpPr>
          <p:cNvPr id="12" name="Content Placeholder 2">
            <a:extLst>
              <a:ext uri="{FF2B5EF4-FFF2-40B4-BE49-F238E27FC236}">
                <a16:creationId xmlns:a16="http://schemas.microsoft.com/office/drawing/2014/main" id="{1C4BDB62-966F-564A-9084-157C0C999E26}"/>
              </a:ext>
            </a:extLst>
          </p:cNvPr>
          <p:cNvSpPr txBox="1">
            <a:spLocks/>
          </p:cNvSpPr>
          <p:nvPr/>
        </p:nvSpPr>
        <p:spPr>
          <a:xfrm>
            <a:off x="450276" y="1193418"/>
            <a:ext cx="9862124" cy="50565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800" b="1" dirty="0">
                <a:solidFill>
                  <a:schemeClr val="bg1"/>
                </a:solidFill>
              </a:rPr>
              <a:t>Administrative skills</a:t>
            </a:r>
          </a:p>
          <a:p>
            <a:pPr marL="0" indent="0">
              <a:lnSpc>
                <a:spcPct val="120000"/>
              </a:lnSpc>
              <a:buNone/>
            </a:pPr>
            <a:r>
              <a:rPr lang="en-US" sz="2400" dirty="0">
                <a:solidFill>
                  <a:schemeClr val="bg1"/>
                </a:solidFill>
              </a:rPr>
              <a:t>Administrative skills is an important component in the field. Learn how to use Google Suite /Google Docs for project management.</a:t>
            </a:r>
          </a:p>
          <a:p>
            <a:pPr marL="0" indent="0">
              <a:lnSpc>
                <a:spcPct val="120000"/>
              </a:lnSpc>
              <a:buNone/>
            </a:pPr>
            <a:r>
              <a:rPr lang="en-US" sz="2400" dirty="0">
                <a:solidFill>
                  <a:schemeClr val="bg1"/>
                </a:solidFill>
              </a:rPr>
              <a:t>Excel training for data input, as well as it’s </a:t>
            </a:r>
            <a:br>
              <a:rPr lang="en-US" sz="2400" dirty="0">
                <a:solidFill>
                  <a:schemeClr val="bg1"/>
                </a:solidFill>
              </a:rPr>
            </a:br>
            <a:r>
              <a:rPr lang="en-US" sz="2400" dirty="0">
                <a:solidFill>
                  <a:schemeClr val="bg1"/>
                </a:solidFill>
              </a:rPr>
              <a:t>quantitative capacities. </a:t>
            </a:r>
          </a:p>
          <a:p>
            <a:pPr marL="0" indent="0">
              <a:lnSpc>
                <a:spcPct val="120000"/>
              </a:lnSpc>
              <a:buNone/>
            </a:pPr>
            <a:r>
              <a:rPr lang="en-US" sz="2400" dirty="0">
                <a:solidFill>
                  <a:schemeClr val="bg1"/>
                </a:solidFill>
              </a:rPr>
              <a:t>Qualitative thinking of data research.</a:t>
            </a:r>
          </a:p>
          <a:p>
            <a:pPr marL="0" indent="0">
              <a:lnSpc>
                <a:spcPct val="120000"/>
              </a:lnSpc>
              <a:buNone/>
            </a:pPr>
            <a:r>
              <a:rPr lang="en-US" sz="2400" dirty="0">
                <a:solidFill>
                  <a:schemeClr val="bg1"/>
                </a:solidFill>
              </a:rPr>
              <a:t>Learn to frame things in a positive light: </a:t>
            </a:r>
            <a:br>
              <a:rPr lang="en-US" sz="2400" dirty="0">
                <a:solidFill>
                  <a:schemeClr val="bg1"/>
                </a:solidFill>
              </a:rPr>
            </a:br>
            <a:r>
              <a:rPr lang="en-US" sz="2400" dirty="0">
                <a:solidFill>
                  <a:schemeClr val="bg1"/>
                </a:solidFill>
              </a:rPr>
              <a:t>Example: instead of saying there is a need </a:t>
            </a:r>
            <a:br>
              <a:rPr lang="en-US" sz="2400" dirty="0">
                <a:solidFill>
                  <a:schemeClr val="bg1"/>
                </a:solidFill>
              </a:rPr>
            </a:br>
            <a:r>
              <a:rPr lang="en-US" sz="2400" dirty="0">
                <a:solidFill>
                  <a:schemeClr val="bg1"/>
                </a:solidFill>
              </a:rPr>
              <a:t>for additional training, say there is an </a:t>
            </a:r>
            <a:br>
              <a:rPr lang="en-US" sz="2400" dirty="0">
                <a:solidFill>
                  <a:schemeClr val="bg1"/>
                </a:solidFill>
              </a:rPr>
            </a:br>
            <a:r>
              <a:rPr lang="en-US" sz="2400" dirty="0">
                <a:solidFill>
                  <a:schemeClr val="bg1"/>
                </a:solidFill>
              </a:rPr>
              <a:t>opportunity for additional training.</a:t>
            </a:r>
          </a:p>
          <a:p>
            <a:pPr marL="0" indent="0">
              <a:lnSpc>
                <a:spcPct val="120000"/>
              </a:lnSpc>
              <a:buNone/>
            </a:pPr>
            <a:endParaRPr lang="en-US" sz="2600" dirty="0">
              <a:solidFill>
                <a:schemeClr val="bg1"/>
              </a:solidFill>
            </a:endParaRPr>
          </a:p>
        </p:txBody>
      </p:sp>
      <p:sp>
        <p:nvSpPr>
          <p:cNvPr id="21" name="Rectangle 20">
            <a:extLst>
              <a:ext uri="{FF2B5EF4-FFF2-40B4-BE49-F238E27FC236}">
                <a16:creationId xmlns:a16="http://schemas.microsoft.com/office/drawing/2014/main" id="{3BF9B729-1334-AC4D-B303-62FA7BAC7F27}"/>
              </a:ext>
            </a:extLst>
          </p:cNvPr>
          <p:cNvSpPr/>
          <p:nvPr/>
        </p:nvSpPr>
        <p:spPr>
          <a:xfrm>
            <a:off x="16639483" y="2175130"/>
            <a:ext cx="7197261" cy="2031325"/>
          </a:xfrm>
          <a:prstGeom prst="rect">
            <a:avLst/>
          </a:prstGeom>
        </p:spPr>
        <p:txBody>
          <a:bodyPr wrap="square">
            <a:spAutoFit/>
          </a:bodyPr>
          <a:lstStyle/>
          <a:p>
            <a:r>
              <a:rPr lang="en-US" altLang="en-US" sz="3150" b="1" dirty="0">
                <a:solidFill>
                  <a:schemeClr val="bg1"/>
                </a:solidFill>
                <a:latin typeface="Arial" panose="020B0604020202020204" pitchFamily="34" charset="0"/>
                <a:cs typeface="Arial" panose="020B0604020202020204" pitchFamily="34" charset="0"/>
              </a:rPr>
              <a:t>Student: Cynthia Martinez</a:t>
            </a:r>
          </a:p>
          <a:p>
            <a:r>
              <a:rPr lang="en-US" altLang="en-US" sz="3150" b="1" dirty="0">
                <a:solidFill>
                  <a:schemeClr val="bg1"/>
                </a:solidFill>
                <a:latin typeface="Arial" panose="020B0604020202020204" pitchFamily="34" charset="0"/>
                <a:cs typeface="Arial" panose="020B0604020202020204" pitchFamily="34" charset="0"/>
              </a:rPr>
              <a:t>Thesis Advisor: </a:t>
            </a:r>
            <a:r>
              <a:rPr lang="en-US" sz="3150" dirty="0">
                <a:solidFill>
                  <a:schemeClr val="bg1"/>
                </a:solidFill>
                <a:latin typeface="Arial" panose="020B0604020202020204" pitchFamily="34" charset="0"/>
                <a:cs typeface="Arial" panose="020B0604020202020204" pitchFamily="34" charset="0"/>
              </a:rPr>
              <a:t>Dr. </a:t>
            </a:r>
            <a:r>
              <a:rPr lang="en-US" sz="3150" dirty="0" err="1">
                <a:solidFill>
                  <a:schemeClr val="bg1"/>
                </a:solidFill>
                <a:latin typeface="Arial" panose="020B0604020202020204" pitchFamily="34" charset="0"/>
                <a:cs typeface="Arial" panose="020B0604020202020204" pitchFamily="34" charset="0"/>
              </a:rPr>
              <a:t>LeConté</a:t>
            </a:r>
            <a:r>
              <a:rPr lang="en-US" sz="3150" dirty="0">
                <a:solidFill>
                  <a:schemeClr val="bg1"/>
                </a:solidFill>
                <a:latin typeface="Arial" panose="020B0604020202020204" pitchFamily="34" charset="0"/>
                <a:cs typeface="Arial" panose="020B0604020202020204" pitchFamily="34" charset="0"/>
              </a:rPr>
              <a:t> Dill</a:t>
            </a:r>
            <a:endParaRPr lang="en-US" altLang="en-US" sz="3150" b="1" dirty="0">
              <a:solidFill>
                <a:schemeClr val="bg1"/>
              </a:solidFill>
              <a:latin typeface="Arial" panose="020B0604020202020204" pitchFamily="34" charset="0"/>
              <a:cs typeface="Arial" panose="020B0604020202020204" pitchFamily="34" charset="0"/>
            </a:endParaRPr>
          </a:p>
          <a:p>
            <a:r>
              <a:rPr lang="en-US" altLang="en-US" sz="3150" b="1" dirty="0">
                <a:solidFill>
                  <a:schemeClr val="bg1"/>
                </a:solidFill>
                <a:latin typeface="Arial" panose="020B0604020202020204" pitchFamily="34" charset="0"/>
                <a:cs typeface="Arial" panose="020B0604020202020204" pitchFamily="34" charset="0"/>
              </a:rPr>
              <a:t>Second Reader: NYU School of Public Health</a:t>
            </a:r>
          </a:p>
        </p:txBody>
      </p:sp>
      <p:pic>
        <p:nvPicPr>
          <p:cNvPr id="25" name="Picture 24" descr="Chart, sunburst chart&#10;&#10;Description automatically generated">
            <a:extLst>
              <a:ext uri="{FF2B5EF4-FFF2-40B4-BE49-F238E27FC236}">
                <a16:creationId xmlns:a16="http://schemas.microsoft.com/office/drawing/2014/main" id="{9D6FED39-F7E9-4C44-9433-1D1C6AEB8DCA}"/>
              </a:ext>
            </a:extLst>
          </p:cNvPr>
          <p:cNvPicPr>
            <a:picLocks noChangeAspect="1"/>
          </p:cNvPicPr>
          <p:nvPr/>
        </p:nvPicPr>
        <p:blipFill>
          <a:blip r:embed="rId4"/>
          <a:stretch>
            <a:fillRect/>
          </a:stretch>
        </p:blipFill>
        <p:spPr>
          <a:xfrm>
            <a:off x="6705599" y="2812571"/>
            <a:ext cx="5306291" cy="3640751"/>
          </a:xfrm>
          <a:prstGeom prst="rect">
            <a:avLst/>
          </a:prstGeom>
        </p:spPr>
      </p:pic>
      <p:pic>
        <p:nvPicPr>
          <p:cNvPr id="26" name="Picture 25">
            <a:extLst>
              <a:ext uri="{FF2B5EF4-FFF2-40B4-BE49-F238E27FC236}">
                <a16:creationId xmlns:a16="http://schemas.microsoft.com/office/drawing/2014/main" id="{A7D92357-7EDE-1443-9CBE-A38FDACAE631}"/>
              </a:ext>
            </a:extLst>
          </p:cNvPr>
          <p:cNvPicPr>
            <a:picLocks noChangeAspect="1"/>
          </p:cNvPicPr>
          <p:nvPr/>
        </p:nvPicPr>
        <p:blipFill rotWithShape="1">
          <a:blip r:embed="rId5">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27" name="TextBox 26">
            <a:extLst>
              <a:ext uri="{FF2B5EF4-FFF2-40B4-BE49-F238E27FC236}">
                <a16:creationId xmlns:a16="http://schemas.microsoft.com/office/drawing/2014/main" id="{2E4CF20E-9C05-E049-BDA4-6D3950963BC0}"/>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Jan 1, 2022 at 10:44:42 PM" descr="Audio Recording Jan 1, 2022 at 10:44:42 PM">
            <a:hlinkClick r:id="" action="ppaction://media"/>
            <a:extLst>
              <a:ext uri="{FF2B5EF4-FFF2-40B4-BE49-F238E27FC236}">
                <a16:creationId xmlns:a16="http://schemas.microsoft.com/office/drawing/2014/main" id="{F9B7EB3D-7512-4F46-B072-DFEDFC2AC8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35324" y="2719596"/>
            <a:ext cx="812800" cy="812800"/>
          </a:xfrm>
          <a:prstGeom prst="rect">
            <a:avLst/>
          </a:prstGeom>
        </p:spPr>
      </p:pic>
    </p:spTree>
    <p:extLst>
      <p:ext uri="{BB962C8B-B14F-4D97-AF65-F5344CB8AC3E}">
        <p14:creationId xmlns:p14="http://schemas.microsoft.com/office/powerpoint/2010/main" val="402120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7131538-EF6E-8B49-ADA3-492C59A23A9B}"/>
              </a:ext>
            </a:extLst>
          </p:cNvPr>
          <p:cNvSpPr txBox="1">
            <a:spLocks/>
          </p:cNvSpPr>
          <p:nvPr/>
        </p:nvSpPr>
        <p:spPr>
          <a:xfrm>
            <a:off x="838200" y="9917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Calibri" panose="020F0502020204030204" pitchFamily="34" charset="0"/>
                <a:cs typeface="Calibri" panose="020F0502020204030204" pitchFamily="34" charset="0"/>
              </a:rPr>
              <a:t>Conclusion</a:t>
            </a:r>
            <a:r>
              <a:rPr lang="en-US" sz="3000" b="1">
                <a:solidFill>
                  <a:schemeClr val="bg1"/>
                </a:solidFill>
                <a:latin typeface="Calibri" panose="020F0502020204030204" pitchFamily="34" charset="0"/>
                <a:cs typeface="Calibri" panose="020F0502020204030204" pitchFamily="34" charset="0"/>
              </a:rPr>
              <a:t> </a:t>
            </a:r>
          </a:p>
        </p:txBody>
      </p:sp>
      <p:sp>
        <p:nvSpPr>
          <p:cNvPr id="11" name="Content Placeholder 2">
            <a:extLst>
              <a:ext uri="{FF2B5EF4-FFF2-40B4-BE49-F238E27FC236}">
                <a16:creationId xmlns:a16="http://schemas.microsoft.com/office/drawing/2014/main" id="{07883F37-8E90-9443-95D9-940E553C3769}"/>
              </a:ext>
            </a:extLst>
          </p:cNvPr>
          <p:cNvSpPr txBox="1">
            <a:spLocks/>
          </p:cNvSpPr>
          <p:nvPr/>
        </p:nvSpPr>
        <p:spPr>
          <a:xfrm>
            <a:off x="830826" y="2178368"/>
            <a:ext cx="10515600" cy="4529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As the increase and impact of disaster events continue to grow worldwide, there is an equally increasing demand for qualified professionals in the field. </a:t>
            </a:r>
          </a:p>
          <a:p>
            <a:pPr marL="0" indent="0">
              <a:buNone/>
            </a:pPr>
            <a:r>
              <a:rPr lang="en-US" dirty="0">
                <a:solidFill>
                  <a:schemeClr val="bg1"/>
                </a:solidFill>
              </a:rPr>
              <a:t>Example: An alumnus I interviewed was a 2020 graduate with both an MPH and the Advanced Certificate program and her position was created in response to the Covid-19 crisis. </a:t>
            </a:r>
          </a:p>
          <a:p>
            <a:pPr marL="0" indent="0">
              <a:buNone/>
            </a:pPr>
            <a:r>
              <a:rPr lang="en-US" dirty="0">
                <a:solidFill>
                  <a:schemeClr val="bg1"/>
                </a:solidFill>
              </a:rPr>
              <a:t>This small study provided the opportunity to interview alumni </a:t>
            </a:r>
            <a:br>
              <a:rPr lang="en-US" dirty="0">
                <a:solidFill>
                  <a:schemeClr val="bg1"/>
                </a:solidFill>
              </a:rPr>
            </a:br>
            <a:r>
              <a:rPr lang="en-US" dirty="0">
                <a:solidFill>
                  <a:schemeClr val="bg1"/>
                </a:solidFill>
              </a:rPr>
              <a:t>in a field that is experiencing exponential growth, their contributions provided valuable information for both current and prospective students. </a:t>
            </a:r>
          </a:p>
        </p:txBody>
      </p:sp>
      <p:pic>
        <p:nvPicPr>
          <p:cNvPr id="12" name="Picture 11">
            <a:extLst>
              <a:ext uri="{FF2B5EF4-FFF2-40B4-BE49-F238E27FC236}">
                <a16:creationId xmlns:a16="http://schemas.microsoft.com/office/drawing/2014/main" id="{D2E1B173-43E9-2148-B6C4-1815283BB219}"/>
              </a:ext>
            </a:extLst>
          </p:cNvPr>
          <p:cNvPicPr>
            <a:picLocks noChangeAspect="1"/>
          </p:cNvPicPr>
          <p:nvPr/>
        </p:nvPicPr>
        <p:blipFill rotWithShape="1">
          <a:blip r:embed="rId4">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13" name="TextBox 12">
            <a:extLst>
              <a:ext uri="{FF2B5EF4-FFF2-40B4-BE49-F238E27FC236}">
                <a16:creationId xmlns:a16="http://schemas.microsoft.com/office/drawing/2014/main" id="{28FE291E-337D-3848-94B9-553699529BFC}"/>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5" name="Audio Recording Jan 2, 2022 at 8:23:44 PM" descr="Audio Recording Jan 2, 2022 at 8:23:44 PM">
            <a:hlinkClick r:id="" action="ppaction://media"/>
            <a:extLst>
              <a:ext uri="{FF2B5EF4-FFF2-40B4-BE49-F238E27FC236}">
                <a16:creationId xmlns:a16="http://schemas.microsoft.com/office/drawing/2014/main" id="{6335E2C7-527C-CF40-AF06-3F9B6DCAC1F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34873" y="5459817"/>
            <a:ext cx="812800" cy="812800"/>
          </a:xfrm>
          <a:prstGeom prst="rect">
            <a:avLst/>
          </a:prstGeom>
        </p:spPr>
      </p:pic>
    </p:spTree>
    <p:extLst>
      <p:ext uri="{BB962C8B-B14F-4D97-AF65-F5344CB8AC3E}">
        <p14:creationId xmlns:p14="http://schemas.microsoft.com/office/powerpoint/2010/main" val="243436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9145-67CE-B649-94CD-1B31F17B9AC4}"/>
              </a:ext>
            </a:extLst>
          </p:cNvPr>
          <p:cNvSpPr>
            <a:spLocks noGrp="1"/>
          </p:cNvSpPr>
          <p:nvPr>
            <p:ph type="title"/>
          </p:nvPr>
        </p:nvSpPr>
        <p:spPr>
          <a:xfrm>
            <a:off x="838200" y="955925"/>
            <a:ext cx="10515600" cy="1325563"/>
          </a:xfrm>
        </p:spPr>
        <p:txBody>
          <a:bodyPr/>
          <a:lstStyle/>
          <a:p>
            <a:r>
              <a:rPr lang="en-US" b="1">
                <a:solidFill>
                  <a:schemeClr val="bg1"/>
                </a:solidFill>
                <a:latin typeface="Calibri" panose="020F0502020204030204" pitchFamily="34" charset="0"/>
                <a:cs typeface="Calibri" panose="020F0502020204030204" pitchFamily="34" charset="0"/>
              </a:rPr>
              <a:t>Conclusion </a:t>
            </a:r>
            <a:r>
              <a:rPr lang="en-US" sz="3000" b="1">
                <a:solidFill>
                  <a:schemeClr val="bg1"/>
                </a:solidFill>
                <a:latin typeface="Calibri" panose="020F0502020204030204" pitchFamily="34" charset="0"/>
                <a:cs typeface="Calibri" panose="020F0502020204030204" pitchFamily="34" charset="0"/>
              </a:rPr>
              <a:t>(Cont.) </a:t>
            </a:r>
          </a:p>
        </p:txBody>
      </p:sp>
      <p:sp>
        <p:nvSpPr>
          <p:cNvPr id="3" name="Content Placeholder 2">
            <a:extLst>
              <a:ext uri="{FF2B5EF4-FFF2-40B4-BE49-F238E27FC236}">
                <a16:creationId xmlns:a16="http://schemas.microsoft.com/office/drawing/2014/main" id="{94BBE93C-E82E-9140-965B-6B0CC79E2191}"/>
              </a:ext>
            </a:extLst>
          </p:cNvPr>
          <p:cNvSpPr>
            <a:spLocks noGrp="1"/>
          </p:cNvSpPr>
          <p:nvPr>
            <p:ph idx="1"/>
          </p:nvPr>
        </p:nvSpPr>
        <p:spPr>
          <a:xfrm>
            <a:off x="838200" y="2003119"/>
            <a:ext cx="10515600" cy="4310595"/>
          </a:xfrm>
        </p:spPr>
        <p:txBody>
          <a:bodyPr>
            <a:normAutofit/>
          </a:bodyPr>
          <a:lstStyle/>
          <a:p>
            <a:pPr marL="0" indent="0">
              <a:buNone/>
            </a:pPr>
            <a:r>
              <a:rPr lang="en-US" dirty="0">
                <a:solidFill>
                  <a:schemeClr val="bg1"/>
                </a:solidFill>
              </a:rPr>
              <a:t>Future competencies will be reevaluated and modified to incorporate the data provided in this and future studies.</a:t>
            </a:r>
          </a:p>
          <a:p>
            <a:pPr marL="0" indent="0">
              <a:buNone/>
            </a:pPr>
            <a:r>
              <a:rPr lang="en-US" dirty="0">
                <a:solidFill>
                  <a:schemeClr val="bg1"/>
                </a:solidFill>
              </a:rPr>
              <a:t>Additional studies are warranted as the NYU Public Health Disaster Preparedness advances in both the certificate and eventual graduate programs. Competencies must be updated from data received from studies to enhance the student’s education to better prepare for the evolving and growing demands of the field.</a:t>
            </a:r>
          </a:p>
          <a:p>
            <a:pPr marL="0" indent="0">
              <a:buNone/>
            </a:pPr>
            <a:endParaRPr lang="en-US" dirty="0">
              <a:solidFill>
                <a:schemeClr val="bg1"/>
              </a:solidFill>
            </a:endParaRPr>
          </a:p>
          <a:p>
            <a:pPr marL="0" indent="0">
              <a:buNone/>
            </a:pPr>
            <a:endParaRPr lang="en-US" sz="2400" dirty="0">
              <a:solidFill>
                <a:schemeClr val="bg1"/>
              </a:solidFill>
            </a:endParaRPr>
          </a:p>
        </p:txBody>
      </p:sp>
      <p:pic>
        <p:nvPicPr>
          <p:cNvPr id="6" name="Picture 5">
            <a:extLst>
              <a:ext uri="{FF2B5EF4-FFF2-40B4-BE49-F238E27FC236}">
                <a16:creationId xmlns:a16="http://schemas.microsoft.com/office/drawing/2014/main" id="{692B293B-414A-8C4B-A265-6328A13233C9}"/>
              </a:ext>
            </a:extLst>
          </p:cNvPr>
          <p:cNvPicPr>
            <a:picLocks noChangeAspect="1"/>
          </p:cNvPicPr>
          <p:nvPr/>
        </p:nvPicPr>
        <p:blipFill rotWithShape="1">
          <a:blip r:embed="rId4">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7" name="TextBox 6">
            <a:extLst>
              <a:ext uri="{FF2B5EF4-FFF2-40B4-BE49-F238E27FC236}">
                <a16:creationId xmlns:a16="http://schemas.microsoft.com/office/drawing/2014/main" id="{EE81BB9E-6630-4346-B6EA-C32D864B137E}"/>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9" name="Audio Recording Jan 2, 2022 at 8:22:16 PM" descr="Audio Recording Jan 2, 2022 at 8:22:16 PM">
            <a:hlinkClick r:id="" action="ppaction://media"/>
            <a:extLst>
              <a:ext uri="{FF2B5EF4-FFF2-40B4-BE49-F238E27FC236}">
                <a16:creationId xmlns:a16="http://schemas.microsoft.com/office/drawing/2014/main" id="{9CD2A266-4FAD-9946-A544-82918D4133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47400" y="5530731"/>
            <a:ext cx="812800" cy="812800"/>
          </a:xfrm>
          <a:prstGeom prst="rect">
            <a:avLst/>
          </a:prstGeom>
        </p:spPr>
      </p:pic>
    </p:spTree>
    <p:extLst>
      <p:ext uri="{BB962C8B-B14F-4D97-AF65-F5344CB8AC3E}">
        <p14:creationId xmlns:p14="http://schemas.microsoft.com/office/powerpoint/2010/main" val="179849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7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CC99-862A-A74B-AFAB-C8592E2A345A}"/>
              </a:ext>
            </a:extLst>
          </p:cNvPr>
          <p:cNvSpPr>
            <a:spLocks noGrp="1"/>
          </p:cNvSpPr>
          <p:nvPr>
            <p:ph type="title"/>
          </p:nvPr>
        </p:nvSpPr>
        <p:spPr>
          <a:xfrm>
            <a:off x="838200" y="1233068"/>
            <a:ext cx="10515600" cy="1325563"/>
          </a:xfrm>
        </p:spPr>
        <p:txBody>
          <a:bodyPr/>
          <a:lstStyle/>
          <a:p>
            <a:r>
              <a:rPr lang="en-US" sz="3600" b="1">
                <a:solidFill>
                  <a:schemeClr val="bg1"/>
                </a:solidFill>
                <a:latin typeface="Calibri" panose="020F0502020204030204" pitchFamily="34" charset="0"/>
                <a:cs typeface="Calibri" panose="020F0502020204030204" pitchFamily="34" charset="0"/>
              </a:rPr>
              <a:t>References: </a:t>
            </a:r>
            <a:br>
              <a:rPr lang="en-US">
                <a:solidFill>
                  <a:schemeClr val="bg1"/>
                </a:solidFill>
              </a:rPr>
            </a:br>
            <a:endParaRPr lang="en-US">
              <a:solidFill>
                <a:schemeClr val="bg1"/>
              </a:solidFill>
            </a:endParaRPr>
          </a:p>
        </p:txBody>
      </p:sp>
      <p:sp>
        <p:nvSpPr>
          <p:cNvPr id="3" name="Content Placeholder 2">
            <a:extLst>
              <a:ext uri="{FF2B5EF4-FFF2-40B4-BE49-F238E27FC236}">
                <a16:creationId xmlns:a16="http://schemas.microsoft.com/office/drawing/2014/main" id="{B2C532F8-4461-514A-9BFF-979F55CBE1A0}"/>
              </a:ext>
            </a:extLst>
          </p:cNvPr>
          <p:cNvSpPr>
            <a:spLocks noGrp="1"/>
          </p:cNvSpPr>
          <p:nvPr>
            <p:ph idx="1"/>
          </p:nvPr>
        </p:nvSpPr>
        <p:spPr>
          <a:xfrm>
            <a:off x="838199" y="1978520"/>
            <a:ext cx="11111345" cy="4891196"/>
          </a:xfrm>
        </p:spPr>
        <p:txBody>
          <a:bodyPr>
            <a:noAutofit/>
          </a:bodyPr>
          <a:lstStyle/>
          <a:p>
            <a:pPr lvl="0"/>
            <a:r>
              <a:rPr lang="en-US" sz="1800">
                <a:solidFill>
                  <a:schemeClr val="bg1"/>
                </a:solidFill>
              </a:rPr>
              <a:t>Bennett, DeeDee. (June 2020). “2020 FEMA Higher Education State of The Community: Annual Survey and Report.” Report for FEMA Higher Education Program. Emmitsburg, MD.  Retrieved from: https://</a:t>
            </a:r>
            <a:r>
              <a:rPr lang="en-US" sz="1800" err="1">
                <a:solidFill>
                  <a:schemeClr val="bg1"/>
                </a:solidFill>
              </a:rPr>
              <a:t>training.fema.gov</a:t>
            </a:r>
            <a:r>
              <a:rPr lang="en-US" sz="1800">
                <a:solidFill>
                  <a:schemeClr val="bg1"/>
                </a:solidFill>
              </a:rPr>
              <a:t>/</a:t>
            </a:r>
            <a:r>
              <a:rPr lang="en-US" sz="1800" err="1">
                <a:solidFill>
                  <a:schemeClr val="bg1"/>
                </a:solidFill>
              </a:rPr>
              <a:t>hiedu</a:t>
            </a:r>
            <a:r>
              <a:rPr lang="en-US" sz="1800">
                <a:solidFill>
                  <a:schemeClr val="bg1"/>
                </a:solidFill>
              </a:rPr>
              <a:t>/docs/latest/2020_fema_hied_state_of_the_community_survey_and_report.pdf </a:t>
            </a:r>
          </a:p>
          <a:p>
            <a:pPr lvl="0"/>
            <a:r>
              <a:rPr lang="en-US" sz="1800">
                <a:solidFill>
                  <a:schemeClr val="bg1"/>
                </a:solidFill>
              </a:rPr>
              <a:t>Kennedy M, Carbone EG, Siegfried AL, et al. Factors Affecting Implementation of Evidence-Based Practices in Public Health Preparedness and Response. J Public Health </a:t>
            </a:r>
            <a:r>
              <a:rPr lang="en-US" sz="1800" err="1">
                <a:solidFill>
                  <a:schemeClr val="bg1"/>
                </a:solidFill>
              </a:rPr>
              <a:t>Manag</a:t>
            </a:r>
            <a:r>
              <a:rPr lang="en-US" sz="1800">
                <a:solidFill>
                  <a:schemeClr val="bg1"/>
                </a:solidFill>
              </a:rPr>
              <a:t> </a:t>
            </a:r>
            <a:r>
              <a:rPr lang="en-US" sz="1800" err="1">
                <a:solidFill>
                  <a:schemeClr val="bg1"/>
                </a:solidFill>
              </a:rPr>
              <a:t>Pract</a:t>
            </a:r>
            <a:r>
              <a:rPr lang="en-US" sz="1800">
                <a:solidFill>
                  <a:schemeClr val="bg1"/>
                </a:solidFill>
              </a:rPr>
              <a:t>. 2020;26(5):434-442. doi:10.1097/PHH.0000000000001178,  Retrieved from: </a:t>
            </a:r>
            <a:r>
              <a:rPr lang="en-US" sz="1800" u="sng">
                <a:solidFill>
                  <a:schemeClr val="bg1"/>
                </a:solidFill>
                <a:hlinkClick r:id="rId2">
                  <a:extLst>
                    <a:ext uri="{A12FA001-AC4F-418D-AE19-62706E023703}">
                      <ahyp:hlinkClr xmlns:ahyp="http://schemas.microsoft.com/office/drawing/2018/hyperlinkcolor" val="tx"/>
                    </a:ext>
                  </a:extLst>
                </a:hlinkClick>
              </a:rPr>
              <a:t>https://pubmed.ncbi.nlm.nih.gov/32732716/</a:t>
            </a:r>
            <a:endParaRPr lang="en-US" sz="1800">
              <a:solidFill>
                <a:schemeClr val="bg1"/>
              </a:solidFill>
            </a:endParaRPr>
          </a:p>
          <a:p>
            <a:pPr lvl="0"/>
            <a:r>
              <a:rPr lang="en-US" sz="1800">
                <a:solidFill>
                  <a:schemeClr val="bg1"/>
                </a:solidFill>
              </a:rPr>
              <a:t>FEMA, Emergency Management Institute, </a:t>
            </a:r>
            <a:br>
              <a:rPr lang="en-US" sz="1800">
                <a:solidFill>
                  <a:schemeClr val="bg1"/>
                </a:solidFill>
              </a:rPr>
            </a:br>
            <a:r>
              <a:rPr lang="en-US" sz="1800">
                <a:solidFill>
                  <a:schemeClr val="bg1"/>
                </a:solidFill>
              </a:rPr>
              <a:t>Retrieved from: </a:t>
            </a:r>
            <a:r>
              <a:rPr lang="en-US" sz="1800" err="1">
                <a:solidFill>
                  <a:schemeClr val="bg1"/>
                </a:solidFill>
              </a:rPr>
              <a:t>Trainingfema.gov</a:t>
            </a:r>
            <a:endParaRPr lang="en-US" sz="1800">
              <a:solidFill>
                <a:schemeClr val="bg1"/>
              </a:solidFill>
            </a:endParaRPr>
          </a:p>
          <a:p>
            <a:pPr lvl="0"/>
            <a:r>
              <a:rPr lang="en-US" sz="1800">
                <a:solidFill>
                  <a:schemeClr val="bg1"/>
                </a:solidFill>
              </a:rPr>
              <a:t>UW Flexible Option Team, Competency-Based Education: What It Is, How It’s Different, and Why It Matters to You, 11/2019</a:t>
            </a:r>
            <a:endParaRPr lang="en-US" sz="1800" b="1">
              <a:solidFill>
                <a:schemeClr val="bg1"/>
              </a:solidFill>
            </a:endParaRPr>
          </a:p>
          <a:p>
            <a:r>
              <a:rPr lang="en-US" sz="1800">
                <a:solidFill>
                  <a:schemeClr val="bg1"/>
                </a:solidFill>
              </a:rPr>
              <a:t>Retrieved from: </a:t>
            </a:r>
            <a:r>
              <a:rPr lang="en-US" sz="1800" u="sng">
                <a:solidFill>
                  <a:schemeClr val="bg1"/>
                </a:solidFill>
                <a:hlinkClick r:id="rId3">
                  <a:extLst>
                    <a:ext uri="{A12FA001-AC4F-418D-AE19-62706E023703}">
                      <ahyp:hlinkClr xmlns:ahyp="http://schemas.microsoft.com/office/drawing/2018/hyperlinkcolor" val="tx"/>
                    </a:ext>
                  </a:extLst>
                </a:hlinkClick>
              </a:rPr>
              <a:t>https://flex.wisconsin.edu/stories-news/competency-based-education-what-it-is-how-its-different-and-why-it-matters-to-you/#:~:text=Competency%2Dbased%20education%20turns%20that,ve%20reviewed%20the%20learning%20resources</a:t>
            </a:r>
            <a:endParaRPr lang="en-US" sz="1800" b="1">
              <a:solidFill>
                <a:schemeClr val="bg1"/>
              </a:solidFill>
            </a:endParaRPr>
          </a:p>
          <a:p>
            <a:pPr marL="0" indent="0">
              <a:buNone/>
            </a:pPr>
            <a:endParaRPr lang="en-US" sz="1800" b="1">
              <a:solidFill>
                <a:schemeClr val="bg1"/>
              </a:solidFill>
            </a:endParaRPr>
          </a:p>
        </p:txBody>
      </p:sp>
      <p:pic>
        <p:nvPicPr>
          <p:cNvPr id="6" name="Picture 5">
            <a:extLst>
              <a:ext uri="{FF2B5EF4-FFF2-40B4-BE49-F238E27FC236}">
                <a16:creationId xmlns:a16="http://schemas.microsoft.com/office/drawing/2014/main" id="{E1C27C4D-F507-404F-8B4C-6495E11E7E79}"/>
              </a:ext>
            </a:extLst>
          </p:cNvPr>
          <p:cNvPicPr>
            <a:picLocks noChangeAspect="1"/>
          </p:cNvPicPr>
          <p:nvPr/>
        </p:nvPicPr>
        <p:blipFill rotWithShape="1">
          <a:blip r:embed="rId4">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7" name="TextBox 6">
            <a:extLst>
              <a:ext uri="{FF2B5EF4-FFF2-40B4-BE49-F238E27FC236}">
                <a16:creationId xmlns:a16="http://schemas.microsoft.com/office/drawing/2014/main" id="{8E6D99A5-F1EE-D044-B48D-DED7A12951A7}"/>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spTree>
    <p:extLst>
      <p:ext uri="{BB962C8B-B14F-4D97-AF65-F5344CB8AC3E}">
        <p14:creationId xmlns:p14="http://schemas.microsoft.com/office/powerpoint/2010/main" val="230472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379FE7-D0FF-E54A-8ABC-FDF8D6017122}"/>
              </a:ext>
            </a:extLst>
          </p:cNvPr>
          <p:cNvSpPr>
            <a:spLocks noGrp="1"/>
          </p:cNvSpPr>
          <p:nvPr>
            <p:ph idx="1"/>
          </p:nvPr>
        </p:nvSpPr>
        <p:spPr>
          <a:xfrm>
            <a:off x="588817" y="1371600"/>
            <a:ext cx="6892637" cy="5486400"/>
          </a:xfrm>
        </p:spPr>
        <p:txBody>
          <a:bodyPr>
            <a:normAutofit/>
          </a:bodyPr>
          <a:lstStyle/>
          <a:p>
            <a:pPr marL="0" indent="0">
              <a:buNone/>
            </a:pPr>
            <a:r>
              <a:rPr lang="en-US" sz="2400" dirty="0">
                <a:solidFill>
                  <a:schemeClr val="bg1"/>
                </a:solidFill>
              </a:rPr>
              <a:t>The field of disaster preparedness/management has grown exponentially in the past five years. </a:t>
            </a:r>
          </a:p>
          <a:p>
            <a:pPr marL="0" indent="0">
              <a:buNone/>
            </a:pPr>
            <a:r>
              <a:rPr lang="en-US" sz="2400" dirty="0">
                <a:solidFill>
                  <a:schemeClr val="bg1"/>
                </a:solidFill>
              </a:rPr>
              <a:t>This increased demand presents new </a:t>
            </a:r>
            <a:br>
              <a:rPr lang="en-US" sz="2400" dirty="0">
                <a:solidFill>
                  <a:schemeClr val="bg1"/>
                </a:solidFill>
              </a:rPr>
            </a:br>
            <a:r>
              <a:rPr lang="en-US" sz="2400" dirty="0">
                <a:solidFill>
                  <a:schemeClr val="bg1"/>
                </a:solidFill>
              </a:rPr>
              <a:t>challenges in the growing field of disaster management education and in particular, </a:t>
            </a:r>
            <a:br>
              <a:rPr lang="en-US" sz="2400" dirty="0">
                <a:solidFill>
                  <a:schemeClr val="bg1"/>
                </a:solidFill>
              </a:rPr>
            </a:br>
            <a:r>
              <a:rPr lang="en-US" sz="2400" dirty="0">
                <a:solidFill>
                  <a:schemeClr val="bg1"/>
                </a:solidFill>
              </a:rPr>
              <a:t>in the public health sector. </a:t>
            </a:r>
            <a:br>
              <a:rPr lang="en-US" sz="2400" dirty="0">
                <a:solidFill>
                  <a:schemeClr val="bg1"/>
                </a:solidFill>
              </a:rPr>
            </a:br>
            <a:r>
              <a:rPr lang="en-US" sz="2400" dirty="0">
                <a:solidFill>
                  <a:schemeClr val="bg1"/>
                </a:solidFill>
              </a:rPr>
              <a:t>While the demand for public health disaster </a:t>
            </a:r>
            <a:br>
              <a:rPr lang="en-US" sz="2400" dirty="0">
                <a:solidFill>
                  <a:schemeClr val="bg1"/>
                </a:solidFill>
              </a:rPr>
            </a:br>
            <a:r>
              <a:rPr lang="en-US" sz="2400" dirty="0">
                <a:solidFill>
                  <a:schemeClr val="bg1"/>
                </a:solidFill>
              </a:rPr>
              <a:t>management professionals is increasing, </a:t>
            </a:r>
            <a:br>
              <a:rPr lang="en-US" sz="2400" dirty="0">
                <a:solidFill>
                  <a:schemeClr val="bg1"/>
                </a:solidFill>
              </a:rPr>
            </a:br>
            <a:r>
              <a:rPr lang="en-US" sz="2400" dirty="0">
                <a:solidFill>
                  <a:schemeClr val="bg1"/>
                </a:solidFill>
              </a:rPr>
              <a:t>the field is also rapidly increasing in complexity, </a:t>
            </a:r>
            <a:br>
              <a:rPr lang="en-US" sz="2400" dirty="0">
                <a:solidFill>
                  <a:schemeClr val="bg1"/>
                </a:solidFill>
              </a:rPr>
            </a:br>
            <a:r>
              <a:rPr lang="en-US" sz="2400" dirty="0">
                <a:solidFill>
                  <a:schemeClr val="bg1"/>
                </a:solidFill>
              </a:rPr>
              <a:t>and practitioners are expected to have a wide </a:t>
            </a:r>
            <a:br>
              <a:rPr lang="en-US" sz="2400" dirty="0">
                <a:solidFill>
                  <a:schemeClr val="bg1"/>
                </a:solidFill>
              </a:rPr>
            </a:br>
            <a:r>
              <a:rPr lang="en-US" sz="2400" dirty="0">
                <a:solidFill>
                  <a:schemeClr val="bg1"/>
                </a:solidFill>
              </a:rPr>
              <a:t>range of skill sets, including analytic, </a:t>
            </a:r>
            <a:br>
              <a:rPr lang="en-US" sz="2400" dirty="0">
                <a:solidFill>
                  <a:schemeClr val="bg1"/>
                </a:solidFill>
              </a:rPr>
            </a:br>
            <a:r>
              <a:rPr lang="en-US" sz="2400" dirty="0">
                <a:solidFill>
                  <a:schemeClr val="bg1"/>
                </a:solidFill>
              </a:rPr>
              <a:t>communications, problem-solving and </a:t>
            </a:r>
            <a:br>
              <a:rPr lang="en-US" sz="2400" dirty="0">
                <a:solidFill>
                  <a:schemeClr val="bg1"/>
                </a:solidFill>
              </a:rPr>
            </a:br>
            <a:r>
              <a:rPr lang="en-US" sz="2400" dirty="0">
                <a:solidFill>
                  <a:schemeClr val="bg1"/>
                </a:solidFill>
              </a:rPr>
              <a:t>critical thinking. </a:t>
            </a:r>
            <a:endParaRPr lang="en-US" sz="2400" dirty="0">
              <a:solidFill>
                <a:schemeClr val="bg1"/>
              </a:solidFill>
              <a:latin typeface="Calibri" panose="020F0502020204030204" pitchFamily="34" charset="0"/>
              <a:cs typeface="Calibri" panose="020F0502020204030204" pitchFamily="34" charset="0"/>
            </a:endParaRPr>
          </a:p>
          <a:p>
            <a:pPr marL="0" indent="0">
              <a:buNone/>
            </a:pPr>
            <a:endParaRPr lang="en-US" sz="2400" dirty="0">
              <a:solidFill>
                <a:schemeClr val="bg1"/>
              </a:solidFill>
            </a:endParaRPr>
          </a:p>
        </p:txBody>
      </p:sp>
      <p:sp>
        <p:nvSpPr>
          <p:cNvPr id="9" name="Rectangle 8">
            <a:extLst>
              <a:ext uri="{FF2B5EF4-FFF2-40B4-BE49-F238E27FC236}">
                <a16:creationId xmlns:a16="http://schemas.microsoft.com/office/drawing/2014/main" id="{F288F89D-003C-DB43-A0F7-5CCE69D9B70D}"/>
              </a:ext>
            </a:extLst>
          </p:cNvPr>
          <p:cNvSpPr/>
          <p:nvPr/>
        </p:nvSpPr>
        <p:spPr>
          <a:xfrm>
            <a:off x="304800" y="6312992"/>
            <a:ext cx="9506385" cy="400110"/>
          </a:xfrm>
          <a:prstGeom prst="rect">
            <a:avLst/>
          </a:prstGeom>
        </p:spPr>
        <p:txBody>
          <a:bodyPr wrap="none">
            <a:spAutoFit/>
          </a:bodyPr>
          <a:lstStyle/>
          <a:p>
            <a:pPr lvl="1"/>
            <a:r>
              <a:rPr lang="en-US" sz="2000" dirty="0">
                <a:solidFill>
                  <a:schemeClr val="bg1"/>
                </a:solidFill>
              </a:rPr>
              <a:t>Reference: (</a:t>
            </a:r>
            <a:r>
              <a:rPr lang="en-US" sz="2000" dirty="0">
                <a:solidFill>
                  <a:schemeClr val="bg1"/>
                </a:solidFill>
                <a:hlinkClick r:id="rId4"/>
              </a:rPr>
              <a:t>https://www.ucf.edu</a:t>
            </a:r>
            <a:r>
              <a:rPr lang="en-US" sz="2000" dirty="0">
                <a:solidFill>
                  <a:schemeClr val="bg1"/>
                </a:solidFill>
              </a:rPr>
              <a:t>), Image: https://www.123rf.com/photo_122622225</a:t>
            </a:r>
          </a:p>
        </p:txBody>
      </p:sp>
      <p:pic>
        <p:nvPicPr>
          <p:cNvPr id="7" name="Picture 6" descr="Text, whiteboard&#10;&#10;Description automatically generated">
            <a:extLst>
              <a:ext uri="{FF2B5EF4-FFF2-40B4-BE49-F238E27FC236}">
                <a16:creationId xmlns:a16="http://schemas.microsoft.com/office/drawing/2014/main" id="{75AA78E0-7170-3447-B092-489DEA6C5473}"/>
              </a:ext>
            </a:extLst>
          </p:cNvPr>
          <p:cNvPicPr>
            <a:picLocks noChangeAspect="1"/>
          </p:cNvPicPr>
          <p:nvPr/>
        </p:nvPicPr>
        <p:blipFill>
          <a:blip r:embed="rId5"/>
          <a:stretch>
            <a:fillRect/>
          </a:stretch>
        </p:blipFill>
        <p:spPr>
          <a:xfrm>
            <a:off x="6650152" y="2057400"/>
            <a:ext cx="5273943" cy="3984435"/>
          </a:xfrm>
          <a:prstGeom prst="rect">
            <a:avLst/>
          </a:prstGeom>
        </p:spPr>
      </p:pic>
      <p:pic>
        <p:nvPicPr>
          <p:cNvPr id="10" name="Picture 9">
            <a:extLst>
              <a:ext uri="{FF2B5EF4-FFF2-40B4-BE49-F238E27FC236}">
                <a16:creationId xmlns:a16="http://schemas.microsoft.com/office/drawing/2014/main" id="{E127D26F-77A7-6643-A97D-D54E5B3C4182}"/>
              </a:ext>
            </a:extLst>
          </p:cNvPr>
          <p:cNvPicPr>
            <a:picLocks noChangeAspect="1"/>
          </p:cNvPicPr>
          <p:nvPr/>
        </p:nvPicPr>
        <p:blipFill rotWithShape="1">
          <a:blip r:embed="rId6">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11" name="TextBox 10">
            <a:extLst>
              <a:ext uri="{FF2B5EF4-FFF2-40B4-BE49-F238E27FC236}">
                <a16:creationId xmlns:a16="http://schemas.microsoft.com/office/drawing/2014/main" id="{3BCD5211-CA58-CF40-A1EC-6D31FFDD8E9A}"/>
              </a:ext>
            </a:extLst>
          </p:cNvPr>
          <p:cNvSpPr txBox="1"/>
          <p:nvPr/>
        </p:nvSpPr>
        <p:spPr>
          <a:xfrm>
            <a:off x="5279840" y="149645"/>
            <a:ext cx="6261433" cy="923330"/>
          </a:xfrm>
          <a:prstGeom prst="rect">
            <a:avLst/>
          </a:prstGeom>
          <a:noFill/>
        </p:spPr>
        <p:txBody>
          <a:bodyPr wrap="square" rtlCol="0">
            <a:spAutoFit/>
          </a:bodyPr>
          <a:lstStyle/>
          <a:p>
            <a:pPr algn="r"/>
            <a:r>
              <a:rPr lang="en-US" dirty="0"/>
              <a:t>Independent study  Fall 2021, </a:t>
            </a:r>
            <a:r>
              <a:rPr lang="en-US" altLang="en-US" dirty="0">
                <a:cs typeface="Arial" panose="020B0604020202020204" pitchFamily="34" charset="0"/>
              </a:rPr>
              <a:t>Student: Cynthia Martinez</a:t>
            </a:r>
          </a:p>
          <a:p>
            <a:pPr algn="r"/>
            <a:r>
              <a:rPr lang="en-US" dirty="0"/>
              <a:t>Faculty Supervisor: Dr. Robyn Gershon </a:t>
            </a:r>
            <a:br>
              <a:rPr lang="en-US" dirty="0"/>
            </a:br>
            <a:r>
              <a:rPr lang="en-US" dirty="0"/>
              <a:t>  </a:t>
            </a:r>
          </a:p>
        </p:txBody>
      </p:sp>
      <p:pic>
        <p:nvPicPr>
          <p:cNvPr id="2" name="Audio Recording Jan 2, 2022 at 8:26:12 PM" descr="Audio Recording Jan 2, 2022 at 8:26:12 PM">
            <a:hlinkClick r:id="" action="ppaction://media"/>
            <a:extLst>
              <a:ext uri="{FF2B5EF4-FFF2-40B4-BE49-F238E27FC236}">
                <a16:creationId xmlns:a16="http://schemas.microsoft.com/office/drawing/2014/main" id="{C4BF4301-BC61-AB43-9DA7-E590C6A88B4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90383" y="5364614"/>
            <a:ext cx="812800" cy="812800"/>
          </a:xfrm>
          <a:prstGeom prst="rect">
            <a:avLst/>
          </a:prstGeom>
        </p:spPr>
      </p:pic>
    </p:spTree>
    <p:extLst>
      <p:ext uri="{BB962C8B-B14F-4D97-AF65-F5344CB8AC3E}">
        <p14:creationId xmlns:p14="http://schemas.microsoft.com/office/powerpoint/2010/main" val="193987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D98721-7FA4-A04E-A283-4C288EB7C361}"/>
              </a:ext>
            </a:extLst>
          </p:cNvPr>
          <p:cNvSpPr>
            <a:spLocks noGrp="1"/>
          </p:cNvSpPr>
          <p:nvPr>
            <p:ph idx="1"/>
          </p:nvPr>
        </p:nvSpPr>
        <p:spPr>
          <a:xfrm>
            <a:off x="180108" y="1242276"/>
            <a:ext cx="2646218" cy="5106574"/>
          </a:xfrm>
        </p:spPr>
        <p:txBody>
          <a:bodyPr>
            <a:noAutofit/>
          </a:bodyPr>
          <a:lstStyle/>
          <a:p>
            <a:pPr marL="0" indent="0">
              <a:buNone/>
            </a:pPr>
            <a:r>
              <a:rPr lang="en-US" sz="2200" dirty="0">
                <a:solidFill>
                  <a:schemeClr val="bg1"/>
                </a:solidFill>
              </a:rPr>
              <a:t>The demand for disaster managers is growing in parallel to the increased number of natural disasters and crises. According to a 2020 FEMA survey; both undergrad and graduate programs have seen a 50% increase in enrollment and expect an increase in enrollment over the next three years</a:t>
            </a:r>
            <a:r>
              <a:rPr lang="en-US" sz="2200" baseline="30000" dirty="0">
                <a:solidFill>
                  <a:schemeClr val="bg1"/>
                </a:solidFill>
              </a:rPr>
              <a:t>1</a:t>
            </a:r>
            <a:r>
              <a:rPr lang="en-US" sz="2200" dirty="0">
                <a:solidFill>
                  <a:schemeClr val="bg1"/>
                </a:solidFill>
              </a:rPr>
              <a:t>. </a:t>
            </a:r>
          </a:p>
        </p:txBody>
      </p:sp>
      <p:sp>
        <p:nvSpPr>
          <p:cNvPr id="6" name="Rectangle 5">
            <a:extLst>
              <a:ext uri="{FF2B5EF4-FFF2-40B4-BE49-F238E27FC236}">
                <a16:creationId xmlns:a16="http://schemas.microsoft.com/office/drawing/2014/main" id="{494B2EB1-5DCE-F94B-B1BC-7376E55F4749}"/>
              </a:ext>
            </a:extLst>
          </p:cNvPr>
          <p:cNvSpPr/>
          <p:nvPr/>
        </p:nvSpPr>
        <p:spPr>
          <a:xfrm>
            <a:off x="2431473" y="5575741"/>
            <a:ext cx="9580419" cy="830997"/>
          </a:xfrm>
          <a:prstGeom prst="rect">
            <a:avLst/>
          </a:prstGeom>
        </p:spPr>
        <p:txBody>
          <a:bodyPr wrap="square">
            <a:spAutoFit/>
          </a:bodyPr>
          <a:lstStyle/>
          <a:p>
            <a:pPr lvl="1"/>
            <a:r>
              <a:rPr lang="en-US" sz="2400" dirty="0">
                <a:solidFill>
                  <a:schemeClr val="bg1"/>
                </a:solidFill>
              </a:rPr>
              <a:t>Figure 2  Chart from 2020 FEMA website illustrates the expected increase in student enrollments in the next 3 years. </a:t>
            </a:r>
          </a:p>
        </p:txBody>
      </p:sp>
      <p:pic>
        <p:nvPicPr>
          <p:cNvPr id="10" name="Picture 9" descr="Chart, bar chart&#10;&#10;Description automatically generated">
            <a:extLst>
              <a:ext uri="{FF2B5EF4-FFF2-40B4-BE49-F238E27FC236}">
                <a16:creationId xmlns:a16="http://schemas.microsoft.com/office/drawing/2014/main" id="{ED6AC043-8169-8342-996E-7F9863B42A19}"/>
              </a:ext>
            </a:extLst>
          </p:cNvPr>
          <p:cNvPicPr>
            <a:picLocks noChangeAspect="1"/>
          </p:cNvPicPr>
          <p:nvPr/>
        </p:nvPicPr>
        <p:blipFill>
          <a:blip r:embed="rId4"/>
          <a:stretch>
            <a:fillRect/>
          </a:stretch>
        </p:blipFill>
        <p:spPr>
          <a:xfrm>
            <a:off x="3034146" y="1178348"/>
            <a:ext cx="8977746" cy="4373445"/>
          </a:xfrm>
          <a:prstGeom prst="rect">
            <a:avLst/>
          </a:prstGeom>
        </p:spPr>
      </p:pic>
      <p:sp>
        <p:nvSpPr>
          <p:cNvPr id="12" name="Rectangle 11">
            <a:extLst>
              <a:ext uri="{FF2B5EF4-FFF2-40B4-BE49-F238E27FC236}">
                <a16:creationId xmlns:a16="http://schemas.microsoft.com/office/drawing/2014/main" id="{3516F586-066E-A945-9A3B-B5515F9A25A4}"/>
              </a:ext>
            </a:extLst>
          </p:cNvPr>
          <p:cNvSpPr/>
          <p:nvPr/>
        </p:nvSpPr>
        <p:spPr>
          <a:xfrm>
            <a:off x="159326" y="6348850"/>
            <a:ext cx="12104147" cy="400110"/>
          </a:xfrm>
          <a:prstGeom prst="rect">
            <a:avLst/>
          </a:prstGeom>
        </p:spPr>
        <p:txBody>
          <a:bodyPr wrap="none">
            <a:spAutoFit/>
          </a:bodyPr>
          <a:lstStyle/>
          <a:p>
            <a:pPr lvl="1"/>
            <a:r>
              <a:rPr lang="en-US" sz="2000" dirty="0">
                <a:solidFill>
                  <a:schemeClr val="bg1"/>
                </a:solidFill>
              </a:rPr>
              <a:t>Source: </a:t>
            </a:r>
            <a:r>
              <a:rPr lang="en-US" dirty="0">
                <a:solidFill>
                  <a:schemeClr val="bg1"/>
                </a:solidFill>
              </a:rPr>
              <a:t>https://</a:t>
            </a:r>
            <a:r>
              <a:rPr lang="en-US" dirty="0" err="1">
                <a:solidFill>
                  <a:schemeClr val="bg1"/>
                </a:solidFill>
              </a:rPr>
              <a:t>training.fema.gov</a:t>
            </a:r>
            <a:r>
              <a:rPr lang="en-US">
                <a:solidFill>
                  <a:schemeClr val="bg1"/>
                </a:solidFill>
              </a:rPr>
              <a:t>/</a:t>
            </a:r>
            <a:r>
              <a:rPr lang="en-US" err="1">
                <a:solidFill>
                  <a:schemeClr val="bg1"/>
                </a:solidFill>
              </a:rPr>
              <a:t>hiedu</a:t>
            </a:r>
            <a:r>
              <a:rPr lang="en-US">
                <a:solidFill>
                  <a:schemeClr val="bg1"/>
                </a:solidFill>
              </a:rPr>
              <a:t>/docs/latest/2020_fema_hied_state_of_the_community_survey_and_report.pdf</a:t>
            </a:r>
            <a:r>
              <a:rPr lang="en-US" sz="2000">
                <a:solidFill>
                  <a:schemeClr val="bg1"/>
                </a:solidFill>
              </a:rPr>
              <a:t> </a:t>
            </a:r>
          </a:p>
        </p:txBody>
      </p:sp>
      <p:pic>
        <p:nvPicPr>
          <p:cNvPr id="13" name="Picture 12">
            <a:extLst>
              <a:ext uri="{FF2B5EF4-FFF2-40B4-BE49-F238E27FC236}">
                <a16:creationId xmlns:a16="http://schemas.microsoft.com/office/drawing/2014/main" id="{3DB08CD1-5075-AD44-BF9F-5F527B881B03}"/>
              </a:ext>
            </a:extLst>
          </p:cNvPr>
          <p:cNvPicPr>
            <a:picLocks noChangeAspect="1"/>
          </p:cNvPicPr>
          <p:nvPr/>
        </p:nvPicPr>
        <p:blipFill rotWithShape="1">
          <a:blip r:embed="rId5">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14" name="TextBox 13">
            <a:extLst>
              <a:ext uri="{FF2B5EF4-FFF2-40B4-BE49-F238E27FC236}">
                <a16:creationId xmlns:a16="http://schemas.microsoft.com/office/drawing/2014/main" id="{5D9C503B-6126-7442-B839-3E408A552C51}"/>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Dec 19, 2021 at 3:15:01 PM" descr="Audio Recording Dec 19, 2021 at 3:15:01 PM">
            <a:hlinkClick r:id="" action="ppaction://media"/>
            <a:extLst>
              <a:ext uri="{FF2B5EF4-FFF2-40B4-BE49-F238E27FC236}">
                <a16:creationId xmlns:a16="http://schemas.microsoft.com/office/drawing/2014/main" id="{45DC08C5-B740-2B45-B1F7-9E0D3DC83F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99092" y="5207128"/>
            <a:ext cx="812800" cy="812800"/>
          </a:xfrm>
          <a:prstGeom prst="rect">
            <a:avLst/>
          </a:prstGeom>
        </p:spPr>
      </p:pic>
    </p:spTree>
    <p:extLst>
      <p:ext uri="{BB962C8B-B14F-4D97-AF65-F5344CB8AC3E}">
        <p14:creationId xmlns:p14="http://schemas.microsoft.com/office/powerpoint/2010/main" val="271801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684ED-D275-AF44-B6C5-3B8C4D8E6B90}"/>
              </a:ext>
            </a:extLst>
          </p:cNvPr>
          <p:cNvSpPr>
            <a:spLocks noGrp="1"/>
          </p:cNvSpPr>
          <p:nvPr>
            <p:ph idx="1"/>
          </p:nvPr>
        </p:nvSpPr>
        <p:spPr>
          <a:xfrm>
            <a:off x="838199" y="1323264"/>
            <a:ext cx="11153503" cy="4351338"/>
          </a:xfrm>
        </p:spPr>
        <p:txBody>
          <a:bodyPr>
            <a:normAutofit/>
          </a:bodyPr>
          <a:lstStyle/>
          <a:p>
            <a:pPr marL="0" indent="0">
              <a:buNone/>
            </a:pPr>
            <a:r>
              <a:rPr lang="en-US">
                <a:solidFill>
                  <a:schemeClr val="bg1"/>
                </a:solidFill>
              </a:rPr>
              <a:t>The effort to educate these professionals is hampered however by a lack of high-quality efficient programs, both undergrad and graduate, especially for those aspiring to careers in public health settings. </a:t>
            </a:r>
          </a:p>
          <a:p>
            <a:pPr marL="0" indent="0">
              <a:buNone/>
            </a:pPr>
            <a:r>
              <a:rPr lang="en-US">
                <a:solidFill>
                  <a:schemeClr val="bg1"/>
                </a:solidFill>
              </a:rPr>
              <a:t>There is demand for graduates with skills that are applicable in the disaster management field, but we don’t know, for instance, what skills are specifically needed in today’s challenging environment in the field of public health disaster management. </a:t>
            </a:r>
          </a:p>
          <a:p>
            <a:pPr marL="0" indent="0">
              <a:buNone/>
            </a:pPr>
            <a:r>
              <a:rPr lang="en-US">
                <a:solidFill>
                  <a:schemeClr val="bg1"/>
                </a:solidFill>
              </a:rPr>
              <a:t>Information obtained from this study would prove valuable for the Public Health Disaster Preparedness academia community.</a:t>
            </a:r>
          </a:p>
        </p:txBody>
      </p:sp>
      <p:pic>
        <p:nvPicPr>
          <p:cNvPr id="7" name="Picture 6">
            <a:extLst>
              <a:ext uri="{FF2B5EF4-FFF2-40B4-BE49-F238E27FC236}">
                <a16:creationId xmlns:a16="http://schemas.microsoft.com/office/drawing/2014/main" id="{620AF165-058C-A843-870A-E8F26E7CA0EB}"/>
              </a:ext>
            </a:extLst>
          </p:cNvPr>
          <p:cNvPicPr>
            <a:picLocks noChangeAspect="1"/>
          </p:cNvPicPr>
          <p:nvPr/>
        </p:nvPicPr>
        <p:blipFill rotWithShape="1">
          <a:blip r:embed="rId4">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8" name="TextBox 7">
            <a:extLst>
              <a:ext uri="{FF2B5EF4-FFF2-40B4-BE49-F238E27FC236}">
                <a16:creationId xmlns:a16="http://schemas.microsoft.com/office/drawing/2014/main" id="{31311C72-89C7-034D-B3B7-555908AB0F8C}"/>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Dec 19, 2021 at 3:16:28 PM" descr="Audio Recording Dec 19, 2021 at 3:16:28 PM">
            <a:hlinkClick r:id="" action="ppaction://media"/>
            <a:extLst>
              <a:ext uri="{FF2B5EF4-FFF2-40B4-BE49-F238E27FC236}">
                <a16:creationId xmlns:a16="http://schemas.microsoft.com/office/drawing/2014/main" id="{6AC81F0B-8B85-C141-84E0-97FA1871A2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1725" y="5584432"/>
            <a:ext cx="812800" cy="812800"/>
          </a:xfrm>
          <a:prstGeom prst="rect">
            <a:avLst/>
          </a:prstGeom>
        </p:spPr>
      </p:pic>
    </p:spTree>
    <p:extLst>
      <p:ext uri="{BB962C8B-B14F-4D97-AF65-F5344CB8AC3E}">
        <p14:creationId xmlns:p14="http://schemas.microsoft.com/office/powerpoint/2010/main" val="22573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56F8A8-55E2-0E40-BF8D-F682D130B0AD}"/>
              </a:ext>
            </a:extLst>
          </p:cNvPr>
          <p:cNvSpPr>
            <a:spLocks noGrp="1"/>
          </p:cNvSpPr>
          <p:nvPr>
            <p:ph idx="1"/>
          </p:nvPr>
        </p:nvSpPr>
        <p:spPr>
          <a:xfrm>
            <a:off x="838200" y="1321062"/>
            <a:ext cx="10515600" cy="5349901"/>
          </a:xfrm>
        </p:spPr>
        <p:txBody>
          <a:bodyPr>
            <a:normAutofit/>
          </a:bodyPr>
          <a:lstStyle/>
          <a:p>
            <a:pPr marL="0" indent="0">
              <a:buNone/>
            </a:pPr>
            <a:r>
              <a:rPr lang="en-US" b="1">
                <a:solidFill>
                  <a:schemeClr val="bg1"/>
                </a:solidFill>
              </a:rPr>
              <a:t>Objective:</a:t>
            </a:r>
            <a:r>
              <a:rPr lang="en-US">
                <a:solidFill>
                  <a:schemeClr val="bg1"/>
                </a:solidFill>
              </a:rPr>
              <a:t> </a:t>
            </a:r>
          </a:p>
          <a:p>
            <a:pPr marL="0" indent="0">
              <a:buNone/>
            </a:pPr>
            <a:r>
              <a:rPr lang="en-US">
                <a:solidFill>
                  <a:schemeClr val="bg1"/>
                </a:solidFill>
              </a:rPr>
              <a:t>To address if there is a need for new or modified skills to meet today’s evolving disaster preparedness field, this study proposes to conduct </a:t>
            </a:r>
            <a:br>
              <a:rPr lang="en-US">
                <a:solidFill>
                  <a:schemeClr val="bg1"/>
                </a:solidFill>
              </a:rPr>
            </a:br>
            <a:r>
              <a:rPr lang="en-US">
                <a:solidFill>
                  <a:schemeClr val="bg1"/>
                </a:solidFill>
              </a:rPr>
              <a:t>a quantitative survey comprised of 6 essay response formatted questions with professionals who are GPH alumni, working in a range of positions in the field of public health disaster management, (including health care settings, departments of health (local, national), offices of emergency management, and other settings where they may be emergency management professionals with MPH degrees and or certificate in disaster studies. </a:t>
            </a:r>
          </a:p>
          <a:p>
            <a:pPr marL="0" indent="0">
              <a:buNone/>
            </a:pPr>
            <a:endParaRPr lang="en-US" sz="2400">
              <a:solidFill>
                <a:schemeClr val="bg1"/>
              </a:solidFill>
            </a:endParaRPr>
          </a:p>
        </p:txBody>
      </p:sp>
      <p:pic>
        <p:nvPicPr>
          <p:cNvPr id="7" name="Picture 6">
            <a:extLst>
              <a:ext uri="{FF2B5EF4-FFF2-40B4-BE49-F238E27FC236}">
                <a16:creationId xmlns:a16="http://schemas.microsoft.com/office/drawing/2014/main" id="{A298D853-56D9-414D-AE48-34557EFE3393}"/>
              </a:ext>
            </a:extLst>
          </p:cNvPr>
          <p:cNvPicPr>
            <a:picLocks noChangeAspect="1"/>
          </p:cNvPicPr>
          <p:nvPr/>
        </p:nvPicPr>
        <p:blipFill rotWithShape="1">
          <a:blip r:embed="rId4">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8" name="TextBox 7">
            <a:extLst>
              <a:ext uri="{FF2B5EF4-FFF2-40B4-BE49-F238E27FC236}">
                <a16:creationId xmlns:a16="http://schemas.microsoft.com/office/drawing/2014/main" id="{9D1FB0D4-35DA-C045-83C4-7A7A0C3A2748}"/>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Jan 1, 2022 at 9:24:44 PM" descr="Audio Recording Jan 1, 2022 at 9:24:44 PM">
            <a:hlinkClick r:id="" action="ppaction://media"/>
            <a:extLst>
              <a:ext uri="{FF2B5EF4-FFF2-40B4-BE49-F238E27FC236}">
                <a16:creationId xmlns:a16="http://schemas.microsoft.com/office/drawing/2014/main" id="{89B9AEAE-B2FA-334B-B6B1-2DF2A2243C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21238" y="5878041"/>
            <a:ext cx="812800" cy="812800"/>
          </a:xfrm>
          <a:prstGeom prst="rect">
            <a:avLst/>
          </a:prstGeom>
        </p:spPr>
      </p:pic>
    </p:spTree>
    <p:extLst>
      <p:ext uri="{BB962C8B-B14F-4D97-AF65-F5344CB8AC3E}">
        <p14:creationId xmlns:p14="http://schemas.microsoft.com/office/powerpoint/2010/main" val="1716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25AD4-0209-6449-8DA3-B3FB8646AEB6}"/>
              </a:ext>
            </a:extLst>
          </p:cNvPr>
          <p:cNvSpPr>
            <a:spLocks noGrp="1"/>
          </p:cNvSpPr>
          <p:nvPr>
            <p:ph idx="1"/>
          </p:nvPr>
        </p:nvSpPr>
        <p:spPr>
          <a:xfrm>
            <a:off x="207818" y="1350819"/>
            <a:ext cx="11720946" cy="5391620"/>
          </a:xfrm>
        </p:spPr>
        <p:txBody>
          <a:bodyPr>
            <a:noAutofit/>
          </a:bodyPr>
          <a:lstStyle/>
          <a:p>
            <a:pPr marL="0" indent="0">
              <a:buNone/>
            </a:pPr>
            <a:r>
              <a:rPr lang="en-US" sz="4000" b="1">
                <a:solidFill>
                  <a:schemeClr val="bg1"/>
                </a:solidFill>
              </a:rPr>
              <a:t>Design</a:t>
            </a:r>
            <a:endParaRPr lang="en-US" sz="4000">
              <a:solidFill>
                <a:schemeClr val="bg1"/>
              </a:solidFill>
            </a:endParaRPr>
          </a:p>
          <a:p>
            <a:pPr marL="0" indent="0">
              <a:buNone/>
            </a:pPr>
            <a:r>
              <a:rPr lang="en-US">
                <a:solidFill>
                  <a:schemeClr val="bg1"/>
                </a:solidFill>
              </a:rPr>
              <a:t>Invitations were sent out to 12 alumni graduates via email and through the social media platform LinkedIn, the demographics were comprised of 3 males and 9 female professionals. </a:t>
            </a:r>
          </a:p>
          <a:p>
            <a:pPr marL="0" indent="0">
              <a:buNone/>
            </a:pPr>
            <a:r>
              <a:rPr lang="en-US">
                <a:solidFill>
                  <a:schemeClr val="bg1"/>
                </a:solidFill>
              </a:rPr>
              <a:t>Criteria for study participation; must be an alumnus from either the certificate program or MPH graduate that has been in the field for a minimum of a month to 10 years. The purpose is to obtain a range of data from new hires that have been on the job for a year or less to senior staff. </a:t>
            </a:r>
          </a:p>
          <a:p>
            <a:pPr marL="0" indent="0" fontAlgn="base">
              <a:buNone/>
            </a:pPr>
            <a:endParaRPr lang="en-US" sz="2600"/>
          </a:p>
        </p:txBody>
      </p:sp>
      <p:sp>
        <p:nvSpPr>
          <p:cNvPr id="4" name="TextBox 3">
            <a:extLst>
              <a:ext uri="{FF2B5EF4-FFF2-40B4-BE49-F238E27FC236}">
                <a16:creationId xmlns:a16="http://schemas.microsoft.com/office/drawing/2014/main" id="{BD5C1562-9E26-4D42-AF15-1AB6D37CC3A8}"/>
              </a:ext>
            </a:extLst>
          </p:cNvPr>
          <p:cNvSpPr txBox="1"/>
          <p:nvPr/>
        </p:nvSpPr>
        <p:spPr>
          <a:xfrm>
            <a:off x="863600" y="6434661"/>
            <a:ext cx="9448800" cy="307777"/>
          </a:xfrm>
          <a:prstGeom prst="rect">
            <a:avLst/>
          </a:prstGeom>
          <a:noFill/>
        </p:spPr>
        <p:txBody>
          <a:bodyPr wrap="square" rtlCol="0">
            <a:spAutoFit/>
          </a:bodyPr>
          <a:lstStyle/>
          <a:p>
            <a:pPr lvl="1"/>
            <a:r>
              <a:rPr lang="en-US" sz="1400">
                <a:solidFill>
                  <a:schemeClr val="bg1"/>
                </a:solidFill>
              </a:rPr>
              <a:t>Reference: (</a:t>
            </a:r>
            <a:r>
              <a:rPr lang="en-US" sz="1400">
                <a:solidFill>
                  <a:schemeClr val="bg1"/>
                </a:solidFill>
                <a:hlinkClick r:id="rId4"/>
              </a:rPr>
              <a:t>https://www.ucf.edu</a:t>
            </a:r>
            <a:r>
              <a:rPr lang="en-US" sz="1400">
                <a:solidFill>
                  <a:schemeClr val="bg1"/>
                </a:solidFill>
              </a:rPr>
              <a:t>), Image: Adobe stock</a:t>
            </a:r>
          </a:p>
        </p:txBody>
      </p:sp>
      <p:pic>
        <p:nvPicPr>
          <p:cNvPr id="9" name="Picture 8">
            <a:extLst>
              <a:ext uri="{FF2B5EF4-FFF2-40B4-BE49-F238E27FC236}">
                <a16:creationId xmlns:a16="http://schemas.microsoft.com/office/drawing/2014/main" id="{97E6A141-494D-7A49-9514-2EA0450450EE}"/>
              </a:ext>
            </a:extLst>
          </p:cNvPr>
          <p:cNvPicPr>
            <a:picLocks noChangeAspect="1"/>
          </p:cNvPicPr>
          <p:nvPr/>
        </p:nvPicPr>
        <p:blipFill rotWithShape="1">
          <a:blip r:embed="rId5">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10" name="TextBox 9">
            <a:extLst>
              <a:ext uri="{FF2B5EF4-FFF2-40B4-BE49-F238E27FC236}">
                <a16:creationId xmlns:a16="http://schemas.microsoft.com/office/drawing/2014/main" id="{91FB8407-715F-3246-A8B7-93E5DF5C6049}"/>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Dec 19, 2021 at 3:18:31 PM" descr="Audio Recording Dec 19, 2021 at 3:18:31 PM">
            <a:hlinkClick r:id="" action="ppaction://media"/>
            <a:extLst>
              <a:ext uri="{FF2B5EF4-FFF2-40B4-BE49-F238E27FC236}">
                <a16:creationId xmlns:a16="http://schemas.microsoft.com/office/drawing/2014/main" id="{7D0A79B4-EAF1-0C45-8350-F38F1443A20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65365" y="5805566"/>
            <a:ext cx="812800" cy="812800"/>
          </a:xfrm>
          <a:prstGeom prst="rect">
            <a:avLst/>
          </a:prstGeom>
        </p:spPr>
      </p:pic>
    </p:spTree>
    <p:extLst>
      <p:ext uri="{BB962C8B-B14F-4D97-AF65-F5344CB8AC3E}">
        <p14:creationId xmlns:p14="http://schemas.microsoft.com/office/powerpoint/2010/main" val="50030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F8A26-937C-454A-8948-56F3A3D90530}"/>
              </a:ext>
            </a:extLst>
          </p:cNvPr>
          <p:cNvSpPr>
            <a:spLocks noGrp="1"/>
          </p:cNvSpPr>
          <p:nvPr>
            <p:ph idx="1"/>
          </p:nvPr>
        </p:nvSpPr>
        <p:spPr>
          <a:xfrm>
            <a:off x="450275" y="1281775"/>
            <a:ext cx="11383137" cy="4941732"/>
          </a:xfrm>
        </p:spPr>
        <p:txBody>
          <a:bodyPr>
            <a:normAutofit lnSpcReduction="10000"/>
          </a:bodyPr>
          <a:lstStyle/>
          <a:p>
            <a:pPr marL="0" indent="0">
              <a:buNone/>
            </a:pPr>
            <a:r>
              <a:rPr lang="en-US" sz="4000" b="1">
                <a:solidFill>
                  <a:schemeClr val="bg1"/>
                </a:solidFill>
              </a:rPr>
              <a:t>Results</a:t>
            </a:r>
            <a:endParaRPr lang="en-US" sz="4000">
              <a:solidFill>
                <a:schemeClr val="bg1"/>
              </a:solidFill>
            </a:endParaRPr>
          </a:p>
          <a:p>
            <a:pPr marL="0" indent="0">
              <a:buNone/>
            </a:pPr>
            <a:r>
              <a:rPr lang="en-US" sz="2300">
                <a:solidFill>
                  <a:schemeClr val="bg1"/>
                </a:solidFill>
                <a:latin typeface="Arial" panose="020B0604020202020204" pitchFamily="34" charset="0"/>
                <a:cs typeface="Arial" panose="020B0604020202020204" pitchFamily="34" charset="0"/>
              </a:rPr>
              <a:t>The survey consisted of 6 questions using the Qualtrics platform. Responses were answered via essay format. There were 6 responses, five females, and one male alumnus; one respondent was through LinkedIn while the remainder replied </a:t>
            </a:r>
            <a:br>
              <a:rPr lang="en-US" sz="2300">
                <a:solidFill>
                  <a:schemeClr val="bg1"/>
                </a:solidFill>
                <a:latin typeface="Arial" panose="020B0604020202020204" pitchFamily="34" charset="0"/>
                <a:cs typeface="Arial" panose="020B0604020202020204" pitchFamily="34" charset="0"/>
              </a:rPr>
            </a:br>
            <a:r>
              <a:rPr lang="en-US" sz="2300">
                <a:solidFill>
                  <a:schemeClr val="bg1"/>
                </a:solidFill>
                <a:latin typeface="Arial" panose="020B0604020202020204" pitchFamily="34" charset="0"/>
                <a:cs typeface="Arial" panose="020B0604020202020204" pitchFamily="34" charset="0"/>
              </a:rPr>
              <a:t>to the email invites. </a:t>
            </a:r>
            <a:br>
              <a:rPr lang="en-US" sz="2300">
                <a:solidFill>
                  <a:schemeClr val="bg1"/>
                </a:solidFill>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sz="2300">
                <a:solidFill>
                  <a:schemeClr val="bg1"/>
                </a:solidFill>
                <a:latin typeface="Arial" panose="020B0604020202020204" pitchFamily="34" charset="0"/>
                <a:cs typeface="Arial" panose="020B0604020202020204" pitchFamily="34" charset="0"/>
              </a:rPr>
              <a:t>The top 3 in demand skill sets in the field </a:t>
            </a:r>
            <a:br>
              <a:rPr lang="en-US" sz="2300">
                <a:solidFill>
                  <a:schemeClr val="bg1"/>
                </a:solidFill>
                <a:latin typeface="Arial" panose="020B0604020202020204" pitchFamily="34" charset="0"/>
                <a:cs typeface="Arial" panose="020B0604020202020204" pitchFamily="34" charset="0"/>
              </a:rPr>
            </a:br>
            <a:r>
              <a:rPr lang="en-US" sz="2300">
                <a:solidFill>
                  <a:schemeClr val="bg1"/>
                </a:solidFill>
                <a:latin typeface="Arial" panose="020B0604020202020204" pitchFamily="34" charset="0"/>
                <a:cs typeface="Arial" panose="020B0604020202020204" pitchFamily="34" charset="0"/>
              </a:rPr>
              <a:t>were the following: </a:t>
            </a:r>
          </a:p>
          <a:p>
            <a:pPr marL="0" indent="0">
              <a:buNone/>
            </a:pPr>
            <a:r>
              <a:rPr lang="en-US" sz="2300">
                <a:solidFill>
                  <a:schemeClr val="bg1"/>
                </a:solidFill>
                <a:latin typeface="Arial" panose="020B0604020202020204" pitchFamily="34" charset="0"/>
                <a:cs typeface="Arial" panose="020B0604020202020204" pitchFamily="34" charset="0"/>
              </a:rPr>
              <a:t>Project Management, a </a:t>
            </a:r>
            <a:br>
              <a:rPr lang="en-US" sz="2300">
                <a:solidFill>
                  <a:schemeClr val="bg1"/>
                </a:solidFill>
                <a:latin typeface="Arial" panose="020B0604020202020204" pitchFamily="34" charset="0"/>
                <a:cs typeface="Arial" panose="020B0604020202020204" pitchFamily="34" charset="0"/>
              </a:rPr>
            </a:br>
            <a:r>
              <a:rPr lang="en-US" sz="2300">
                <a:solidFill>
                  <a:schemeClr val="bg1"/>
                </a:solidFill>
                <a:latin typeface="Arial" panose="020B0604020202020204" pitchFamily="34" charset="0"/>
                <a:cs typeface="Arial" panose="020B0604020202020204" pitchFamily="34" charset="0"/>
              </a:rPr>
              <a:t>scenario-based course where you could </a:t>
            </a:r>
            <a:br>
              <a:rPr lang="en-US" sz="2300">
                <a:solidFill>
                  <a:schemeClr val="bg1"/>
                </a:solidFill>
                <a:latin typeface="Arial" panose="020B0604020202020204" pitchFamily="34" charset="0"/>
                <a:cs typeface="Arial" panose="020B0604020202020204" pitchFamily="34" charset="0"/>
              </a:rPr>
            </a:br>
            <a:r>
              <a:rPr lang="en-US" sz="2300">
                <a:solidFill>
                  <a:schemeClr val="bg1"/>
                </a:solidFill>
                <a:latin typeface="Arial" panose="020B0604020202020204" pitchFamily="34" charset="0"/>
                <a:cs typeface="Arial" panose="020B0604020202020204" pitchFamily="34" charset="0"/>
              </a:rPr>
              <a:t>learn to manage an incident from </a:t>
            </a:r>
            <a:br>
              <a:rPr lang="en-US" sz="2300">
                <a:solidFill>
                  <a:schemeClr val="bg1"/>
                </a:solidFill>
                <a:latin typeface="Arial" panose="020B0604020202020204" pitchFamily="34" charset="0"/>
                <a:cs typeface="Arial" panose="020B0604020202020204" pitchFamily="34" charset="0"/>
              </a:rPr>
            </a:br>
            <a:r>
              <a:rPr lang="en-US" sz="2300">
                <a:solidFill>
                  <a:schemeClr val="bg1"/>
                </a:solidFill>
                <a:latin typeface="Arial" panose="020B0604020202020204" pitchFamily="34" charset="0"/>
                <a:cs typeface="Arial" panose="020B0604020202020204" pitchFamily="34" charset="0"/>
              </a:rPr>
              <a:t>beginning to completion. </a:t>
            </a:r>
            <a:br>
              <a:rPr lang="en-US" sz="2300">
                <a:solidFill>
                  <a:schemeClr val="bg1"/>
                </a:solidFill>
                <a:latin typeface="Arial" panose="020B0604020202020204" pitchFamily="34" charset="0"/>
                <a:cs typeface="Arial" panose="020B0604020202020204" pitchFamily="34" charset="0"/>
              </a:rPr>
            </a:br>
            <a:br>
              <a:rPr lang="en-US" sz="2300">
                <a:solidFill>
                  <a:schemeClr val="bg1"/>
                </a:solidFill>
                <a:latin typeface="Arial" panose="020B0604020202020204" pitchFamily="34" charset="0"/>
                <a:cs typeface="Arial" panose="020B0604020202020204" pitchFamily="34" charset="0"/>
              </a:rPr>
            </a:br>
            <a:r>
              <a:rPr lang="en-US" sz="2300">
                <a:solidFill>
                  <a:schemeClr val="bg1"/>
                </a:solidFill>
                <a:latin typeface="Arial" panose="020B0604020202020204" pitchFamily="34" charset="0"/>
                <a:cs typeface="Arial" panose="020B0604020202020204" pitchFamily="34" charset="0"/>
              </a:rPr>
              <a:t>Project management is key in the </a:t>
            </a:r>
            <a:br>
              <a:rPr lang="en-US" sz="2300">
                <a:solidFill>
                  <a:schemeClr val="bg1"/>
                </a:solidFill>
                <a:latin typeface="Arial" panose="020B0604020202020204" pitchFamily="34" charset="0"/>
                <a:cs typeface="Arial" panose="020B0604020202020204" pitchFamily="34" charset="0"/>
              </a:rPr>
            </a:br>
            <a:r>
              <a:rPr lang="en-US" sz="2300">
                <a:solidFill>
                  <a:schemeClr val="bg1"/>
                </a:solidFill>
                <a:latin typeface="Arial" panose="020B0604020202020204" pitchFamily="34" charset="0"/>
                <a:cs typeface="Arial" panose="020B0604020202020204" pitchFamily="34" charset="0"/>
              </a:rPr>
              <a:t>disaster management field. </a:t>
            </a:r>
          </a:p>
        </p:txBody>
      </p:sp>
      <p:pic>
        <p:nvPicPr>
          <p:cNvPr id="10" name="Picture 9" descr="Diagram&#10;&#10;Description automatically generated">
            <a:extLst>
              <a:ext uri="{FF2B5EF4-FFF2-40B4-BE49-F238E27FC236}">
                <a16:creationId xmlns:a16="http://schemas.microsoft.com/office/drawing/2014/main" id="{2181F9E6-0E46-E647-AA56-A994F32E4003}"/>
              </a:ext>
            </a:extLst>
          </p:cNvPr>
          <p:cNvPicPr>
            <a:picLocks noChangeAspect="1"/>
          </p:cNvPicPr>
          <p:nvPr/>
        </p:nvPicPr>
        <p:blipFill>
          <a:blip r:embed="rId4"/>
          <a:stretch>
            <a:fillRect/>
          </a:stretch>
        </p:blipFill>
        <p:spPr>
          <a:xfrm>
            <a:off x="6299137" y="2807562"/>
            <a:ext cx="5720088" cy="3793836"/>
          </a:xfrm>
          <a:prstGeom prst="rect">
            <a:avLst/>
          </a:prstGeom>
        </p:spPr>
      </p:pic>
      <p:sp>
        <p:nvSpPr>
          <p:cNvPr id="11" name="TextBox 10">
            <a:extLst>
              <a:ext uri="{FF2B5EF4-FFF2-40B4-BE49-F238E27FC236}">
                <a16:creationId xmlns:a16="http://schemas.microsoft.com/office/drawing/2014/main" id="{9911142F-FC93-2E48-AD90-D5075BF7BCFB}"/>
              </a:ext>
            </a:extLst>
          </p:cNvPr>
          <p:cNvSpPr txBox="1"/>
          <p:nvPr/>
        </p:nvSpPr>
        <p:spPr>
          <a:xfrm>
            <a:off x="438591" y="6470519"/>
            <a:ext cx="9448800" cy="369332"/>
          </a:xfrm>
          <a:prstGeom prst="rect">
            <a:avLst/>
          </a:prstGeom>
          <a:noFill/>
        </p:spPr>
        <p:txBody>
          <a:bodyPr wrap="square" rtlCol="0">
            <a:spAutoFit/>
          </a:bodyPr>
          <a:lstStyle/>
          <a:p>
            <a:r>
              <a:rPr lang="en-US">
                <a:solidFill>
                  <a:schemeClr val="bg1"/>
                </a:solidFill>
              </a:rPr>
              <a:t>Photo Source:: https://</a:t>
            </a:r>
            <a:r>
              <a:rPr lang="en-US" err="1">
                <a:solidFill>
                  <a:schemeClr val="bg1"/>
                </a:solidFill>
              </a:rPr>
              <a:t>www.herzing.edu</a:t>
            </a:r>
            <a:r>
              <a:rPr lang="en-US">
                <a:solidFill>
                  <a:schemeClr val="bg1"/>
                </a:solidFill>
              </a:rPr>
              <a:t>/skills/project-manager</a:t>
            </a:r>
          </a:p>
        </p:txBody>
      </p:sp>
      <p:pic>
        <p:nvPicPr>
          <p:cNvPr id="14" name="Picture 13">
            <a:extLst>
              <a:ext uri="{FF2B5EF4-FFF2-40B4-BE49-F238E27FC236}">
                <a16:creationId xmlns:a16="http://schemas.microsoft.com/office/drawing/2014/main" id="{857674F5-E869-6A4D-AD55-24EF6E8AB0F7}"/>
              </a:ext>
            </a:extLst>
          </p:cNvPr>
          <p:cNvPicPr>
            <a:picLocks noChangeAspect="1"/>
          </p:cNvPicPr>
          <p:nvPr/>
        </p:nvPicPr>
        <p:blipFill rotWithShape="1">
          <a:blip r:embed="rId5">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15" name="TextBox 14">
            <a:extLst>
              <a:ext uri="{FF2B5EF4-FFF2-40B4-BE49-F238E27FC236}">
                <a16:creationId xmlns:a16="http://schemas.microsoft.com/office/drawing/2014/main" id="{DBAA1029-E46D-A54D-BAF2-973E7A5DBC9B}"/>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Jan 2, 2022 at 8:32:45 PM" descr="Audio Recording Jan 2, 2022 at 8:32:45 PM">
            <a:hlinkClick r:id="" action="ppaction://media"/>
            <a:extLst>
              <a:ext uri="{FF2B5EF4-FFF2-40B4-BE49-F238E27FC236}">
                <a16:creationId xmlns:a16="http://schemas.microsoft.com/office/drawing/2014/main" id="{811DE7EB-B872-DB43-92C0-675EDF4AFCE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92932" y="5657719"/>
            <a:ext cx="812800" cy="812800"/>
          </a:xfrm>
          <a:prstGeom prst="rect">
            <a:avLst/>
          </a:prstGeom>
        </p:spPr>
      </p:pic>
    </p:spTree>
    <p:extLst>
      <p:ext uri="{BB962C8B-B14F-4D97-AF65-F5344CB8AC3E}">
        <p14:creationId xmlns:p14="http://schemas.microsoft.com/office/powerpoint/2010/main" val="295369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516E6C73-ECDD-C648-874B-187BF7F41E12}"/>
              </a:ext>
            </a:extLst>
          </p:cNvPr>
          <p:cNvSpPr txBox="1">
            <a:spLocks/>
          </p:cNvSpPr>
          <p:nvPr/>
        </p:nvSpPr>
        <p:spPr>
          <a:xfrm>
            <a:off x="450276" y="1193418"/>
            <a:ext cx="10605652" cy="50565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4000" b="1">
                <a:solidFill>
                  <a:schemeClr val="bg1"/>
                </a:solidFill>
              </a:rPr>
              <a:t>Time Management</a:t>
            </a:r>
          </a:p>
          <a:p>
            <a:pPr algn="l">
              <a:lnSpc>
                <a:spcPct val="120000"/>
              </a:lnSpc>
            </a:pPr>
            <a:r>
              <a:rPr lang="en-US">
                <a:solidFill>
                  <a:schemeClr val="bg1"/>
                </a:solidFill>
              </a:rPr>
              <a:t>Learn the process of planning and </a:t>
            </a:r>
            <a:br>
              <a:rPr lang="en-US">
                <a:solidFill>
                  <a:schemeClr val="bg1"/>
                </a:solidFill>
              </a:rPr>
            </a:br>
            <a:r>
              <a:rPr lang="en-US">
                <a:solidFill>
                  <a:schemeClr val="bg1"/>
                </a:solidFill>
              </a:rPr>
              <a:t>exercising strategic  control of time </a:t>
            </a:r>
            <a:br>
              <a:rPr lang="en-US">
                <a:solidFill>
                  <a:schemeClr val="bg1"/>
                </a:solidFill>
              </a:rPr>
            </a:br>
            <a:r>
              <a:rPr lang="en-US">
                <a:solidFill>
                  <a:schemeClr val="bg1"/>
                </a:solidFill>
              </a:rPr>
              <a:t>spent on specific activities, especially </a:t>
            </a:r>
            <a:br>
              <a:rPr lang="en-US">
                <a:solidFill>
                  <a:schemeClr val="bg1"/>
                </a:solidFill>
              </a:rPr>
            </a:br>
            <a:r>
              <a:rPr lang="en-US">
                <a:solidFill>
                  <a:schemeClr val="bg1"/>
                </a:solidFill>
              </a:rPr>
              <a:t>to increase effectiveness, efficiency, </a:t>
            </a:r>
            <a:br>
              <a:rPr lang="en-US">
                <a:solidFill>
                  <a:schemeClr val="bg1"/>
                </a:solidFill>
              </a:rPr>
            </a:br>
            <a:r>
              <a:rPr lang="en-US">
                <a:solidFill>
                  <a:schemeClr val="bg1"/>
                </a:solidFill>
              </a:rPr>
              <a:t>and productivity before and after an event... </a:t>
            </a:r>
            <a:br>
              <a:rPr lang="en-US">
                <a:solidFill>
                  <a:schemeClr val="bg1"/>
                </a:solidFill>
              </a:rPr>
            </a:br>
            <a:r>
              <a:rPr lang="en-US">
                <a:solidFill>
                  <a:schemeClr val="bg1"/>
                </a:solidFill>
              </a:rPr>
              <a:t>A time management system is a designed </a:t>
            </a:r>
            <a:br>
              <a:rPr lang="en-US">
                <a:solidFill>
                  <a:schemeClr val="bg1"/>
                </a:solidFill>
              </a:rPr>
            </a:br>
            <a:r>
              <a:rPr lang="en-US">
                <a:solidFill>
                  <a:schemeClr val="bg1"/>
                </a:solidFill>
              </a:rPr>
              <a:t>combination of processes, tools, </a:t>
            </a:r>
            <a:br>
              <a:rPr lang="en-US">
                <a:solidFill>
                  <a:schemeClr val="bg1"/>
                </a:solidFill>
              </a:rPr>
            </a:br>
            <a:r>
              <a:rPr lang="en-US">
                <a:solidFill>
                  <a:schemeClr val="bg1"/>
                </a:solidFill>
              </a:rPr>
              <a:t>techniques, and methods.</a:t>
            </a:r>
            <a:endParaRPr lang="en-US" sz="3000">
              <a:solidFill>
                <a:schemeClr val="bg1"/>
              </a:solidFill>
            </a:endParaRPr>
          </a:p>
        </p:txBody>
      </p:sp>
      <p:sp>
        <p:nvSpPr>
          <p:cNvPr id="17" name="TextBox 16">
            <a:extLst>
              <a:ext uri="{FF2B5EF4-FFF2-40B4-BE49-F238E27FC236}">
                <a16:creationId xmlns:a16="http://schemas.microsoft.com/office/drawing/2014/main" id="{E73F73C9-B414-4C4B-A3AC-2FCDA4DD3BC3}"/>
              </a:ext>
            </a:extLst>
          </p:cNvPr>
          <p:cNvSpPr txBox="1"/>
          <p:nvPr/>
        </p:nvSpPr>
        <p:spPr>
          <a:xfrm>
            <a:off x="510307" y="6434661"/>
            <a:ext cx="9448800" cy="369332"/>
          </a:xfrm>
          <a:prstGeom prst="rect">
            <a:avLst/>
          </a:prstGeom>
          <a:noFill/>
        </p:spPr>
        <p:txBody>
          <a:bodyPr wrap="square" rtlCol="0">
            <a:spAutoFit/>
          </a:bodyPr>
          <a:lstStyle/>
          <a:p>
            <a:r>
              <a:rPr lang="en-US">
                <a:solidFill>
                  <a:schemeClr val="bg1"/>
                </a:solidFill>
              </a:rPr>
              <a:t>Photo Source:: https://biz30.timedoctor.com/time-management-at-home/</a:t>
            </a:r>
          </a:p>
        </p:txBody>
      </p:sp>
      <p:pic>
        <p:nvPicPr>
          <p:cNvPr id="18" name="Picture 17" descr="A hand pointing at a clock&#10;&#10;Description automatically generated with low confidence">
            <a:extLst>
              <a:ext uri="{FF2B5EF4-FFF2-40B4-BE49-F238E27FC236}">
                <a16:creationId xmlns:a16="http://schemas.microsoft.com/office/drawing/2014/main" id="{67B9DE14-93A6-9646-B483-E04850B3441E}"/>
              </a:ext>
            </a:extLst>
          </p:cNvPr>
          <p:cNvPicPr>
            <a:picLocks noChangeAspect="1"/>
          </p:cNvPicPr>
          <p:nvPr/>
        </p:nvPicPr>
        <p:blipFill>
          <a:blip r:embed="rId4"/>
          <a:stretch>
            <a:fillRect/>
          </a:stretch>
        </p:blipFill>
        <p:spPr>
          <a:xfrm>
            <a:off x="6322848" y="1974273"/>
            <a:ext cx="5668261" cy="4302726"/>
          </a:xfrm>
          <a:prstGeom prst="rect">
            <a:avLst/>
          </a:prstGeom>
        </p:spPr>
      </p:pic>
      <p:pic>
        <p:nvPicPr>
          <p:cNvPr id="19" name="Picture 18">
            <a:extLst>
              <a:ext uri="{FF2B5EF4-FFF2-40B4-BE49-F238E27FC236}">
                <a16:creationId xmlns:a16="http://schemas.microsoft.com/office/drawing/2014/main" id="{0E185613-2949-F647-A7FB-EB2E7BB6266E}"/>
              </a:ext>
            </a:extLst>
          </p:cNvPr>
          <p:cNvPicPr>
            <a:picLocks noChangeAspect="1"/>
          </p:cNvPicPr>
          <p:nvPr/>
        </p:nvPicPr>
        <p:blipFill rotWithShape="1">
          <a:blip r:embed="rId5">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20" name="TextBox 19">
            <a:extLst>
              <a:ext uri="{FF2B5EF4-FFF2-40B4-BE49-F238E27FC236}">
                <a16:creationId xmlns:a16="http://schemas.microsoft.com/office/drawing/2014/main" id="{2AF333CC-A5F5-6348-905E-3BE3AA775E6A}"/>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Jan 1, 2022 at 10:07:27 PM" descr="Audio Recording Jan 1, 2022 at 10:07:27 PM">
            <a:hlinkClick r:id="" action="ppaction://media"/>
            <a:extLst>
              <a:ext uri="{FF2B5EF4-FFF2-40B4-BE49-F238E27FC236}">
                <a16:creationId xmlns:a16="http://schemas.microsoft.com/office/drawing/2014/main" id="{96423D20-5735-DC48-A8B6-2EED72D241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22298" y="5437195"/>
            <a:ext cx="812800" cy="812800"/>
          </a:xfrm>
          <a:prstGeom prst="rect">
            <a:avLst/>
          </a:prstGeom>
        </p:spPr>
      </p:pic>
    </p:spTree>
    <p:extLst>
      <p:ext uri="{BB962C8B-B14F-4D97-AF65-F5344CB8AC3E}">
        <p14:creationId xmlns:p14="http://schemas.microsoft.com/office/powerpoint/2010/main" val="15789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Diagram&#10;&#10;Description automatically generated">
            <a:extLst>
              <a:ext uri="{FF2B5EF4-FFF2-40B4-BE49-F238E27FC236}">
                <a16:creationId xmlns:a16="http://schemas.microsoft.com/office/drawing/2014/main" id="{CD42F6E9-E70D-1041-8748-8C6100704706}"/>
              </a:ext>
            </a:extLst>
          </p:cNvPr>
          <p:cNvPicPr>
            <a:picLocks noGrp="1" noChangeAspect="1"/>
          </p:cNvPicPr>
          <p:nvPr>
            <p:ph idx="1"/>
          </p:nvPr>
        </p:nvPicPr>
        <p:blipFill>
          <a:blip r:embed="rId4"/>
          <a:stretch>
            <a:fillRect/>
          </a:stretch>
        </p:blipFill>
        <p:spPr>
          <a:xfrm>
            <a:off x="6912161" y="1264327"/>
            <a:ext cx="5069866" cy="5431138"/>
          </a:xfrm>
        </p:spPr>
      </p:pic>
      <p:sp>
        <p:nvSpPr>
          <p:cNvPr id="12" name="Content Placeholder 2">
            <a:extLst>
              <a:ext uri="{FF2B5EF4-FFF2-40B4-BE49-F238E27FC236}">
                <a16:creationId xmlns:a16="http://schemas.microsoft.com/office/drawing/2014/main" id="{009B8B4D-8A25-164A-B07B-92093E727B97}"/>
              </a:ext>
            </a:extLst>
          </p:cNvPr>
          <p:cNvSpPr txBox="1">
            <a:spLocks/>
          </p:cNvSpPr>
          <p:nvPr/>
        </p:nvSpPr>
        <p:spPr>
          <a:xfrm>
            <a:off x="450275" y="1151854"/>
            <a:ext cx="10903527" cy="50565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4000" b="1">
                <a:solidFill>
                  <a:schemeClr val="bg1"/>
                </a:solidFill>
              </a:rPr>
              <a:t>Financial Management</a:t>
            </a:r>
          </a:p>
          <a:p>
            <a:pPr marL="0" indent="0">
              <a:lnSpc>
                <a:spcPct val="120000"/>
              </a:lnSpc>
              <a:buNone/>
            </a:pPr>
            <a:r>
              <a:rPr lang="en-US" sz="2600">
                <a:solidFill>
                  <a:schemeClr val="bg1"/>
                </a:solidFill>
              </a:rPr>
              <a:t>Understanding finances in the disaster </a:t>
            </a:r>
            <a:br>
              <a:rPr lang="en-US" sz="2600">
                <a:solidFill>
                  <a:schemeClr val="bg1"/>
                </a:solidFill>
              </a:rPr>
            </a:br>
            <a:r>
              <a:rPr lang="en-US" sz="2600">
                <a:solidFill>
                  <a:schemeClr val="bg1"/>
                </a:solidFill>
              </a:rPr>
              <a:t>science field, funds request, knowing money </a:t>
            </a:r>
            <a:br>
              <a:rPr lang="en-US" sz="2600">
                <a:solidFill>
                  <a:schemeClr val="bg1"/>
                </a:solidFill>
              </a:rPr>
            </a:br>
            <a:r>
              <a:rPr lang="en-US" sz="2600">
                <a:solidFill>
                  <a:schemeClr val="bg1"/>
                </a:solidFill>
              </a:rPr>
              <a:t>allocation and the ability to track it. </a:t>
            </a:r>
            <a:br>
              <a:rPr lang="en-US" sz="2600">
                <a:solidFill>
                  <a:schemeClr val="bg1"/>
                </a:solidFill>
              </a:rPr>
            </a:br>
            <a:r>
              <a:rPr lang="en-US" sz="2600">
                <a:solidFill>
                  <a:schemeClr val="bg1"/>
                </a:solidFill>
              </a:rPr>
              <a:t>Familiarize yourself the reimbursement </a:t>
            </a:r>
            <a:br>
              <a:rPr lang="en-US" sz="2600">
                <a:solidFill>
                  <a:schemeClr val="bg1"/>
                </a:solidFill>
              </a:rPr>
            </a:br>
            <a:r>
              <a:rPr lang="en-US" sz="2600">
                <a:solidFill>
                  <a:schemeClr val="bg1"/>
                </a:solidFill>
              </a:rPr>
              <a:t>process and indirect cost issue show money </a:t>
            </a:r>
            <a:br>
              <a:rPr lang="en-US" sz="2600">
                <a:solidFill>
                  <a:schemeClr val="bg1"/>
                </a:solidFill>
              </a:rPr>
            </a:br>
            <a:r>
              <a:rPr lang="en-US" sz="2600">
                <a:solidFill>
                  <a:schemeClr val="bg1"/>
                </a:solidFill>
              </a:rPr>
              <a:t>moves in an agency, how to use finances as </a:t>
            </a:r>
            <a:br>
              <a:rPr lang="en-US" sz="2600">
                <a:solidFill>
                  <a:schemeClr val="bg1"/>
                </a:solidFill>
              </a:rPr>
            </a:br>
            <a:r>
              <a:rPr lang="en-US" sz="2600">
                <a:solidFill>
                  <a:schemeClr val="bg1"/>
                </a:solidFill>
              </a:rPr>
              <a:t>a leadership tool - as incentives to decide </a:t>
            </a:r>
            <a:br>
              <a:rPr lang="en-US" sz="2600">
                <a:solidFill>
                  <a:schemeClr val="bg1"/>
                </a:solidFill>
              </a:rPr>
            </a:br>
            <a:r>
              <a:rPr lang="en-US" sz="2600">
                <a:solidFill>
                  <a:schemeClr val="bg1"/>
                </a:solidFill>
              </a:rPr>
              <a:t>how to shift money around from vaccine </a:t>
            </a:r>
            <a:br>
              <a:rPr lang="en-US" sz="2600">
                <a:solidFill>
                  <a:schemeClr val="bg1"/>
                </a:solidFill>
              </a:rPr>
            </a:br>
            <a:r>
              <a:rPr lang="en-US" sz="2600">
                <a:solidFill>
                  <a:schemeClr val="bg1"/>
                </a:solidFill>
              </a:rPr>
              <a:t>funding to mass fatality planning. </a:t>
            </a:r>
          </a:p>
        </p:txBody>
      </p:sp>
      <p:sp>
        <p:nvSpPr>
          <p:cNvPr id="13" name="TextBox 12">
            <a:extLst>
              <a:ext uri="{FF2B5EF4-FFF2-40B4-BE49-F238E27FC236}">
                <a16:creationId xmlns:a16="http://schemas.microsoft.com/office/drawing/2014/main" id="{146069DB-2043-0C4A-BA05-0C3EF4B3ED91}"/>
              </a:ext>
            </a:extLst>
          </p:cNvPr>
          <p:cNvSpPr txBox="1"/>
          <p:nvPr/>
        </p:nvSpPr>
        <p:spPr>
          <a:xfrm>
            <a:off x="510307" y="6351533"/>
            <a:ext cx="9448800" cy="646331"/>
          </a:xfrm>
          <a:prstGeom prst="rect">
            <a:avLst/>
          </a:prstGeom>
          <a:noFill/>
        </p:spPr>
        <p:txBody>
          <a:bodyPr wrap="square" rtlCol="0">
            <a:spAutoFit/>
          </a:bodyPr>
          <a:lstStyle/>
          <a:p>
            <a:r>
              <a:rPr lang="en-US">
                <a:solidFill>
                  <a:schemeClr val="bg1"/>
                </a:solidFill>
              </a:rPr>
              <a:t>Photo </a:t>
            </a:r>
            <a:r>
              <a:rPr lang="en-US" err="1">
                <a:solidFill>
                  <a:schemeClr val="bg1"/>
                </a:solidFill>
              </a:rPr>
              <a:t>Sourcehttps</a:t>
            </a:r>
            <a:r>
              <a:rPr lang="en-US">
                <a:solidFill>
                  <a:schemeClr val="bg1"/>
                </a:solidFill>
              </a:rPr>
              <a:t>://</a:t>
            </a:r>
            <a:r>
              <a:rPr lang="en-US" err="1">
                <a:solidFill>
                  <a:schemeClr val="bg1"/>
                </a:solidFill>
              </a:rPr>
              <a:t>www.dreamstime.com</a:t>
            </a:r>
            <a:r>
              <a:rPr lang="en-US">
                <a:solidFill>
                  <a:schemeClr val="bg1"/>
                </a:solidFill>
              </a:rPr>
              <a:t>/stock-illustration-</a:t>
            </a:r>
            <a:br>
              <a:rPr lang="en-US">
                <a:solidFill>
                  <a:schemeClr val="bg1"/>
                </a:solidFill>
              </a:rPr>
            </a:br>
            <a:r>
              <a:rPr lang="en-US">
                <a:solidFill>
                  <a:schemeClr val="bg1"/>
                </a:solidFill>
              </a:rPr>
              <a:t>financial-management-important-components-image94368114</a:t>
            </a:r>
          </a:p>
        </p:txBody>
      </p:sp>
      <p:pic>
        <p:nvPicPr>
          <p:cNvPr id="16" name="Picture 15">
            <a:extLst>
              <a:ext uri="{FF2B5EF4-FFF2-40B4-BE49-F238E27FC236}">
                <a16:creationId xmlns:a16="http://schemas.microsoft.com/office/drawing/2014/main" id="{1E68D141-A840-364E-95A3-40D2693D98FC}"/>
              </a:ext>
            </a:extLst>
          </p:cNvPr>
          <p:cNvPicPr>
            <a:picLocks noChangeAspect="1"/>
          </p:cNvPicPr>
          <p:nvPr/>
        </p:nvPicPr>
        <p:blipFill rotWithShape="1">
          <a:blip r:embed="rId5">
            <a:extLst>
              <a:ext uri="{28A0092B-C50C-407E-A947-70E740481C1C}">
                <a14:useLocalDpi xmlns:a14="http://schemas.microsoft.com/office/drawing/2010/main" val="0"/>
              </a:ext>
            </a:extLst>
          </a:blip>
          <a:srcRect l="-1" t="-1018" r="-814" b="88826"/>
          <a:stretch/>
        </p:blipFill>
        <p:spPr>
          <a:xfrm>
            <a:off x="-14748" y="-122554"/>
            <a:ext cx="12206748" cy="1222997"/>
          </a:xfrm>
          <a:prstGeom prst="rect">
            <a:avLst/>
          </a:prstGeom>
        </p:spPr>
      </p:pic>
      <p:sp>
        <p:nvSpPr>
          <p:cNvPr id="17" name="TextBox 16">
            <a:extLst>
              <a:ext uri="{FF2B5EF4-FFF2-40B4-BE49-F238E27FC236}">
                <a16:creationId xmlns:a16="http://schemas.microsoft.com/office/drawing/2014/main" id="{50BAEB7B-BD74-6C4B-BF25-D8B407233D92}"/>
              </a:ext>
            </a:extLst>
          </p:cNvPr>
          <p:cNvSpPr txBox="1"/>
          <p:nvPr/>
        </p:nvSpPr>
        <p:spPr>
          <a:xfrm>
            <a:off x="5279840" y="149645"/>
            <a:ext cx="6261433" cy="923330"/>
          </a:xfrm>
          <a:prstGeom prst="rect">
            <a:avLst/>
          </a:prstGeom>
          <a:noFill/>
        </p:spPr>
        <p:txBody>
          <a:bodyPr wrap="square" rtlCol="0">
            <a:spAutoFit/>
          </a:bodyPr>
          <a:lstStyle/>
          <a:p>
            <a:pPr algn="r"/>
            <a:r>
              <a:rPr lang="en-US"/>
              <a:t>Independent study  Fall 2021, </a:t>
            </a:r>
            <a:r>
              <a:rPr lang="en-US" altLang="en-US">
                <a:cs typeface="Arial" panose="020B0604020202020204" pitchFamily="34" charset="0"/>
              </a:rPr>
              <a:t>Student: Cynthia Martinez</a:t>
            </a:r>
          </a:p>
          <a:p>
            <a:pPr algn="r"/>
            <a:r>
              <a:rPr lang="en-US"/>
              <a:t>Faculty Supervisor: Dr. Robyn Gershon </a:t>
            </a:r>
            <a:br>
              <a:rPr lang="en-US"/>
            </a:br>
            <a:r>
              <a:rPr lang="en-US"/>
              <a:t>  </a:t>
            </a:r>
          </a:p>
        </p:txBody>
      </p:sp>
      <p:pic>
        <p:nvPicPr>
          <p:cNvPr id="2" name="Audio Recording Jan 1, 2022 at 10:10:26 PM" descr="Audio Recording Jan 1, 2022 at 10:10:26 PM">
            <a:hlinkClick r:id="" action="ppaction://media"/>
            <a:extLst>
              <a:ext uri="{FF2B5EF4-FFF2-40B4-BE49-F238E27FC236}">
                <a16:creationId xmlns:a16="http://schemas.microsoft.com/office/drawing/2014/main" id="{9CAC4174-E467-7C4B-AC93-C732C3DF7F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41002" y="5299746"/>
            <a:ext cx="812800" cy="812800"/>
          </a:xfrm>
          <a:prstGeom prst="rect">
            <a:avLst/>
          </a:prstGeom>
        </p:spPr>
      </p:pic>
    </p:spTree>
    <p:extLst>
      <p:ext uri="{BB962C8B-B14F-4D97-AF65-F5344CB8AC3E}">
        <p14:creationId xmlns:p14="http://schemas.microsoft.com/office/powerpoint/2010/main" val="294819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94217</TotalTime>
  <Words>2103</Words>
  <Application>Microsoft Macintosh PowerPoint</Application>
  <PresentationFormat>Widescreen</PresentationFormat>
  <Paragraphs>106</Paragraphs>
  <Slides>18</Slides>
  <Notes>0</Notes>
  <HiddenSlides>0</HiddenSlides>
  <MMClips>17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Determine the need for new skill sets  to meet today’s evolving disaster preparedness field.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(Cont.)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 graduate program  in health disaster science, resilience &amp; continuity leadership  is needed.</dc:title>
  <dc:creator>Cynthia Martinez</dc:creator>
  <cp:lastModifiedBy>Cynthia Martinez</cp:lastModifiedBy>
  <cp:revision>146</cp:revision>
  <dcterms:created xsi:type="dcterms:W3CDTF">2020-12-12T18:07:53Z</dcterms:created>
  <dcterms:modified xsi:type="dcterms:W3CDTF">2022-01-04T00:29:54Z</dcterms:modified>
</cp:coreProperties>
</file>