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/>
    <p:restoredTop sz="81288"/>
  </p:normalViewPr>
  <p:slideViewPr>
    <p:cSldViewPr snapToGrid="0" snapToObjects="1">
      <p:cViewPr varScale="1">
        <p:scale>
          <a:sx n="53" d="100"/>
          <a:sy n="53" d="100"/>
        </p:scale>
        <p:origin x="16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4D70-0DE0-5549-A220-D5838E252006}" type="datetimeFigureOut">
              <a:rPr lang="en-US" smtClean="0"/>
              <a:t>9/30/23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D4C7D-D2C0-174C-B415-400BA5A9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8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D4C7D-D2C0-174C-B415-400BA5A90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D4C7D-D2C0-174C-B415-400BA5A90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7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D4C7D-D2C0-174C-B415-400BA5A90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5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D4C7D-D2C0-174C-B415-400BA5A90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D4C7D-D2C0-174C-B415-400BA5A90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D4C7D-D2C0-174C-B415-400BA5A90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D4C7D-D2C0-174C-B415-400BA5A90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D4C7D-D2C0-174C-B415-400BA5A90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7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80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9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6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9/30/23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6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5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9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9/30/23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5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C000"/>
            </a:gs>
            <a:gs pos="18000">
              <a:srgbClr val="FF0000"/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6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zdhs.gov/preparedness/epidemiology-disease-control/extreme-weather/heat-safety/index.php#heat-home" TargetMode="External"/><Relationship Id="rId3" Type="http://schemas.microsoft.com/office/2007/relationships/media" Target="../media/media9.m4a"/><Relationship Id="rId7" Type="http://schemas.openxmlformats.org/officeDocument/2006/relationships/hyperlink" Target="http://www.azdhs.gov/phs/oeh/heat/index.html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C000"/>
            </a:gs>
            <a:gs pos="18000">
              <a:srgbClr val="FF0000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2D41-0217-5741-BC1F-140FEF718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394" y="790444"/>
            <a:ext cx="7766936" cy="1646302"/>
          </a:xfrm>
          <a:solidFill>
            <a:schemeClr val="tx1"/>
          </a:solidFill>
        </p:spPr>
        <p:txBody>
          <a:bodyPr/>
          <a:lstStyle/>
          <a:p>
            <a:r>
              <a:rPr lang="en-US" sz="4000" dirty="0"/>
              <a:t>MANAGEMENT OF PUBLIC HEALTH DISASTERS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F0B12-AF91-3B4D-8FF9-DC951095C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1476" y="2880550"/>
            <a:ext cx="7970854" cy="1096899"/>
          </a:xfrm>
        </p:spPr>
        <p:txBody>
          <a:bodyPr>
            <a:normAutofit fontScale="25000" lnSpcReduction="20000"/>
          </a:bodyPr>
          <a:lstStyle/>
          <a:p>
            <a:endParaRPr lang="en-US" sz="11200" spc="15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120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Extreme Heat Wave in Phoenix, AZ</a:t>
            </a:r>
          </a:p>
          <a:p>
            <a:r>
              <a:rPr lang="en-US" sz="11200" dirty="0"/>
              <a:t>A Case Study</a:t>
            </a:r>
          </a:p>
          <a:p>
            <a:endParaRPr lang="en-US" sz="9600" dirty="0"/>
          </a:p>
          <a:p>
            <a:endParaRPr lang="en-US" sz="9600" dirty="0"/>
          </a:p>
          <a:p>
            <a:r>
              <a:rPr lang="en-US" sz="9600" dirty="0"/>
              <a:t>Nancy Daneau</a:t>
            </a:r>
          </a:p>
          <a:p>
            <a:r>
              <a:rPr lang="en-US" sz="9600" dirty="0"/>
              <a:t>September 28, 2023</a:t>
            </a:r>
          </a:p>
          <a:p>
            <a:endParaRPr lang="en-US" dirty="0"/>
          </a:p>
        </p:txBody>
      </p:sp>
      <p:pic>
        <p:nvPicPr>
          <p:cNvPr id="4" name="Audio Recording Sep 30, 2023 at 8:28:21 PM">
            <a:hlinkClick r:id="" action="ppaction://media"/>
            <a:extLst>
              <a:ext uri="{FF2B5EF4-FFF2-40B4-BE49-F238E27FC236}">
                <a16:creationId xmlns:a16="http://schemas.microsoft.com/office/drawing/2014/main" id="{90004130-5BDB-7B97-DB67-88ECFF5FB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4716" y="52123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"/>
    </mc:Choice>
    <mc:Fallback xmlns="">
      <p:transition spd="slow" advTm="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2853-8BA0-F542-9AFF-ECAB7A96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21845"/>
            <a:ext cx="8596668" cy="13720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E185C-0700-D842-BFB8-A9D4D870F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2129247"/>
            <a:ext cx="10054247" cy="496388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 of the hottest places on earth from May to September</a:t>
            </a:r>
          </a:p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3,000 people visit Arizona emergency rooms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annually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treatment of heat-related illnesses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Dehydration</a:t>
            </a:r>
          </a:p>
          <a:p>
            <a:pPr lvl="2"/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Heat Cramps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Heat Exhaustion</a:t>
            </a:r>
          </a:p>
          <a:p>
            <a:pPr lvl="2"/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Heat Stroke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Hyperthermia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Audio Recording Sep 30, 2023 at 8:30:52 PM">
            <a:hlinkClick r:id="" action="ppaction://media"/>
            <a:extLst>
              <a:ext uri="{FF2B5EF4-FFF2-40B4-BE49-F238E27FC236}">
                <a16:creationId xmlns:a16="http://schemas.microsoft.com/office/drawing/2014/main" id="{B297E170-B515-2AE8-99E9-2CA63D0F9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7934" y="52604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EA22-A311-2A48-A562-BE4F3090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8966"/>
            <a:ext cx="7729728" cy="1188720"/>
          </a:xfrm>
        </p:spPr>
        <p:txBody>
          <a:bodyPr/>
          <a:lstStyle/>
          <a:p>
            <a:r>
              <a:rPr lang="en-US" b="1" dirty="0"/>
              <a:t>Facts of 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E9A32-269F-0643-B469-75FCE039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2155371"/>
            <a:ext cx="11077303" cy="470262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&gt;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3,200 people have died from exposure to excessive natural heat in Arizona from 2012 to 2022</a:t>
            </a:r>
          </a:p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2023: Phoenix set the record for the most 110-degree days in a single year at 54 days</a:t>
            </a:r>
          </a:p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ProPublica study suggests the Phoenix region will be among the country's least-habitable by 2050</a:t>
            </a:r>
          </a:p>
          <a:p>
            <a:pPr lvl="1"/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Six months at temperatures above 95F</a:t>
            </a:r>
            <a:endParaRPr lang="en-US" sz="2400" dirty="0"/>
          </a:p>
        </p:txBody>
      </p:sp>
      <p:pic>
        <p:nvPicPr>
          <p:cNvPr id="4" name="Audio Recording Sep 30, 2023 at 8:32:46 PM">
            <a:hlinkClick r:id="" action="ppaction://media"/>
            <a:extLst>
              <a:ext uri="{FF2B5EF4-FFF2-40B4-BE49-F238E27FC236}">
                <a16:creationId xmlns:a16="http://schemas.microsoft.com/office/drawing/2014/main" id="{151C2331-F3A3-192D-D9CB-AB4ACA6B0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4211" y="52123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A1F7-E4AE-B24D-BB50-15C5BB62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9298"/>
            <a:ext cx="7729728" cy="1188720"/>
          </a:xfrm>
        </p:spPr>
        <p:txBody>
          <a:bodyPr/>
          <a:lstStyle/>
          <a:p>
            <a:r>
              <a:rPr lang="en-US" b="1" dirty="0"/>
              <a:t>Epidemiological Aspects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8AFBF-0EAD-4A42-A436-069FF29AD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412" y="1703139"/>
            <a:ext cx="10215154" cy="4660431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CASPER sampling and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normalization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method</a:t>
            </a:r>
          </a:p>
          <a:p>
            <a:pPr lvl="1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collect data in the field at the household level regarding the health status and basic needs of the community being affected by heat </a:t>
            </a:r>
          </a:p>
          <a:p>
            <a:pPr lvl="1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share information with a range of public health partners for routine health assessments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Identify, locate and treat high-risk populations: </a:t>
            </a:r>
          </a:p>
          <a:p>
            <a:pPr lvl="2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those under the age of 5; </a:t>
            </a:r>
          </a:p>
          <a:p>
            <a:pPr lvl="2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65 and older; </a:t>
            </a:r>
          </a:p>
          <a:p>
            <a:pPr lvl="2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elderly who live alone; </a:t>
            </a:r>
          </a:p>
          <a:p>
            <a:pPr lvl="2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families and people whose income is below the poverty line.</a:t>
            </a:r>
          </a:p>
        </p:txBody>
      </p:sp>
      <p:pic>
        <p:nvPicPr>
          <p:cNvPr id="4" name="Audio Recording Sep 30, 2023 at 8:34:04 PM">
            <a:hlinkClick r:id="" action="ppaction://media"/>
            <a:extLst>
              <a:ext uri="{FF2B5EF4-FFF2-40B4-BE49-F238E27FC236}">
                <a16:creationId xmlns:a16="http://schemas.microsoft.com/office/drawing/2014/main" id="{3BAD1F6C-56E4-EEBA-F565-58F447668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3230" y="51548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97C6-286B-5641-B4F4-F675E0FD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6571"/>
            <a:ext cx="7729728" cy="1188720"/>
          </a:xfrm>
        </p:spPr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DAE5A-0E48-8B41-919E-3DCAEC43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615" y="2025886"/>
            <a:ext cx="10575385" cy="4623109"/>
          </a:xfrm>
        </p:spPr>
        <p:txBody>
          <a:bodyPr>
            <a:noAutofit/>
          </a:bodyPr>
          <a:lstStyle/>
          <a:p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Infrastructure investments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cooling centers, 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heat relief networks of free air-conditioned spaces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free water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places to donate water</a:t>
            </a:r>
          </a:p>
          <a:p>
            <a:r>
              <a:rPr lang="en-US" sz="2400" spc="15" dirty="0">
                <a:solidFill>
                  <a:srgbClr val="202122"/>
                </a:solidFill>
                <a:latin typeface="Arial" panose="020B0604020202020204" pitchFamily="34" charset="0"/>
              </a:rPr>
              <a:t>Outreach and education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older adult, outdoor worker, and school toolkits, </a:t>
            </a:r>
          </a:p>
          <a:p>
            <a:pPr lvl="1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instruction on cooling the body, giving fluids, and minimizing shock</a:t>
            </a:r>
            <a:endParaRPr lang="en-US" sz="2200" spc="15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lvl="1"/>
            <a:endParaRPr lang="en-US" sz="2200" dirty="0"/>
          </a:p>
        </p:txBody>
      </p:sp>
      <p:pic>
        <p:nvPicPr>
          <p:cNvPr id="4" name="Audio Recording Sep 30, 2023 at 8:35:20 PM">
            <a:hlinkClick r:id="" action="ppaction://media"/>
            <a:extLst>
              <a:ext uri="{FF2B5EF4-FFF2-40B4-BE49-F238E27FC236}">
                <a16:creationId xmlns:a16="http://schemas.microsoft.com/office/drawing/2014/main" id="{02FC7448-FB07-0D17-8DCE-A88CCE395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3090" y="43374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2E5F-478C-034A-B30B-64C8EB41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161" y="594466"/>
            <a:ext cx="7729728" cy="1188720"/>
          </a:xfrm>
        </p:spPr>
        <p:txBody>
          <a:bodyPr/>
          <a:lstStyle/>
          <a:p>
            <a:r>
              <a:rPr lang="en-US" b="1" dirty="0"/>
              <a:t>Communications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77F1-2CDA-8641-90DF-C855F40A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993" y="2386874"/>
            <a:ext cx="10896357" cy="4660431"/>
          </a:xfrm>
        </p:spPr>
        <p:txBody>
          <a:bodyPr>
            <a:noAutofit/>
          </a:bodyPr>
          <a:lstStyle/>
          <a:p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Public facing heat-related illness dashboard 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Tracks temperatures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isplays extreme heat-related maps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Issues excessive heat warnings via email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nnual extreme heat planning workshops</a:t>
            </a:r>
          </a:p>
          <a:p>
            <a:pPr lvl="1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Bilingual brochures titled “It’s Hot Outside” </a:t>
            </a:r>
            <a:endParaRPr lang="en-US" sz="2400" spc="15" dirty="0">
              <a:solidFill>
                <a:srgbClr val="2021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4" name="Audio Recording Sep 30, 2023 at 8:36:56 PM">
            <a:hlinkClick r:id="" action="ppaction://media"/>
            <a:extLst>
              <a:ext uri="{FF2B5EF4-FFF2-40B4-BE49-F238E27FC236}">
                <a16:creationId xmlns:a16="http://schemas.microsoft.com/office/drawing/2014/main" id="{3BD333BB-0650-CA7A-CC96-EAF8A03461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6007" y="49235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2704-9CA7-BF46-9806-6A4156D6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1184"/>
            <a:ext cx="7729728" cy="1188720"/>
          </a:xfrm>
        </p:spPr>
        <p:txBody>
          <a:bodyPr>
            <a:normAutofit/>
          </a:bodyPr>
          <a:lstStyle/>
          <a:p>
            <a:r>
              <a:rPr lang="en-US" b="1" dirty="0"/>
              <a:t>Summary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F3C3-1C74-DF49-B424-B67EEE09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51315"/>
            <a:ext cx="8596668" cy="4741817"/>
          </a:xfrm>
        </p:spPr>
        <p:txBody>
          <a:bodyPr>
            <a:noAutofit/>
          </a:bodyPr>
          <a:lstStyle/>
          <a:p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Heat waves are very dangerous to public health</a:t>
            </a:r>
          </a:p>
          <a:p>
            <a:r>
              <a:rPr lang="en-US" sz="2400" spc="15" dirty="0">
                <a:solidFill>
                  <a:srgbClr val="202122"/>
                </a:solidFill>
                <a:latin typeface="Arial" panose="020B0604020202020204" pitchFamily="34" charset="0"/>
              </a:rPr>
              <a:t>Immediate term:</a:t>
            </a:r>
          </a:p>
          <a:p>
            <a:pPr lvl="1"/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hospital admissions climb</a:t>
            </a:r>
            <a:r>
              <a:rPr lang="en-US" sz="2400" dirty="0">
                <a:solidFill>
                  <a:srgbClr val="040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cardiovascular, kidney, and respiratory disorders</a:t>
            </a:r>
          </a:p>
          <a:p>
            <a:r>
              <a:rPr lang="en-US" sz="2400" spc="15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onger term: </a:t>
            </a:r>
          </a:p>
          <a:p>
            <a:pPr lvl="1"/>
            <a:r>
              <a:rPr lang="en-US" sz="24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cardiovascular disease, respiratory disease, and cerebrovascular disease</a:t>
            </a:r>
          </a:p>
          <a:p>
            <a:r>
              <a:rPr lang="en-US" sz="2400" spc="15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Individuals with limited ability to thermoregulate are a special population that must be considered </a:t>
            </a:r>
            <a:endParaRPr lang="en-US" sz="2400" dirty="0"/>
          </a:p>
        </p:txBody>
      </p:sp>
      <p:pic>
        <p:nvPicPr>
          <p:cNvPr id="4" name="Audio Recording Sep 30, 2023 at 8:37:42 PM">
            <a:hlinkClick r:id="" action="ppaction://media"/>
            <a:extLst>
              <a:ext uri="{FF2B5EF4-FFF2-40B4-BE49-F238E27FC236}">
                <a16:creationId xmlns:a16="http://schemas.microsoft.com/office/drawing/2014/main" id="{BA2E08A6-C1FB-BBD1-8AE0-40682717B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1404" y="53807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3331-CF34-B343-93E8-8AA13C66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7F52-5A04-E44E-8519-42E07D5E0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5" y="1250302"/>
            <a:ext cx="10319657" cy="528112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914400" lvl="2" indent="-457200">
              <a:buAutoNum type="arabicPeriod"/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Gongloff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How Long Can We Keep Living In Hot Boxes Like Phoenix? </a:t>
            </a:r>
            <a:r>
              <a:rPr lang="en-US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Washingon</a:t>
            </a:r>
            <a:r>
              <a:rPr lang="en-US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Post.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July 2023</a:t>
            </a:r>
          </a:p>
          <a:p>
            <a:pPr marL="914400" lvl="2" indent="-457200"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Arizona Department of Health Services Disaster Epidemiological Response Guide, January 2018.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14400" lvl="2" indent="-457200"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Office of Environmental Health. </a:t>
            </a:r>
            <a:r>
              <a:rPr lang="en-US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www.azdhs.gov/phs/oeh/heat/index.htm</a:t>
            </a:r>
            <a:r>
              <a:rPr lang="en-US" sz="24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l</a:t>
            </a:r>
            <a:r>
              <a:rPr lang="en-US" sz="24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July 2012</a:t>
            </a:r>
          </a:p>
          <a:p>
            <a:pPr marL="914400" lvl="2" indent="-457200">
              <a:buFont typeface="Arial" panose="020B0604020202020204" pitchFamily="34" charset="0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Arizona Department of Health Services, Extreme Weather and Public Health. Accessed September 16, 2023. </a:t>
            </a:r>
            <a:r>
              <a:rPr lang="en-US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https://www.azdhs.gov/preparedness/epidemiology-disease-control/extreme-weather/heat-safety/index.php#heat-home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2" indent="-457200">
              <a:buAutoNum type="arabicPeriod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Recording Sep 30, 2023 at 8:25:50 PM">
            <a:hlinkClick r:id="" action="ppaction://media"/>
            <a:extLst>
              <a:ext uri="{FF2B5EF4-FFF2-40B4-BE49-F238E27FC236}">
                <a16:creationId xmlns:a16="http://schemas.microsoft.com/office/drawing/2014/main" id="{92446A8C-E84B-24DE-437A-DDEF3C2A6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Audio Recording Sep 30, 2023 at 8:38:02 PM">
            <a:hlinkClick r:id="" action="ppaction://media"/>
            <a:extLst>
              <a:ext uri="{FF2B5EF4-FFF2-40B4-BE49-F238E27FC236}">
                <a16:creationId xmlns:a16="http://schemas.microsoft.com/office/drawing/2014/main" id="{AC6C9BB2-A11F-2D3A-7491-9A4BBEFFC0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62195" y="55716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{4687D62C-1195-F744-A170-FADCD9192967}tf10001120</Template>
  <TotalTime>960</TotalTime>
  <Words>421</Words>
  <Application>Microsoft Macintosh PowerPoint</Application>
  <PresentationFormat>Widescreen</PresentationFormat>
  <Paragraphs>71</Paragraphs>
  <Slides>8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Parcel</vt:lpstr>
      <vt:lpstr>MANAGEMENT OF PUBLIC HEALTH DISASTERS</vt:lpstr>
      <vt:lpstr>Introduction</vt:lpstr>
      <vt:lpstr>Facts of the Case</vt:lpstr>
      <vt:lpstr>Epidemiological Aspects</vt:lpstr>
      <vt:lpstr>Management</vt:lpstr>
      <vt:lpstr>Communications</vt:lpstr>
      <vt:lpstr>Summary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Health Disaster Preparedness &amp; Response</dc:title>
  <dc:creator>Nancy Daneau</dc:creator>
  <cp:lastModifiedBy>Nancy Daneau</cp:lastModifiedBy>
  <cp:revision>31</cp:revision>
  <cp:lastPrinted>2022-04-06T02:38:40Z</cp:lastPrinted>
  <dcterms:created xsi:type="dcterms:W3CDTF">2022-04-04T17:18:15Z</dcterms:created>
  <dcterms:modified xsi:type="dcterms:W3CDTF">2023-10-01T00:39:46Z</dcterms:modified>
</cp:coreProperties>
</file>