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Average"/>
      <p:regular r:id="rId22"/>
    </p:embeddedFont>
    <p:embeddedFont>
      <p:font typeface="Oswald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Average-regular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font" Target="fonts/Oswald-bold.fntdata"/><Relationship Id="rId12" Type="http://schemas.openxmlformats.org/officeDocument/2006/relationships/slide" Target="slides/slide7.xml"/><Relationship Id="rId23" Type="http://schemas.openxmlformats.org/officeDocument/2006/relationships/font" Target="fonts/Oswa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cd184c434613389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cd184c434613389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cd184c434613389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cd184c434613389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cd184c434613389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cd184c434613389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cd184c434613389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cd184c434613389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cd184c434613389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cd184c434613389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cd184c434613389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cd184c434613389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05f552e6d886e7c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05f552e6d886e7c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81259b764ed552a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81259b764ed552a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cd184c434613389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cd184c434613389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81259b764ed552a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81259b764ed552a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823f471bcc656d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823f471bcc656d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81259b764ed552a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81259b764ed552a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81259b764ed552a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81259b764ed552a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81259b764ed552a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81259b764ed552a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cd184c43461338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cd184c43461338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plastics: Drinks from bottles and straws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11700" y="295608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Hassan Abuhaliga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Ancient Civilizations</a:t>
            </a:r>
            <a:r>
              <a:rPr lang="en"/>
              <a:t> Casks and Urns</a:t>
            </a:r>
            <a:endParaRPr/>
          </a:p>
        </p:txBody>
      </p:sp>
      <p:sp>
        <p:nvSpPr>
          <p:cNvPr id="116" name="Google Shape;116;p22"/>
          <p:cNvSpPr txBox="1"/>
          <p:nvPr/>
        </p:nvSpPr>
        <p:spPr>
          <a:xfrm>
            <a:off x="4417486" y="2326855"/>
            <a:ext cx="17997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0003" y="1320814"/>
            <a:ext cx="5224000" cy="324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Medieval Societies</a:t>
            </a:r>
            <a:r>
              <a:rPr lang="en"/>
              <a:t> Waterskins</a:t>
            </a:r>
            <a:endParaRPr/>
          </a:p>
        </p:txBody>
      </p:sp>
      <p:sp>
        <p:nvSpPr>
          <p:cNvPr id="123" name="Google Shape;123;p23"/>
          <p:cNvSpPr txBox="1"/>
          <p:nvPr/>
        </p:nvSpPr>
        <p:spPr>
          <a:xfrm>
            <a:off x="4417486" y="2326855"/>
            <a:ext cx="17997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2004" y="1319384"/>
            <a:ext cx="3159999" cy="316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4337" y="1069151"/>
            <a:ext cx="2828950" cy="353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1600s</a:t>
            </a:r>
            <a:r>
              <a:rPr lang="en"/>
              <a:t> Clay Bottles</a:t>
            </a:r>
            <a:endParaRPr/>
          </a:p>
        </p:txBody>
      </p:sp>
      <p:sp>
        <p:nvSpPr>
          <p:cNvPr id="131" name="Google Shape;131;p24"/>
          <p:cNvSpPr txBox="1"/>
          <p:nvPr/>
        </p:nvSpPr>
        <p:spPr>
          <a:xfrm>
            <a:off x="4417486" y="2326855"/>
            <a:ext cx="17997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8888" y="1138311"/>
            <a:ext cx="4666225" cy="350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1700s</a:t>
            </a:r>
            <a:r>
              <a:rPr lang="en"/>
              <a:t> Bottled Water</a:t>
            </a:r>
            <a:endParaRPr/>
          </a:p>
        </p:txBody>
      </p:sp>
      <p:sp>
        <p:nvSpPr>
          <p:cNvPr id="138" name="Google Shape;138;p25"/>
          <p:cNvSpPr txBox="1"/>
          <p:nvPr/>
        </p:nvSpPr>
        <p:spPr>
          <a:xfrm>
            <a:off x="4417486" y="2326855"/>
            <a:ext cx="17997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0029" y="1215895"/>
            <a:ext cx="5523950" cy="335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54050" y="262650"/>
            <a:ext cx="2568300" cy="9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Plastic</a:t>
            </a:r>
            <a:endParaRPr/>
          </a:p>
        </p:txBody>
      </p:sp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9144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73727"/>
            <a:ext cx="4192124" cy="279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9604" y="2642839"/>
            <a:ext cx="3930226" cy="2304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9599" y="206937"/>
            <a:ext cx="2135886" cy="213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58" name="Google Shape;158;p28"/>
          <p:cNvSpPr txBox="1"/>
          <p:nvPr>
            <p:ph idx="1" type="body"/>
          </p:nvPr>
        </p:nvSpPr>
        <p:spPr>
          <a:xfrm>
            <a:off x="311700" y="1152475"/>
            <a:ext cx="8520600" cy="36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https://blog.bccresearch.com/birth-of-the-bottled-water-industry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https://www.tembopaper.com/news/history-of-paper-straws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https://www.qualitylogoproducts.com/promo-university/history-of-reusable-water-bottles.htm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https://mitte.co/2019/01/28/from-birth-to-ban-glass-to-plastic-a-global-history-of-bottled-water/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356988"/>
            <a:ext cx="8520600" cy="26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Oswald"/>
              <a:buChar char="●"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Introduction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Oswald"/>
              <a:buChar char="●"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History of drinking straws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Oswald"/>
              <a:buChar char="●"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History of bottled drinks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Oswald"/>
              <a:buChar char="●"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Plastic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Oswald"/>
              <a:buChar char="●"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Proposed Solutions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Oswald"/>
              <a:buChar char="●"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Conclusion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757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583650" y="526350"/>
            <a:ext cx="7976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 of drinking straws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3000 B.C.</a:t>
            </a:r>
            <a:r>
              <a:rPr lang="en"/>
              <a:t> Sumerians of Mesopotamia</a:t>
            </a:r>
            <a:endParaRPr/>
          </a:p>
        </p:txBody>
      </p:sp>
      <p:sp>
        <p:nvSpPr>
          <p:cNvPr id="82" name="Google Shape;82;p17"/>
          <p:cNvSpPr txBox="1"/>
          <p:nvPr/>
        </p:nvSpPr>
        <p:spPr>
          <a:xfrm>
            <a:off x="4417486" y="2326855"/>
            <a:ext cx="17997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3750" y="1199503"/>
            <a:ext cx="5116500" cy="342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1600s</a:t>
            </a:r>
            <a:r>
              <a:rPr lang="en"/>
              <a:t> Bombilla Tea-filtering Straws</a:t>
            </a:r>
            <a:endParaRPr/>
          </a:p>
        </p:txBody>
      </p:sp>
      <p:sp>
        <p:nvSpPr>
          <p:cNvPr id="89" name="Google Shape;89;p18"/>
          <p:cNvSpPr txBox="1"/>
          <p:nvPr/>
        </p:nvSpPr>
        <p:spPr>
          <a:xfrm>
            <a:off x="4417486" y="2326855"/>
            <a:ext cx="17997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5875" y="1195936"/>
            <a:ext cx="4612250" cy="34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1800s</a:t>
            </a:r>
            <a:r>
              <a:rPr lang="en"/>
              <a:t> Straws Made from Grains</a:t>
            </a:r>
            <a:endParaRPr/>
          </a:p>
        </p:txBody>
      </p:sp>
      <p:sp>
        <p:nvSpPr>
          <p:cNvPr id="96" name="Google Shape;96;p19"/>
          <p:cNvSpPr txBox="1"/>
          <p:nvPr/>
        </p:nvSpPr>
        <p:spPr>
          <a:xfrm>
            <a:off x="4417486" y="2326855"/>
            <a:ext cx="17997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2825" y="1107475"/>
            <a:ext cx="3615351" cy="361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085" y="1310325"/>
            <a:ext cx="4383168" cy="328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1888</a:t>
            </a:r>
            <a:r>
              <a:rPr lang="en"/>
              <a:t> Marvin Stone</a:t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 rotWithShape="1">
          <a:blip r:embed="rId3">
            <a:alphaModFix/>
          </a:blip>
          <a:srcRect b="0" l="0" r="0" t="1166"/>
          <a:stretch/>
        </p:blipFill>
        <p:spPr>
          <a:xfrm>
            <a:off x="4572000" y="144000"/>
            <a:ext cx="4100600" cy="485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 rotWithShape="1">
          <a:blip r:embed="rId4">
            <a:alphaModFix/>
          </a:blip>
          <a:srcRect b="19173" l="13793" r="11730" t="2086"/>
          <a:stretch/>
        </p:blipFill>
        <p:spPr>
          <a:xfrm>
            <a:off x="1202479" y="1363419"/>
            <a:ext cx="2122375" cy="300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583650" y="526350"/>
            <a:ext cx="7976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 of bottled drinks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