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3"/>
    <p:sldMasterId id="214748366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6858000" cx="12192000"/>
  <p:notesSz cx="6858000" cy="9144000"/>
  <p:embeddedFontLst>
    <p:embeddedFont>
      <p:font typeface="Lato"/>
      <p:regular r:id="rId19"/>
      <p:bold r:id="rId20"/>
      <p:italic r:id="rId21"/>
      <p:boldItalic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Lato-bold.fntdata"/><Relationship Id="rId11" Type="http://schemas.openxmlformats.org/officeDocument/2006/relationships/slide" Target="slides/slide6.xml"/><Relationship Id="rId22" Type="http://schemas.openxmlformats.org/officeDocument/2006/relationships/font" Target="fonts/Lato-boldItalic.fntdata"/><Relationship Id="rId10" Type="http://schemas.openxmlformats.org/officeDocument/2006/relationships/slide" Target="slides/slide5.xml"/><Relationship Id="rId21" Type="http://schemas.openxmlformats.org/officeDocument/2006/relationships/font" Target="fonts/Lato-italic.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Lato-regular.fntdata"/><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ward</a:t>
            </a:r>
            <a:endParaRPr/>
          </a:p>
        </p:txBody>
      </p:sp>
      <p:sp>
        <p:nvSpPr>
          <p:cNvPr id="178" name="Google Shape;17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ward</a:t>
            </a:r>
            <a:endParaRPr/>
          </a:p>
        </p:txBody>
      </p:sp>
      <p:sp>
        <p:nvSpPr>
          <p:cNvPr id="189" name="Google Shape;189;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df7073819d_0_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df7073819d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fanisi</a:t>
            </a:r>
            <a:endParaRPr/>
          </a:p>
        </p:txBody>
      </p:sp>
      <p:sp>
        <p:nvSpPr>
          <p:cNvPr id="108" name="Google Shape;10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df7073819d_0_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df7073819d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hannah</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ward</a:t>
            </a:r>
            <a:endParaRPr/>
          </a:p>
        </p:txBody>
      </p:sp>
      <p:sp>
        <p:nvSpPr>
          <p:cNvPr id="123" name="Google Shape;12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hannah</a:t>
            </a:r>
            <a:endParaRPr/>
          </a:p>
          <a:p>
            <a:pPr indent="0" lvl="0" marL="0" rtl="0" algn="l">
              <a:spcBef>
                <a:spcPts val="0"/>
              </a:spcBef>
              <a:spcAft>
                <a:spcPts val="0"/>
              </a:spcAft>
              <a:buNone/>
            </a:pPr>
            <a:r>
              <a:rPr lang="en-US"/>
              <a:t>methods that can be easily accessible -- anyone with iron and scissors and ironing paper could do plastic bags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iterations / challenges</a:t>
            </a:r>
            <a:endParaRPr/>
          </a:p>
          <a:p>
            <a:pPr indent="0" lvl="0" marL="0" rtl="0" algn="l">
              <a:spcBef>
                <a:spcPts val="0"/>
              </a:spcBef>
              <a:spcAft>
                <a:spcPts val="0"/>
              </a:spcAft>
              <a:buNone/>
            </a:pPr>
            <a:r>
              <a:rPr lang="en-US"/>
              <a:t>bending / </a:t>
            </a:r>
            <a:r>
              <a:rPr lang="en-US"/>
              <a:t>folding</a:t>
            </a:r>
            <a:r>
              <a:rPr lang="en-US"/>
              <a:t>-  wasnt as malleable as we thought</a:t>
            </a:r>
            <a:endParaRPr/>
          </a:p>
          <a:p>
            <a:pPr indent="0" lvl="0" marL="0" rtl="0" algn="l">
              <a:spcBef>
                <a:spcPts val="0"/>
              </a:spcBef>
              <a:spcAft>
                <a:spcPts val="0"/>
              </a:spcAft>
              <a:buNone/>
            </a:pPr>
            <a:r>
              <a:rPr lang="en-US"/>
              <a:t>heat gun then started to melt</a:t>
            </a:r>
            <a:endParaRPr/>
          </a:p>
        </p:txBody>
      </p:sp>
      <p:sp>
        <p:nvSpPr>
          <p:cNvPr id="140" name="Google Shape;14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df7073819d_0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df7073819d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fanisi and hannah</a:t>
            </a:r>
            <a:endParaRPr/>
          </a:p>
          <a:p>
            <a:pPr indent="0" lvl="0" marL="0" rtl="0" algn="l">
              <a:spcBef>
                <a:spcPts val="0"/>
              </a:spcBef>
              <a:spcAft>
                <a:spcPts val="0"/>
              </a:spcAft>
              <a:buNone/>
            </a:pPr>
            <a:r>
              <a:rPr lang="en-US"/>
              <a:t>number 2 plastic HDPE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df70a121e2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df70a121e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df7073819d_0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df7073819d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future iterations - how to improve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lighter to make more luminous</a:t>
            </a:r>
            <a:endParaRPr/>
          </a:p>
          <a:p>
            <a:pPr indent="0" lvl="0" marL="0" rtl="0" algn="l">
              <a:spcBef>
                <a:spcPts val="0"/>
              </a:spcBef>
              <a:spcAft>
                <a:spcPts val="0"/>
              </a:spcAft>
              <a:buNone/>
            </a:pPr>
            <a:r>
              <a:rPr lang="en-US"/>
              <a:t>darker to make patterns more distinct</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US" sz="900">
                <a:solidFill>
                  <a:schemeClr val="dk1"/>
                </a:solidFill>
                <a:highlight>
                  <a:srgbClr val="FFFFFF"/>
                </a:highlight>
                <a:latin typeface="Verdana"/>
                <a:ea typeface="Verdana"/>
                <a:cs typeface="Verdana"/>
                <a:sym typeface="Verdana"/>
              </a:rPr>
              <a:t>The final stage of implementation would consist of setting up a solar panel to illuminate the bottle. This has been done in many contexts, and eliminates the need for watertight insertion into ceilings, because the light and lantern could be set up anywhere after being charged by a solar panel in the way.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14" name="Google Shape;14;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2" name="Shape 72"/>
        <p:cNvGrpSpPr/>
        <p:nvPr/>
      </p:nvGrpSpPr>
      <p:grpSpPr>
        <a:xfrm>
          <a:off x="0" y="0"/>
          <a:ext cx="0" cy="0"/>
          <a:chOff x="0" y="0"/>
          <a:chExt cx="0" cy="0"/>
        </a:xfrm>
      </p:grpSpPr>
      <p:sp>
        <p:nvSpPr>
          <p:cNvPr id="73" name="Google Shape;73;p1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5" name="Google Shape;75;p1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6" name="Google Shape;76;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9" name="Shape 79"/>
        <p:cNvGrpSpPr/>
        <p:nvPr/>
      </p:nvGrpSpPr>
      <p:grpSpPr>
        <a:xfrm>
          <a:off x="0" y="0"/>
          <a:ext cx="0" cy="0"/>
          <a:chOff x="0" y="0"/>
          <a:chExt cx="0" cy="0"/>
        </a:xfrm>
      </p:grpSpPr>
      <p:sp>
        <p:nvSpPr>
          <p:cNvPr id="80" name="Google Shape;80;p1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13"/>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82" name="Google Shape;82;p1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3" name="Google Shape;83;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6" name="Shape 86"/>
        <p:cNvGrpSpPr/>
        <p:nvPr/>
      </p:nvGrpSpPr>
      <p:grpSpPr>
        <a:xfrm>
          <a:off x="0" y="0"/>
          <a:ext cx="0" cy="0"/>
          <a:chOff x="0" y="0"/>
          <a:chExt cx="0" cy="0"/>
        </a:xfrm>
      </p:grpSpPr>
      <p:sp>
        <p:nvSpPr>
          <p:cNvPr id="87" name="Google Shape;87;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1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2" name="Shape 92"/>
        <p:cNvGrpSpPr/>
        <p:nvPr/>
      </p:nvGrpSpPr>
      <p:grpSpPr>
        <a:xfrm>
          <a:off x="0" y="0"/>
          <a:ext cx="0" cy="0"/>
          <a:chOff x="0" y="0"/>
          <a:chExt cx="0" cy="0"/>
        </a:xfrm>
      </p:grpSpPr>
      <p:sp>
        <p:nvSpPr>
          <p:cNvPr id="93" name="Google Shape;93;p1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 name="Google Shape;94;p1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 name="Google Shape;95;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0" name="Google Shape;20;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9" name="Shape 29"/>
        <p:cNvGrpSpPr/>
        <p:nvPr/>
      </p:nvGrpSpPr>
      <p:grpSpPr>
        <a:xfrm>
          <a:off x="0" y="0"/>
          <a:ext cx="0" cy="0"/>
          <a:chOff x="0" y="0"/>
          <a:chExt cx="0" cy="0"/>
        </a:xfrm>
      </p:grpSpPr>
      <p:sp>
        <p:nvSpPr>
          <p:cNvPr id="30" name="Google Shape;30;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5" name="Shape 35"/>
        <p:cNvGrpSpPr/>
        <p:nvPr/>
      </p:nvGrpSpPr>
      <p:grpSpPr>
        <a:xfrm>
          <a:off x="0" y="0"/>
          <a:ext cx="0" cy="0"/>
          <a:chOff x="0" y="0"/>
          <a:chExt cx="0" cy="0"/>
        </a:xfrm>
      </p:grpSpPr>
      <p:sp>
        <p:nvSpPr>
          <p:cNvPr id="36" name="Google Shape;36;p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8" name="Google Shape;38;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1" name="Shape 41"/>
        <p:cNvGrpSpPr/>
        <p:nvPr/>
      </p:nvGrpSpPr>
      <p:grpSpPr>
        <a:xfrm>
          <a:off x="0" y="0"/>
          <a:ext cx="0" cy="0"/>
          <a:chOff x="0" y="0"/>
          <a:chExt cx="0" cy="0"/>
        </a:xfrm>
      </p:grpSpPr>
      <p:sp>
        <p:nvSpPr>
          <p:cNvPr id="42" name="Google Shape;42;p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4" name="Google Shape;44;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7" name="Shape 47"/>
        <p:cNvGrpSpPr/>
        <p:nvPr/>
      </p:nvGrpSpPr>
      <p:grpSpPr>
        <a:xfrm>
          <a:off x="0" y="0"/>
          <a:ext cx="0" cy="0"/>
          <a:chOff x="0" y="0"/>
          <a:chExt cx="0" cy="0"/>
        </a:xfrm>
      </p:grpSpPr>
      <p:sp>
        <p:nvSpPr>
          <p:cNvPr id="48" name="Google Shape;48;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4" name="Shape 54"/>
        <p:cNvGrpSpPr/>
        <p:nvPr/>
      </p:nvGrpSpPr>
      <p:grpSpPr>
        <a:xfrm>
          <a:off x="0" y="0"/>
          <a:ext cx="0" cy="0"/>
          <a:chOff x="0" y="0"/>
          <a:chExt cx="0" cy="0"/>
        </a:xfrm>
      </p:grpSpPr>
      <p:sp>
        <p:nvSpPr>
          <p:cNvPr id="55" name="Google Shape;55;p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7" name="Google Shape;57;p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9" name="Google Shape;59;p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3" name="Shape 63"/>
        <p:cNvGrpSpPr/>
        <p:nvPr/>
      </p:nvGrpSpPr>
      <p:grpSpPr>
        <a:xfrm>
          <a:off x="0" y="0"/>
          <a:ext cx="0" cy="0"/>
          <a:chOff x="0" y="0"/>
          <a:chExt cx="0" cy="0"/>
        </a:xfrm>
      </p:grpSpPr>
      <p:sp>
        <p:nvSpPr>
          <p:cNvPr id="64" name="Google Shape;64;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8" name="Shape 68"/>
        <p:cNvGrpSpPr/>
        <p:nvPr/>
      </p:nvGrpSpPr>
      <p:grpSpPr>
        <a:xfrm>
          <a:off x="0" y="0"/>
          <a:ext cx="0" cy="0"/>
          <a:chOff x="0" y="0"/>
          <a:chExt cx="0" cy="0"/>
        </a:xfrm>
      </p:grpSpPr>
      <p:sp>
        <p:nvSpPr>
          <p:cNvPr id="69" name="Google Shape;69;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11" Type="http://schemas.openxmlformats.org/officeDocument/2006/relationships/slideLayout" Target="../slideLayouts/slideLayout13.xml"/><Relationship Id="rId10" Type="http://schemas.openxmlformats.org/officeDocument/2006/relationships/slideLayout" Target="../slideLayouts/slideLayout12.xml"/><Relationship Id="rId12" Type="http://schemas.openxmlformats.org/officeDocument/2006/relationships/theme" Target="../theme/theme2.xml"/><Relationship Id="rId9" Type="http://schemas.openxmlformats.org/officeDocument/2006/relationships/slideLayout" Target="../slideLayouts/slideLayout11.xml"/><Relationship Id="rId5" Type="http://schemas.openxmlformats.org/officeDocument/2006/relationships/slideLayout" Target="../slideLayouts/slideLayout7.xml"/><Relationship Id="rId6" Type="http://schemas.openxmlformats.org/officeDocument/2006/relationships/slideLayout" Target="../slideLayouts/slideLayout8.xml"/><Relationship Id="rId7" Type="http://schemas.openxmlformats.org/officeDocument/2006/relationships/slideLayout" Target="../slideLayouts/slideLayout9.xml"/><Relationship Id="rId8"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 name="Shape 23"/>
        <p:cNvGrpSpPr/>
        <p:nvPr/>
      </p:nvGrpSpPr>
      <p:grpSpPr>
        <a:xfrm>
          <a:off x="0" y="0"/>
          <a:ext cx="0" cy="0"/>
          <a:chOff x="0" y="0"/>
          <a:chExt cx="0" cy="0"/>
        </a:xfrm>
      </p:grpSpPr>
      <p:sp>
        <p:nvSpPr>
          <p:cNvPr id="24" name="Google Shape;24;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5" name="Google Shape;25;p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 name="Google Shape;26;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7" name="Google Shape;27;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8" name="Google Shape;28;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25.png"/><Relationship Id="rId5" Type="http://schemas.openxmlformats.org/officeDocument/2006/relationships/hyperlink" Target="http://drive.google.com/file/d/1MNjgaDPqcMfvggOI6g7lNP3DYuk7GB_9/view" TargetMode="External"/><Relationship Id="rId6"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24.png"/><Relationship Id="rId5" Type="http://schemas.openxmlformats.org/officeDocument/2006/relationships/hyperlink" Target="http://drive.google.com/file/d/1FiGp9HgZapeRAOLZnLtbtpSQfGMJ0zdn/view" TargetMode="External"/><Relationship Id="rId6"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3.jp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www.wur.nl/en/Research-Results/Research-Institutes/Environmental-Research/Programmes/Green-Climate-Solutions/Climate-smart-agriculture.htm" TargetMode="External"/><Relationship Id="rId4" Type="http://schemas.openxmlformats.org/officeDocument/2006/relationships/hyperlink" Target="https://www.wionews.com/india-news/double-crisis-natural-disasters-dont-stop-for-coronadvirus-308890" TargetMode="External"/><Relationship Id="rId11" Type="http://schemas.openxmlformats.org/officeDocument/2006/relationships/hyperlink" Target="https://www.ready.gov/power-outages" TargetMode="External"/><Relationship Id="rId10" Type="http://schemas.openxmlformats.org/officeDocument/2006/relationships/hyperlink" Target="https://www.schemecolor.com/earthy-green-and-brown.php" TargetMode="External"/><Relationship Id="rId12" Type="http://schemas.openxmlformats.org/officeDocument/2006/relationships/hyperlink" Target="https://revolve.media/circular/liter-of-light-repurposes-bottles-rural-communities" TargetMode="External"/><Relationship Id="rId9" Type="http://schemas.openxmlformats.org/officeDocument/2006/relationships/hyperlink" Target="https://www.color-hex.com/color-palette/45299" TargetMode="External"/><Relationship Id="rId5" Type="http://schemas.openxmlformats.org/officeDocument/2006/relationships/hyperlink" Target="https://www.thisiscolossal.com/2013/02/urban-vertical-garden-built-from-hundreds-of-recycled-soda-bottles/" TargetMode="External"/><Relationship Id="rId6" Type="http://schemas.openxmlformats.org/officeDocument/2006/relationships/hyperlink" Target="https://www.bouf.com/vendors/sarah-turner-eco-art-design/" TargetMode="External"/><Relationship Id="rId7" Type="http://schemas.openxmlformats.org/officeDocument/2006/relationships/hyperlink" Target="https://smartrecycleideas.wordpress.com/2014/08/13/creative-plastic-recycling-ideas-for-plastic-straws-1/" TargetMode="External"/><Relationship Id="rId8" Type="http://schemas.openxmlformats.org/officeDocument/2006/relationships/hyperlink" Target="https://www.weforum.org/agenda/2019/12/extreme-weather-climate-change-displaced/"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jpg"/><Relationship Id="rId4" Type="http://schemas.openxmlformats.org/officeDocument/2006/relationships/image" Target="../media/image4.jpg"/><Relationship Id="rId5" Type="http://schemas.openxmlformats.org/officeDocument/2006/relationships/image" Target="../media/image5.jpg"/><Relationship Id="rId6" Type="http://schemas.openxmlformats.org/officeDocument/2006/relationships/image" Target="../media/image13.jpg"/><Relationship Id="rId7" Type="http://schemas.openxmlformats.org/officeDocument/2006/relationships/image" Target="../media/image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g"/><Relationship Id="rId4" Type="http://schemas.openxmlformats.org/officeDocument/2006/relationships/image" Target="../media/image9.jpg"/><Relationship Id="rId5" Type="http://schemas.openxmlformats.org/officeDocument/2006/relationships/image" Target="../media/image11.jpg"/><Relationship Id="rId6" Type="http://schemas.openxmlformats.org/officeDocument/2006/relationships/image" Target="../media/image3.jpg"/><Relationship Id="rId7" Type="http://schemas.openxmlformats.org/officeDocument/2006/relationships/image" Target="../media/image15.jpg"/><Relationship Id="rId8" Type="http://schemas.openxmlformats.org/officeDocument/2006/relationships/image" Target="../media/image1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8.png"/><Relationship Id="rId4" Type="http://schemas.openxmlformats.org/officeDocument/2006/relationships/image" Target="../media/image3.jpg"/><Relationship Id="rId5" Type="http://schemas.openxmlformats.org/officeDocument/2006/relationships/image" Target="../media/image9.jpg"/><Relationship Id="rId6" Type="http://schemas.openxmlformats.org/officeDocument/2006/relationships/image" Target="../media/image1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6.png"/><Relationship Id="rId4" Type="http://schemas.openxmlformats.org/officeDocument/2006/relationships/image" Target="../media/image22.png"/><Relationship Id="rId5" Type="http://schemas.openxmlformats.org/officeDocument/2006/relationships/image" Target="../media/image20.png"/><Relationship Id="rId6"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1" name="Shape 101"/>
        <p:cNvGrpSpPr/>
        <p:nvPr/>
      </p:nvGrpSpPr>
      <p:grpSpPr>
        <a:xfrm>
          <a:off x="0" y="0"/>
          <a:ext cx="0" cy="0"/>
          <a:chOff x="0" y="0"/>
          <a:chExt cx="0" cy="0"/>
        </a:xfrm>
      </p:grpSpPr>
      <p:sp>
        <p:nvSpPr>
          <p:cNvPr id="102" name="Google Shape;102;p16"/>
          <p:cNvSpPr/>
          <p:nvPr/>
        </p:nvSpPr>
        <p:spPr>
          <a:xfrm>
            <a:off x="0" y="0"/>
            <a:ext cx="12192000" cy="6857999"/>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03" name="Google Shape;103;p16"/>
          <p:cNvPicPr preferRelativeResize="0"/>
          <p:nvPr/>
        </p:nvPicPr>
        <p:blipFill rotWithShape="1">
          <a:blip r:embed="rId3">
            <a:alphaModFix amt="50000"/>
          </a:blip>
          <a:srcRect b="13944" l="0" r="0" t="11055"/>
          <a:stretch/>
        </p:blipFill>
        <p:spPr>
          <a:xfrm>
            <a:off x="20" y="1"/>
            <a:ext cx="12191980" cy="6857999"/>
          </a:xfrm>
          <a:prstGeom prst="rect">
            <a:avLst/>
          </a:prstGeom>
          <a:noFill/>
          <a:ln>
            <a:noFill/>
          </a:ln>
        </p:spPr>
      </p:pic>
      <p:sp>
        <p:nvSpPr>
          <p:cNvPr id="104" name="Google Shape;104;p16"/>
          <p:cNvSpPr txBox="1"/>
          <p:nvPr>
            <p:ph type="ctrTitle"/>
          </p:nvPr>
        </p:nvSpPr>
        <p:spPr>
          <a:xfrm>
            <a:off x="1524000" y="1122362"/>
            <a:ext cx="9144000" cy="2900518"/>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6000"/>
              <a:buFont typeface="Calibri"/>
              <a:buNone/>
            </a:pPr>
            <a:r>
              <a:rPr lang="en-US">
                <a:solidFill>
                  <a:srgbClr val="FFFFFF"/>
                </a:solidFill>
              </a:rPr>
              <a:t>Upcycling Light</a:t>
            </a:r>
            <a:endParaRPr/>
          </a:p>
        </p:txBody>
      </p:sp>
      <p:sp>
        <p:nvSpPr>
          <p:cNvPr id="105" name="Google Shape;105;p16"/>
          <p:cNvSpPr txBox="1"/>
          <p:nvPr>
            <p:ph idx="1" type="subTitle"/>
          </p:nvPr>
        </p:nvSpPr>
        <p:spPr>
          <a:xfrm>
            <a:off x="1524000" y="4159404"/>
            <a:ext cx="9144000" cy="1098395"/>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FFFFFF"/>
              </a:buClr>
              <a:buSzPts val="2400"/>
              <a:buNone/>
            </a:pPr>
            <a:r>
              <a:rPr lang="en-US">
                <a:solidFill>
                  <a:srgbClr val="FFFFFF"/>
                </a:solidFill>
              </a:rPr>
              <a:t>Fanisi, Hannah, Ward</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9" name="Shape 179"/>
        <p:cNvGrpSpPr/>
        <p:nvPr/>
      </p:nvGrpSpPr>
      <p:grpSpPr>
        <a:xfrm>
          <a:off x="0" y="0"/>
          <a:ext cx="0" cy="0"/>
          <a:chOff x="0" y="0"/>
          <a:chExt cx="0" cy="0"/>
        </a:xfrm>
      </p:grpSpPr>
      <p:sp>
        <p:nvSpPr>
          <p:cNvPr id="180" name="Google Shape;180;p25"/>
          <p:cNvSpPr/>
          <p:nvPr/>
        </p:nvSpPr>
        <p:spPr>
          <a:xfrm>
            <a:off x="0" y="0"/>
            <a:ext cx="12192000" cy="6858000"/>
          </a:xfrm>
          <a:prstGeom prst="rect">
            <a:avLst/>
          </a:prstGeom>
          <a:solidFill>
            <a:srgbClr val="7F7F7F">
              <a:alpha val="8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1" name="Google Shape;181;p25"/>
          <p:cNvSpPr/>
          <p:nvPr/>
        </p:nvSpPr>
        <p:spPr>
          <a:xfrm>
            <a:off x="461331" y="480060"/>
            <a:ext cx="4180332" cy="2788074"/>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2" name="Google Shape;182;p25"/>
          <p:cNvSpPr/>
          <p:nvPr/>
        </p:nvSpPr>
        <p:spPr>
          <a:xfrm>
            <a:off x="461331" y="3603670"/>
            <a:ext cx="4180332" cy="2788074"/>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3" name="Google Shape;183;p25"/>
          <p:cNvSpPr/>
          <p:nvPr/>
        </p:nvSpPr>
        <p:spPr>
          <a:xfrm>
            <a:off x="4980596" y="487090"/>
            <a:ext cx="6741849" cy="589788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84" name="Google Shape;184;p25"/>
          <p:cNvPicPr preferRelativeResize="0"/>
          <p:nvPr/>
        </p:nvPicPr>
        <p:blipFill rotWithShape="1">
          <a:blip r:embed="rId3">
            <a:alphaModFix/>
          </a:blip>
          <a:srcRect b="0" l="0" r="0" t="0"/>
          <a:stretch/>
        </p:blipFill>
        <p:spPr>
          <a:xfrm>
            <a:off x="880263" y="3828877"/>
            <a:ext cx="3339516" cy="2337660"/>
          </a:xfrm>
          <a:prstGeom prst="rect">
            <a:avLst/>
          </a:prstGeom>
          <a:noFill/>
          <a:ln>
            <a:noFill/>
          </a:ln>
        </p:spPr>
      </p:pic>
      <p:pic>
        <p:nvPicPr>
          <p:cNvPr id="185" name="Google Shape;185;p25"/>
          <p:cNvPicPr preferRelativeResize="0"/>
          <p:nvPr/>
        </p:nvPicPr>
        <p:blipFill rotWithShape="1">
          <a:blip r:embed="rId4">
            <a:alphaModFix/>
          </a:blip>
          <a:srcRect b="0" l="0" r="0" t="0"/>
          <a:stretch/>
        </p:blipFill>
        <p:spPr>
          <a:xfrm>
            <a:off x="1140817" y="662966"/>
            <a:ext cx="2818407" cy="2422262"/>
          </a:xfrm>
          <a:prstGeom prst="rect">
            <a:avLst/>
          </a:prstGeom>
          <a:noFill/>
          <a:ln>
            <a:noFill/>
          </a:ln>
        </p:spPr>
      </p:pic>
      <p:pic>
        <p:nvPicPr>
          <p:cNvPr id="186" name="Google Shape;186;p25" title="Movie on 09-06-2021 at 9.02 PM #2.mov">
            <a:hlinkClick r:id="rId5"/>
          </p:cNvPr>
          <p:cNvPicPr preferRelativeResize="0"/>
          <p:nvPr/>
        </p:nvPicPr>
        <p:blipFill>
          <a:blip r:embed="rId6">
            <a:alphaModFix/>
          </a:blip>
          <a:stretch>
            <a:fillRect/>
          </a:stretch>
        </p:blipFill>
        <p:spPr>
          <a:xfrm>
            <a:off x="5245275" y="1099313"/>
            <a:ext cx="6212500" cy="4659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1000"/>
                                        <p:tgtEl>
                                          <p:spTgt spid="1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0" name="Shape 190"/>
        <p:cNvGrpSpPr/>
        <p:nvPr/>
      </p:nvGrpSpPr>
      <p:grpSpPr>
        <a:xfrm>
          <a:off x="0" y="0"/>
          <a:ext cx="0" cy="0"/>
          <a:chOff x="0" y="0"/>
          <a:chExt cx="0" cy="0"/>
        </a:xfrm>
      </p:grpSpPr>
      <p:sp>
        <p:nvSpPr>
          <p:cNvPr id="191" name="Google Shape;191;p26"/>
          <p:cNvSpPr/>
          <p:nvPr/>
        </p:nvSpPr>
        <p:spPr>
          <a:xfrm>
            <a:off x="0" y="0"/>
            <a:ext cx="12192000" cy="6858000"/>
          </a:xfrm>
          <a:prstGeom prst="rect">
            <a:avLst/>
          </a:prstGeom>
          <a:solidFill>
            <a:srgbClr val="7F7F7F">
              <a:alpha val="8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2" name="Google Shape;192;p26"/>
          <p:cNvSpPr/>
          <p:nvPr/>
        </p:nvSpPr>
        <p:spPr>
          <a:xfrm>
            <a:off x="461331" y="480060"/>
            <a:ext cx="4180332" cy="2788074"/>
          </a:xfrm>
          <a:prstGeom prst="rect">
            <a:avLst/>
          </a:prstGeom>
          <a:solidFill>
            <a:srgbClr val="FFFFFF"/>
          </a:solidFill>
          <a:ln cap="flat" cmpd="sng" w="19050">
            <a:solidFill>
              <a:srgbClr val="629CA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3" name="Google Shape;193;p26"/>
          <p:cNvSpPr/>
          <p:nvPr/>
        </p:nvSpPr>
        <p:spPr>
          <a:xfrm>
            <a:off x="461331" y="3603670"/>
            <a:ext cx="4180332" cy="2788074"/>
          </a:xfrm>
          <a:prstGeom prst="rect">
            <a:avLst/>
          </a:prstGeom>
          <a:solidFill>
            <a:srgbClr val="FFFFFF"/>
          </a:solidFill>
          <a:ln cap="flat" cmpd="sng" w="19050">
            <a:solidFill>
              <a:srgbClr val="629CA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94" name="Google Shape;194;p26"/>
          <p:cNvPicPr preferRelativeResize="0"/>
          <p:nvPr/>
        </p:nvPicPr>
        <p:blipFill rotWithShape="1">
          <a:blip r:embed="rId3">
            <a:alphaModFix/>
          </a:blip>
          <a:srcRect b="0" l="21695" r="6100" t="0"/>
          <a:stretch/>
        </p:blipFill>
        <p:spPr>
          <a:xfrm>
            <a:off x="710185" y="3748194"/>
            <a:ext cx="3679672" cy="2471631"/>
          </a:xfrm>
          <a:prstGeom prst="rect">
            <a:avLst/>
          </a:prstGeom>
          <a:noFill/>
          <a:ln>
            <a:noFill/>
          </a:ln>
        </p:spPr>
      </p:pic>
      <p:sp>
        <p:nvSpPr>
          <p:cNvPr id="195" name="Google Shape;195;p26"/>
          <p:cNvSpPr/>
          <p:nvPr/>
        </p:nvSpPr>
        <p:spPr>
          <a:xfrm>
            <a:off x="4980596" y="487090"/>
            <a:ext cx="6741849" cy="589788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96" name="Google Shape;196;p26"/>
          <p:cNvPicPr preferRelativeResize="0"/>
          <p:nvPr/>
        </p:nvPicPr>
        <p:blipFill rotWithShape="1">
          <a:blip r:embed="rId4">
            <a:alphaModFix/>
          </a:blip>
          <a:srcRect b="0" l="5825" r="14083" t="7640"/>
          <a:stretch/>
        </p:blipFill>
        <p:spPr>
          <a:xfrm>
            <a:off x="657516" y="817518"/>
            <a:ext cx="3785009" cy="2113157"/>
          </a:xfrm>
          <a:prstGeom prst="rect">
            <a:avLst/>
          </a:prstGeom>
          <a:noFill/>
          <a:ln>
            <a:noFill/>
          </a:ln>
        </p:spPr>
      </p:pic>
      <p:pic>
        <p:nvPicPr>
          <p:cNvPr id="197" name="Google Shape;197;p26" title="CBC47ACD-F571-42A1-8A8D-2D8292A38BE4.MOV">
            <a:hlinkClick r:id="rId5"/>
          </p:cNvPr>
          <p:cNvPicPr preferRelativeResize="0"/>
          <p:nvPr/>
        </p:nvPicPr>
        <p:blipFill>
          <a:blip r:embed="rId6">
            <a:alphaModFix/>
          </a:blip>
          <a:stretch>
            <a:fillRect/>
          </a:stretch>
        </p:blipFill>
        <p:spPr>
          <a:xfrm>
            <a:off x="5302900" y="1133925"/>
            <a:ext cx="6138775" cy="4604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1000"/>
                                        <p:tgtEl>
                                          <p:spTgt spid="1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27"/>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203" name="Google Shape;203;p27"/>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204" name="Google Shape;204;p27"/>
          <p:cNvPicPr preferRelativeResize="0"/>
          <p:nvPr/>
        </p:nvPicPr>
        <p:blipFill>
          <a:blip r:embed="rId3">
            <a:alphaModFix/>
          </a:blip>
          <a:stretch>
            <a:fillRect/>
          </a:stretch>
        </p:blipFill>
        <p:spPr>
          <a:xfrm>
            <a:off x="155575" y="-481350"/>
            <a:ext cx="5943600" cy="7924800"/>
          </a:xfrm>
          <a:prstGeom prst="rect">
            <a:avLst/>
          </a:prstGeom>
          <a:noFill/>
          <a:ln>
            <a:noFill/>
          </a:ln>
        </p:spPr>
      </p:pic>
      <p:pic>
        <p:nvPicPr>
          <p:cNvPr id="205" name="Google Shape;205;p27"/>
          <p:cNvPicPr preferRelativeResize="0"/>
          <p:nvPr/>
        </p:nvPicPr>
        <p:blipFill>
          <a:blip r:embed="rId4">
            <a:alphaModFix/>
          </a:blip>
          <a:stretch>
            <a:fillRect/>
          </a:stretch>
        </p:blipFill>
        <p:spPr>
          <a:xfrm>
            <a:off x="6099175" y="-664325"/>
            <a:ext cx="5943600" cy="79248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Citations for mood board:</a:t>
            </a:r>
            <a:br>
              <a:rPr lang="en-US"/>
            </a:br>
            <a:endParaRPr/>
          </a:p>
        </p:txBody>
      </p:sp>
      <p:sp>
        <p:nvSpPr>
          <p:cNvPr id="211" name="Google Shape;211;p2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62500" lnSpcReduction="20000"/>
          </a:bodyPr>
          <a:lstStyle/>
          <a:p>
            <a:pPr indent="-228600" lvl="0" marL="228600" rtl="0" algn="l">
              <a:lnSpc>
                <a:spcPct val="90000"/>
              </a:lnSpc>
              <a:spcBef>
                <a:spcPts val="0"/>
              </a:spcBef>
              <a:spcAft>
                <a:spcPts val="0"/>
              </a:spcAft>
              <a:buClr>
                <a:schemeClr val="dk1"/>
              </a:buClr>
              <a:buSzPct val="100000"/>
              <a:buChar char="•"/>
            </a:pPr>
            <a:r>
              <a:rPr lang="en-US"/>
              <a:t>Solar panel: </a:t>
            </a:r>
            <a:r>
              <a:rPr lang="en-US" u="sng">
                <a:solidFill>
                  <a:schemeClr val="hlink"/>
                </a:solidFill>
                <a:hlinkClick r:id="rId3"/>
              </a:rPr>
              <a:t>https://www.wur.nl/en/Research-Results/Research-Institutes/Environmental-Research/Programmes/Green-Climate-Solutions/Climate-smart-agriculture.htm</a:t>
            </a:r>
            <a:r>
              <a:rPr lang="en-US"/>
              <a:t>  </a:t>
            </a:r>
            <a:endParaRPr/>
          </a:p>
          <a:p>
            <a:pPr indent="-228600" lvl="0" marL="228600" rtl="0" algn="l">
              <a:lnSpc>
                <a:spcPct val="90000"/>
              </a:lnSpc>
              <a:spcBef>
                <a:spcPts val="1000"/>
              </a:spcBef>
              <a:spcAft>
                <a:spcPts val="0"/>
              </a:spcAft>
              <a:buClr>
                <a:schemeClr val="dk1"/>
              </a:buClr>
              <a:buSzPct val="100000"/>
              <a:buChar char="•"/>
            </a:pPr>
            <a:r>
              <a:rPr lang="en-US"/>
              <a:t>Disasters: </a:t>
            </a:r>
            <a:r>
              <a:rPr lang="en-US" u="sng">
                <a:solidFill>
                  <a:schemeClr val="hlink"/>
                </a:solidFill>
                <a:hlinkClick r:id="rId4"/>
              </a:rPr>
              <a:t>https://www.wionews.com/india-news/double-crisis-natural-disasters-dont-stop-for-coronadvirus-308890</a:t>
            </a:r>
            <a:r>
              <a:rPr lang="en-US"/>
              <a:t>  </a:t>
            </a:r>
            <a:endParaRPr/>
          </a:p>
          <a:p>
            <a:pPr indent="-228600" lvl="0" marL="228600" rtl="0" algn="l">
              <a:lnSpc>
                <a:spcPct val="90000"/>
              </a:lnSpc>
              <a:spcBef>
                <a:spcPts val="1000"/>
              </a:spcBef>
              <a:spcAft>
                <a:spcPts val="0"/>
              </a:spcAft>
              <a:buClr>
                <a:schemeClr val="dk1"/>
              </a:buClr>
              <a:buSzPct val="100000"/>
              <a:buChar char="•"/>
            </a:pPr>
            <a:r>
              <a:rPr lang="en-US"/>
              <a:t>Garden bottles: </a:t>
            </a:r>
            <a:r>
              <a:rPr lang="en-US" u="sng">
                <a:solidFill>
                  <a:schemeClr val="hlink"/>
                </a:solidFill>
                <a:hlinkClick r:id="rId5"/>
              </a:rPr>
              <a:t>https://www.thisiscolossal.com/2013/02/urban-vertical-garden-built-from-hundreds-of-recycled-soda-bottles/</a:t>
            </a:r>
            <a:r>
              <a:rPr lang="en-US"/>
              <a:t> </a:t>
            </a:r>
            <a:endParaRPr/>
          </a:p>
          <a:p>
            <a:pPr indent="-228600" lvl="0" marL="228600" rtl="0" algn="l">
              <a:lnSpc>
                <a:spcPct val="90000"/>
              </a:lnSpc>
              <a:spcBef>
                <a:spcPts val="1000"/>
              </a:spcBef>
              <a:spcAft>
                <a:spcPts val="0"/>
              </a:spcAft>
              <a:buClr>
                <a:schemeClr val="dk1"/>
              </a:buClr>
              <a:buSzPct val="100000"/>
              <a:buChar char="•"/>
            </a:pPr>
            <a:r>
              <a:rPr lang="en-US"/>
              <a:t>Plastic Chandelier: </a:t>
            </a:r>
            <a:r>
              <a:rPr lang="en-US" u="sng">
                <a:solidFill>
                  <a:schemeClr val="hlink"/>
                </a:solidFill>
                <a:hlinkClick r:id="rId6"/>
              </a:rPr>
              <a:t>https://www.bouf.com/vendors/sarah-turner-eco-art-design/</a:t>
            </a:r>
            <a:r>
              <a:rPr lang="en-US"/>
              <a:t>  </a:t>
            </a:r>
            <a:endParaRPr/>
          </a:p>
          <a:p>
            <a:pPr indent="-228600" lvl="0" marL="228600" rtl="0" algn="l">
              <a:lnSpc>
                <a:spcPct val="90000"/>
              </a:lnSpc>
              <a:spcBef>
                <a:spcPts val="1000"/>
              </a:spcBef>
              <a:spcAft>
                <a:spcPts val="0"/>
              </a:spcAft>
              <a:buClr>
                <a:schemeClr val="dk1"/>
              </a:buClr>
              <a:buSzPct val="100000"/>
              <a:buChar char="•"/>
            </a:pPr>
            <a:r>
              <a:rPr lang="en-US"/>
              <a:t>Bottle top lamp: </a:t>
            </a:r>
            <a:r>
              <a:rPr lang="en-US" u="sng">
                <a:solidFill>
                  <a:schemeClr val="hlink"/>
                </a:solidFill>
                <a:hlinkClick r:id="rId7"/>
              </a:rPr>
              <a:t>https://smartrecycleideas.wordpress.com/2014/08/13/creative-plastic-recycling-ideas-for-plastic-straws-1/</a:t>
            </a:r>
            <a:r>
              <a:rPr lang="en-US"/>
              <a:t>  </a:t>
            </a:r>
            <a:endParaRPr/>
          </a:p>
          <a:p>
            <a:pPr indent="-228600" lvl="0" marL="228600" rtl="0" algn="l">
              <a:lnSpc>
                <a:spcPct val="90000"/>
              </a:lnSpc>
              <a:spcBef>
                <a:spcPts val="1000"/>
              </a:spcBef>
              <a:spcAft>
                <a:spcPts val="0"/>
              </a:spcAft>
              <a:buClr>
                <a:schemeClr val="dk1"/>
              </a:buClr>
              <a:buSzPct val="100000"/>
              <a:buChar char="•"/>
            </a:pPr>
            <a:r>
              <a:rPr lang="en-US"/>
              <a:t>Rubble image with tree: </a:t>
            </a:r>
            <a:r>
              <a:rPr lang="en-US" u="sng">
                <a:solidFill>
                  <a:schemeClr val="hlink"/>
                </a:solidFill>
                <a:hlinkClick r:id="rId8"/>
              </a:rPr>
              <a:t>https://www.weforum.org/agenda/2019/12/extreme-weather-climate-change-displaced/</a:t>
            </a:r>
            <a:r>
              <a:rPr lang="en-US"/>
              <a:t>  </a:t>
            </a:r>
            <a:endParaRPr/>
          </a:p>
          <a:p>
            <a:pPr indent="-228600" lvl="0" marL="228600" rtl="0" algn="l">
              <a:lnSpc>
                <a:spcPct val="90000"/>
              </a:lnSpc>
              <a:spcBef>
                <a:spcPts val="1000"/>
              </a:spcBef>
              <a:spcAft>
                <a:spcPts val="0"/>
              </a:spcAft>
              <a:buClr>
                <a:schemeClr val="dk1"/>
              </a:buClr>
              <a:buSzPct val="100000"/>
              <a:buChar char="•"/>
            </a:pPr>
            <a:r>
              <a:rPr lang="en-US"/>
              <a:t>Colour palettes: </a:t>
            </a:r>
            <a:r>
              <a:rPr lang="en-US" u="sng">
                <a:solidFill>
                  <a:schemeClr val="hlink"/>
                </a:solidFill>
                <a:hlinkClick r:id="rId9"/>
              </a:rPr>
              <a:t>https://www.color-hex.com/color-palette/45299</a:t>
            </a:r>
            <a:r>
              <a:rPr lang="en-US"/>
              <a:t>  and </a:t>
            </a:r>
            <a:r>
              <a:rPr lang="en-US" u="sng">
                <a:solidFill>
                  <a:schemeClr val="hlink"/>
                </a:solidFill>
                <a:hlinkClick r:id="rId10"/>
              </a:rPr>
              <a:t>https://www.schemecolor.com/earthy-green-and-brown.php</a:t>
            </a:r>
            <a:r>
              <a:rPr lang="en-US"/>
              <a:t>  </a:t>
            </a:r>
            <a:endParaRPr/>
          </a:p>
          <a:p>
            <a:pPr indent="-228600" lvl="0" marL="228600" rtl="0" algn="l">
              <a:lnSpc>
                <a:spcPct val="90000"/>
              </a:lnSpc>
              <a:spcBef>
                <a:spcPts val="1000"/>
              </a:spcBef>
              <a:spcAft>
                <a:spcPts val="0"/>
              </a:spcAft>
              <a:buClr>
                <a:schemeClr val="dk1"/>
              </a:buClr>
              <a:buSzPct val="100000"/>
              <a:buChar char="•"/>
            </a:pPr>
            <a:r>
              <a:rPr lang="en-US"/>
              <a:t>Street light: </a:t>
            </a:r>
            <a:r>
              <a:rPr lang="en-US" u="sng">
                <a:solidFill>
                  <a:schemeClr val="hlink"/>
                </a:solidFill>
                <a:hlinkClick r:id="rId11"/>
              </a:rPr>
              <a:t>https://www.ready.gov/power-outages</a:t>
            </a:r>
            <a:r>
              <a:rPr lang="en-US"/>
              <a:t>   </a:t>
            </a:r>
            <a:endParaRPr/>
          </a:p>
          <a:p>
            <a:pPr indent="-228600" lvl="0" marL="228600" rtl="0" algn="l">
              <a:lnSpc>
                <a:spcPct val="90000"/>
              </a:lnSpc>
              <a:spcBef>
                <a:spcPts val="1000"/>
              </a:spcBef>
              <a:spcAft>
                <a:spcPts val="0"/>
              </a:spcAft>
              <a:buClr>
                <a:schemeClr val="dk1"/>
              </a:buClr>
              <a:buSzPct val="100000"/>
              <a:buChar char="•"/>
            </a:pPr>
            <a:r>
              <a:rPr lang="en-US"/>
              <a:t>Liter of light street light: </a:t>
            </a:r>
            <a:r>
              <a:rPr lang="en-US" u="sng">
                <a:solidFill>
                  <a:schemeClr val="hlink"/>
                </a:solidFill>
                <a:hlinkClick r:id="rId12"/>
              </a:rPr>
              <a:t>https://revolve.media/circular/liter-of-light-repurposes-bottles-rural-communities</a:t>
            </a:r>
            <a:r>
              <a:rPr lang="en-US"/>
              <a:t>  </a:t>
            </a:r>
            <a:endParaRPr b="1"/>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9" name="Shape 109"/>
        <p:cNvGrpSpPr/>
        <p:nvPr/>
      </p:nvGrpSpPr>
      <p:grpSpPr>
        <a:xfrm>
          <a:off x="0" y="0"/>
          <a:ext cx="0" cy="0"/>
          <a:chOff x="0" y="0"/>
          <a:chExt cx="0" cy="0"/>
        </a:xfrm>
      </p:grpSpPr>
      <p:sp>
        <p:nvSpPr>
          <p:cNvPr id="110" name="Google Shape;110;p17"/>
          <p:cNvSpPr/>
          <p:nvPr/>
        </p:nvSpPr>
        <p:spPr>
          <a:xfrm>
            <a:off x="1524" y="0"/>
            <a:ext cx="12188952" cy="6858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11" name="Google Shape;111;p17"/>
          <p:cNvPicPr preferRelativeResize="0"/>
          <p:nvPr/>
        </p:nvPicPr>
        <p:blipFill rotWithShape="1">
          <a:blip r:embed="rId3">
            <a:alphaModFix/>
          </a:blip>
          <a:srcRect b="18" l="0" r="0" t="0"/>
          <a:stretch/>
        </p:blipFill>
        <p:spPr>
          <a:xfrm>
            <a:off x="20" y="1282"/>
            <a:ext cx="12191980" cy="685671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141"/>
        </a:solidFill>
      </p:bgPr>
    </p:bg>
    <p:spTree>
      <p:nvGrpSpPr>
        <p:cNvPr id="115" name="Shape 115"/>
        <p:cNvGrpSpPr/>
        <p:nvPr/>
      </p:nvGrpSpPr>
      <p:grpSpPr>
        <a:xfrm>
          <a:off x="0" y="0"/>
          <a:ext cx="0" cy="0"/>
          <a:chOff x="0" y="0"/>
          <a:chExt cx="0" cy="0"/>
        </a:xfrm>
      </p:grpSpPr>
      <p:pic>
        <p:nvPicPr>
          <p:cNvPr descr="1 Liter of Light Project Illuminates Thousands of Filipino Homes With  Recycled Bottles" id="116" name="Google Shape;116;p18"/>
          <p:cNvPicPr preferRelativeResize="0"/>
          <p:nvPr/>
        </p:nvPicPr>
        <p:blipFill>
          <a:blip r:embed="rId3">
            <a:alphaModFix/>
          </a:blip>
          <a:stretch>
            <a:fillRect/>
          </a:stretch>
        </p:blipFill>
        <p:spPr>
          <a:xfrm>
            <a:off x="0" y="0"/>
            <a:ext cx="4398275" cy="3167406"/>
          </a:xfrm>
          <a:prstGeom prst="rect">
            <a:avLst/>
          </a:prstGeom>
          <a:noFill/>
          <a:ln>
            <a:noFill/>
          </a:ln>
        </p:spPr>
      </p:pic>
      <p:pic>
        <p:nvPicPr>
          <p:cNvPr descr="More Than Green A Liter of Light | MIT -" id="117" name="Google Shape;117;p18"/>
          <p:cNvPicPr preferRelativeResize="0"/>
          <p:nvPr/>
        </p:nvPicPr>
        <p:blipFill>
          <a:blip r:embed="rId4">
            <a:alphaModFix/>
          </a:blip>
          <a:stretch>
            <a:fillRect/>
          </a:stretch>
        </p:blipFill>
        <p:spPr>
          <a:xfrm>
            <a:off x="0" y="3226500"/>
            <a:ext cx="6401923" cy="3631500"/>
          </a:xfrm>
          <a:prstGeom prst="rect">
            <a:avLst/>
          </a:prstGeom>
          <a:noFill/>
          <a:ln>
            <a:noFill/>
          </a:ln>
        </p:spPr>
      </p:pic>
      <p:pic>
        <p:nvPicPr>
          <p:cNvPr descr="The bottle is placed on rooftops. Sunlight is refracted through the water and into the room below." id="118" name="Google Shape;118;p18"/>
          <p:cNvPicPr preferRelativeResize="0"/>
          <p:nvPr/>
        </p:nvPicPr>
        <p:blipFill rotWithShape="1">
          <a:blip r:embed="rId5">
            <a:alphaModFix/>
          </a:blip>
          <a:srcRect b="0" l="0" r="11142" t="0"/>
          <a:stretch/>
        </p:blipFill>
        <p:spPr>
          <a:xfrm>
            <a:off x="7479150" y="3862200"/>
            <a:ext cx="4686625" cy="3004675"/>
          </a:xfrm>
          <a:prstGeom prst="rect">
            <a:avLst/>
          </a:prstGeom>
          <a:noFill/>
          <a:ln>
            <a:noFill/>
          </a:ln>
        </p:spPr>
      </p:pic>
      <p:pic>
        <p:nvPicPr>
          <p:cNvPr descr="Alfredo Moser was just looking for a way to light his workshop during a blackout. By early next year, the humble mechanic’s invention is expected to brighten about 1 million people’s lives." id="119" name="Google Shape;119;p18"/>
          <p:cNvPicPr preferRelativeResize="0"/>
          <p:nvPr/>
        </p:nvPicPr>
        <p:blipFill>
          <a:blip r:embed="rId6">
            <a:alphaModFix/>
          </a:blip>
          <a:stretch>
            <a:fillRect/>
          </a:stretch>
        </p:blipFill>
        <p:spPr>
          <a:xfrm>
            <a:off x="5955300" y="0"/>
            <a:ext cx="6236700" cy="3631500"/>
          </a:xfrm>
          <a:prstGeom prst="rect">
            <a:avLst/>
          </a:prstGeom>
          <a:noFill/>
          <a:ln>
            <a:noFill/>
          </a:ln>
        </p:spPr>
      </p:pic>
      <p:pic>
        <p:nvPicPr>
          <p:cNvPr descr="Buy Solar Lantern Outdoor Lights for Decorative Atmosphere Hanging Garden Lantern  Cylindrical Table Lamp Night-H34035 by QOMA on Dot &amp;amp; Bo" id="120" name="Google Shape;120;p18"/>
          <p:cNvPicPr preferRelativeResize="0"/>
          <p:nvPr/>
        </p:nvPicPr>
        <p:blipFill>
          <a:blip r:embed="rId7">
            <a:alphaModFix/>
          </a:blip>
          <a:stretch>
            <a:fillRect/>
          </a:stretch>
        </p:blipFill>
        <p:spPr>
          <a:xfrm>
            <a:off x="4307525" y="1377650"/>
            <a:ext cx="3810000" cy="3810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141"/>
        </a:solidFill>
      </p:bgPr>
    </p:bg>
    <p:spTree>
      <p:nvGrpSpPr>
        <p:cNvPr id="124" name="Shape 124"/>
        <p:cNvGrpSpPr/>
        <p:nvPr/>
      </p:nvGrpSpPr>
      <p:grpSpPr>
        <a:xfrm>
          <a:off x="0" y="0"/>
          <a:ext cx="0" cy="0"/>
          <a:chOff x="0" y="0"/>
          <a:chExt cx="0" cy="0"/>
        </a:xfrm>
      </p:grpSpPr>
      <p:sp>
        <p:nvSpPr>
          <p:cNvPr id="125" name="Google Shape;125;p19"/>
          <p:cNvSpPr/>
          <p:nvPr/>
        </p:nvSpPr>
        <p:spPr>
          <a:xfrm>
            <a:off x="0" y="0"/>
            <a:ext cx="12188952" cy="6858000"/>
          </a:xfrm>
          <a:prstGeom prst="rect">
            <a:avLst/>
          </a:prstGeom>
          <a:solidFill>
            <a:srgbClr val="41414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6" name="Google Shape;126;p19"/>
          <p:cNvSpPr txBox="1"/>
          <p:nvPr>
            <p:ph type="title"/>
          </p:nvPr>
        </p:nvSpPr>
        <p:spPr>
          <a:xfrm>
            <a:off x="841248" y="713232"/>
            <a:ext cx="5810564" cy="119786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Calibri"/>
              <a:buNone/>
            </a:pPr>
            <a:r>
              <a:rPr lang="en-US"/>
              <a:t>Project Aims </a:t>
            </a:r>
            <a:endParaRPr/>
          </a:p>
        </p:txBody>
      </p:sp>
      <p:cxnSp>
        <p:nvCxnSpPr>
          <p:cNvPr id="127" name="Google Shape;127;p19"/>
          <p:cNvCxnSpPr/>
          <p:nvPr/>
        </p:nvCxnSpPr>
        <p:spPr>
          <a:xfrm rot="10800000">
            <a:off x="475488" y="831087"/>
            <a:ext cx="0" cy="914400"/>
          </a:xfrm>
          <a:prstGeom prst="straightConnector1">
            <a:avLst/>
          </a:prstGeom>
          <a:noFill/>
          <a:ln cap="flat" cmpd="sng" w="19050">
            <a:solidFill>
              <a:schemeClr val="lt1">
                <a:alpha val="80000"/>
              </a:schemeClr>
            </a:solidFill>
            <a:prstDash val="solid"/>
            <a:miter lim="800000"/>
            <a:headEnd len="sm" w="sm" type="none"/>
            <a:tailEnd len="sm" w="sm" type="none"/>
          </a:ln>
        </p:spPr>
      </p:cxnSp>
      <p:sp>
        <p:nvSpPr>
          <p:cNvPr id="128" name="Google Shape;128;p19"/>
          <p:cNvSpPr txBox="1"/>
          <p:nvPr>
            <p:ph idx="1" type="body"/>
          </p:nvPr>
        </p:nvSpPr>
        <p:spPr>
          <a:xfrm>
            <a:off x="841248" y="2048256"/>
            <a:ext cx="5810564" cy="412394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200"/>
              <a:buChar char="•"/>
            </a:pPr>
            <a:r>
              <a:rPr lang="en-US" sz="2200"/>
              <a:t>To build a light source that is:</a:t>
            </a:r>
            <a:endParaRPr sz="2200"/>
          </a:p>
          <a:p>
            <a:pPr indent="-254000" lvl="1" marL="685800" rtl="0" algn="l">
              <a:lnSpc>
                <a:spcPct val="90000"/>
              </a:lnSpc>
              <a:spcBef>
                <a:spcPts val="0"/>
              </a:spcBef>
              <a:spcAft>
                <a:spcPts val="0"/>
              </a:spcAft>
              <a:buClr>
                <a:schemeClr val="lt1"/>
              </a:buClr>
              <a:buSzPts val="2200"/>
              <a:buChar char="•"/>
            </a:pPr>
            <a:r>
              <a:rPr lang="en-US" sz="2200"/>
              <a:t> accessible to all </a:t>
            </a:r>
            <a:endParaRPr/>
          </a:p>
          <a:p>
            <a:pPr indent="-254000" lvl="1" marL="685800" rtl="0" algn="l">
              <a:lnSpc>
                <a:spcPct val="90000"/>
              </a:lnSpc>
              <a:spcBef>
                <a:spcPts val="0"/>
              </a:spcBef>
              <a:spcAft>
                <a:spcPts val="0"/>
              </a:spcAft>
              <a:buClr>
                <a:schemeClr val="lt1"/>
              </a:buClr>
              <a:buSzPts val="2200"/>
              <a:buChar char="•"/>
            </a:pPr>
            <a:r>
              <a:rPr lang="en-US"/>
              <a:t>uses </a:t>
            </a:r>
            <a:r>
              <a:rPr lang="en-US" sz="2200"/>
              <a:t>no new raw resources </a:t>
            </a:r>
            <a:endParaRPr/>
          </a:p>
          <a:p>
            <a:pPr indent="-254000" lvl="1" marL="685800" rtl="0" algn="l">
              <a:lnSpc>
                <a:spcPct val="90000"/>
              </a:lnSpc>
              <a:spcBef>
                <a:spcPts val="0"/>
              </a:spcBef>
              <a:spcAft>
                <a:spcPts val="0"/>
              </a:spcAft>
              <a:buClr>
                <a:schemeClr val="lt1"/>
              </a:buClr>
              <a:buSzPts val="2200"/>
              <a:buChar char="•"/>
            </a:pPr>
            <a:r>
              <a:rPr lang="en-US" sz="2200"/>
              <a:t>is</a:t>
            </a:r>
            <a:r>
              <a:rPr lang="en-US" sz="2200"/>
              <a:t> aesthetic as well </a:t>
            </a:r>
            <a:endParaRPr/>
          </a:p>
          <a:p>
            <a:pPr indent="-228600" lvl="0" marL="228600" rtl="0" algn="l">
              <a:lnSpc>
                <a:spcPct val="90000"/>
              </a:lnSpc>
              <a:spcBef>
                <a:spcPts val="1000"/>
              </a:spcBef>
              <a:spcAft>
                <a:spcPts val="0"/>
              </a:spcAft>
              <a:buClr>
                <a:schemeClr val="lt1"/>
              </a:buClr>
              <a:buSzPts val="2200"/>
              <a:buChar char="•"/>
            </a:pPr>
            <a:r>
              <a:rPr lang="en-US" sz="2200"/>
              <a:t>To bring dynamic patterned light into any home or space </a:t>
            </a:r>
            <a:endParaRPr/>
          </a:p>
          <a:p>
            <a:pPr indent="-228600" lvl="0" marL="228600" rtl="0" algn="l">
              <a:lnSpc>
                <a:spcPct val="90000"/>
              </a:lnSpc>
              <a:spcBef>
                <a:spcPts val="1000"/>
              </a:spcBef>
              <a:spcAft>
                <a:spcPts val="0"/>
              </a:spcAft>
              <a:buClr>
                <a:schemeClr val="lt1"/>
              </a:buClr>
              <a:buSzPts val="2200"/>
              <a:buChar char="•"/>
            </a:pPr>
            <a:r>
              <a:rPr lang="en-US" sz="2200"/>
              <a:t>To help provide a reliable source of lighting when electricity is disrupted or when power systems fail</a:t>
            </a:r>
            <a:endParaRPr/>
          </a:p>
        </p:txBody>
      </p:sp>
      <p:pic>
        <p:nvPicPr>
          <p:cNvPr id="129" name="Google Shape;129;p19"/>
          <p:cNvPicPr preferRelativeResize="0"/>
          <p:nvPr/>
        </p:nvPicPr>
        <p:blipFill rotWithShape="1">
          <a:blip r:embed="rId3">
            <a:alphaModFix/>
          </a:blip>
          <a:srcRect b="0" l="0" r="0" t="0"/>
          <a:stretch/>
        </p:blipFill>
        <p:spPr>
          <a:xfrm>
            <a:off x="7390495" y="346635"/>
            <a:ext cx="4142122" cy="2899486"/>
          </a:xfrm>
          <a:prstGeom prst="rect">
            <a:avLst/>
          </a:prstGeom>
          <a:noFill/>
          <a:ln>
            <a:noFill/>
          </a:ln>
        </p:spPr>
      </p:pic>
      <p:pic>
        <p:nvPicPr>
          <p:cNvPr id="130" name="Google Shape;130;p19"/>
          <p:cNvPicPr preferRelativeResize="0"/>
          <p:nvPr/>
        </p:nvPicPr>
        <p:blipFill>
          <a:blip r:embed="rId4">
            <a:alphaModFix/>
          </a:blip>
          <a:stretch>
            <a:fillRect/>
          </a:stretch>
        </p:blipFill>
        <p:spPr>
          <a:xfrm>
            <a:off x="7390506" y="3689806"/>
            <a:ext cx="4142125" cy="23412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4" name="Shape 134"/>
        <p:cNvGrpSpPr/>
        <p:nvPr/>
      </p:nvGrpSpPr>
      <p:grpSpPr>
        <a:xfrm>
          <a:off x="0" y="0"/>
          <a:ext cx="0" cy="0"/>
          <a:chOff x="0" y="0"/>
          <a:chExt cx="0" cy="0"/>
        </a:xfrm>
      </p:grpSpPr>
      <p:sp>
        <p:nvSpPr>
          <p:cNvPr id="135" name="Google Shape;135;p20"/>
          <p:cNvSpPr/>
          <p:nvPr/>
        </p:nvSpPr>
        <p:spPr>
          <a:xfrm>
            <a:off x="0" y="2917370"/>
            <a:ext cx="12191999" cy="3940629"/>
          </a:xfrm>
          <a:prstGeom prst="rect">
            <a:avLst/>
          </a:prstGeom>
          <a:solidFill>
            <a:srgbClr val="3F3F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6" name="Google Shape;136;p20"/>
          <p:cNvSpPr txBox="1"/>
          <p:nvPr>
            <p:ph type="title"/>
          </p:nvPr>
        </p:nvSpPr>
        <p:spPr>
          <a:xfrm>
            <a:off x="645312" y="4520623"/>
            <a:ext cx="10901400" cy="1236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Calibri"/>
              <a:buNone/>
            </a:pPr>
            <a:r>
              <a:rPr lang="en-US" sz="6000">
                <a:solidFill>
                  <a:schemeClr val="lt1"/>
                </a:solidFill>
              </a:rPr>
              <a:t>A Conceptual Visualization </a:t>
            </a:r>
            <a:endParaRPr/>
          </a:p>
        </p:txBody>
      </p:sp>
      <p:pic>
        <p:nvPicPr>
          <p:cNvPr id="137" name="Google Shape;137;p20"/>
          <p:cNvPicPr preferRelativeResize="0"/>
          <p:nvPr/>
        </p:nvPicPr>
        <p:blipFill rotWithShape="1">
          <a:blip r:embed="rId3">
            <a:alphaModFix/>
          </a:blip>
          <a:srcRect b="8413" l="0" r="0" t="7700"/>
          <a:stretch/>
        </p:blipFill>
        <p:spPr>
          <a:xfrm>
            <a:off x="0" y="-322700"/>
            <a:ext cx="12192000" cy="506371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141"/>
        </a:solidFill>
      </p:bgPr>
    </p:bg>
    <p:spTree>
      <p:nvGrpSpPr>
        <p:cNvPr id="141" name="Shape 141"/>
        <p:cNvGrpSpPr/>
        <p:nvPr/>
      </p:nvGrpSpPr>
      <p:grpSpPr>
        <a:xfrm>
          <a:off x="0" y="0"/>
          <a:ext cx="0" cy="0"/>
          <a:chOff x="0" y="0"/>
          <a:chExt cx="0" cy="0"/>
        </a:xfrm>
      </p:grpSpPr>
      <p:sp>
        <p:nvSpPr>
          <p:cNvPr id="142" name="Google Shape;142;p21"/>
          <p:cNvSpPr txBox="1"/>
          <p:nvPr>
            <p:ph type="title"/>
          </p:nvPr>
        </p:nvSpPr>
        <p:spPr>
          <a:xfrm>
            <a:off x="8017250" y="234474"/>
            <a:ext cx="3336600" cy="796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Calibri"/>
              <a:buNone/>
            </a:pPr>
            <a:r>
              <a:rPr lang="en-US" sz="3600"/>
              <a:t>Process </a:t>
            </a:r>
            <a:endParaRPr/>
          </a:p>
        </p:txBody>
      </p:sp>
      <p:pic>
        <p:nvPicPr>
          <p:cNvPr id="143" name="Google Shape;143;p21"/>
          <p:cNvPicPr preferRelativeResize="0"/>
          <p:nvPr/>
        </p:nvPicPr>
        <p:blipFill rotWithShape="1">
          <a:blip r:embed="rId3">
            <a:alphaModFix/>
          </a:blip>
          <a:srcRect b="47962" l="0" r="-1" t="7174"/>
          <a:stretch/>
        </p:blipFill>
        <p:spPr>
          <a:xfrm>
            <a:off x="422192" y="4742707"/>
            <a:ext cx="3437756" cy="2056361"/>
          </a:xfrm>
          <a:prstGeom prst="rect">
            <a:avLst/>
          </a:prstGeom>
          <a:noFill/>
          <a:ln>
            <a:noFill/>
          </a:ln>
        </p:spPr>
      </p:pic>
      <p:pic>
        <p:nvPicPr>
          <p:cNvPr id="144" name="Google Shape;144;p21"/>
          <p:cNvPicPr preferRelativeResize="0"/>
          <p:nvPr/>
        </p:nvPicPr>
        <p:blipFill rotWithShape="1">
          <a:blip r:embed="rId4">
            <a:alphaModFix/>
          </a:blip>
          <a:srcRect b="18736" l="0" r="-4" t="0"/>
          <a:stretch/>
        </p:blipFill>
        <p:spPr>
          <a:xfrm>
            <a:off x="4071558" y="2445272"/>
            <a:ext cx="3439529" cy="2096248"/>
          </a:xfrm>
          <a:prstGeom prst="rect">
            <a:avLst/>
          </a:prstGeom>
          <a:noFill/>
          <a:ln>
            <a:noFill/>
          </a:ln>
        </p:spPr>
      </p:pic>
      <p:pic>
        <p:nvPicPr>
          <p:cNvPr id="145" name="Google Shape;145;p21"/>
          <p:cNvPicPr preferRelativeResize="0"/>
          <p:nvPr/>
        </p:nvPicPr>
        <p:blipFill rotWithShape="1">
          <a:blip r:embed="rId5">
            <a:alphaModFix/>
          </a:blip>
          <a:srcRect b="32063" l="0" r="-1" t="23404"/>
          <a:stretch/>
        </p:blipFill>
        <p:spPr>
          <a:xfrm>
            <a:off x="4033323" y="4742706"/>
            <a:ext cx="3437756" cy="2041193"/>
          </a:xfrm>
          <a:prstGeom prst="rect">
            <a:avLst/>
          </a:prstGeom>
          <a:noFill/>
          <a:ln>
            <a:noFill/>
          </a:ln>
        </p:spPr>
      </p:pic>
      <p:pic>
        <p:nvPicPr>
          <p:cNvPr id="146" name="Google Shape;146;p21"/>
          <p:cNvPicPr preferRelativeResize="0"/>
          <p:nvPr/>
        </p:nvPicPr>
        <p:blipFill rotWithShape="1">
          <a:blip r:embed="rId6">
            <a:alphaModFix/>
          </a:blip>
          <a:srcRect b="4604" l="0" r="-4" t="16225"/>
          <a:stretch/>
        </p:blipFill>
        <p:spPr>
          <a:xfrm>
            <a:off x="4017302" y="232254"/>
            <a:ext cx="3530494" cy="2096247"/>
          </a:xfrm>
          <a:prstGeom prst="rect">
            <a:avLst/>
          </a:prstGeom>
          <a:noFill/>
          <a:ln>
            <a:noFill/>
          </a:ln>
        </p:spPr>
      </p:pic>
      <p:pic>
        <p:nvPicPr>
          <p:cNvPr id="147" name="Google Shape;147;p21"/>
          <p:cNvPicPr preferRelativeResize="0"/>
          <p:nvPr/>
        </p:nvPicPr>
        <p:blipFill rotWithShape="1">
          <a:blip r:embed="rId7">
            <a:alphaModFix/>
          </a:blip>
          <a:srcRect b="22248" l="0" r="-1" t="32557"/>
          <a:stretch/>
        </p:blipFill>
        <p:spPr>
          <a:xfrm>
            <a:off x="423441" y="234466"/>
            <a:ext cx="3401208" cy="2049516"/>
          </a:xfrm>
          <a:prstGeom prst="rect">
            <a:avLst/>
          </a:prstGeom>
          <a:noFill/>
          <a:ln>
            <a:noFill/>
          </a:ln>
        </p:spPr>
      </p:pic>
      <p:pic>
        <p:nvPicPr>
          <p:cNvPr id="148" name="Google Shape;148;p21"/>
          <p:cNvPicPr preferRelativeResize="0"/>
          <p:nvPr/>
        </p:nvPicPr>
        <p:blipFill rotWithShape="1">
          <a:blip r:embed="rId8">
            <a:alphaModFix/>
          </a:blip>
          <a:srcRect b="32118" l="0" r="-1" t="22502"/>
          <a:stretch/>
        </p:blipFill>
        <p:spPr>
          <a:xfrm>
            <a:off x="424693" y="2485159"/>
            <a:ext cx="3398707" cy="2056361"/>
          </a:xfrm>
          <a:prstGeom prst="rect">
            <a:avLst/>
          </a:prstGeom>
          <a:noFill/>
          <a:ln>
            <a:noFill/>
          </a:ln>
        </p:spPr>
      </p:pic>
      <p:sp>
        <p:nvSpPr>
          <p:cNvPr id="149" name="Google Shape;149;p21"/>
          <p:cNvSpPr txBox="1"/>
          <p:nvPr>
            <p:ph idx="1" type="body"/>
          </p:nvPr>
        </p:nvSpPr>
        <p:spPr>
          <a:xfrm>
            <a:off x="7985000" y="1031275"/>
            <a:ext cx="3401100" cy="5450100"/>
          </a:xfrm>
          <a:prstGeom prst="rect">
            <a:avLst/>
          </a:prstGeom>
          <a:noFill/>
          <a:ln>
            <a:noFill/>
          </a:ln>
        </p:spPr>
        <p:txBody>
          <a:bodyPr anchorCtr="0" anchor="t" bIns="45700" lIns="91425" spcFirstLastPara="1" rIns="91425" wrap="square" tIns="45700">
            <a:noAutofit/>
          </a:bodyPr>
          <a:lstStyle/>
          <a:p>
            <a:pPr indent="-203200" lvl="0" marL="228600" rtl="0" algn="l">
              <a:lnSpc>
                <a:spcPct val="90000"/>
              </a:lnSpc>
              <a:spcBef>
                <a:spcPts val="0"/>
              </a:spcBef>
              <a:spcAft>
                <a:spcPts val="0"/>
              </a:spcAft>
              <a:buSzPts val="1400"/>
              <a:buChar char="•"/>
            </a:pPr>
            <a:r>
              <a:rPr lang="en-US" sz="1400"/>
              <a:t>Experiments to create solid rectangles and then examine how malleable they were and how light propagated through them. </a:t>
            </a:r>
            <a:endParaRPr sz="1400"/>
          </a:p>
          <a:p>
            <a:pPr indent="-254000" lvl="0" marL="228600" rtl="0" algn="l">
              <a:lnSpc>
                <a:spcPct val="90000"/>
              </a:lnSpc>
              <a:spcBef>
                <a:spcPts val="1000"/>
              </a:spcBef>
              <a:spcAft>
                <a:spcPts val="0"/>
              </a:spcAft>
              <a:buClr>
                <a:schemeClr val="lt1"/>
              </a:buClr>
              <a:buSzPts val="1400"/>
              <a:buChar char="•"/>
            </a:pPr>
            <a:r>
              <a:rPr lang="en-US" sz="1400"/>
              <a:t>To create an ordinary, solid lantern, we knew that light would have to be able to travel directly through the material; or to create a patterned design, the solid portions need to be impermeable to light and the cut-out portions must allow light to pass through. </a:t>
            </a:r>
            <a:endParaRPr sz="3200"/>
          </a:p>
          <a:p>
            <a:pPr indent="-254000" lvl="0" marL="228600" rtl="0" algn="l">
              <a:lnSpc>
                <a:spcPct val="90000"/>
              </a:lnSpc>
              <a:spcBef>
                <a:spcPts val="1000"/>
              </a:spcBef>
              <a:spcAft>
                <a:spcPts val="0"/>
              </a:spcAft>
              <a:buClr>
                <a:schemeClr val="lt1"/>
              </a:buClr>
              <a:buSzPts val="1400"/>
              <a:buChar char="•"/>
            </a:pPr>
            <a:r>
              <a:rPr lang="en-US" sz="1400"/>
              <a:t>E</a:t>
            </a:r>
            <a:r>
              <a:rPr lang="en-US" sz="1400"/>
              <a:t>xperimenting with different methods to form solid rectangular panels (</a:t>
            </a:r>
            <a:r>
              <a:rPr lang="en-US" sz="1400"/>
              <a:t>an oven-melted baking sheet filled with shredded plastic; and a heat-pressed shredded plastic layer) </a:t>
            </a:r>
            <a:r>
              <a:rPr lang="en-US" sz="1400"/>
              <a:t>and a flexible rectangle out of fused plastic bags.</a:t>
            </a:r>
            <a:endParaRPr b="0" sz="1400"/>
          </a:p>
          <a:p>
            <a:pPr indent="-254000" lvl="0" marL="228600" rtl="0" algn="l">
              <a:lnSpc>
                <a:spcPct val="90000"/>
              </a:lnSpc>
              <a:spcBef>
                <a:spcPts val="1000"/>
              </a:spcBef>
              <a:spcAft>
                <a:spcPts val="0"/>
              </a:spcAft>
              <a:buClr>
                <a:schemeClr val="lt1"/>
              </a:buClr>
              <a:buSzPts val="1400"/>
              <a:buChar char="•"/>
            </a:pPr>
            <a:r>
              <a:rPr lang="en-US" sz="1400"/>
              <a:t>We then experimented with cutting designs out of these plastic sheets and we tested shining a lightbulb through them. Based on whichever plastic sheet was the most successful, we will construct the final lantern design and affix it to the bleach-and-water light source bottle. </a:t>
            </a:r>
            <a:endParaRPr sz="32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2"/>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155" name="Google Shape;155;p22"/>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156" name="Google Shape;156;p22"/>
          <p:cNvPicPr preferRelativeResize="0"/>
          <p:nvPr/>
        </p:nvPicPr>
        <p:blipFill rotWithShape="1">
          <a:blip r:embed="rId3">
            <a:alphaModFix/>
          </a:blip>
          <a:srcRect b="0" l="3429" r="1819" t="0"/>
          <a:stretch/>
        </p:blipFill>
        <p:spPr>
          <a:xfrm>
            <a:off x="0" y="680675"/>
            <a:ext cx="12192002" cy="5295079"/>
          </a:xfrm>
          <a:prstGeom prst="rect">
            <a:avLst/>
          </a:prstGeom>
          <a:noFill/>
          <a:ln>
            <a:noFill/>
          </a:ln>
        </p:spPr>
      </p:pic>
      <p:pic>
        <p:nvPicPr>
          <p:cNvPr id="157" name="Google Shape;157;p22"/>
          <p:cNvPicPr preferRelativeResize="0"/>
          <p:nvPr/>
        </p:nvPicPr>
        <p:blipFill rotWithShape="1">
          <a:blip r:embed="rId4">
            <a:alphaModFix/>
          </a:blip>
          <a:srcRect b="4607" l="0" r="0" t="16221"/>
          <a:stretch/>
        </p:blipFill>
        <p:spPr>
          <a:xfrm>
            <a:off x="3265850" y="2713000"/>
            <a:ext cx="2411752" cy="1431999"/>
          </a:xfrm>
          <a:prstGeom prst="rect">
            <a:avLst/>
          </a:prstGeom>
          <a:noFill/>
          <a:ln>
            <a:noFill/>
          </a:ln>
        </p:spPr>
      </p:pic>
      <p:pic>
        <p:nvPicPr>
          <p:cNvPr id="158" name="Google Shape;158;p22"/>
          <p:cNvPicPr preferRelativeResize="0"/>
          <p:nvPr/>
        </p:nvPicPr>
        <p:blipFill rotWithShape="1">
          <a:blip r:embed="rId5">
            <a:alphaModFix/>
          </a:blip>
          <a:srcRect b="18738" l="0" r="0" t="0"/>
          <a:stretch/>
        </p:blipFill>
        <p:spPr>
          <a:xfrm>
            <a:off x="466724" y="4986225"/>
            <a:ext cx="2799124" cy="1705950"/>
          </a:xfrm>
          <a:prstGeom prst="rect">
            <a:avLst/>
          </a:prstGeom>
          <a:noFill/>
          <a:ln>
            <a:noFill/>
          </a:ln>
        </p:spPr>
      </p:pic>
      <p:pic>
        <p:nvPicPr>
          <p:cNvPr id="159" name="Google Shape;159;p22"/>
          <p:cNvPicPr preferRelativeResize="0"/>
          <p:nvPr/>
        </p:nvPicPr>
        <p:blipFill rotWithShape="1">
          <a:blip r:embed="rId6">
            <a:alphaModFix/>
          </a:blip>
          <a:srcRect b="32118" l="0" r="0" t="22503"/>
          <a:stretch/>
        </p:blipFill>
        <p:spPr>
          <a:xfrm>
            <a:off x="2641573" y="309649"/>
            <a:ext cx="2581824" cy="15621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63" name="Shape 163"/>
        <p:cNvGrpSpPr/>
        <p:nvPr/>
      </p:nvGrpSpPr>
      <p:grpSpPr>
        <a:xfrm>
          <a:off x="0" y="0"/>
          <a:ext cx="0" cy="0"/>
          <a:chOff x="0" y="0"/>
          <a:chExt cx="0" cy="0"/>
        </a:xfrm>
      </p:grpSpPr>
      <p:sp>
        <p:nvSpPr>
          <p:cNvPr id="164" name="Google Shape;164;p23"/>
          <p:cNvSpPr txBox="1"/>
          <p:nvPr>
            <p:ph type="title"/>
          </p:nvPr>
        </p:nvSpPr>
        <p:spPr>
          <a:xfrm>
            <a:off x="838200" y="31909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CHALLENGES</a:t>
            </a:r>
            <a:endParaRPr/>
          </a:p>
        </p:txBody>
      </p:sp>
      <p:sp>
        <p:nvSpPr>
          <p:cNvPr id="165" name="Google Shape;165;p23"/>
          <p:cNvSpPr txBox="1"/>
          <p:nvPr>
            <p:ph idx="1" type="body"/>
          </p:nvPr>
        </p:nvSpPr>
        <p:spPr>
          <a:xfrm>
            <a:off x="838200" y="4698800"/>
            <a:ext cx="10515600" cy="1478100"/>
          </a:xfrm>
          <a:prstGeom prst="rect">
            <a:avLst/>
          </a:prstGeom>
        </p:spPr>
        <p:txBody>
          <a:bodyPr anchorCtr="0" anchor="t" bIns="45700" lIns="91425" spcFirstLastPara="1" rIns="91425" wrap="square" tIns="45700">
            <a:normAutofit/>
          </a:bodyPr>
          <a:lstStyle/>
          <a:p>
            <a:pPr indent="-336550" lvl="0" marL="457200" rtl="0" algn="l">
              <a:spcBef>
                <a:spcPts val="1000"/>
              </a:spcBef>
              <a:spcAft>
                <a:spcPts val="0"/>
              </a:spcAft>
              <a:buSzPts val="1700"/>
              <a:buFont typeface="Lato"/>
              <a:buChar char="-"/>
            </a:pPr>
            <a:r>
              <a:rPr lang="en-US" sz="2700">
                <a:latin typeface="Lato"/>
                <a:ea typeface="Lato"/>
                <a:cs typeface="Lato"/>
                <a:sym typeface="Lato"/>
              </a:rPr>
              <a:t>Thickness of plastic</a:t>
            </a:r>
            <a:endParaRPr sz="2700">
              <a:latin typeface="Lato"/>
              <a:ea typeface="Lato"/>
              <a:cs typeface="Lato"/>
              <a:sym typeface="Lato"/>
            </a:endParaRPr>
          </a:p>
          <a:p>
            <a:pPr indent="-336550" lvl="0" marL="457200" rtl="0" algn="l">
              <a:spcBef>
                <a:spcPts val="0"/>
              </a:spcBef>
              <a:spcAft>
                <a:spcPts val="0"/>
              </a:spcAft>
              <a:buSzPts val="1700"/>
              <a:buFont typeface="Lato"/>
              <a:buChar char="-"/>
            </a:pPr>
            <a:r>
              <a:rPr lang="en-US" sz="2700">
                <a:latin typeface="Lato"/>
                <a:ea typeface="Lato"/>
                <a:cs typeface="Lato"/>
                <a:sym typeface="Lato"/>
              </a:rPr>
              <a:t>Shaping of plastic</a:t>
            </a:r>
            <a:endParaRPr sz="2700">
              <a:latin typeface="Lato"/>
              <a:ea typeface="Lato"/>
              <a:cs typeface="Lato"/>
              <a:sym typeface="Lato"/>
            </a:endParaRPr>
          </a:p>
          <a:p>
            <a:pPr indent="-336550" lvl="0" marL="457200" rtl="0" algn="l">
              <a:spcBef>
                <a:spcPts val="0"/>
              </a:spcBef>
              <a:spcAft>
                <a:spcPts val="0"/>
              </a:spcAft>
              <a:buSzPts val="1700"/>
              <a:buFont typeface="Lato"/>
              <a:buChar char="-"/>
            </a:pPr>
            <a:r>
              <a:rPr lang="en-US" sz="2700">
                <a:latin typeface="Lato"/>
                <a:ea typeface="Lato"/>
                <a:cs typeface="Lato"/>
                <a:sym typeface="Lato"/>
              </a:rPr>
              <a:t>Paper sticking to plastic</a:t>
            </a:r>
            <a:endParaRPr sz="2700">
              <a:latin typeface="Lato"/>
              <a:ea typeface="Lato"/>
              <a:cs typeface="Lato"/>
              <a:sym typeface="Lato"/>
            </a:endParaRPr>
          </a:p>
        </p:txBody>
      </p:sp>
      <p:pic>
        <p:nvPicPr>
          <p:cNvPr id="166" name="Google Shape;166;p23"/>
          <p:cNvPicPr preferRelativeResize="0"/>
          <p:nvPr/>
        </p:nvPicPr>
        <p:blipFill>
          <a:blip r:embed="rId3">
            <a:alphaModFix/>
          </a:blip>
          <a:stretch>
            <a:fillRect/>
          </a:stretch>
        </p:blipFill>
        <p:spPr>
          <a:xfrm>
            <a:off x="9358523" y="489575"/>
            <a:ext cx="2175024" cy="19051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4"/>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172" name="Google Shape;172;p24"/>
          <p:cNvPicPr preferRelativeResize="0"/>
          <p:nvPr/>
        </p:nvPicPr>
        <p:blipFill>
          <a:blip r:embed="rId3">
            <a:alphaModFix/>
          </a:blip>
          <a:stretch>
            <a:fillRect/>
          </a:stretch>
        </p:blipFill>
        <p:spPr>
          <a:xfrm>
            <a:off x="2" y="86249"/>
            <a:ext cx="4970547" cy="3089549"/>
          </a:xfrm>
          <a:prstGeom prst="rect">
            <a:avLst/>
          </a:prstGeom>
          <a:noFill/>
          <a:ln>
            <a:noFill/>
          </a:ln>
        </p:spPr>
      </p:pic>
      <p:pic>
        <p:nvPicPr>
          <p:cNvPr id="173" name="Google Shape;173;p24"/>
          <p:cNvPicPr preferRelativeResize="0"/>
          <p:nvPr/>
        </p:nvPicPr>
        <p:blipFill>
          <a:blip r:embed="rId4">
            <a:alphaModFix/>
          </a:blip>
          <a:stretch>
            <a:fillRect/>
          </a:stretch>
        </p:blipFill>
        <p:spPr>
          <a:xfrm>
            <a:off x="372542" y="4487374"/>
            <a:ext cx="2972268" cy="1806875"/>
          </a:xfrm>
          <a:prstGeom prst="rect">
            <a:avLst/>
          </a:prstGeom>
          <a:noFill/>
          <a:ln>
            <a:noFill/>
          </a:ln>
        </p:spPr>
      </p:pic>
      <p:pic>
        <p:nvPicPr>
          <p:cNvPr id="174" name="Google Shape;174;p24"/>
          <p:cNvPicPr preferRelativeResize="0"/>
          <p:nvPr/>
        </p:nvPicPr>
        <p:blipFill>
          <a:blip r:embed="rId5">
            <a:alphaModFix/>
          </a:blip>
          <a:stretch>
            <a:fillRect/>
          </a:stretch>
        </p:blipFill>
        <p:spPr>
          <a:xfrm>
            <a:off x="3464700" y="1396550"/>
            <a:ext cx="5971302" cy="3379276"/>
          </a:xfrm>
          <a:prstGeom prst="rect">
            <a:avLst/>
          </a:prstGeom>
          <a:noFill/>
          <a:ln>
            <a:noFill/>
          </a:ln>
        </p:spPr>
      </p:pic>
      <p:pic>
        <p:nvPicPr>
          <p:cNvPr id="175" name="Google Shape;175;p24"/>
          <p:cNvPicPr preferRelativeResize="0"/>
          <p:nvPr/>
        </p:nvPicPr>
        <p:blipFill>
          <a:blip r:embed="rId6">
            <a:alphaModFix/>
          </a:blip>
          <a:stretch>
            <a:fillRect/>
          </a:stretch>
        </p:blipFill>
        <p:spPr>
          <a:xfrm>
            <a:off x="6903094" y="3399050"/>
            <a:ext cx="5098624" cy="30895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